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1" r:id="rId4"/>
    <p:sldId id="273" r:id="rId5"/>
    <p:sldId id="300" r:id="rId6"/>
    <p:sldId id="304" r:id="rId7"/>
    <p:sldId id="303" r:id="rId8"/>
    <p:sldId id="276" r:id="rId9"/>
    <p:sldId id="272" r:id="rId10"/>
    <p:sldId id="278" r:id="rId11"/>
    <p:sldId id="279" r:id="rId12"/>
    <p:sldId id="280" r:id="rId13"/>
    <p:sldId id="285" r:id="rId14"/>
    <p:sldId id="287" r:id="rId15"/>
    <p:sldId id="288" r:id="rId16"/>
    <p:sldId id="289" r:id="rId17"/>
    <p:sldId id="286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108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23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25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Dr. Mansour  </a:t>
            </a:r>
            <a:r>
              <a:rPr lang="en-US" dirty="0" err="1" smtClean="0">
                <a:solidFill>
                  <a:srgbClr val="003300"/>
                </a:solidFill>
              </a:rPr>
              <a:t>Aljabry</a:t>
            </a:r>
            <a:endParaRPr lang="en-US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</a:t>
            </a:r>
            <a:r>
              <a:rPr lang="en-US" sz="2800" b="1" smtClean="0">
                <a:solidFill>
                  <a:srgbClr val="003300"/>
                </a:solidFill>
              </a:rPr>
              <a:t>Lymphocytic Leukemia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 40</a:t>
            </a:r>
            <a:r>
              <a:rPr lang="en-US" sz="2400" dirty="0">
                <a:solidFill>
                  <a:srgbClr val="003300"/>
                </a:solidFill>
              </a:rPr>
              <a:t>% of patients are asymptomatic at </a:t>
            </a:r>
            <a:r>
              <a:rPr lang="en-US" sz="2400" dirty="0" smtClean="0">
                <a:solidFill>
                  <a:srgbClr val="003300"/>
                </a:solidFill>
              </a:rPr>
              <a:t>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Moderate </a:t>
            </a:r>
            <a:r>
              <a:rPr lang="en-US" sz="2400" dirty="0">
                <a:solidFill>
                  <a:srgbClr val="003300"/>
                </a:solidFill>
              </a:rPr>
              <a:t>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Lymphocytosis </a:t>
            </a:r>
            <a:r>
              <a:rPr lang="en-US" sz="2400" dirty="0">
                <a:solidFill>
                  <a:srgbClr val="003300"/>
                </a:solidFill>
              </a:rPr>
              <a:t>(&gt;</a:t>
            </a:r>
            <a:r>
              <a:rPr lang="en-US" sz="2400" dirty="0" smtClean="0">
                <a:solidFill>
                  <a:srgbClr val="003300"/>
                </a:solidFill>
              </a:rPr>
              <a:t>5,000</a:t>
            </a:r>
            <a:r>
              <a:rPr lang="en-US" sz="2400" dirty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3300"/>
                </a:solidFill>
              </a:rPr>
              <a:t>:</a:t>
            </a:r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</a:t>
            </a:r>
            <a:r>
              <a:rPr lang="en-US" sz="2000" b="1" dirty="0" smtClean="0">
                <a:solidFill>
                  <a:srgbClr val="003300"/>
                </a:solidFill>
              </a:rPr>
              <a:t>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</a:t>
            </a:r>
            <a:r>
              <a:rPr lang="en-US" sz="2400" dirty="0" smtClean="0">
                <a:solidFill>
                  <a:srgbClr val="003300"/>
                </a:solidFill>
              </a:rPr>
              <a:t>phenomena (autoimmune </a:t>
            </a:r>
            <a:r>
              <a:rPr lang="en-US" sz="2400" dirty="0">
                <a:solidFill>
                  <a:srgbClr val="003300"/>
                </a:solidFill>
              </a:rPr>
              <a:t>hemolytic </a:t>
            </a:r>
            <a:r>
              <a:rPr lang="en-US" sz="2400" dirty="0" smtClean="0">
                <a:solidFill>
                  <a:srgbClr val="003300"/>
                </a:solidFill>
              </a:rPr>
              <a:t>anemia)</a:t>
            </a:r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3300"/>
                </a:solidFill>
              </a:rPr>
              <a:t>± </a:t>
            </a:r>
            <a:r>
              <a:rPr lang="en-US" sz="2000" b="1" dirty="0" smtClean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associated </a:t>
            </a:r>
            <a:r>
              <a:rPr lang="en-US" sz="2400" dirty="0" smtClean="0">
                <a:solidFill>
                  <a:schemeClr val="tx1"/>
                </a:solidFill>
              </a:rPr>
              <a:t>with t(8;14):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ranslocation </a:t>
            </a:r>
            <a:r>
              <a:rPr lang="en-US" sz="2000" b="1" dirty="0">
                <a:solidFill>
                  <a:schemeClr val="tx1"/>
                </a:solidFill>
              </a:rPr>
              <a:t>of the c-MYC </a:t>
            </a:r>
            <a:r>
              <a:rPr lang="en-US" sz="2000" b="1" dirty="0" smtClean="0">
                <a:solidFill>
                  <a:schemeClr val="tx1"/>
                </a:solidFill>
              </a:rPr>
              <a:t>proto-oncogene at chromosome  8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immunoglobulin gene at chromosome 14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0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ue </a:t>
            </a:r>
            <a:r>
              <a:rPr lang="en-US" sz="20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Most </a:t>
            </a:r>
            <a:r>
              <a:rPr lang="en-US" sz="20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0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</a:t>
            </a:r>
            <a:r>
              <a:rPr lang="en-US" sz="2000" b="1" dirty="0" smtClean="0">
                <a:solidFill>
                  <a:schemeClr val="tx1"/>
                </a:solidFill>
              </a:rPr>
              <a:t>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Lymphadenopathy (</a:t>
            </a:r>
            <a:r>
              <a:rPr lang="en-US" sz="2000" dirty="0">
                <a:solidFill>
                  <a:schemeClr val="tx1"/>
                </a:solidFill>
              </a:rPr>
              <a:t>100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splenomegaly </a:t>
            </a:r>
            <a:r>
              <a:rPr lang="en-US" sz="2000" dirty="0">
                <a:solidFill>
                  <a:schemeClr val="tx1"/>
                </a:solidFill>
              </a:rPr>
              <a:t>(80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BM </a:t>
            </a:r>
            <a:r>
              <a:rPr lang="en-US" sz="2000" dirty="0">
                <a:solidFill>
                  <a:schemeClr val="tx1"/>
                </a:solidFill>
              </a:rPr>
              <a:t>involvement (60</a:t>
            </a:r>
            <a:r>
              <a:rPr lang="en-US" sz="2000" dirty="0" smtClean="0">
                <a:solidFill>
                  <a:schemeClr val="tx1"/>
                </a:solidFill>
              </a:rPr>
              <a:t>%)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blood involvement (40</a:t>
            </a:r>
            <a:r>
              <a:rPr lang="en-US" sz="2000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</a:t>
            </a:r>
            <a:r>
              <a:rPr lang="en-US" sz="2000" b="1" dirty="0" smtClean="0">
                <a:solidFill>
                  <a:schemeClr val="tx1"/>
                </a:solidFill>
              </a:rPr>
              <a:t>incurable </a:t>
            </a:r>
            <a:r>
              <a:rPr lang="en-US" sz="20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Malignant </a:t>
            </a:r>
            <a:r>
              <a:rPr lang="en-US" sz="4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isorders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cs typeface="+mj-cs"/>
              </a:rPr>
              <a:t>CD5,CD23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+mj-cs"/>
              </a:rPr>
              <a:t>IgM</a:t>
            </a:r>
            <a:r>
              <a:rPr lang="en-US" sz="1600" dirty="0" smtClean="0">
                <a:latin typeface="Arial" pitchFamily="34" charset="0"/>
                <a:cs typeface="+mj-cs"/>
              </a:rPr>
              <a:t> or </a:t>
            </a:r>
            <a:r>
              <a:rPr lang="en-US" sz="1600" dirty="0" err="1" smtClean="0">
                <a:latin typeface="Arial" pitchFamily="34" charset="0"/>
                <a:cs typeface="+mj-cs"/>
              </a:rPr>
              <a:t>IgD</a:t>
            </a:r>
            <a:endParaRPr lang="en-US" sz="1600" dirty="0" smtClean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920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Lymphoproliferative 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user</cp:lastModifiedBy>
  <cp:revision>405</cp:revision>
  <dcterms:created xsi:type="dcterms:W3CDTF">2014-12-16T08:12:30Z</dcterms:created>
  <dcterms:modified xsi:type="dcterms:W3CDTF">2016-12-28T21:12:11Z</dcterms:modified>
</cp:coreProperties>
</file>