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6" r:id="rId2"/>
    <p:sldId id="293" r:id="rId3"/>
    <p:sldId id="257" r:id="rId4"/>
    <p:sldId id="289" r:id="rId5"/>
    <p:sldId id="290" r:id="rId6"/>
    <p:sldId id="291" r:id="rId7"/>
    <p:sldId id="282" r:id="rId8"/>
    <p:sldId id="283" r:id="rId9"/>
    <p:sldId id="284" r:id="rId10"/>
    <p:sldId id="259" r:id="rId11"/>
    <p:sldId id="258" r:id="rId12"/>
    <p:sldId id="260" r:id="rId13"/>
    <p:sldId id="261" r:id="rId14"/>
    <p:sldId id="297" r:id="rId15"/>
    <p:sldId id="296" r:id="rId16"/>
    <p:sldId id="292" r:id="rId17"/>
    <p:sldId id="262" r:id="rId18"/>
    <p:sldId id="263" r:id="rId19"/>
    <p:sldId id="264" r:id="rId20"/>
    <p:sldId id="286" r:id="rId21"/>
    <p:sldId id="265" r:id="rId22"/>
    <p:sldId id="266" r:id="rId23"/>
    <p:sldId id="267" r:id="rId24"/>
    <p:sldId id="268" r:id="rId25"/>
    <p:sldId id="269" r:id="rId26"/>
    <p:sldId id="279" r:id="rId27"/>
    <p:sldId id="280" r:id="rId28"/>
    <p:sldId id="281" r:id="rId29"/>
    <p:sldId id="29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2885" autoAdjust="0"/>
  </p:normalViewPr>
  <p:slideViewPr>
    <p:cSldViewPr>
      <p:cViewPr varScale="1">
        <p:scale>
          <a:sx n="53" d="100"/>
          <a:sy n="53" d="100"/>
        </p:scale>
        <p:origin x="-96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1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9D879-8067-4557-A716-7710C1222BA8}" type="datetimeFigureOut">
              <a:rPr lang="en-US" smtClean="0"/>
              <a:pPr/>
              <a:t>12/11/2016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9B00B-59A7-4BBE-A3E3-F4CD470683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94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reast_milk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en.wikipedia.org/wiki/Cow" TargetMode="External"/><Relationship Id="rId4" Type="http://schemas.openxmlformats.org/officeDocument/2006/relationships/hyperlink" Target="http://en.wikipedia.org/wiki/Gram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xpertconsult.inkling.com/read/mandell-douglas-bennetts-infectious-diseases-8/chapter-98/chapter098-reader-12#ef0d0b7c985e4246b425394ba11b54dc" TargetMode="External"/><Relationship Id="rId7" Type="http://schemas.openxmlformats.org/officeDocument/2006/relationships/hyperlink" Target="https://expertconsult.inkling.com/read/mandell-douglas-bennetts-infectious-diseases-8/chapter-98/chapter098-reader-12#d060ba43d56b4d2997a903abfc186d46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xpertconsult.inkling.com/read/mandell-douglas-bennetts-infectious-diseases-8/chapter-98/chapter098-reader-12#3f6682decf0d42e69d0a1408142a4527" TargetMode="External"/><Relationship Id="rId5" Type="http://schemas.openxmlformats.org/officeDocument/2006/relationships/hyperlink" Target="https://expertconsult.inkling.com/read/mandell-douglas-bennetts-infectious-diseases-8/chapter-98/chapter098-reader-12#1de54a7b4ccd480f99fe52e47cec02c7" TargetMode="External"/><Relationship Id="rId4" Type="http://schemas.openxmlformats.org/officeDocument/2006/relationships/hyperlink" Target="https://expertconsult.inkling.com/read/mandell-douglas-bennetts-infectious-diseases-8/chapter-98/chapter098-reader-12#02cb1f9cf06d41e7b6a43d8997a0a82f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B00B-59A7-4BBE-A3E3-F4CD4706834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04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DAE3E-6E14-44E1-ABE3-BE2184D393F8}" type="slidenum">
              <a:rPr lang="en-US"/>
              <a:pPr/>
              <a:t>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/>
              <a:t>Ecology</a:t>
            </a:r>
          </a:p>
          <a:p>
            <a:pPr lvl="1"/>
            <a:r>
              <a:rPr lang="en-US" sz="1800"/>
              <a:t>Birth: sterile</a:t>
            </a:r>
          </a:p>
          <a:p>
            <a:pPr lvl="1"/>
            <a:r>
              <a:rPr lang="en-US" sz="1800"/>
              <a:t>Breast-fed</a:t>
            </a:r>
          </a:p>
          <a:p>
            <a:pPr lvl="2"/>
            <a:r>
              <a:rPr lang="en-US" sz="1800">
                <a:solidFill>
                  <a:schemeClr val="tx2"/>
                </a:solidFill>
              </a:rPr>
              <a:t>Bifidobacteria</a:t>
            </a:r>
            <a:r>
              <a:rPr lang="en-US" sz="1800"/>
              <a:t> species (&gt;90% of intestinal flora)</a:t>
            </a:r>
          </a:p>
          <a:p>
            <a:pPr lvl="1"/>
            <a:r>
              <a:rPr lang="en-US" sz="1800"/>
              <a:t>Switch to cow’s milk</a:t>
            </a:r>
          </a:p>
          <a:p>
            <a:pPr lvl="2"/>
            <a:r>
              <a:rPr lang="en-US" sz="1800">
                <a:solidFill>
                  <a:schemeClr val="tx2"/>
                </a:solidFill>
              </a:rPr>
              <a:t>Bifidobacteria</a:t>
            </a:r>
            <a:r>
              <a:rPr lang="en-US" sz="1800"/>
              <a:t> </a:t>
            </a:r>
            <a:r>
              <a:rPr lang="en-US" sz="1800">
                <a:solidFill>
                  <a:schemeClr val="tx2"/>
                </a:solidFill>
              </a:rPr>
              <a:t>joined by enteric, bacteroides, enterococci, lactobacilli and clostridia</a:t>
            </a:r>
            <a:r>
              <a:rPr lang="en-US" sz="1800"/>
              <a:t> 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sz="800">
                <a:solidFill>
                  <a:schemeClr val="tx2"/>
                </a:solidFill>
                <a:latin typeface="Helvetica" pitchFamily="8" charset="0"/>
              </a:rPr>
              <a:t>	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sz="800">
                <a:solidFill>
                  <a:schemeClr val="tx2"/>
                </a:solidFill>
                <a:latin typeface="Helvetica" pitchFamily="8" charset="0"/>
              </a:rPr>
              <a:t>	Human milk contains, on average, 1.1% protein, 4.2% fat, 7.0% lactose (a sugar), and supplies 72 kcal of energy per 100 grams.▪ Cow's milk contains, on average, 3.4% protein, 3.6% fat, and 4.6% lactose, and supplies 66 kcal of energy per 100 grams. </a:t>
            </a:r>
            <a:r>
              <a:rPr lang="en-US" sz="800">
                <a:solidFill>
                  <a:schemeClr val="tx2"/>
                </a:solidFill>
              </a:rPr>
              <a:t>http://en.wikipedia.org/wiki/Milk</a:t>
            </a:r>
            <a:r>
              <a:rPr lang="en-US" sz="1800"/>
              <a:t> </a:t>
            </a:r>
          </a:p>
          <a:p>
            <a:pPr eaLnBrk="0" hangingPunct="0">
              <a:lnSpc>
                <a:spcPct val="110000"/>
              </a:lnSpc>
              <a:spcBef>
                <a:spcPct val="0"/>
              </a:spcBef>
            </a:pPr>
            <a:endParaRPr lang="en-US" sz="1800"/>
          </a:p>
          <a:p>
            <a:pPr lvl="1" eaLnBrk="0" hangingPunct="0">
              <a:spcBef>
                <a:spcPct val="0"/>
              </a:spcBef>
            </a:pPr>
            <a:r>
              <a:rPr lang="en-US" sz="1800"/>
              <a:t>Switch to solid food</a:t>
            </a:r>
          </a:p>
          <a:p>
            <a:pPr lvl="2"/>
            <a:r>
              <a:rPr lang="en-US" sz="1800"/>
              <a:t>Microflora similar to parents</a:t>
            </a:r>
          </a:p>
          <a:p>
            <a:r>
              <a:rPr lang="en-US">
                <a:latin typeface="Helvetica" pitchFamily="8" charset="0"/>
              </a:rPr>
              <a:t>▪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3"/>
              </a:rPr>
              <a:t>Human milk</a:t>
            </a:r>
            <a:r>
              <a:rPr lang="en-US">
                <a:latin typeface="Helvetica" pitchFamily="8" charset="0"/>
              </a:rPr>
              <a:t> contains, on average, 1.1% protein, 4.2% fat, 7.0% lactose (a sugar), and supplies 72 kcal of energy per 100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4"/>
              </a:rPr>
              <a:t>grams</a:t>
            </a:r>
            <a:r>
              <a:rPr lang="en-US">
                <a:latin typeface="Helvetica" pitchFamily="8" charset="0"/>
              </a:rPr>
              <a:t>.▪ </a:t>
            </a:r>
            <a:r>
              <a:rPr lang="en-US">
                <a:solidFill>
                  <a:srgbClr val="002BB8"/>
                </a:solidFill>
                <a:latin typeface="Helvetica" pitchFamily="8" charset="0"/>
                <a:hlinkClick r:id="rId5"/>
              </a:rPr>
              <a:t>Cow</a:t>
            </a:r>
            <a:r>
              <a:rPr lang="en-US">
                <a:latin typeface="Helvetica" pitchFamily="8" charset="0"/>
              </a:rPr>
              <a:t>'s milk contains, on average, 3.4% protein, 3.6% fat, and 4.6% lactose, and supplies 66 kcal of energy per 100 grams. </a:t>
            </a:r>
            <a:r>
              <a:rPr lang="en-US"/>
              <a:t>http://en.wikipedia.org/wiki/Milk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C3B9D8-776F-4D08-874E-CA7D1BEC662D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 ecology</a:t>
            </a:r>
          </a:p>
          <a:p>
            <a:pPr lvl="1"/>
            <a:r>
              <a:rPr lang="en-US"/>
              <a:t>Varies along the tract (longitudinal levels)</a:t>
            </a:r>
          </a:p>
          <a:p>
            <a:pPr lvl="1"/>
            <a:r>
              <a:rPr lang="en-US"/>
              <a:t>Varies along horizontal level: lumen vs. epithelium</a:t>
            </a:r>
          </a:p>
          <a:p>
            <a:r>
              <a:rPr lang="en-US"/>
              <a:t>Esophagus</a:t>
            </a:r>
          </a:p>
          <a:p>
            <a:pPr lvl="1"/>
            <a:r>
              <a:rPr lang="en-US"/>
              <a:t>Microbes associated with saliva and food</a:t>
            </a:r>
          </a:p>
          <a:p>
            <a:r>
              <a:rPr lang="en-US"/>
              <a:t>Stomach</a:t>
            </a:r>
          </a:p>
          <a:p>
            <a:pPr lvl="1"/>
            <a:r>
              <a:rPr lang="en-US"/>
              <a:t>Low pH limits population numbers (10 bacteria/ml)</a:t>
            </a:r>
          </a:p>
          <a:p>
            <a:pPr lvl="2"/>
            <a:r>
              <a:rPr lang="en-US" sz="1000" i="1">
                <a:solidFill>
                  <a:schemeClr val="tx2"/>
                </a:solidFill>
              </a:rPr>
              <a:t>Helicobacter pylori</a:t>
            </a:r>
            <a:r>
              <a:rPr lang="en-US" sz="1000">
                <a:solidFill>
                  <a:schemeClr val="tx2"/>
                </a:solidFill>
              </a:rPr>
              <a:t>, acid-tolerant</a:t>
            </a:r>
            <a:r>
              <a:rPr lang="en-US" sz="1000" i="1">
                <a:solidFill>
                  <a:schemeClr val="tx2"/>
                </a:solidFill>
              </a:rPr>
              <a:t> lactobacilli </a:t>
            </a:r>
            <a:r>
              <a:rPr lang="en-US"/>
              <a:t> </a:t>
            </a:r>
          </a:p>
          <a:p>
            <a:pPr lvl="1"/>
            <a:r>
              <a:rPr lang="en-US"/>
              <a:t>Reduction of acidity (increase alkalinity) </a:t>
            </a:r>
          </a:p>
          <a:p>
            <a:pPr lvl="2"/>
            <a:r>
              <a:rPr lang="en-US"/>
              <a:t>Increases population of resident flora</a:t>
            </a:r>
          </a:p>
          <a:p>
            <a:pPr lvl="2"/>
            <a:r>
              <a:rPr lang="en-US"/>
              <a:t>Populated by flora of intestine (reflux)</a:t>
            </a:r>
          </a:p>
          <a:p>
            <a:endParaRPr lang="en-US"/>
          </a:p>
          <a:p>
            <a:r>
              <a:rPr lang="en-US"/>
              <a:t>Small intestine</a:t>
            </a:r>
          </a:p>
          <a:p>
            <a:pPr lvl="1"/>
            <a:r>
              <a:rPr lang="en-US"/>
              <a:t>Proximal small intestine (duodenum and jejunum)</a:t>
            </a:r>
          </a:p>
          <a:p>
            <a:pPr lvl="2"/>
            <a:r>
              <a:rPr lang="en-US"/>
              <a:t>Sparse (&lt;10</a:t>
            </a:r>
            <a:r>
              <a:rPr lang="en-US" baseline="30000"/>
              <a:t>3 </a:t>
            </a:r>
            <a:r>
              <a:rPr lang="en-US"/>
              <a:t>bacteria/ml fluid) due to acid from stomach, bile and pancreatic secretions</a:t>
            </a:r>
          </a:p>
          <a:p>
            <a:pPr lvl="3"/>
            <a:r>
              <a:rPr lang="en-US">
                <a:solidFill>
                  <a:schemeClr val="tx2"/>
                </a:solidFill>
              </a:rPr>
              <a:t>Lactobacilli, </a:t>
            </a:r>
            <a:r>
              <a:rPr lang="en-US" i="1">
                <a:solidFill>
                  <a:schemeClr val="tx2"/>
                </a:solidFill>
              </a:rPr>
              <a:t>Enterococcus faecalis</a:t>
            </a:r>
            <a:endParaRPr lang="en-US"/>
          </a:p>
          <a:p>
            <a:pPr lvl="1"/>
            <a:r>
              <a:rPr lang="en-US"/>
              <a:t>Distal small intestine (ileum)</a:t>
            </a:r>
          </a:p>
          <a:p>
            <a:pPr lvl="2"/>
            <a:r>
              <a:rPr lang="en-US"/>
              <a:t>Increases (10</a:t>
            </a:r>
            <a:r>
              <a:rPr lang="en-US" baseline="30000"/>
              <a:t>8</a:t>
            </a:r>
            <a:r>
              <a:rPr lang="en-US"/>
              <a:t> bacteria/ml) due to pH change </a:t>
            </a:r>
          </a:p>
          <a:p>
            <a:pPr lvl="3"/>
            <a:r>
              <a:rPr lang="en-US">
                <a:solidFill>
                  <a:schemeClr val="tx2"/>
                </a:solidFill>
              </a:rPr>
              <a:t>Lactobacilli, </a:t>
            </a:r>
            <a:r>
              <a:rPr lang="en-US" i="1">
                <a:solidFill>
                  <a:schemeClr val="tx2"/>
                </a:solidFill>
              </a:rPr>
              <a:t>Enterococcus faecalis</a:t>
            </a:r>
            <a:r>
              <a:rPr lang="en-US">
                <a:solidFill>
                  <a:schemeClr val="tx2"/>
                </a:solidFill>
              </a:rPr>
              <a:t>, coliforms, </a:t>
            </a:r>
            <a:r>
              <a:rPr lang="en-US" i="1">
                <a:solidFill>
                  <a:schemeClr val="tx2"/>
                </a:solidFill>
              </a:rPr>
              <a:t>Bacteroides, bifidobacteria</a:t>
            </a:r>
          </a:p>
          <a:p>
            <a:pPr lvl="2"/>
            <a:r>
              <a:rPr lang="en-US"/>
              <a:t>More like colon microbiota </a:t>
            </a:r>
          </a:p>
          <a:p>
            <a:r>
              <a:rPr lang="en-US"/>
              <a:t>Bile: Alkaline solution containing cholesterol, phospholipids, bile pigments, bile salts, bicarbonate ions. Acts as emulsifier of fats.  Produced by hepatocytes. Drains through many bile ducts throughout liver</a:t>
            </a:r>
          </a:p>
          <a:p>
            <a:endParaRPr lang="en-US"/>
          </a:p>
          <a:p>
            <a:r>
              <a:rPr lang="en-US"/>
              <a:t>Pancreatic secretions: digestive enzymes (trypsin, chymotrypsin, pancreatic lipase, pancreatic amylase) and alkaline-salt fluid secreted into small intestine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A777C2-9355-4103-8F1B-4AEE00977774}" type="slidenum">
              <a:rPr lang="en-US"/>
              <a:pPr/>
              <a:t>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spcBef>
                <a:spcPct val="0"/>
              </a:spcBef>
            </a:pPr>
            <a:r>
              <a:rPr lang="en-US"/>
              <a:t>In the normal adult colon, 96–99% of the resident bacterial flora consists of anaerobes: bacteroides species, especially B fragilis; fusobacterium species; anaerobic lactobacilli, e.g., bifidobacteria; clostridia (C perfringens); and anaerobic gram-positive cocci (Peptostreptococcus species).</a:t>
            </a:r>
            <a:endParaRPr lang="en-US">
              <a:solidFill>
                <a:srgbClr val="333333"/>
              </a:solidFill>
            </a:endParaRPr>
          </a:p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B00B-59A7-4BBE-A3E3-F4CD4706834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21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algn="l" fontAlgn="base"/>
            <a:r>
              <a:rPr lang="en-US" b="1" i="0" dirty="0" smtClean="0">
                <a:solidFill>
                  <a:srgbClr val="0C67B8"/>
                </a:solidFill>
                <a:effectLst/>
                <a:latin typeface="Source Sans Pro"/>
              </a:rPr>
              <a:t>Enterotoxins</a:t>
            </a:r>
          </a:p>
          <a:p>
            <a:pPr algn="l" fontAlgn="base"/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A number of pathogenic bacteria produce enterotoxins that act directly on gastrointestinal mucosal cells to stimulate net fluid secretion. The prototypical example of this class is cholera toxin, which is an A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inherit"/>
              </a:rPr>
              <a:t>1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-B</a:t>
            </a:r>
            <a:r>
              <a:rPr lang="en-US" b="0" i="0" baseline="-25000" dirty="0" smtClean="0">
                <a:solidFill>
                  <a:srgbClr val="000000"/>
                </a:solidFill>
                <a:effectLst/>
                <a:latin typeface="inherit"/>
              </a:rPr>
              <a:t>5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protein enterotoxin that is exported out of the bacterial cell by a type II protein secretion system.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3"/>
              </a:rPr>
              <a:t>96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The B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pentamer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 binds to the enterocyte surface receptor GM1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monosialoganglioside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. The A subunit is then nicked by a protease and reduced, and a portion of the A subunit enters the eukaryotic cell cytoplasm, where it catalyzes adenosine diphosphate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ribosylation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 of an arginine residue on the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Gs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Times New Roman"/>
              </a:rPr>
              <a:t>α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subunit of adenylate cyclase, leading to increased intracellular cyclic adenosine monophosphate and net fluid secretion through the apical chloride channels of the epithelial cell.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4"/>
              </a:rPr>
              <a:t>97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The genes for the A and B subunits of cholera toxin are encoded together on a bacteriophage that inserts itself into the chromosome of pathogenic strains of </a:t>
            </a:r>
            <a:r>
              <a:rPr lang="en-US" b="0" i="1" dirty="0" smtClean="0">
                <a:solidFill>
                  <a:srgbClr val="000000"/>
                </a:solidFill>
                <a:effectLst/>
                <a:latin typeface="inherit"/>
              </a:rPr>
              <a:t>V. cholerae.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5"/>
              </a:rPr>
              <a:t>98</a:t>
            </a:r>
            <a:endParaRPr lang="en-US" b="0" i="0" dirty="0" smtClean="0">
              <a:solidFill>
                <a:srgbClr val="000000"/>
              </a:solidFill>
              <a:effectLst/>
              <a:latin typeface="Meta Serif Office Pro"/>
            </a:endParaRPr>
          </a:p>
          <a:p>
            <a:pPr algn="l" fontAlgn="base"/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ETEC produces a heat-labile enterotoxin that is very similar to cholera toxin, both in protein sequence as well as in mechanism of action.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6"/>
              </a:rPr>
              <a:t>75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 Strains of ETEC may also produce a heat-stable enterotoxin that is secreted extracellularly and binds and activates intestinal guanylate cyclase in the cell membrane of intestinal epithelial cells. Heat-stable enterotoxin acts as a homologue of the peptide </a:t>
            </a:r>
            <a:r>
              <a:rPr lang="en-US" b="0" i="0" dirty="0" err="1" smtClean="0">
                <a:solidFill>
                  <a:srgbClr val="000000"/>
                </a:solidFill>
                <a:effectLst/>
                <a:latin typeface="Meta Serif Office Pro"/>
              </a:rPr>
              <a:t>guanylin</a:t>
            </a:r>
            <a:r>
              <a:rPr lang="en-US" b="0" i="0" dirty="0" smtClean="0">
                <a:solidFill>
                  <a:srgbClr val="000000"/>
                </a:solidFill>
                <a:effectLst/>
                <a:latin typeface="Meta Serif Office Pro"/>
              </a:rPr>
              <a:t>, an endogenous peptide made by small intestinal villus cells that regulates normal intestinal secretion by stimulating intracellular cyclic guanosine monophosphate production.</a:t>
            </a:r>
            <a:r>
              <a:rPr lang="en-US" b="0" i="0" u="none" strike="noStrike" baseline="30000" dirty="0" smtClean="0">
                <a:solidFill>
                  <a:srgbClr val="006BB2"/>
                </a:solidFill>
                <a:effectLst/>
                <a:latin typeface="inherit"/>
                <a:hlinkClick r:id="rId7"/>
              </a:rPr>
              <a:t>99</a:t>
            </a:r>
            <a:endParaRPr lang="en-US" b="0" i="0" dirty="0" smtClean="0">
              <a:solidFill>
                <a:srgbClr val="000000"/>
              </a:solidFill>
              <a:effectLst/>
              <a:latin typeface="Meta Serif Office Pro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B00B-59A7-4BBE-A3E3-F4CD4706834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897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smtClean="0"/>
              <a:t>براعم الفاصوليا الخام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9B00B-59A7-4BBE-A3E3-F4CD47068340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70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1481E-BE0B-4B8B-8FC4-5ED6636F4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0836FD4-08E7-433A-BDBC-94CC7CDD0CF4}" type="datetimeFigureOut">
              <a:rPr lang="en-US" smtClean="0"/>
              <a:pPr/>
              <a:t>12/11/2016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FC53AE-7795-4FE8-B392-55D0848A89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Normal flora &amp; introduction to infectious diarrhea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Ali M Somily MD</a:t>
            </a:r>
          </a:p>
          <a:p>
            <a:r>
              <a:rPr lang="en-US" dirty="0" smtClean="0"/>
              <a:t>Prof </a:t>
            </a:r>
            <a:r>
              <a:rPr lang="en-US" dirty="0" err="1" smtClean="0"/>
              <a:t>Hanan</a:t>
            </a:r>
            <a:r>
              <a:rPr lang="en-US" dirty="0" smtClean="0"/>
              <a:t> </a:t>
            </a:r>
            <a:r>
              <a:rPr lang="en-US" dirty="0" err="1" smtClean="0"/>
              <a:t>Habib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Risk Factors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q"/>
            </a:pPr>
            <a:r>
              <a:rPr lang="en-US" dirty="0" smtClean="0"/>
              <a:t>Food </a:t>
            </a:r>
            <a:r>
              <a:rPr lang="en-US" dirty="0"/>
              <a:t>from </a:t>
            </a:r>
            <a:r>
              <a:rPr lang="en-US" dirty="0" smtClean="0"/>
              <a:t>restaurants. 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Family member with Gastrointestinal </a:t>
            </a:r>
            <a:r>
              <a:rPr lang="en-US" dirty="0" smtClean="0"/>
              <a:t>symptoms. 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Recent travel to developing </a:t>
            </a:r>
            <a:r>
              <a:rPr lang="en-US" dirty="0" smtClean="0"/>
              <a:t>countries.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Patient underlying illness and mediation(↓Stomach acidity  cyst, </a:t>
            </a:r>
            <a:r>
              <a:rPr lang="en-US" dirty="0" smtClean="0"/>
              <a:t>spores)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Abnormal </a:t>
            </a:r>
            <a:r>
              <a:rPr lang="en-US" dirty="0" smtClean="0"/>
              <a:t>peristalsis.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Low Immunoglobulin </a:t>
            </a:r>
            <a:r>
              <a:rPr lang="en-US" dirty="0" smtClean="0"/>
              <a:t>IgA.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Antibiotics decrease the  normal flora to less 10</a:t>
            </a:r>
            <a:r>
              <a:rPr lang="en-US" baseline="30000" dirty="0"/>
              <a:t>12</a:t>
            </a:r>
            <a:endParaRPr lang="en-US" dirty="0"/>
          </a:p>
          <a:p>
            <a:pPr lvl="0">
              <a:buFont typeface="Wingdings" pitchFamily="2" charset="2"/>
              <a:buChar char="q"/>
            </a:pPr>
            <a:r>
              <a:rPr lang="en-US" dirty="0"/>
              <a:t>Median infective dose (ID</a:t>
            </a:r>
            <a:r>
              <a:rPr lang="en-US" baseline="-25000" dirty="0"/>
              <a:t>50</a:t>
            </a:r>
            <a:r>
              <a:rPr lang="en-US" dirty="0" smtClean="0"/>
              <a:t>)</a:t>
            </a:r>
            <a:r>
              <a:rPr lang="en-US" b="1" dirty="0"/>
              <a:t> 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Classifications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FFFF00"/>
                </a:solidFill>
              </a:rPr>
              <a:t>1. Infectious diarrhea- viral Bacterial organism</a:t>
            </a:r>
            <a:r>
              <a:rPr lang="en-US" dirty="0" smtClean="0">
                <a:solidFill>
                  <a:srgbClr val="FFFF00"/>
                </a:solidFill>
              </a:rPr>
              <a:t>. </a:t>
            </a:r>
            <a:r>
              <a:rPr lang="en-US" i="1" dirty="0" err="1" smtClean="0">
                <a:solidFill>
                  <a:srgbClr val="FFFF00"/>
                </a:solidFill>
              </a:rPr>
              <a:t>Campylobcator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Shigella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err="1">
                <a:solidFill>
                  <a:srgbClr val="FFFF00"/>
                </a:solidFill>
              </a:rPr>
              <a:t>Solmnella</a:t>
            </a:r>
            <a:r>
              <a:rPr lang="en-US" i="1" dirty="0">
                <a:solidFill>
                  <a:srgbClr val="FFFF00"/>
                </a:solidFill>
              </a:rPr>
              <a:t>,   </a:t>
            </a:r>
            <a:r>
              <a:rPr lang="en-GB" i="1" dirty="0">
                <a:solidFill>
                  <a:srgbClr val="FFFF00"/>
                </a:solidFill>
              </a:rPr>
              <a:t>         </a:t>
            </a:r>
            <a:r>
              <a:rPr lang="en-US" i="1" dirty="0" err="1">
                <a:solidFill>
                  <a:srgbClr val="FFFF00"/>
                </a:solidFill>
              </a:rPr>
              <a:t>Yersinea</a:t>
            </a:r>
            <a:r>
              <a:rPr lang="en-US" i="1" dirty="0">
                <a:solidFill>
                  <a:srgbClr val="FFFF00"/>
                </a:solidFill>
              </a:rPr>
              <a:t>, </a:t>
            </a:r>
            <a:r>
              <a:rPr lang="en-US" i="1" dirty="0" smtClean="0">
                <a:solidFill>
                  <a:srgbClr val="FFFF00"/>
                </a:solidFill>
              </a:rPr>
              <a:t>Cholera and </a:t>
            </a:r>
            <a:r>
              <a:rPr lang="en-US" i="1" dirty="0" err="1" smtClean="0">
                <a:solidFill>
                  <a:srgbClr val="FFFF00"/>
                </a:solidFill>
              </a:rPr>
              <a:t>E.coli</a:t>
            </a:r>
            <a:endParaRPr lang="en-US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FFFF00"/>
                </a:solidFill>
              </a:rPr>
              <a:t>2. Food </a:t>
            </a:r>
            <a:r>
              <a:rPr lang="en-US" dirty="0" err="1" smtClean="0">
                <a:solidFill>
                  <a:srgbClr val="FFFF00"/>
                </a:solidFill>
              </a:rPr>
              <a:t>poisoning:</a:t>
            </a:r>
            <a:r>
              <a:rPr lang="en-US" i="1" dirty="0" err="1" smtClean="0">
                <a:solidFill>
                  <a:srgbClr val="FFFF00"/>
                </a:solidFill>
              </a:rPr>
              <a:t>Staphylococcus</a:t>
            </a:r>
            <a:r>
              <a:rPr lang="en-US" i="1" dirty="0">
                <a:solidFill>
                  <a:srgbClr val="FFFF00"/>
                </a:solidFill>
              </a:rPr>
              <a:t>, Clostridium </a:t>
            </a:r>
            <a:r>
              <a:rPr lang="en-US" i="1" dirty="0" err="1">
                <a:solidFill>
                  <a:srgbClr val="FFFF00"/>
                </a:solidFill>
              </a:rPr>
              <a:t>perferinges</a:t>
            </a:r>
            <a:r>
              <a:rPr lang="en-US" i="1" dirty="0">
                <a:solidFill>
                  <a:srgbClr val="FFFF00"/>
                </a:solidFill>
              </a:rPr>
              <a:t>, Bacillus.</a:t>
            </a:r>
            <a:endParaRPr lang="en-US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FFFF00"/>
                </a:solidFill>
              </a:rPr>
              <a:t>3. Traveler diarrhea - </a:t>
            </a:r>
            <a:r>
              <a:rPr lang="en-US" dirty="0" err="1">
                <a:solidFill>
                  <a:srgbClr val="FFFF00"/>
                </a:solidFill>
              </a:rPr>
              <a:t>Enterotoxogenic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i="1" dirty="0">
                <a:solidFill>
                  <a:srgbClr val="FFFF00"/>
                </a:solidFill>
              </a:rPr>
              <a:t>E-coli</a:t>
            </a:r>
            <a:r>
              <a:rPr lang="en-US" dirty="0">
                <a:solidFill>
                  <a:srgbClr val="FFFF00"/>
                </a:solidFill>
              </a:rPr>
              <a:t> IP &gt;1 day last 3</a:t>
            </a:r>
          </a:p>
          <a:p>
            <a:pPr>
              <a:buFont typeface="Wingdings" pitchFamily="2" charset="2"/>
              <a:buChar char="q"/>
            </a:pPr>
            <a:r>
              <a:rPr lang="en-US" dirty="0">
                <a:solidFill>
                  <a:srgbClr val="FFFF00"/>
                </a:solidFill>
              </a:rPr>
              <a:t>4. Antibiotic associated diarrhea-</a:t>
            </a:r>
            <a:r>
              <a:rPr lang="en-US" i="1" dirty="0">
                <a:solidFill>
                  <a:srgbClr val="FFFF00"/>
                </a:solidFill>
              </a:rPr>
              <a:t>Clostridium </a:t>
            </a:r>
            <a:r>
              <a:rPr lang="en-US" i="1" dirty="0" err="1">
                <a:solidFill>
                  <a:srgbClr val="FFFF00"/>
                </a:solidFill>
              </a:rPr>
              <a:t>defficile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Clinical Presentation and Pathogenic Mechanism 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>
                <a:solidFill>
                  <a:srgbClr val="FFFF00"/>
                </a:solidFill>
              </a:rPr>
              <a:t>Enterotoxin </a:t>
            </a:r>
            <a:r>
              <a:rPr lang="en-US" b="1" dirty="0" smtClean="0">
                <a:solidFill>
                  <a:srgbClr val="FFFF00"/>
                </a:solidFill>
              </a:rPr>
              <a:t>mediated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Lack of pus in the stool (no </a:t>
            </a:r>
            <a:r>
              <a:rPr lang="en-US" dirty="0" smtClean="0"/>
              <a:t> </a:t>
            </a:r>
            <a:r>
              <a:rPr lang="en-US" dirty="0"/>
              <a:t>invasion)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fever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Rapid </a:t>
            </a:r>
            <a:r>
              <a:rPr lang="en-US" dirty="0"/>
              <a:t>onset </a:t>
            </a:r>
            <a:r>
              <a:rPr lang="en-US" dirty="0" smtClean="0"/>
              <a:t>preformed </a:t>
            </a:r>
            <a:r>
              <a:rPr lang="en-US" dirty="0"/>
              <a:t>toxin&lt;12 </a:t>
            </a:r>
            <a:r>
              <a:rPr lang="en-US" dirty="0" smtClean="0"/>
              <a:t>hr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Small intestine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Vomiting ,non-bloody </a:t>
            </a:r>
            <a:r>
              <a:rPr lang="en-US" dirty="0"/>
              <a:t>diarrhea, abdominal </a:t>
            </a:r>
            <a:r>
              <a:rPr lang="en-US" dirty="0" smtClean="0"/>
              <a:t>cramp</a:t>
            </a:r>
          </a:p>
          <a:p>
            <a:pPr>
              <a:buFont typeface="Wingdings" pitchFamily="2" charset="2"/>
              <a:buChar char="q"/>
            </a:pPr>
            <a:r>
              <a:rPr lang="en-US" i="1" dirty="0" err="1" smtClean="0"/>
              <a:t>Vibreo</a:t>
            </a:r>
            <a:r>
              <a:rPr lang="en-US" i="1" dirty="0" smtClean="0"/>
              <a:t> </a:t>
            </a:r>
            <a:r>
              <a:rPr lang="en-US" i="1" dirty="0" err="1"/>
              <a:t>cholero</a:t>
            </a:r>
            <a:r>
              <a:rPr lang="en-US" i="1" dirty="0"/>
              <a:t>, Staphylococcus aureus, Clostridium </a:t>
            </a:r>
            <a:r>
              <a:rPr lang="en-US" i="1" dirty="0" err="1"/>
              <a:t>perfringens</a:t>
            </a:r>
            <a:r>
              <a:rPr lang="en-US" i="1" dirty="0"/>
              <a:t> and</a:t>
            </a:r>
            <a:r>
              <a:rPr lang="en-US" i="1" u="sng" dirty="0"/>
              <a:t> </a:t>
            </a:r>
            <a:r>
              <a:rPr lang="en-US" i="1" dirty="0" smtClean="0"/>
              <a:t>Bacillus cereus </a:t>
            </a:r>
            <a:endParaRPr lang="en-US" i="1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Other </a:t>
            </a:r>
            <a:r>
              <a:rPr lang="en-US" dirty="0"/>
              <a:t>viral and some parasitic infection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Clinical Presentation and Pathogenic Mechanism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u="sng" dirty="0" smtClean="0">
                <a:solidFill>
                  <a:srgbClr val="FFFF00"/>
                </a:solidFill>
              </a:rPr>
              <a:t>Invasive:-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Pus </a:t>
            </a:r>
            <a:r>
              <a:rPr lang="en-US" dirty="0"/>
              <a:t>and blood in the stool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Fever </a:t>
            </a:r>
            <a:r>
              <a:rPr lang="en-US" dirty="0"/>
              <a:t>due to inflammation</a:t>
            </a:r>
          </a:p>
          <a:p>
            <a:pPr>
              <a:buFont typeface="Wingdings" pitchFamily="2" charset="2"/>
              <a:buChar char="q"/>
            </a:pPr>
            <a:r>
              <a:rPr lang="en-US" i="1" dirty="0" err="1" smtClean="0">
                <a:solidFill>
                  <a:srgbClr val="FFFF00"/>
                </a:solidFill>
              </a:rPr>
              <a:t>Shigella</a:t>
            </a:r>
            <a:r>
              <a:rPr lang="en-US" i="1" dirty="0"/>
              <a:t>, </a:t>
            </a:r>
            <a:r>
              <a:rPr lang="en-US" dirty="0" smtClean="0"/>
              <a:t>and </a:t>
            </a:r>
            <a:r>
              <a:rPr lang="en-US" i="1" dirty="0">
                <a:solidFill>
                  <a:srgbClr val="FFFF00"/>
                </a:solidFill>
              </a:rPr>
              <a:t>Endameba </a:t>
            </a:r>
            <a:r>
              <a:rPr lang="en-US" i="1" dirty="0" err="1">
                <a:solidFill>
                  <a:srgbClr val="FFFF00"/>
                </a:solidFill>
              </a:rPr>
              <a:t>histolytica</a:t>
            </a:r>
            <a:endParaRPr lang="en-US" i="1" dirty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Affect </a:t>
            </a:r>
            <a:r>
              <a:rPr lang="en-US" dirty="0"/>
              <a:t>colonic mucosal surface of the </a:t>
            </a:r>
            <a:r>
              <a:rPr lang="en-US" dirty="0" smtClean="0"/>
              <a:t>bowel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Sometime </a:t>
            </a:r>
            <a:r>
              <a:rPr lang="en-US" i="1" dirty="0" err="1">
                <a:solidFill>
                  <a:prstClr val="white"/>
                </a:solidFill>
              </a:rPr>
              <a:t>Solmonella</a:t>
            </a:r>
            <a:r>
              <a:rPr lang="en-US" i="1" dirty="0">
                <a:solidFill>
                  <a:prstClr val="white"/>
                </a:solidFill>
              </a:rPr>
              <a:t> </a:t>
            </a:r>
            <a:r>
              <a:rPr lang="en-US" dirty="0" err="1">
                <a:solidFill>
                  <a:prstClr val="white"/>
                </a:solidFill>
              </a:rPr>
              <a:t>spp</a:t>
            </a:r>
            <a:r>
              <a:rPr lang="en-US" dirty="0">
                <a:solidFill>
                  <a:prstClr val="white"/>
                </a:solidFill>
              </a:rPr>
              <a:t>, </a:t>
            </a:r>
            <a:r>
              <a:rPr lang="en-US" i="1" dirty="0">
                <a:solidFill>
                  <a:prstClr val="white"/>
                </a:solidFill>
              </a:rPr>
              <a:t>Campylobacter</a:t>
            </a:r>
            <a:r>
              <a:rPr lang="en-US" dirty="0">
                <a:solidFill>
                  <a:prstClr val="white"/>
                </a:solidFill>
              </a:rPr>
              <a:t>, some E-coli </a:t>
            </a:r>
            <a:r>
              <a:rPr lang="en-US" dirty="0"/>
              <a:t>EHEC </a:t>
            </a:r>
            <a:r>
              <a:rPr lang="en-US" dirty="0" smtClean="0"/>
              <a:t>, </a:t>
            </a:r>
            <a:r>
              <a:rPr lang="en-US" i="1" dirty="0" smtClean="0"/>
              <a:t>Yersinia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Clostridium difficile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. 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Extension to lymph nodes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Incubation period 1-3 days</a:t>
            </a:r>
          </a:p>
          <a:p>
            <a:pPr>
              <a:buFont typeface="Wingdings" pitchFamily="2" charset="2"/>
              <a:buChar char="q"/>
            </a:pPr>
            <a:r>
              <a:rPr lang="en-US" i="1" dirty="0" err="1" smtClean="0"/>
              <a:t>E.histolytica</a:t>
            </a:r>
            <a:r>
              <a:rPr lang="en-US" dirty="0" smtClean="0"/>
              <a:t> </a:t>
            </a:r>
            <a:r>
              <a:rPr lang="en-US" dirty="0"/>
              <a:t>1-3 </a:t>
            </a:r>
            <a:r>
              <a:rPr lang="en-US" dirty="0" err="1"/>
              <a:t>wk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Dysentery syndrome- gross blood and mucous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4788168"/>
              </p:ext>
            </p:extLst>
          </p:nvPr>
        </p:nvGraphicFramePr>
        <p:xfrm>
          <a:off x="381000" y="76200"/>
          <a:ext cx="8382000" cy="6537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743200"/>
                <a:gridCol w="4267200"/>
              </a:tblGrid>
              <a:tr h="609751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TOXIN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TOXIN-PRODUCING BACTERIA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TOXIN NAME, IF RELEVANT</a:t>
                      </a:r>
                    </a:p>
                  </a:txBody>
                  <a:tcPr anchor="ctr"/>
                </a:tc>
              </a:tr>
              <a:tr h="436391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Neurotoxin</a:t>
                      </a:r>
                    </a:p>
                    <a:p>
                      <a:pPr algn="l" fontAlgn="base"/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Central autonomic </a:t>
                      </a:r>
                    </a:p>
                    <a:p>
                      <a:pPr algn="l" fontAlgn="base"/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Nervous system</a:t>
                      </a:r>
                    </a:p>
                    <a:p>
                      <a:pPr algn="l" fontAlgn="base"/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poisoning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Staphylococcus aureus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Enterotoxin B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Bacillus cereus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Emetic toxin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Clostridium botulinum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Botulinum toxin</a:t>
                      </a:r>
                    </a:p>
                  </a:txBody>
                  <a:tcPr anchor="ctr"/>
                </a:tc>
              </a:tr>
              <a:tr h="436391">
                <a:tc rowSpan="3"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Enterotoxin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Vibrio cholerae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Cholera toxin</a:t>
                      </a:r>
                    </a:p>
                  </a:txBody>
                  <a:tcPr anchor="ctr"/>
                </a:tc>
              </a:tr>
              <a:tr h="60975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Enterotoxigenic </a:t>
                      </a:r>
                      <a:r>
                        <a:rPr lang="en-US" sz="1400" b="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Escherichia coli</a:t>
                      </a:r>
                      <a:endParaRPr lang="en-US" sz="1400" b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Heat-labile toxin, heat-stable toxin</a:t>
                      </a:r>
                    </a:p>
                  </a:txBody>
                  <a:tcPr anchor="ctr"/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Clostridium perfringens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Enterotoxin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  <a:tr h="436391">
                <a:tc rowSpan="7">
                  <a:txBody>
                    <a:bodyPr/>
                    <a:lstStyle/>
                    <a:p>
                      <a:pPr algn="l" fontAlgn="base"/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Cytotoxin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Shigella</a:t>
                      </a:r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dysenteriae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type I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Shiga toxin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Enterohemorrhagic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coli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Shiga toxins 1 and </a:t>
                      </a:r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pPr algn="l" fontAlgn="base"/>
                      <a:r>
                        <a:rPr lang="en-US" sz="14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Globotriaosylceramide</a:t>
                      </a:r>
                      <a:r>
                        <a:rPr lang="en-US" sz="14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(Gb3)</a:t>
                      </a:r>
                      <a:r>
                        <a:rPr lang="en-US" sz="1400" b="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23 S r RNA in 60 Subunit 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Vibrio </a:t>
                      </a:r>
                      <a:r>
                        <a:rPr lang="en-US" sz="1400" b="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parahaemolyticus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Thermostable direct </a:t>
                      </a:r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hemolysin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Campylobacter </a:t>
                      </a:r>
                      <a:r>
                        <a:rPr lang="en-US" sz="1400" b="0" i="1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jejuni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Cytolethal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distending toxin</a:t>
                      </a:r>
                    </a:p>
                  </a:txBody>
                  <a:tcPr anchor="ctr"/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Clostridium difficile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Toxin A, toxin B</a:t>
                      </a:r>
                    </a:p>
                  </a:txBody>
                  <a:tcPr anchor="ctr"/>
                </a:tc>
              </a:tr>
              <a:tr h="4363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Clostridium perfringens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Alpha toxin</a:t>
                      </a:r>
                    </a:p>
                  </a:txBody>
                  <a:tcPr anchor="ctr"/>
                </a:tc>
              </a:tr>
              <a:tr h="436391">
                <a:tc vMerge="1">
                  <a:txBody>
                    <a:bodyPr/>
                    <a:lstStyle/>
                    <a:p>
                      <a:pPr algn="l" fontAlgn="base"/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E. </a:t>
                      </a:r>
                      <a:r>
                        <a:rPr lang="en-US" sz="1400" b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histolytica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protozoal phospholipase A and pore-forming peptides</a:t>
                      </a:r>
                      <a:endParaRPr lang="en-US" sz="1400" b="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400" dirty="0"/>
              <a:t>A1-B5 protein enterotoxin that is exported out of the bacterial cell by a type II protein </a:t>
            </a:r>
            <a:r>
              <a:rPr lang="en-US" sz="2400" dirty="0" smtClean="0"/>
              <a:t>secretion system</a:t>
            </a:r>
            <a:endParaRPr lang="en-US" sz="2400" b="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66850"/>
            <a:ext cx="8458200" cy="4842510"/>
          </a:xfrm>
        </p:spPr>
        <p:txBody>
          <a:bodyPr/>
          <a:lstStyle/>
          <a:p>
            <a:pPr marL="137160" indent="0">
              <a:buNone/>
            </a:pP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Monosialoganglioside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3716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GM1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receptor 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A1 subunit</a:t>
            </a:r>
          </a:p>
          <a:p>
            <a:pPr marL="13716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ADP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ribosylating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factor</a:t>
            </a:r>
          </a:p>
          <a:p>
            <a:pPr marL="13716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 protein</a:t>
            </a:r>
          </a:p>
          <a:p>
            <a:pPr marL="137160" indent="0">
              <a:buNone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Adenylate Cyclase AC</a:t>
            </a:r>
          </a:p>
          <a:p>
            <a:pPr marL="13716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ATP to </a:t>
            </a:r>
            <a:r>
              <a:rPr lang="en-US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</a:t>
            </a:r>
            <a:endParaRPr lang="en-US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" indent="0"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  CL absorption </a:t>
            </a:r>
          </a:p>
          <a:p>
            <a:pPr marL="13716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mage result for Enterotoxins and  GM1 monosialoganglios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66850"/>
            <a:ext cx="6477000" cy="485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1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Shigella</a:t>
            </a:r>
            <a:r>
              <a:rPr lang="en-US" dirty="0" smtClean="0"/>
              <a:t> and Salmonella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Salmonella </a:t>
            </a:r>
            <a:r>
              <a:rPr lang="en-US" i="1" dirty="0" err="1" smtClean="0"/>
              <a:t>enterica</a:t>
            </a:r>
            <a:r>
              <a:rPr lang="en-US" i="1" dirty="0" smtClean="0"/>
              <a:t> </a:t>
            </a:r>
            <a:r>
              <a:rPr lang="en-US" dirty="0" smtClean="0"/>
              <a:t>is the common cause of food poisoning in Saudi Arabia.</a:t>
            </a:r>
          </a:p>
          <a:p>
            <a:r>
              <a:rPr lang="en-US" i="1" dirty="0" smtClean="0"/>
              <a:t>Salmonella </a:t>
            </a:r>
            <a:r>
              <a:rPr lang="en-US" i="1" dirty="0" err="1" smtClean="0"/>
              <a:t>typhi</a:t>
            </a:r>
            <a:r>
              <a:rPr lang="en-US" i="1" dirty="0" smtClean="0"/>
              <a:t> </a:t>
            </a:r>
            <a:r>
              <a:rPr lang="en-US" dirty="0" smtClean="0"/>
              <a:t>transmitted through human </a:t>
            </a:r>
            <a:r>
              <a:rPr lang="en-US" dirty="0" err="1" smtClean="0"/>
              <a:t>faeces</a:t>
            </a:r>
            <a:r>
              <a:rPr lang="en-US" dirty="0" smtClean="0"/>
              <a:t>.</a:t>
            </a:r>
          </a:p>
          <a:p>
            <a:r>
              <a:rPr lang="en-US" i="1" dirty="0" err="1" smtClean="0"/>
              <a:t>Shiegella</a:t>
            </a:r>
            <a:r>
              <a:rPr lang="en-US" dirty="0" smtClean="0"/>
              <a:t> causes local Gastrointestinal invasion and </a:t>
            </a:r>
            <a:r>
              <a:rPr lang="en-US" dirty="0" err="1" smtClean="0"/>
              <a:t>bacterimia</a:t>
            </a:r>
            <a:r>
              <a:rPr lang="en-US" dirty="0" smtClean="0"/>
              <a:t> less common in normal host.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Campylobacter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Family </a:t>
            </a:r>
            <a:r>
              <a:rPr lang="en-US" dirty="0" err="1" smtClean="0"/>
              <a:t>Campylobacteraceae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Genus </a:t>
            </a:r>
            <a:r>
              <a:rPr lang="en-US" dirty="0" err="1" smtClean="0"/>
              <a:t>arcobacter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Epidemiology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Source: </a:t>
            </a:r>
            <a:r>
              <a:rPr lang="en-US" dirty="0" smtClean="0"/>
              <a:t>poultry,</a:t>
            </a:r>
            <a:r>
              <a:rPr lang="en-US" dirty="0"/>
              <a:t> birds, </a:t>
            </a:r>
            <a:r>
              <a:rPr lang="en-US" dirty="0" smtClean="0"/>
              <a:t> dog , cat</a:t>
            </a:r>
            <a:r>
              <a:rPr lang="en-US" dirty="0"/>
              <a:t>, </a:t>
            </a:r>
            <a:r>
              <a:rPr lang="en-US" dirty="0" smtClean="0"/>
              <a:t>→water, milk, meat, person to person can occurs</a:t>
            </a: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Clinically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IP 2-6 days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Abdominal cramp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bloody </a:t>
            </a:r>
            <a:r>
              <a:rPr lang="en-US" dirty="0" smtClean="0">
                <a:solidFill>
                  <a:srgbClr val="FF0000"/>
                </a:solidFill>
              </a:rPr>
              <a:t>diarrhea </a:t>
            </a:r>
            <a:r>
              <a:rPr lang="en-US" dirty="0" smtClean="0"/>
              <a:t>, nausea and vomiting are rare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Self limiting 2-6 Day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Chronic carrier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GB and Reactive </a:t>
            </a:r>
            <a:r>
              <a:rPr lang="en-US" dirty="0"/>
              <a:t>arthritis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Laboratory diagnosis and treatment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/>
              <a:t>Laboratory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Transport media </a:t>
            </a:r>
            <a:r>
              <a:rPr lang="en-US" dirty="0"/>
              <a:t>Cary Blair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CAMPY BAP contain antibiotics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>
                <a:solidFill>
                  <a:srgbClr val="FFFF00"/>
                </a:solidFill>
              </a:rPr>
              <a:t>Incubate in 5%O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10%CO</a:t>
            </a:r>
            <a:r>
              <a:rPr lang="en-US" baseline="-25000" dirty="0" smtClean="0">
                <a:solidFill>
                  <a:srgbClr val="FFFF00"/>
                </a:solidFill>
              </a:rPr>
              <a:t>2</a:t>
            </a:r>
            <a:r>
              <a:rPr lang="en-US" dirty="0" smtClean="0">
                <a:solidFill>
                  <a:srgbClr val="FFFF00"/>
                </a:solidFill>
              </a:rPr>
              <a:t> 85%N @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42°C</a:t>
            </a:r>
            <a:r>
              <a:rPr lang="en-US" dirty="0" smtClean="0"/>
              <a:t> </a:t>
            </a:r>
            <a:r>
              <a:rPr lang="en-US" dirty="0"/>
              <a:t>except </a:t>
            </a:r>
            <a:r>
              <a:rPr lang="en-US" i="1" dirty="0" err="1" smtClean="0"/>
              <a:t>C.fetus</a:t>
            </a:r>
            <a:r>
              <a:rPr lang="en-US" i="1" dirty="0" smtClean="0"/>
              <a:t> </a:t>
            </a:r>
            <a:r>
              <a:rPr lang="en-US" dirty="0" smtClean="0"/>
              <a:t>37°C</a:t>
            </a: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Gram stain/culture </a:t>
            </a:r>
            <a:r>
              <a:rPr lang="en-US" dirty="0"/>
              <a:t>biochemical/Serology</a:t>
            </a:r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Treatment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Ciprofloxacin, Erythromycin </a:t>
            </a:r>
            <a:r>
              <a:rPr lang="en-US" dirty="0"/>
              <a:t>or </a:t>
            </a:r>
            <a:r>
              <a:rPr lang="en-US" dirty="0" smtClean="0"/>
              <a:t>Tetracycline</a:t>
            </a:r>
            <a:r>
              <a:rPr lang="en-US" dirty="0"/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232" y="5029200"/>
            <a:ext cx="1562100" cy="1035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052" y="3670710"/>
            <a:ext cx="2403704" cy="161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37160" indent="0">
              <a:buNone/>
            </a:pPr>
            <a:r>
              <a:rPr lang="en-US" dirty="0"/>
              <a:t>By the end of this lecture the student should be able to:</a:t>
            </a:r>
          </a:p>
          <a:p>
            <a:pPr lvl="0"/>
            <a:r>
              <a:rPr lang="en-US" dirty="0"/>
              <a:t>Define and recognize the various types of acute diarrheal illness</a:t>
            </a:r>
          </a:p>
          <a:p>
            <a:pPr lvl="0"/>
            <a:r>
              <a:rPr lang="en-US" dirty="0"/>
              <a:t>Describe the epidemiology the host defenses in preventing the gastrointestinal infection</a:t>
            </a:r>
          </a:p>
          <a:p>
            <a:pPr lvl="0"/>
            <a:r>
              <a:rPr lang="en-US" dirty="0"/>
              <a:t>Explain pathogenesis by which </a:t>
            </a:r>
            <a:r>
              <a:rPr lang="en-US" i="1" dirty="0"/>
              <a:t>Escherichia coli</a:t>
            </a:r>
            <a:r>
              <a:rPr lang="en-US" dirty="0"/>
              <a:t> </a:t>
            </a:r>
            <a:r>
              <a:rPr lang="en-US" i="1" dirty="0"/>
              <a:t>campylobacter </a:t>
            </a:r>
            <a:r>
              <a:rPr lang="en-US" dirty="0"/>
              <a:t>and </a:t>
            </a:r>
            <a:r>
              <a:rPr lang="en-US" i="1" dirty="0" err="1"/>
              <a:t>yersinia</a:t>
            </a:r>
            <a:r>
              <a:rPr lang="en-US" i="1" dirty="0"/>
              <a:t>  </a:t>
            </a:r>
            <a:r>
              <a:rPr lang="en-US" dirty="0"/>
              <a:t>and their management</a:t>
            </a:r>
          </a:p>
          <a:p>
            <a:pPr lvl="0"/>
            <a:r>
              <a:rPr lang="en-US" dirty="0"/>
              <a:t>Discuss the microbiological methods used for diagnosis of each of the bacterial agents including microscopy, selective media for maximal recovery</a:t>
            </a:r>
          </a:p>
          <a:p>
            <a:pPr lvl="0"/>
            <a:r>
              <a:rPr lang="en-US" dirty="0"/>
              <a:t>Describe the pathogens, risk factors, clinical presentation and prevention of food  </a:t>
            </a:r>
            <a:r>
              <a:rPr lang="en-US" dirty="0" smtClean="0"/>
              <a:t>poisoning </a:t>
            </a:r>
            <a:r>
              <a:rPr lang="en-US" dirty="0"/>
              <a:t>travelers and antibiotic associated diarrhea.</a:t>
            </a:r>
          </a:p>
          <a:p>
            <a:pPr lvl="0"/>
            <a:r>
              <a:rPr lang="en-US" dirty="0"/>
              <a:t>Name  the etiological agents causing food poisoning and their clinical presentation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5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u="sng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92500" lnSpcReduction="10000"/>
          </a:bodyPr>
          <a:lstStyle/>
          <a:p>
            <a:pPr marL="609600" indent="-609600">
              <a:buFont typeface="Wingdings" pitchFamily="2" charset="2"/>
              <a:buChar char="q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about 10 -15% of strains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 coli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associated with diarrhea.</a:t>
            </a:r>
          </a:p>
          <a:p>
            <a:pPr marL="609600" indent="-609600">
              <a:buFont typeface="Wingdings" pitchFamily="2" charset="2"/>
              <a:buChar char="q"/>
              <a:defRPr/>
            </a:pPr>
            <a:r>
              <a:rPr lang="en-US" dirty="0" smtClean="0"/>
              <a:t>Based on virulence factors, clinical manifestation, epidemiology and different O and H serotype.</a:t>
            </a:r>
          </a:p>
          <a:p>
            <a:pPr marL="609600" indent="-609600">
              <a:buFont typeface="Wingdings" pitchFamily="2" charset="2"/>
              <a:buChar char="q"/>
              <a:defRPr/>
            </a:pPr>
            <a:r>
              <a:rPr lang="en-US" dirty="0" smtClean="0"/>
              <a:t>There are five major categories of </a:t>
            </a:r>
            <a:r>
              <a:rPr lang="en-US" dirty="0" err="1" smtClean="0"/>
              <a:t>diarrheagenic</a:t>
            </a:r>
            <a:r>
              <a:rPr lang="en-US" dirty="0" smtClean="0"/>
              <a:t> </a:t>
            </a:r>
            <a:r>
              <a:rPr lang="en-US" dirty="0" err="1" smtClean="0"/>
              <a:t>E.coli</a:t>
            </a:r>
            <a:r>
              <a:rPr lang="en-US" dirty="0" smtClean="0"/>
              <a:t>:</a:t>
            </a:r>
          </a:p>
          <a:p>
            <a:pPr marL="609600" indent="-609600" eaLnBrk="1" hangingPunct="1">
              <a:defRPr/>
            </a:pPr>
            <a:r>
              <a:rPr lang="en-US" sz="2400" b="1" u="sng" dirty="0" smtClean="0">
                <a:effectLst/>
                <a:latin typeface="Times New Roman" pitchFamily="18" charset="0"/>
                <a:cs typeface="Times New Roman" pitchFamily="18" charset="0"/>
              </a:rPr>
              <a:t>Types of E. coli diarrhea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u="sng" dirty="0" err="1" smtClean="0">
                <a:effectLst/>
                <a:latin typeface="Times New Roman" pitchFamily="18" charset="0"/>
                <a:cs typeface="Times New Roman" pitchFamily="18" charset="0"/>
              </a:rPr>
              <a:t>Enterotoxigenic</a:t>
            </a:r>
            <a:r>
              <a:rPr lang="en-US" sz="2000" b="1" u="sng" dirty="0" smtClean="0">
                <a:effectLst/>
                <a:latin typeface="Times New Roman" pitchFamily="18" charset="0"/>
                <a:cs typeface="Times New Roman" pitchFamily="18" charset="0"/>
              </a:rPr>
              <a:t> E. coli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(E T E C)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Times New Roman" pitchFamily="18" charset="0"/>
                <a:cs typeface="Times New Roman" pitchFamily="18" charset="0"/>
              </a:rPr>
              <a:t>Enteropathogenic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E. coli (E P E C)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Times New Roman" pitchFamily="18" charset="0"/>
                <a:cs typeface="Times New Roman" pitchFamily="18" charset="0"/>
              </a:rPr>
              <a:t>Enteroinvasive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E. coli (E I E C)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effectLst/>
                <a:latin typeface="Times New Roman" pitchFamily="18" charset="0"/>
                <a:cs typeface="Times New Roman" pitchFamily="18" charset="0"/>
              </a:rPr>
              <a:t>Enterohaemorrhagic</a:t>
            </a:r>
            <a:r>
              <a:rPr lang="en-US" sz="2000" b="1" dirty="0" smtClean="0">
                <a:effectLst/>
                <a:latin typeface="Times New Roman" pitchFamily="18" charset="0"/>
                <a:cs typeface="Times New Roman" pitchFamily="18" charset="0"/>
              </a:rPr>
              <a:t> E. coli (E H E C )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  <a:defRPr/>
            </a:pP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Enteroadherent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E.coli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(EAEC)</a:t>
            </a:r>
            <a:endParaRPr lang="en-US" sz="20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endParaRPr lang="en-US" sz="2400" b="1" dirty="0" smtClean="0"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endParaRPr lang="en-US" sz="2400" b="1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defRPr/>
            </a:pPr>
            <a:endParaRPr lang="en-US" sz="2400" b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</a:t>
            </a:r>
            <a:r>
              <a:rPr lang="en-US" b="1" dirty="0" err="1" smtClean="0"/>
              <a:t>Enterotoxigenic</a:t>
            </a:r>
            <a:r>
              <a:rPr lang="en-US" b="1" dirty="0" smtClean="0"/>
              <a:t> </a:t>
            </a:r>
            <a:r>
              <a:rPr lang="en-US" b="1" dirty="0" err="1" smtClean="0"/>
              <a:t>E.coli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Major cause of </a:t>
            </a:r>
            <a:r>
              <a:rPr lang="en-US" dirty="0" smtClean="0">
                <a:solidFill>
                  <a:srgbClr val="FF0000"/>
                </a:solidFill>
              </a:rPr>
              <a:t>traveler's diarrhea </a:t>
            </a:r>
            <a:r>
              <a:rPr lang="en-US" dirty="0" smtClean="0"/>
              <a:t>in infant and adult in developing countries from contaminated food and water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It has ↑infective dose 10</a:t>
            </a:r>
            <a:r>
              <a:rPr lang="en-US" baseline="30000" dirty="0" smtClean="0"/>
              <a:t>6</a:t>
            </a:r>
            <a:r>
              <a:rPr lang="en-US" dirty="0" smtClean="0"/>
              <a:t>-10</a:t>
            </a:r>
            <a:r>
              <a:rPr lang="en-US" baseline="30000" dirty="0" smtClean="0"/>
              <a:t>10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Has heat-labile toxin (LT) and heat-stable toxin (ST) each has two fragment (A and B) LT leads to accumulation of CGMP, which lead to hyper secretion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Symptoms watery diarrhea, abdominal cramps and some time vomiting 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No routine diagnostic method.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2. </a:t>
            </a:r>
            <a:r>
              <a:rPr lang="en-US" b="1" u="sng" dirty="0" err="1" smtClean="0"/>
              <a:t>Enteroinvasive</a:t>
            </a:r>
            <a:r>
              <a:rPr lang="en-US" b="1" u="sng" dirty="0" smtClean="0"/>
              <a:t> E-coli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Produce </a:t>
            </a:r>
            <a:r>
              <a:rPr lang="en-US" dirty="0" smtClean="0">
                <a:solidFill>
                  <a:srgbClr val="FF0000"/>
                </a:solidFill>
              </a:rPr>
              <a:t>dysentery</a:t>
            </a:r>
            <a:r>
              <a:rPr lang="en-US" dirty="0" smtClean="0"/>
              <a:t> (Penetration, invasion and distraction)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Similar to </a:t>
            </a:r>
            <a:r>
              <a:rPr lang="en-US" dirty="0" err="1" smtClean="0">
                <a:solidFill>
                  <a:srgbClr val="FF0000"/>
                </a:solidFill>
              </a:rPr>
              <a:t>Shigella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spp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(Non motile, LNF)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Fecal oral route 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Fever, severe </a:t>
            </a:r>
            <a:r>
              <a:rPr lang="en-US" dirty="0" err="1" smtClean="0"/>
              <a:t>abd</a:t>
            </a:r>
            <a:r>
              <a:rPr lang="en-US" dirty="0" smtClean="0"/>
              <a:t>. cramp, malaise and watery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Infective dose10</a:t>
            </a:r>
            <a:r>
              <a:rPr lang="en-US" baseline="30000" dirty="0" smtClean="0"/>
              <a:t>6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Diagnosis </a:t>
            </a:r>
            <a:r>
              <a:rPr lang="en-US" u="sng" dirty="0" err="1" smtClean="0"/>
              <a:t>Sereny</a:t>
            </a:r>
            <a:r>
              <a:rPr lang="en-US" u="sng" dirty="0" smtClean="0"/>
              <a:t> </a:t>
            </a:r>
            <a:r>
              <a:rPr lang="en-US" dirty="0" smtClean="0"/>
              <a:t>test and DNA probes.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3-Enteropathogenic E-coli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FF0000"/>
                </a:solidFill>
              </a:rPr>
              <a:t>Infantile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Outbreak in hospital nurseries and day- care centers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Low grade fever, malaise, vomiting and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 Stool mucous but no blood.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4-Entero hemorrhagic E-coli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O157H7 and Non O157H7 Hemorrhagic diarrhea, colitis and hemolytic uremic syndrome (HUS)=</a:t>
            </a:r>
            <a:r>
              <a:rPr lang="en-US" dirty="0" smtClean="0">
                <a:solidFill>
                  <a:srgbClr val="FF0000"/>
                </a:solidFill>
              </a:rPr>
              <a:t>↓Platelet count, hemolytic anemia and kidney failure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Undercooked hamburgers, unpasteurized dairy products, apple cider, cookie dough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Bloody diarrhea, low grade fever and stool has no leucocytes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Fetal disease  in young and elderly persons in nursing homes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Cytotoxin</a:t>
            </a:r>
            <a:r>
              <a:rPr lang="en-US" dirty="0" smtClean="0"/>
              <a:t> =</a:t>
            </a:r>
            <a:r>
              <a:rPr lang="en-US" dirty="0" err="1" smtClean="0"/>
              <a:t>vertoxin</a:t>
            </a:r>
            <a:r>
              <a:rPr lang="en-US" dirty="0" smtClean="0"/>
              <a:t> І and </a:t>
            </a:r>
            <a:r>
              <a:rPr lang="en-US" dirty="0" err="1" smtClean="0"/>
              <a:t>vertoxin</a:t>
            </a:r>
            <a:r>
              <a:rPr lang="en-US" dirty="0" smtClean="0"/>
              <a:t> ІІ  Similar to Stx</a:t>
            </a:r>
            <a:r>
              <a:rPr lang="en-US" baseline="-25000" dirty="0" smtClean="0"/>
              <a:t>1</a:t>
            </a:r>
            <a:r>
              <a:rPr lang="en-US" dirty="0" smtClean="0"/>
              <a:t> (</a:t>
            </a:r>
            <a:r>
              <a:rPr lang="en-US" dirty="0" err="1" smtClean="0"/>
              <a:t>shigotoxin</a:t>
            </a:r>
            <a:r>
              <a:rPr lang="en-US" dirty="0" smtClean="0"/>
              <a:t> I&amp;II)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E.coli</a:t>
            </a:r>
            <a:r>
              <a:rPr lang="en-US" dirty="0" smtClean="0"/>
              <a:t> other than 0157H7 can cause HUS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Diagnosis by culture on SMAC, MUG test , </a:t>
            </a:r>
            <a:r>
              <a:rPr lang="en-US" dirty="0" err="1" smtClean="0"/>
              <a:t>Vertoxin</a:t>
            </a:r>
            <a:r>
              <a:rPr lang="en-US" dirty="0" smtClean="0"/>
              <a:t> detection by immunological test or PCR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5. </a:t>
            </a:r>
            <a:r>
              <a:rPr lang="en-US" b="1" u="sng" dirty="0" err="1" smtClean="0"/>
              <a:t>Enteroadherent</a:t>
            </a:r>
            <a:r>
              <a:rPr lang="en-US" b="1" u="sng" dirty="0" smtClean="0"/>
              <a:t> E-coli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Pediatric Diarrheal Disease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Adhering to the surface of the intestinal mucosa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Aggregative  stacked brick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Watery diarrhea, vomiting, dehydration and abdominal pain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Two or more weeks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/>
              <a:t>Yersinia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enterocolitica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Mesenteric </a:t>
            </a:r>
            <a:r>
              <a:rPr lang="en-US" dirty="0"/>
              <a:t>lymphadenitis in children and septicemia in </a:t>
            </a:r>
            <a:r>
              <a:rPr lang="en-US" dirty="0" err="1" smtClean="0"/>
              <a:t>immunocompramised</a:t>
            </a:r>
            <a:r>
              <a:rPr lang="en-US" dirty="0" smtClean="0"/>
              <a:t> hosts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Common in Europe</a:t>
            </a:r>
            <a:r>
              <a:rPr lang="en-US" dirty="0"/>
              <a:t>, USA, </a:t>
            </a:r>
            <a:r>
              <a:rPr lang="en-US" dirty="0" smtClean="0"/>
              <a:t>Canada and cat</a:t>
            </a:r>
            <a:r>
              <a:rPr lang="en-US" dirty="0"/>
              <a:t>, dog, swine (chitterlings)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Survive </a:t>
            </a:r>
            <a:r>
              <a:rPr lang="en-US" dirty="0"/>
              <a:t>cold temperatures and </a:t>
            </a:r>
            <a:r>
              <a:rPr lang="en-US" dirty="0" smtClean="0"/>
              <a:t> associated  with transfusion </a:t>
            </a:r>
            <a:r>
              <a:rPr lang="en-US" dirty="0"/>
              <a:t>of packed red blood cells.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Presented with </a:t>
            </a:r>
            <a:r>
              <a:rPr lang="en-US" dirty="0"/>
              <a:t>enteritis, arthritis and erythema </a:t>
            </a:r>
            <a:r>
              <a:rPr lang="en-US" dirty="0" err="1"/>
              <a:t>nodosum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Generalize </a:t>
            </a:r>
            <a:r>
              <a:rPr lang="en-US" dirty="0"/>
              <a:t>infection in 1'C adult children 1-5 </a:t>
            </a:r>
            <a:r>
              <a:rPr lang="en-US" dirty="0" smtClean="0"/>
              <a:t>yrs usually </a:t>
            </a:r>
            <a:r>
              <a:rPr lang="en-US" dirty="0"/>
              <a:t>mild </a:t>
            </a:r>
            <a:r>
              <a:rPr lang="en-US" dirty="0" smtClean="0"/>
              <a:t> but in old </a:t>
            </a:r>
            <a:r>
              <a:rPr lang="en-US" dirty="0"/>
              <a:t>children adult mimic appendicitis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Growth </a:t>
            </a:r>
            <a:r>
              <a:rPr lang="en-US" dirty="0"/>
              <a:t>at 25°c-30°c media </a:t>
            </a:r>
            <a:r>
              <a:rPr lang="en-US" dirty="0" err="1" smtClean="0"/>
              <a:t>Cefsulodin-Igrasan-Novabiacin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CIN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u="sng" dirty="0" smtClean="0"/>
              <a:t>Clostridium </a:t>
            </a:r>
            <a:r>
              <a:rPr lang="en-US" sz="4900" b="1" u="sng" dirty="0" err="1" smtClean="0"/>
              <a:t>difficile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Antibiotic </a:t>
            </a:r>
            <a:r>
              <a:rPr lang="en-US" dirty="0"/>
              <a:t>associated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Transmit from person to person via Fecal-Oral route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Have been cultured from in animate hospital surfaces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Disruption </a:t>
            </a:r>
            <a:r>
              <a:rPr lang="en-US" dirty="0"/>
              <a:t>of the </a:t>
            </a:r>
            <a:r>
              <a:rPr lang="en-US" dirty="0" smtClean="0"/>
              <a:t>indigenous </a:t>
            </a:r>
            <a:r>
              <a:rPr lang="en-US" dirty="0"/>
              <a:t>bacterial flora of the colon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Produce toxin A and B that can bind to surface epithelial cell receptors leading to  </a:t>
            </a:r>
            <a:r>
              <a:rPr lang="en-US" dirty="0" smtClean="0"/>
              <a:t>      inflammation </a:t>
            </a:r>
            <a:r>
              <a:rPr lang="en-US" dirty="0"/>
              <a:t>mucosal injury and </a:t>
            </a:r>
            <a:r>
              <a:rPr lang="en-US" dirty="0" smtClean="0"/>
              <a:t>diarrhea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Clostridium </a:t>
            </a:r>
            <a:r>
              <a:rPr lang="en-US" b="1" u="sng" dirty="0" err="1" smtClean="0"/>
              <a:t>difficile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Patient Presents with fever, </a:t>
            </a:r>
            <a:r>
              <a:rPr lang="en-US" dirty="0" err="1" smtClean="0"/>
              <a:t>leukocytosis</a:t>
            </a:r>
            <a:r>
              <a:rPr lang="en-US" dirty="0" smtClean="0"/>
              <a:t>, abdominal pain and diarrhea</a:t>
            </a:r>
          </a:p>
          <a:p>
            <a:pPr>
              <a:buFont typeface="Wingdings" pitchFamily="2" charset="2"/>
              <a:buChar char="q"/>
            </a:pPr>
            <a:r>
              <a:rPr lang="en-US" dirty="0" err="1" smtClean="0"/>
              <a:t>Pseudomembrane</a:t>
            </a:r>
            <a:r>
              <a:rPr lang="en-US" dirty="0" smtClean="0"/>
              <a:t> can result (</a:t>
            </a:r>
            <a:r>
              <a:rPr lang="en-US" dirty="0" err="1" smtClean="0"/>
              <a:t>neutrophils</a:t>
            </a:r>
            <a:r>
              <a:rPr lang="en-US" dirty="0" smtClean="0"/>
              <a:t>, fibrin, and cellular debris in the colonic mucosa) and toxic </a:t>
            </a:r>
            <a:r>
              <a:rPr lang="en-US" dirty="0" err="1" smtClean="0"/>
              <a:t>megacolon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Diagnosis, toxin detection by EIA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Treatment </a:t>
            </a:r>
            <a:r>
              <a:rPr lang="en-US" dirty="0" err="1" smtClean="0"/>
              <a:t>Metronidazole</a:t>
            </a:r>
            <a:r>
              <a:rPr lang="en-US" dirty="0" smtClean="0"/>
              <a:t> ± </a:t>
            </a:r>
            <a:r>
              <a:rPr lang="en-US" dirty="0" err="1" smtClean="0"/>
              <a:t>Vancomycin</a:t>
            </a:r>
            <a:r>
              <a:rPr lang="en-US" dirty="0" smtClean="0"/>
              <a:t> and supportive treatment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Diagnostic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Duration</a:t>
            </a:r>
          </a:p>
          <a:p>
            <a:pPr marL="457200" lvl="1" indent="0">
              <a:buNone/>
            </a:pPr>
            <a:r>
              <a:rPr lang="en-US" dirty="0" smtClean="0"/>
              <a:t>Chronic vs acute </a:t>
            </a:r>
          </a:p>
          <a:p>
            <a:r>
              <a:rPr lang="en-US" dirty="0" smtClean="0"/>
              <a:t>Symptoms</a:t>
            </a:r>
          </a:p>
          <a:p>
            <a:pPr marL="457200" lvl="1" indent="0">
              <a:buNone/>
            </a:pPr>
            <a:r>
              <a:rPr lang="en-US" dirty="0" smtClean="0"/>
              <a:t>Fever, bloody, weight loss and dehydration</a:t>
            </a:r>
          </a:p>
          <a:p>
            <a:r>
              <a:rPr lang="en-US" dirty="0" smtClean="0"/>
              <a:t>Risk factor </a:t>
            </a:r>
          </a:p>
          <a:p>
            <a:pPr marL="457200" lvl="1" indent="0">
              <a:buNone/>
            </a:pPr>
            <a:r>
              <a:rPr lang="en-US" dirty="0" smtClean="0"/>
              <a:t>Travel , immunocompromised , diet, medications, outbreak</a:t>
            </a:r>
          </a:p>
          <a:p>
            <a:r>
              <a:rPr lang="en-US" dirty="0" smtClean="0"/>
              <a:t>Fever and blood do culture</a:t>
            </a:r>
          </a:p>
          <a:p>
            <a:r>
              <a:rPr lang="en-US" dirty="0" smtClean="0"/>
              <a:t>Watery no fever symptomatic treatment</a:t>
            </a:r>
          </a:p>
          <a:p>
            <a:r>
              <a:rPr lang="en-US" dirty="0" smtClean="0"/>
              <a:t>Hospital acquire think about </a:t>
            </a:r>
            <a:r>
              <a:rPr lang="en-US" dirty="0" err="1" smtClean="0"/>
              <a:t>C.difficle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Chronic diarrhea think about </a:t>
            </a:r>
          </a:p>
          <a:p>
            <a:pPr marL="585216" lvl="1" indent="0">
              <a:buNone/>
            </a:pPr>
            <a:r>
              <a:rPr lang="en-US" dirty="0" smtClean="0"/>
              <a:t>Protozoa (giardia, crypto, </a:t>
            </a:r>
            <a:r>
              <a:rPr lang="en-US" dirty="0" err="1" smtClean="0"/>
              <a:t>cyclo</a:t>
            </a:r>
            <a:r>
              <a:rPr lang="en-US" dirty="0" smtClean="0"/>
              <a:t>, microsporidia, MAC </a:t>
            </a:r>
          </a:p>
          <a:p>
            <a:pPr marL="585216" lvl="1" indent="0">
              <a:buNone/>
            </a:pPr>
            <a:r>
              <a:rPr lang="en-US" dirty="0" smtClean="0"/>
              <a:t>Other malabsorption, lactase </a:t>
            </a:r>
            <a:r>
              <a:rPr lang="en-US" dirty="0" err="1" smtClean="0"/>
              <a:t>defic</a:t>
            </a:r>
            <a:r>
              <a:rPr lang="en-US" dirty="0" smtClean="0"/>
              <a:t>. Or bacterial overgrowth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2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Background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Acute </a:t>
            </a:r>
            <a:r>
              <a:rPr lang="en-US" dirty="0"/>
              <a:t>diarrheal illness is one of the most </a:t>
            </a:r>
            <a:r>
              <a:rPr lang="en-US" dirty="0">
                <a:solidFill>
                  <a:srgbClr val="FF0000"/>
                </a:solidFill>
              </a:rPr>
              <a:t>common</a:t>
            </a:r>
            <a:r>
              <a:rPr lang="en-US" dirty="0"/>
              <a:t> problems evaluated by </a:t>
            </a:r>
            <a:r>
              <a:rPr lang="en-US" dirty="0" smtClean="0"/>
              <a:t>clinicians. </a:t>
            </a: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A </a:t>
            </a:r>
            <a:r>
              <a:rPr lang="en-US" dirty="0"/>
              <a:t>major cause of </a:t>
            </a:r>
            <a:r>
              <a:rPr lang="en-US" dirty="0">
                <a:solidFill>
                  <a:srgbClr val="FF0000"/>
                </a:solidFill>
              </a:rPr>
              <a:t>morbidity and mortality </a:t>
            </a:r>
            <a:r>
              <a:rPr lang="en-US" dirty="0"/>
              <a:t>world wide. </a:t>
            </a: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Most </a:t>
            </a:r>
            <a:r>
              <a:rPr lang="en-US" dirty="0"/>
              <a:t>of healthy people have mild illness but other might develop serious squeals so it is important to identify those individuals who require early treatment.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7239000" cy="4572000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Ecology</a:t>
            </a:r>
          </a:p>
          <a:p>
            <a:pPr lvl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Birth: sterile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Breast-fed </a:t>
            </a:r>
            <a:r>
              <a:rPr lang="en-US" sz="3200" b="1" i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Bifidobacteria</a:t>
            </a:r>
            <a:r>
              <a:rPr lang="en-US" sz="32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species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Switch to cow’s milk</a:t>
            </a: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nteric, </a:t>
            </a:r>
            <a:r>
              <a:rPr lang="en-US" sz="32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bacteroides</a:t>
            </a:r>
            <a:r>
              <a:rPr lang="en-US" sz="32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enterococci, lactobacilli and clostridia </a:t>
            </a: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0" hangingPunct="0">
              <a:lnSpc>
                <a:spcPct val="110000"/>
              </a:lnSpc>
              <a:spcBef>
                <a:spcPct val="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Switch to solid food</a:t>
            </a:r>
          </a:p>
          <a:p>
            <a:pPr lvl="2"/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Microflora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similar to parents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title"/>
          </p:nvPr>
        </p:nvSpPr>
        <p:spPr>
          <a:xfrm>
            <a:off x="990600" y="0"/>
            <a:ext cx="70866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Normal flora - Gastrointestinal tract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Normal flora - Gastrointestinal tract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GI ecology varies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Esophagus saliva ,food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Stomach harsh 10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Small intestine (10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-10</a:t>
            </a:r>
            <a:r>
              <a:rPr lang="en-US" sz="2400" baseline="30000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Large intestine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-10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/ml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&gt;350 species</a:t>
            </a:r>
          </a:p>
          <a:p>
            <a:pPr lvl="2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E. coli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0.1% of total population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Primarily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anaerobic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Facultative aerobes deplete oxygen</a:t>
            </a: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Adult excretes 3x10</a:t>
            </a:r>
            <a:r>
              <a:rPr lang="en-US" sz="2000" baseline="30000" dirty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bacteria/day</a:t>
            </a:r>
          </a:p>
          <a:p>
            <a:pPr lvl="2"/>
            <a:r>
              <a:rPr lang="en-US" dirty="0">
                <a:latin typeface="Times New Roman" pitchFamily="18" charset="0"/>
                <a:cs typeface="Times New Roman" pitchFamily="18" charset="0"/>
              </a:rPr>
              <a:t>25%-35% of fecal mass = bacteria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48" name="Group 44"/>
          <p:cNvGraphicFramePr>
            <a:graphicFrameLocks noGrp="1"/>
          </p:cNvGraphicFramePr>
          <p:nvPr>
            <p:ph type="tbl" idx="1"/>
          </p:nvPr>
        </p:nvGraphicFramePr>
        <p:xfrm>
          <a:off x="381000" y="1752600"/>
          <a:ext cx="5486400" cy="3382010"/>
        </p:xfrm>
        <a:graphic>
          <a:graphicData uri="http://schemas.openxmlformats.org/drawingml/2006/table">
            <a:tbl>
              <a:tblPr/>
              <a:tblGrid>
                <a:gridCol w="3054350"/>
                <a:gridCol w="2432050"/>
              </a:tblGrid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Location  (adult)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Bacteria/gram contents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duodenum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3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jejunum and ileum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5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cecum and transverse colon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-10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sigmoid colon and rectum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10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8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36" name="Rectangle 3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05800" cy="1143000"/>
          </a:xfrm>
          <a:noFill/>
          <a:ln/>
        </p:spPr>
        <p:txBody>
          <a:bodyPr>
            <a:normAutofit fontScale="90000"/>
          </a:bodyPr>
          <a:lstStyle/>
          <a:p>
            <a:r>
              <a:rPr lang="en-US" sz="4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Normal flora - Gastrointestinal tract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5791200" y="1600200"/>
            <a:ext cx="3352800" cy="3389313"/>
            <a:chOff x="384" y="940"/>
            <a:chExt cx="2544" cy="3006"/>
          </a:xfrm>
        </p:grpSpPr>
        <p:pic>
          <p:nvPicPr>
            <p:cNvPr id="72745" name="Picture 41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32" y="1462"/>
              <a:ext cx="2400" cy="2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2746" name="Rectangle 42"/>
            <p:cNvSpPr>
              <a:spLocks noChangeArrowheads="1"/>
            </p:cNvSpPr>
            <p:nvPr/>
          </p:nvSpPr>
          <p:spPr bwMode="auto">
            <a:xfrm>
              <a:off x="384" y="3647"/>
              <a:ext cx="2544" cy="2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1600">
                <a:solidFill>
                  <a:srgbClr val="000000"/>
                </a:solidFill>
                <a:latin typeface="Times" pitchFamily="8" charset="0"/>
              </a:endParaRPr>
            </a:p>
          </p:txBody>
        </p:sp>
        <p:sp>
          <p:nvSpPr>
            <p:cNvPr id="72747" name="Rectangle 43"/>
            <p:cNvSpPr>
              <a:spLocks noChangeArrowheads="1"/>
            </p:cNvSpPr>
            <p:nvPr/>
          </p:nvSpPr>
          <p:spPr bwMode="auto">
            <a:xfrm>
              <a:off x="432" y="940"/>
              <a:ext cx="2496" cy="4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="1">
                <a:solidFill>
                  <a:srgbClr val="660033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Stool weight in excess of </a:t>
            </a:r>
            <a:r>
              <a:rPr lang="en-US" dirty="0" smtClean="0">
                <a:solidFill>
                  <a:srgbClr val="FFFF00"/>
                </a:solidFill>
              </a:rPr>
              <a:t>200</a:t>
            </a:r>
            <a:r>
              <a:rPr lang="en-US" dirty="0" smtClean="0"/>
              <a:t> gm/day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FF00"/>
                </a:solidFill>
              </a:rPr>
              <a:t>3 or more </a:t>
            </a:r>
            <a:r>
              <a:rPr lang="en-US" dirty="0" smtClean="0"/>
              <a:t>loose or watery stools/day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Acute &lt; 14 days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Alteration in normal bowel movement characterized by decreased consistency and increased frequency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Less than 14 days in duration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FFFF00"/>
                </a:solidFill>
              </a:rPr>
              <a:t>Viral: 70-80% </a:t>
            </a:r>
            <a:r>
              <a:rPr lang="en-US" dirty="0" smtClean="0"/>
              <a:t>of infectious diarrhea in developed countries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FFFF00"/>
                </a:solidFill>
              </a:rPr>
              <a:t>Bacterial: 10-20% </a:t>
            </a:r>
            <a:r>
              <a:rPr lang="en-US" dirty="0" smtClean="0"/>
              <a:t>of infectious diarrhea but responsible for most cases of severe diarrhea</a:t>
            </a:r>
          </a:p>
          <a:p>
            <a:pPr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Protozoan: less than 10%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/>
              <a:t>1.4 million </a:t>
            </a:r>
            <a:r>
              <a:rPr lang="en-US" dirty="0" smtClean="0"/>
              <a:t>deaths in study in 2010</a:t>
            </a:r>
            <a:endParaRPr lang="en-US" dirty="0"/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1.2-1.9 episodes per person annually in the general population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2.4 episodes per child </a:t>
            </a:r>
            <a:r>
              <a:rPr lang="en-US" dirty="0"/>
              <a:t>&gt;</a:t>
            </a:r>
            <a:r>
              <a:rPr lang="en-US" dirty="0" smtClean="0"/>
              <a:t>3 years old annually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5 episodes per year for children &lt;3 years old and in daycare</a:t>
            </a:r>
          </a:p>
          <a:p>
            <a:pPr>
              <a:lnSpc>
                <a:spcPct val="90000"/>
              </a:lnSpc>
              <a:spcAft>
                <a:spcPct val="25000"/>
              </a:spcAft>
              <a:buFont typeface="Wingdings" pitchFamily="2" charset="2"/>
              <a:buChar char="q"/>
              <a:defRPr/>
            </a:pPr>
            <a:r>
              <a:rPr lang="en-US" dirty="0" smtClean="0"/>
              <a:t>Seasonal peak in the winter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1330</TotalTime>
  <Words>1731</Words>
  <Application>Microsoft Office PowerPoint</Application>
  <PresentationFormat>On-screen Show (4:3)</PresentationFormat>
  <Paragraphs>295</Paragraphs>
  <Slides>29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Apex</vt:lpstr>
      <vt:lpstr>Normal flora &amp; introduction to infectious diarrhea   </vt:lpstr>
      <vt:lpstr>Objectives</vt:lpstr>
      <vt:lpstr>Background </vt:lpstr>
      <vt:lpstr>Normal flora - Gastrointestinal tract</vt:lpstr>
      <vt:lpstr>Normal flora - Gastrointestinal tract</vt:lpstr>
      <vt:lpstr>Normal flora - Gastrointestinal tract</vt:lpstr>
      <vt:lpstr>Definition</vt:lpstr>
      <vt:lpstr>Etiology</vt:lpstr>
      <vt:lpstr>Epidemiology</vt:lpstr>
      <vt:lpstr>Risk Factors </vt:lpstr>
      <vt:lpstr>Classifications </vt:lpstr>
      <vt:lpstr>Clinical Presentation and Pathogenic Mechanism I </vt:lpstr>
      <vt:lpstr>Clinical Presentation and Pathogenic Mechanism II</vt:lpstr>
      <vt:lpstr>PowerPoint Presentation</vt:lpstr>
      <vt:lpstr>A1-B5 protein enterotoxin that is exported out of the bacterial cell by a type II protein secretion system</vt:lpstr>
      <vt:lpstr>Shigella and Salmonella</vt:lpstr>
      <vt:lpstr>Campylobacter</vt:lpstr>
      <vt:lpstr>Clinically</vt:lpstr>
      <vt:lpstr>Laboratory diagnosis and treatment </vt:lpstr>
      <vt:lpstr>E.Coli </vt:lpstr>
      <vt:lpstr>1. Enterotoxigenic E.coli </vt:lpstr>
      <vt:lpstr>2. Enteroinvasive E-coli </vt:lpstr>
      <vt:lpstr>3-Enteropathogenic E-coli </vt:lpstr>
      <vt:lpstr>4-Entero hemorrhagic E-coli </vt:lpstr>
      <vt:lpstr>5. Enteroadherent E-coli </vt:lpstr>
      <vt:lpstr>Yersinia enterocolitica</vt:lpstr>
      <vt:lpstr>Clostridium difficile </vt:lpstr>
      <vt:lpstr>Clostridium difficile</vt:lpstr>
      <vt:lpstr>Diagnostic Approach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Dr.Ali Somily</dc:creator>
  <cp:lastModifiedBy>3422</cp:lastModifiedBy>
  <cp:revision>56</cp:revision>
  <dcterms:created xsi:type="dcterms:W3CDTF">2010-09-06T13:55:02Z</dcterms:created>
  <dcterms:modified xsi:type="dcterms:W3CDTF">2016-12-11T11:03:54Z</dcterms:modified>
</cp:coreProperties>
</file>