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1" r:id="rId1"/>
  </p:sldMasterIdLst>
  <p:notesMasterIdLst>
    <p:notesMasterId r:id="rId54"/>
  </p:notesMasterIdLst>
  <p:sldIdLst>
    <p:sldId id="311" r:id="rId2"/>
    <p:sldId id="285" r:id="rId3"/>
    <p:sldId id="328" r:id="rId4"/>
    <p:sldId id="270" r:id="rId5"/>
    <p:sldId id="282" r:id="rId6"/>
    <p:sldId id="261" r:id="rId7"/>
    <p:sldId id="286" r:id="rId8"/>
    <p:sldId id="258" r:id="rId9"/>
    <p:sldId id="266" r:id="rId10"/>
    <p:sldId id="267" r:id="rId11"/>
    <p:sldId id="262" r:id="rId12"/>
    <p:sldId id="283" r:id="rId13"/>
    <p:sldId id="331" r:id="rId14"/>
    <p:sldId id="294" r:id="rId15"/>
    <p:sldId id="284" r:id="rId16"/>
    <p:sldId id="295" r:id="rId17"/>
    <p:sldId id="334" r:id="rId18"/>
    <p:sldId id="287" r:id="rId19"/>
    <p:sldId id="315" r:id="rId20"/>
    <p:sldId id="288" r:id="rId21"/>
    <p:sldId id="289" r:id="rId22"/>
    <p:sldId id="290" r:id="rId23"/>
    <p:sldId id="326" r:id="rId24"/>
    <p:sldId id="297" r:id="rId25"/>
    <p:sldId id="296" r:id="rId26"/>
    <p:sldId id="291" r:id="rId27"/>
    <p:sldId id="299" r:id="rId28"/>
    <p:sldId id="292" r:id="rId29"/>
    <p:sldId id="300" r:id="rId30"/>
    <p:sldId id="293" r:id="rId31"/>
    <p:sldId id="274" r:id="rId32"/>
    <p:sldId id="273" r:id="rId33"/>
    <p:sldId id="301" r:id="rId34"/>
    <p:sldId id="303" r:id="rId35"/>
    <p:sldId id="316" r:id="rId36"/>
    <p:sldId id="317" r:id="rId37"/>
    <p:sldId id="302" r:id="rId38"/>
    <p:sldId id="304" r:id="rId39"/>
    <p:sldId id="318" r:id="rId40"/>
    <p:sldId id="305" r:id="rId41"/>
    <p:sldId id="320" r:id="rId42"/>
    <p:sldId id="306" r:id="rId43"/>
    <p:sldId id="327" r:id="rId44"/>
    <p:sldId id="276" r:id="rId45"/>
    <p:sldId id="281" r:id="rId46"/>
    <p:sldId id="335" r:id="rId47"/>
    <p:sldId id="337" r:id="rId48"/>
    <p:sldId id="336" r:id="rId49"/>
    <p:sldId id="307" r:id="rId50"/>
    <p:sldId id="329" r:id="rId51"/>
    <p:sldId id="279" r:id="rId52"/>
    <p:sldId id="322" r:id="rId53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ahoma" pitchFamily="34" charset="0"/>
      </a:defRPr>
    </a:lvl1pPr>
    <a:lvl2pPr marL="4572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ahoma" pitchFamily="34" charset="0"/>
      </a:defRPr>
    </a:lvl2pPr>
    <a:lvl3pPr marL="9144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ahoma" pitchFamily="34" charset="0"/>
      </a:defRPr>
    </a:lvl3pPr>
    <a:lvl4pPr marL="13716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ahoma" pitchFamily="34" charset="0"/>
      </a:defRPr>
    </a:lvl4pPr>
    <a:lvl5pPr marL="18288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ahoma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ahoma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ahoma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ahoma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ahoma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99FF33"/>
    <a:srgbClr val="FF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913" autoAdjust="0"/>
    <p:restoredTop sz="90929"/>
  </p:normalViewPr>
  <p:slideViewPr>
    <p:cSldViewPr>
      <p:cViewPr varScale="1">
        <p:scale>
          <a:sx n="106" d="100"/>
          <a:sy n="106" d="100"/>
        </p:scale>
        <p:origin x="13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fld id="{033FAE2F-B5B9-49C2-ACDC-E41E21A49AC2}" type="datetimeFigureOut">
              <a:rPr lang="ar-SA"/>
              <a:pPr>
                <a:defRPr/>
              </a:pPr>
              <a:t>27/03/1438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fld id="{43ACE6E1-74E5-45FB-90BB-90153EA2423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5723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7F7294-CBF3-4E17-AD54-15EB003DC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E46DD-1BDB-4DEB-9925-4EBE097CC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0B7FF-AC48-4EFE-9911-B3955430F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ar-SA" noProof="0" smtClean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50C12-364D-4649-90F8-3AD7E0655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ACAD3-FABF-40C1-8118-20EA8B3D5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47EA68-0D9C-4AFD-AA34-DB572385B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7A0DA6-F6EC-48BE-A63E-C9EA5816E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BAF373E-059A-497F-93E0-5E8B2E541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0069B-0012-4507-80A7-084F36DDE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6FE2D3-E044-4C71-9672-F4B87151F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E67FA-647A-4003-AAC8-C831714F8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64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54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64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5466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FB0BC0-48AF-484A-AED1-D6168A27C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1F5DD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6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19489945-C3FB-44D1-B252-B1D5C4331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57" r:id="rId2"/>
    <p:sldLayoutId id="2147483764" r:id="rId3"/>
    <p:sldLayoutId id="2147483765" r:id="rId4"/>
    <p:sldLayoutId id="2147483766" r:id="rId5"/>
    <p:sldLayoutId id="2147483758" r:id="rId6"/>
    <p:sldLayoutId id="2147483767" r:id="rId7"/>
    <p:sldLayoutId id="2147483759" r:id="rId8"/>
    <p:sldLayoutId id="2147483768" r:id="rId9"/>
    <p:sldLayoutId id="2147483760" r:id="rId10"/>
    <p:sldLayoutId id="2147483761" r:id="rId11"/>
    <p:sldLayoutId id="214748376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F4F1D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4F1DA"/>
          </a:solidFill>
          <a:latin typeface="Consolas" pitchFamily="49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4F1DA"/>
          </a:solidFill>
          <a:latin typeface="Consolas" pitchFamily="49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4F1DA"/>
          </a:solidFill>
          <a:latin typeface="Consolas" pitchFamily="49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4F1DA"/>
          </a:solidFill>
          <a:latin typeface="Consolas" pitchFamily="49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4F1DA"/>
          </a:solidFill>
          <a:latin typeface="Consolas" pitchFamily="49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4F1DA"/>
          </a:solidFill>
          <a:latin typeface="Consolas" pitchFamily="49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4F1DA"/>
          </a:solidFill>
          <a:latin typeface="Consolas" pitchFamily="49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4F1DA"/>
          </a:solidFill>
          <a:latin typeface="Consolas" pitchFamily="49" charset="0"/>
          <a:cs typeface="Tahoma" pitchFamily="34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90600"/>
            <a:ext cx="8305800" cy="3962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satMod val="200000"/>
                  </a:schemeClr>
                </a:solidFill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chemeClr val="tx2">
                    <a:satMod val="200000"/>
                  </a:schemeClr>
                </a:solidFill>
                <a:cs typeface="Times New Roman" pitchFamily="18" charset="0"/>
              </a:rPr>
            </a:br>
            <a:r>
              <a:rPr lang="en-US" u="sng" dirty="0" smtClean="0">
                <a:solidFill>
                  <a:srgbClr val="3366FF"/>
                </a:solidFill>
              </a:rPr>
              <a:t>Haemoflagellates </a:t>
            </a:r>
            <a:br>
              <a:rPr lang="en-US" u="sng" dirty="0" smtClean="0">
                <a:solidFill>
                  <a:srgbClr val="3366FF"/>
                </a:solidFill>
              </a:rPr>
            </a:br>
            <a:r>
              <a:rPr lang="en-US" u="sng" dirty="0" smtClean="0">
                <a:solidFill>
                  <a:srgbClr val="3366FF"/>
                </a:solidFill>
              </a:rPr>
              <a:t/>
            </a:r>
            <a:br>
              <a:rPr lang="en-US" u="sng" dirty="0" smtClean="0">
                <a:solidFill>
                  <a:srgbClr val="3366FF"/>
                </a:solidFill>
              </a:rPr>
            </a:br>
            <a:r>
              <a:rPr lang="en-US" sz="3600" i="1" dirty="0" err="1" smtClean="0">
                <a:solidFill>
                  <a:schemeClr val="tx2">
                    <a:satMod val="200000"/>
                  </a:schemeClr>
                </a:solidFill>
                <a:cs typeface="Times New Roman" pitchFamily="18" charset="0"/>
              </a:rPr>
              <a:t>Leishmania</a:t>
            </a:r>
            <a:r>
              <a:rPr lang="en-US" sz="3600" dirty="0" smtClean="0">
                <a:solidFill>
                  <a:schemeClr val="tx2">
                    <a:satMod val="200000"/>
                  </a:schemeClr>
                </a:solidFill>
                <a:cs typeface="Times New Roman" pitchFamily="18" charset="0"/>
              </a:rPr>
              <a:t> &amp; </a:t>
            </a:r>
            <a:r>
              <a:rPr lang="en-US" sz="3600" i="1" dirty="0" smtClean="0">
                <a:solidFill>
                  <a:schemeClr val="tx2">
                    <a:satMod val="200000"/>
                  </a:schemeClr>
                </a:solidFill>
                <a:cs typeface="Times New Roman" pitchFamily="18" charset="0"/>
              </a:rPr>
              <a:t>Trypanosomes</a:t>
            </a:r>
            <a:r>
              <a:rPr lang="en-US" sz="3600" dirty="0" smtClean="0">
                <a:solidFill>
                  <a:schemeClr val="tx2">
                    <a:satMod val="200000"/>
                  </a:schemeClr>
                </a:solidFill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chemeClr val="tx2">
                    <a:satMod val="200000"/>
                  </a:schemeClr>
                </a:solidFill>
                <a:cs typeface="Times New Roman" pitchFamily="18" charset="0"/>
              </a:rPr>
            </a:br>
            <a:endParaRPr lang="en-US" sz="3600" b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Leis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4267200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LmayorGFP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752600"/>
            <a:ext cx="388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2057400" y="5943600"/>
            <a:ext cx="495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 err="1"/>
              <a:t>Promastigotes</a:t>
            </a:r>
            <a:r>
              <a:rPr lang="en-US" sz="2800" dirty="0"/>
              <a:t>  of  </a:t>
            </a:r>
            <a:r>
              <a:rPr lang="en-US" sz="2800" i="1" dirty="0" err="1"/>
              <a:t>Leishmania</a:t>
            </a:r>
            <a:r>
              <a:rPr lang="en-US" sz="2800" i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leis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4267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33400" y="4572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/>
              <a:t> </a:t>
            </a:r>
            <a:r>
              <a:rPr lang="en-US" sz="2800" b="1" dirty="0"/>
              <a:t>lesion of </a:t>
            </a:r>
            <a:r>
              <a:rPr lang="en-US" sz="2800" b="1" dirty="0" err="1"/>
              <a:t>cutaneous</a:t>
            </a:r>
            <a:r>
              <a:rPr lang="en-US" sz="2800" b="1" dirty="0"/>
              <a:t> </a:t>
            </a:r>
            <a:r>
              <a:rPr lang="en-US" sz="2800" b="1" dirty="0" err="1" smtClean="0"/>
              <a:t>leishmaniasis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pic>
        <p:nvPicPr>
          <p:cNvPr id="18436" name="Picture 2" descr="Leis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295400"/>
            <a:ext cx="3886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153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400" b="1" u="sng" smtClean="0">
                <a:solidFill>
                  <a:schemeClr val="tx2">
                    <a:satMod val="200000"/>
                  </a:schemeClr>
                </a:solidFill>
                <a:cs typeface="Times New Roman" pitchFamily="18" charset="0"/>
              </a:rPr>
              <a:t>Clinical types of cutaneous leishmaniasis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763000" cy="4114800"/>
          </a:xfrm>
        </p:spPr>
        <p:txBody>
          <a:bodyPr/>
          <a:lstStyle/>
          <a:p>
            <a:pPr eaLnBrk="1" hangingPunct="1"/>
            <a:r>
              <a:rPr lang="en-US" b="1" i="1" dirty="0" err="1" smtClean="0">
                <a:cs typeface="Tahoma" pitchFamily="34" charset="0"/>
              </a:rPr>
              <a:t>Leishmania</a:t>
            </a:r>
            <a:r>
              <a:rPr lang="en-US" b="1" i="1" dirty="0" smtClean="0">
                <a:cs typeface="Tahoma" pitchFamily="34" charset="0"/>
              </a:rPr>
              <a:t> major</a:t>
            </a:r>
            <a:r>
              <a:rPr lang="en-US" b="1" dirty="0" smtClean="0">
                <a:cs typeface="Tahoma" pitchFamily="34" charset="0"/>
              </a:rPr>
              <a:t>:</a:t>
            </a:r>
            <a:r>
              <a:rPr lang="en-US" dirty="0" smtClean="0">
                <a:cs typeface="Tahoma" pitchFamily="34" charset="0"/>
              </a:rPr>
              <a:t> </a:t>
            </a:r>
            <a:r>
              <a:rPr lang="en-US" dirty="0" err="1" smtClean="0">
                <a:cs typeface="Tahoma" pitchFamily="34" charset="0"/>
              </a:rPr>
              <a:t>Zoonotic</a:t>
            </a:r>
            <a:r>
              <a:rPr lang="en-US" dirty="0" smtClean="0">
                <a:cs typeface="Tahoma" pitchFamily="34" charset="0"/>
              </a:rPr>
              <a:t> </a:t>
            </a:r>
            <a:r>
              <a:rPr lang="en-US" dirty="0" err="1" smtClean="0">
                <a:cs typeface="Tahoma" pitchFamily="34" charset="0"/>
              </a:rPr>
              <a:t>cutaneous</a:t>
            </a:r>
            <a:r>
              <a:rPr lang="en-US" dirty="0" smtClean="0">
                <a:cs typeface="Tahoma" pitchFamily="34" charset="0"/>
              </a:rPr>
              <a:t> </a:t>
            </a:r>
            <a:r>
              <a:rPr lang="en-US" dirty="0" err="1" smtClean="0">
                <a:cs typeface="Tahoma" pitchFamily="34" charset="0"/>
              </a:rPr>
              <a:t>leishmaniasis</a:t>
            </a:r>
            <a:r>
              <a:rPr lang="en-US" dirty="0" smtClean="0">
                <a:cs typeface="Tahoma" pitchFamily="34" charset="0"/>
              </a:rPr>
              <a:t>: wet lesions with severe reaction</a:t>
            </a:r>
          </a:p>
          <a:p>
            <a:pPr eaLnBrk="1" hangingPunct="1">
              <a:buFontTx/>
              <a:buNone/>
            </a:pPr>
            <a:endParaRPr lang="en-US" sz="1000" dirty="0" smtClean="0">
              <a:cs typeface="Tahoma" pitchFamily="34" charset="0"/>
            </a:endParaRPr>
          </a:p>
          <a:p>
            <a:pPr eaLnBrk="1" hangingPunct="1"/>
            <a:r>
              <a:rPr lang="en-US" b="1" i="1" dirty="0" err="1" smtClean="0">
                <a:cs typeface="Tahoma" pitchFamily="34" charset="0"/>
              </a:rPr>
              <a:t>Leishmania</a:t>
            </a:r>
            <a:r>
              <a:rPr lang="en-US" b="1" i="1" dirty="0" smtClean="0">
                <a:cs typeface="Tahoma" pitchFamily="34" charset="0"/>
              </a:rPr>
              <a:t> </a:t>
            </a:r>
            <a:r>
              <a:rPr lang="en-US" b="1" i="1" dirty="0" err="1" smtClean="0">
                <a:cs typeface="Tahoma" pitchFamily="34" charset="0"/>
              </a:rPr>
              <a:t>tropica</a:t>
            </a:r>
            <a:r>
              <a:rPr lang="en-US" b="1" dirty="0" smtClean="0">
                <a:cs typeface="Tahoma" pitchFamily="34" charset="0"/>
              </a:rPr>
              <a:t>:</a:t>
            </a:r>
            <a:r>
              <a:rPr lang="en-US" dirty="0" smtClean="0">
                <a:cs typeface="Tahoma" pitchFamily="34" charset="0"/>
              </a:rPr>
              <a:t> </a:t>
            </a:r>
            <a:r>
              <a:rPr lang="en-US" sz="2900" dirty="0" err="1" smtClean="0">
                <a:cs typeface="Tahoma" pitchFamily="34" charset="0"/>
              </a:rPr>
              <a:t>Anthroponotic</a:t>
            </a:r>
            <a:r>
              <a:rPr lang="en-US" sz="2900" dirty="0" smtClean="0">
                <a:cs typeface="Tahoma" pitchFamily="34" charset="0"/>
              </a:rPr>
              <a:t> </a:t>
            </a:r>
            <a:r>
              <a:rPr lang="en-US" sz="2900" dirty="0" err="1" smtClean="0">
                <a:cs typeface="Tahoma" pitchFamily="34" charset="0"/>
              </a:rPr>
              <a:t>cutaneous</a:t>
            </a:r>
            <a:r>
              <a:rPr lang="en-US" sz="2900" dirty="0" smtClean="0">
                <a:cs typeface="Tahoma" pitchFamily="34" charset="0"/>
              </a:rPr>
              <a:t> </a:t>
            </a:r>
            <a:r>
              <a:rPr lang="en-US" sz="2900" dirty="0" err="1" smtClean="0">
                <a:cs typeface="Tahoma" pitchFamily="34" charset="0"/>
              </a:rPr>
              <a:t>leishmaniasis</a:t>
            </a:r>
            <a:r>
              <a:rPr lang="en-US" sz="2900" dirty="0" smtClean="0">
                <a:cs typeface="Tahoma" pitchFamily="34" charset="0"/>
              </a:rPr>
              <a:t>: Dry lesions with minimal ulceration</a:t>
            </a:r>
          </a:p>
          <a:p>
            <a:pPr eaLnBrk="1" hangingPunct="1">
              <a:buFontTx/>
              <a:buNone/>
            </a:pPr>
            <a:r>
              <a:rPr lang="en-US" dirty="0" smtClean="0">
                <a:cs typeface="Tahoma" pitchFamily="34" charset="0"/>
              </a:rPr>
              <a:t>   </a:t>
            </a:r>
          </a:p>
          <a:p>
            <a:pPr eaLnBrk="1" hangingPunct="1">
              <a:buFontTx/>
              <a:buNone/>
            </a:pPr>
            <a:r>
              <a:rPr lang="en-US" b="1" dirty="0" smtClean="0">
                <a:cs typeface="Tahoma" pitchFamily="34" charset="0"/>
              </a:rPr>
              <a:t>   </a:t>
            </a:r>
            <a:r>
              <a:rPr lang="en-US" b="1" u="sng" dirty="0" smtClean="0">
                <a:cs typeface="Tahoma" pitchFamily="34" charset="0"/>
              </a:rPr>
              <a:t>Oriental sore</a:t>
            </a:r>
            <a:r>
              <a:rPr lang="en-US" dirty="0" smtClean="0">
                <a:cs typeface="Tahoma" pitchFamily="34" charset="0"/>
              </a:rPr>
              <a:t> (most common) classical  self-limited ulcer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3820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2">
                    <a:satMod val="200000"/>
                  </a:schemeClr>
                </a:solidFill>
              </a:rPr>
              <a:t>CUTANEOUS LISHMANIASIS THE COMMON TYPE 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6019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>
                <a:cs typeface="Tahoma" pitchFamily="34" charset="0"/>
              </a:rPr>
              <a:t>  This starts as a </a:t>
            </a:r>
            <a:r>
              <a:rPr lang="en-US" sz="2800" b="1" u="sng" dirty="0" smtClean="0">
                <a:solidFill>
                  <a:srgbClr val="FF0000"/>
                </a:solidFill>
                <a:cs typeface="Tahoma" pitchFamily="34" charset="0"/>
              </a:rPr>
              <a:t>painless  papule </a:t>
            </a:r>
            <a:r>
              <a:rPr lang="en-US" sz="2800" dirty="0" smtClean="0">
                <a:cs typeface="Tahoma" pitchFamily="34" charset="0"/>
              </a:rPr>
              <a:t>on exposed parts of the body, generally the face.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cs typeface="Tahoma" pitchFamily="34" charset="0"/>
              </a:rPr>
              <a:t>  The lesion ulcerates after a few months producing an ulcer with an indurate margin.                                                                In some cases the ulcer remains dry and heals readily             (</a:t>
            </a:r>
            <a:r>
              <a:rPr lang="en-US" sz="2800" b="1" dirty="0" smtClean="0">
                <a:cs typeface="Tahoma" pitchFamily="34" charset="0"/>
              </a:rPr>
              <a:t>dry-type-lesion) </a:t>
            </a:r>
            <a:r>
              <a:rPr lang="en-US" sz="2800" dirty="0" smtClean="0">
                <a:cs typeface="Tahoma" pitchFamily="34" charset="0"/>
              </a:rPr>
              <a:t>. 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cs typeface="Tahoma" pitchFamily="34" charset="0"/>
              </a:rPr>
              <a:t>  In some other cases the ulcer may spread with an inflammatory zone around, these known as                  (</a:t>
            </a:r>
            <a:r>
              <a:rPr lang="en-US" sz="2800" b="1" dirty="0" smtClean="0">
                <a:cs typeface="Tahoma" pitchFamily="34" charset="0"/>
              </a:rPr>
              <a:t>wet-type-lesion</a:t>
            </a:r>
            <a:r>
              <a:rPr lang="en-US" sz="2800" dirty="0" smtClean="0">
                <a:cs typeface="Tahoma" pitchFamily="34" charset="0"/>
              </a:rPr>
              <a:t>) which heal slowly.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cs typeface="Tahoma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cs typeface="Tahoma" pitchFamily="34" charset="0"/>
            </a:endParaRPr>
          </a:p>
        </p:txBody>
      </p:sp>
      <p:pic>
        <p:nvPicPr>
          <p:cNvPr id="21508" name="Picture 4" descr="LeishmaniamajorUlce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4724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oriental so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8100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oriental so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838200"/>
            <a:ext cx="266700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7630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u="sng" dirty="0" smtClean="0">
                <a:solidFill>
                  <a:schemeClr val="tx2">
                    <a:satMod val="200000"/>
                  </a:schemeClr>
                </a:solidFill>
              </a:rPr>
              <a:t>UNCOMMON TYPES OF CUTANEUS LEISHMANIASIS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534400" cy="4724400"/>
          </a:xfrm>
        </p:spPr>
        <p:txBody>
          <a:bodyPr>
            <a:normAutofit fontScale="925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b="1" u="sng" dirty="0" smtClean="0"/>
              <a:t>Diffuse </a:t>
            </a:r>
            <a:r>
              <a:rPr lang="en-US" b="1" u="sng" dirty="0" err="1" smtClean="0"/>
              <a:t>cutaneous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leishmaniasis</a:t>
            </a:r>
            <a:r>
              <a:rPr lang="en-US" dirty="0" smtClean="0"/>
              <a:t> (DCL):</a:t>
            </a:r>
          </a:p>
          <a:p>
            <a:pPr marL="41148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   </a:t>
            </a:r>
            <a:r>
              <a:rPr lang="en-US" sz="2800" dirty="0" smtClean="0"/>
              <a:t>Caused by </a:t>
            </a:r>
            <a:r>
              <a:rPr lang="en-US" sz="2800" i="1" dirty="0" smtClean="0"/>
              <a:t>L. </a:t>
            </a:r>
            <a:r>
              <a:rPr lang="en-US" sz="2800" i="1" dirty="0" err="1" smtClean="0"/>
              <a:t>aethiopica</a:t>
            </a:r>
            <a:r>
              <a:rPr lang="en-US" sz="2800" dirty="0" smtClean="0"/>
              <a:t>, diffuse nodular  non-ulcerating lesions, seen in a part of Africa, people with low immunity to </a:t>
            </a:r>
            <a:r>
              <a:rPr lang="en-US" sz="2800" i="1" dirty="0" err="1" smtClean="0"/>
              <a:t>Leishmania</a:t>
            </a:r>
            <a:r>
              <a:rPr lang="en-US" sz="2800" dirty="0" smtClean="0"/>
              <a:t> antigens</a:t>
            </a:r>
            <a:r>
              <a:rPr lang="en-US" dirty="0" smtClean="0"/>
              <a:t>.</a:t>
            </a:r>
            <a:r>
              <a:rPr lang="en-US" sz="2800" dirty="0" smtClean="0"/>
              <a:t> Diffuse </a:t>
            </a:r>
            <a:r>
              <a:rPr lang="en-US" sz="2800" dirty="0" err="1" smtClean="0"/>
              <a:t>cutaneous</a:t>
            </a:r>
            <a:r>
              <a:rPr lang="en-US" sz="2800" dirty="0" smtClean="0"/>
              <a:t>   </a:t>
            </a:r>
            <a:r>
              <a:rPr lang="en-US" sz="2800" b="1" dirty="0" smtClean="0"/>
              <a:t>(DCL)</a:t>
            </a:r>
            <a:r>
              <a:rPr lang="en-US" sz="2800" dirty="0" smtClean="0"/>
              <a:t>, and consists of nodules and a thickening of the skin, generally without any ulceration, it needs numerous parasite.</a:t>
            </a:r>
            <a:endParaRPr lang="en-US" dirty="0" smtClean="0"/>
          </a:p>
          <a:p>
            <a:pPr marL="41148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800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b="1" u="sng" dirty="0" err="1" smtClean="0"/>
              <a:t>Leishmaniasis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recidiva</a:t>
            </a:r>
            <a:r>
              <a:rPr lang="en-US" dirty="0" smtClean="0"/>
              <a:t> (</a:t>
            </a:r>
            <a:r>
              <a:rPr lang="en-US" sz="3100" dirty="0" err="1" smtClean="0"/>
              <a:t>lupoid</a:t>
            </a:r>
            <a:r>
              <a:rPr lang="en-US" sz="3100" dirty="0" smtClean="0"/>
              <a:t> </a:t>
            </a:r>
            <a:r>
              <a:rPr lang="en-US" sz="3100" dirty="0" err="1" smtClean="0"/>
              <a:t>leishmaniasis</a:t>
            </a:r>
            <a:r>
              <a:rPr lang="en-US" sz="3100" dirty="0" smtClean="0"/>
              <a:t>):</a:t>
            </a:r>
          </a:p>
          <a:p>
            <a:pPr marL="41148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   Severe immunological reaction to </a:t>
            </a:r>
            <a:r>
              <a:rPr lang="en-US" i="1" dirty="0" err="1" smtClean="0"/>
              <a:t>leishmania</a:t>
            </a:r>
            <a:r>
              <a:rPr lang="en-US" dirty="0" smtClean="0"/>
              <a:t> antigen leading to persistent dry skin lesions, few parasites.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cs typeface="Tahoma" pitchFamily="34" charset="0"/>
            </a:endParaRPr>
          </a:p>
        </p:txBody>
      </p:sp>
      <p:pic>
        <p:nvPicPr>
          <p:cNvPr id="23555" name="Picture 5" descr="DC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383981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381000" y="609600"/>
            <a:ext cx="441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 dirty="0"/>
              <a:t>Diffuse </a:t>
            </a:r>
            <a:r>
              <a:rPr lang="en-US" b="1" dirty="0" err="1"/>
              <a:t>cutaneous</a:t>
            </a:r>
            <a:r>
              <a:rPr lang="en-US" b="1" dirty="0"/>
              <a:t> </a:t>
            </a:r>
            <a:r>
              <a:rPr lang="en-US" b="1" dirty="0" err="1" smtClean="0"/>
              <a:t>leishmaniasis</a:t>
            </a:r>
            <a:r>
              <a:rPr lang="en-US" b="1" dirty="0" smtClean="0"/>
              <a:t> (</a:t>
            </a:r>
            <a:r>
              <a:rPr lang="en-US" b="1" dirty="0"/>
              <a:t>DCL)</a:t>
            </a:r>
          </a:p>
        </p:txBody>
      </p:sp>
      <p:pic>
        <p:nvPicPr>
          <p:cNvPr id="23557" name="Picture 7" descr="lc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7036" y="685800"/>
            <a:ext cx="360836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5307036" y="5410200"/>
            <a:ext cx="35321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b="1" dirty="0" err="1"/>
              <a:t>Leishmaniasis</a:t>
            </a:r>
            <a:r>
              <a:rPr lang="en-US" b="1" dirty="0"/>
              <a:t> </a:t>
            </a:r>
            <a:r>
              <a:rPr lang="en-US" b="1" dirty="0" err="1"/>
              <a:t>recidiva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5181600" cy="1162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err="1" smtClean="0">
                <a:solidFill>
                  <a:schemeClr val="tx2">
                    <a:satMod val="200000"/>
                  </a:schemeClr>
                </a:solidFill>
              </a:rPr>
              <a:t>Mucocutaneous</a:t>
            </a:r>
            <a:r>
              <a:rPr lang="en-US" sz="2800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satMod val="200000"/>
                  </a:schemeClr>
                </a:solidFill>
              </a:rPr>
              <a:t>leishmaniasis</a:t>
            </a:r>
            <a:endParaRPr lang="en-US" sz="2800" dirty="0" smtClean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4579" name="Text Placeholder 3"/>
          <p:cNvSpPr>
            <a:spLocks noGrp="1"/>
          </p:cNvSpPr>
          <p:nvPr>
            <p:ph type="body" idx="2"/>
          </p:nvPr>
        </p:nvSpPr>
        <p:spPr>
          <a:xfrm>
            <a:off x="381000" y="1219200"/>
            <a:ext cx="5105400" cy="5181600"/>
          </a:xfrm>
        </p:spPr>
        <p:txBody>
          <a:bodyPr/>
          <a:lstStyle/>
          <a:p>
            <a:pPr marL="53975" eaLnBrk="1" hangingPunct="1"/>
            <a:r>
              <a:rPr lang="en-US" sz="2800" dirty="0" smtClean="0">
                <a:cs typeface="Tahoma" pitchFamily="34" charset="0"/>
              </a:rPr>
              <a:t>The lesion starts as a </a:t>
            </a:r>
            <a:r>
              <a:rPr lang="en-US" sz="2800" dirty="0" err="1" smtClean="0">
                <a:cs typeface="Tahoma" pitchFamily="34" charset="0"/>
              </a:rPr>
              <a:t>pustular</a:t>
            </a:r>
            <a:r>
              <a:rPr lang="en-US" sz="2800" dirty="0" smtClean="0">
                <a:cs typeface="Tahoma" pitchFamily="34" charset="0"/>
              </a:rPr>
              <a:t>  swelling in the mouth or on the nostrils. The lesion may become ulcerative after many months and then extend into the  </a:t>
            </a:r>
            <a:r>
              <a:rPr lang="en-US" sz="2800" dirty="0" err="1" smtClean="0">
                <a:cs typeface="Tahoma" pitchFamily="34" charset="0"/>
              </a:rPr>
              <a:t>naso</a:t>
            </a:r>
            <a:r>
              <a:rPr lang="en-US" sz="2800" dirty="0" smtClean="0">
                <a:cs typeface="Tahoma" pitchFamily="34" charset="0"/>
              </a:rPr>
              <a:t>- pharyngeal mucous membrane.</a:t>
            </a:r>
          </a:p>
          <a:p>
            <a:pPr marL="53975" eaLnBrk="1" hangingPunct="1"/>
            <a:r>
              <a:rPr lang="en-US" sz="2800" dirty="0" smtClean="0">
                <a:cs typeface="Tahoma" pitchFamily="34" charset="0"/>
              </a:rPr>
              <a:t>Secondary infection is very common with destruction of the nasal cartilage and the facial bone.</a:t>
            </a:r>
          </a:p>
        </p:txBody>
      </p:sp>
      <p:pic>
        <p:nvPicPr>
          <p:cNvPr id="24580" name="Content Placeholder 4" descr="lc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12026" y="304800"/>
            <a:ext cx="3531973" cy="5334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7630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u="sng" dirty="0" err="1" smtClean="0">
                <a:solidFill>
                  <a:schemeClr val="tx2">
                    <a:satMod val="200000"/>
                  </a:schemeClr>
                </a:solidFill>
              </a:rPr>
              <a:t>cutaneous</a:t>
            </a:r>
            <a:r>
              <a:rPr lang="en-US" sz="3200" b="1" u="sng" dirty="0" smtClean="0">
                <a:solidFill>
                  <a:schemeClr val="tx2">
                    <a:satMod val="200000"/>
                  </a:schemeClr>
                </a:solidFill>
              </a:rPr>
              <a:t> &amp; </a:t>
            </a:r>
            <a:r>
              <a:rPr lang="en-US" sz="3200" b="1" u="sng" dirty="0" err="1" smtClean="0">
                <a:solidFill>
                  <a:schemeClr val="tx2">
                    <a:satMod val="200000"/>
                  </a:schemeClr>
                </a:solidFill>
              </a:rPr>
              <a:t>muco-cutaneous</a:t>
            </a:r>
            <a:r>
              <a:rPr lang="en-US" sz="3200" b="1" u="sng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n-US" sz="3200" b="1" u="sng" dirty="0" err="1" smtClean="0">
                <a:solidFill>
                  <a:schemeClr val="tx2">
                    <a:satMod val="200000"/>
                  </a:schemeClr>
                </a:solidFill>
              </a:rPr>
              <a:t>leishmaniasis</a:t>
            </a:r>
            <a:endParaRPr lang="en-US" sz="3200" b="1" u="sng" dirty="0" smtClean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6868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600" b="1" u="sng" dirty="0" smtClean="0">
                <a:cs typeface="Tahoma" pitchFamily="34" charset="0"/>
              </a:rPr>
              <a:t>Diagnosis</a:t>
            </a:r>
            <a:r>
              <a:rPr lang="en-US" sz="3600" u="sng" dirty="0" smtClean="0">
                <a:cs typeface="Tahoma" pitchFamily="34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dirty="0" smtClean="0">
                <a:cs typeface="Tahoma" pitchFamily="34" charset="0"/>
              </a:rPr>
              <a:t>The parasite can be isolated from the margin of the ulcer.</a:t>
            </a:r>
          </a:p>
          <a:p>
            <a:pPr eaLnBrk="1" hangingPunct="1">
              <a:buFontTx/>
              <a:buNone/>
            </a:pPr>
            <a:r>
              <a:rPr lang="en-US" dirty="0" smtClean="0">
                <a:cs typeface="Tahoma" pitchFamily="34" charset="0"/>
              </a:rPr>
              <a:t>A diagnostic skin test, known as </a:t>
            </a:r>
            <a:r>
              <a:rPr lang="en-US" b="1" dirty="0" err="1" smtClean="0">
                <a:cs typeface="Tahoma" pitchFamily="34" charset="0"/>
              </a:rPr>
              <a:t>Leishmanin</a:t>
            </a:r>
            <a:r>
              <a:rPr lang="en-US" b="1" dirty="0" smtClean="0">
                <a:cs typeface="Tahoma" pitchFamily="34" charset="0"/>
              </a:rPr>
              <a:t>  test (</a:t>
            </a:r>
            <a:r>
              <a:rPr lang="en-US" b="1" dirty="0" smtClean="0">
                <a:cs typeface="Tahoma" pitchFamily="34" charset="0"/>
              </a:rPr>
              <a:t>Montenegro </a:t>
            </a:r>
            <a:r>
              <a:rPr lang="en-US" b="1" dirty="0" smtClean="0">
                <a:cs typeface="Tahoma" pitchFamily="34" charset="0"/>
              </a:rPr>
              <a:t>Test)</a:t>
            </a:r>
            <a:r>
              <a:rPr lang="en-US" dirty="0" smtClean="0">
                <a:cs typeface="Tahoma" pitchFamily="34" charset="0"/>
              </a:rPr>
              <a:t>, is useful.</a:t>
            </a:r>
          </a:p>
          <a:p>
            <a:pPr eaLnBrk="1" hangingPunct="1">
              <a:buFontTx/>
              <a:buNone/>
            </a:pPr>
            <a:r>
              <a:rPr lang="en-US" dirty="0" smtClean="0">
                <a:cs typeface="Tahoma" pitchFamily="34" charset="0"/>
              </a:rPr>
              <a:t>Smear: </a:t>
            </a:r>
            <a:r>
              <a:rPr lang="en-US" dirty="0" err="1" smtClean="0">
                <a:cs typeface="Tahoma" pitchFamily="34" charset="0"/>
              </a:rPr>
              <a:t>Giemsa</a:t>
            </a:r>
            <a:r>
              <a:rPr lang="en-US" dirty="0" smtClean="0">
                <a:cs typeface="Tahoma" pitchFamily="34" charset="0"/>
              </a:rPr>
              <a:t> stain – microscopy for LD bodies (</a:t>
            </a:r>
            <a:r>
              <a:rPr lang="en-US" dirty="0" err="1" smtClean="0">
                <a:cs typeface="Tahoma" pitchFamily="34" charset="0"/>
              </a:rPr>
              <a:t>Leishman</a:t>
            </a:r>
            <a:r>
              <a:rPr lang="en-US" dirty="0" smtClean="0">
                <a:cs typeface="Tahoma" pitchFamily="34" charset="0"/>
              </a:rPr>
              <a:t>-Donovan  bodies, </a:t>
            </a:r>
            <a:r>
              <a:rPr lang="en-US" dirty="0" err="1" smtClean="0">
                <a:cs typeface="Tahoma" pitchFamily="34" charset="0"/>
              </a:rPr>
              <a:t>amastigotes</a:t>
            </a:r>
            <a:r>
              <a:rPr lang="en-US" dirty="0" smtClean="0">
                <a:cs typeface="Tahoma" pitchFamily="34" charset="0"/>
              </a:rPr>
              <a:t>).</a:t>
            </a:r>
          </a:p>
          <a:p>
            <a:pPr eaLnBrk="1" hangingPunct="1">
              <a:buFontTx/>
              <a:buNone/>
            </a:pPr>
            <a:endParaRPr lang="en-US" sz="1600" dirty="0" smtClean="0">
              <a:cs typeface="Tahoma" pitchFamily="34" charset="0"/>
            </a:endParaRPr>
          </a:p>
          <a:p>
            <a:pPr eaLnBrk="1" hangingPunct="1"/>
            <a:r>
              <a:rPr lang="en-US" dirty="0" smtClean="0">
                <a:cs typeface="Tahoma" pitchFamily="34" charset="0"/>
              </a:rPr>
              <a:t>Skin biopsy: microscopy for LD bodies or culture in </a:t>
            </a:r>
            <a:r>
              <a:rPr lang="en-US" sz="3600" b="1" dirty="0" smtClean="0">
                <a:cs typeface="Tahoma" pitchFamily="34" charset="0"/>
              </a:rPr>
              <a:t>NNN</a:t>
            </a:r>
            <a:r>
              <a:rPr lang="en-US" dirty="0" smtClean="0">
                <a:cs typeface="Tahoma" pitchFamily="34" charset="0"/>
              </a:rPr>
              <a:t> medium for </a:t>
            </a:r>
            <a:r>
              <a:rPr lang="en-US" dirty="0" err="1" smtClean="0">
                <a:cs typeface="Tahoma" pitchFamily="34" charset="0"/>
              </a:rPr>
              <a:t>promastigotes</a:t>
            </a:r>
            <a:r>
              <a:rPr lang="en-US" dirty="0" smtClean="0">
                <a:cs typeface="Tahoma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NNN medium</a:t>
            </a:r>
          </a:p>
        </p:txBody>
      </p:sp>
      <p:pic>
        <p:nvPicPr>
          <p:cNvPr id="26627" name="Picture 4" descr="nnn me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153400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tx2">
                    <a:satMod val="200000"/>
                  </a:schemeClr>
                </a:solidFill>
                <a:cs typeface="Times New Roman" pitchFamily="18" charset="0"/>
              </a:rPr>
              <a:t>Different stages of Haemoflagellates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3775" y="3314700"/>
            <a:ext cx="2076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89439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68580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u="sng" dirty="0" smtClean="0">
                <a:solidFill>
                  <a:schemeClr val="tx2">
                    <a:satMod val="200000"/>
                  </a:schemeClr>
                </a:solidFill>
              </a:rPr>
              <a:t>Treatment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838200"/>
            <a:ext cx="8763000" cy="5791200"/>
          </a:xfrm>
        </p:spPr>
        <p:txBody>
          <a:bodyPr>
            <a:normAutofit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000" b="1" u="sng" dirty="0" smtClean="0"/>
              <a:t>No treatment</a:t>
            </a:r>
            <a:r>
              <a:rPr lang="en-US" sz="2000" dirty="0" smtClean="0"/>
              <a:t> – self-healing lesions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000" b="1" u="sng" dirty="0" smtClean="0"/>
              <a:t>Medical:</a:t>
            </a:r>
          </a:p>
          <a:p>
            <a:pPr marL="740664" lvl="1" eaLnBrk="1" fontAlgn="auto" hangingPunct="1">
              <a:spcAft>
                <a:spcPts val="0"/>
              </a:spcAft>
              <a:buFontTx/>
              <a:buChar char="o"/>
              <a:defRPr/>
            </a:pPr>
            <a:r>
              <a:rPr lang="en-US" sz="2200" b="1" dirty="0" err="1" smtClean="0"/>
              <a:t>Pentavalent</a:t>
            </a:r>
            <a:r>
              <a:rPr lang="en-US" sz="2200" b="1" dirty="0" smtClean="0"/>
              <a:t> antimony (</a:t>
            </a:r>
            <a:r>
              <a:rPr lang="en-US" sz="2200" b="1" dirty="0" err="1" smtClean="0"/>
              <a:t>Pentostam</a:t>
            </a:r>
            <a:r>
              <a:rPr lang="en-US" sz="2200" b="1" dirty="0" smtClean="0"/>
              <a:t>),  </a:t>
            </a:r>
            <a:r>
              <a:rPr lang="en-US" sz="2200" dirty="0" err="1" smtClean="0"/>
              <a:t>Amphotericin</a:t>
            </a:r>
            <a:r>
              <a:rPr lang="en-US" sz="2200" dirty="0" smtClean="0"/>
              <a:t> B</a:t>
            </a:r>
          </a:p>
          <a:p>
            <a:pPr marL="740664" lvl="1" eaLnBrk="1" fontAlgn="auto" hangingPunct="1">
              <a:spcAft>
                <a:spcPts val="0"/>
              </a:spcAft>
              <a:buFontTx/>
              <a:buChar char="o"/>
              <a:defRPr/>
            </a:pPr>
            <a:r>
              <a:rPr lang="en-US" sz="2200" dirty="0" smtClean="0"/>
              <a:t>Antifungal drugs</a:t>
            </a:r>
          </a:p>
          <a:p>
            <a:pPr marL="740664" lvl="1" eaLnBrk="1" fontAlgn="auto" hangingPunct="1">
              <a:spcAft>
                <a:spcPts val="0"/>
              </a:spcAft>
              <a:buFontTx/>
              <a:buChar char="o"/>
              <a:defRPr/>
            </a:pPr>
            <a:r>
              <a:rPr lang="en-US" sz="2200" dirty="0" smtClean="0"/>
              <a:t>+/- Antibiotics for secondary bacterial infection.</a:t>
            </a:r>
          </a:p>
          <a:p>
            <a:pPr marL="740664" lvl="1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000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800" b="1" u="sng" dirty="0" smtClean="0"/>
              <a:t>Surgical:</a:t>
            </a:r>
            <a:r>
              <a:rPr lang="en-US" sz="2800" dirty="0" smtClean="0"/>
              <a:t> </a:t>
            </a:r>
          </a:p>
          <a:p>
            <a:pPr marL="740664" lvl="1" eaLnBrk="1" fontAlgn="auto" hangingPunct="1">
              <a:spcAft>
                <a:spcPts val="0"/>
              </a:spcAft>
              <a:buFontTx/>
              <a:buChar char="o"/>
              <a:defRPr/>
            </a:pPr>
            <a:r>
              <a:rPr lang="en-US" dirty="0" smtClean="0"/>
              <a:t>Cryosurgery</a:t>
            </a:r>
          </a:p>
          <a:p>
            <a:pPr marL="740664" lvl="1" eaLnBrk="1" fontAlgn="auto" hangingPunct="1">
              <a:spcAft>
                <a:spcPts val="0"/>
              </a:spcAft>
              <a:buFontTx/>
              <a:buChar char="o"/>
              <a:defRPr/>
            </a:pPr>
            <a:r>
              <a:rPr lang="en-US" dirty="0" smtClean="0"/>
              <a:t>Excision</a:t>
            </a:r>
          </a:p>
          <a:p>
            <a:pPr marL="740664" lvl="1" eaLnBrk="1" fontAlgn="auto" hangingPunct="1">
              <a:spcAft>
                <a:spcPts val="0"/>
              </a:spcAft>
              <a:buFontTx/>
              <a:buChar char="o"/>
              <a:defRPr/>
            </a:pPr>
            <a:r>
              <a:rPr lang="en-US" dirty="0" smtClean="0"/>
              <a:t>Curettage</a:t>
            </a:r>
          </a:p>
          <a:p>
            <a:pPr marL="740664" lvl="1" eaLnBrk="1" fontAlgn="auto" hangingPunct="1">
              <a:spcAft>
                <a:spcPts val="0"/>
              </a:spcAft>
              <a:buFontTx/>
              <a:buChar char="o"/>
              <a:defRPr/>
            </a:pPr>
            <a:endParaRPr lang="en-US" sz="1800" dirty="0" smtClean="0"/>
          </a:p>
          <a:p>
            <a:pPr marL="740664"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800" dirty="0" smtClean="0"/>
              <a:t>REFERENCE :WHO (2010) Control of </a:t>
            </a:r>
            <a:r>
              <a:rPr lang="en-US" sz="1800" dirty="0" err="1" smtClean="0"/>
              <a:t>leishmaniasis</a:t>
            </a:r>
            <a:r>
              <a:rPr lang="en-US" sz="1800" dirty="0" smtClean="0"/>
              <a:t>. Report of a meeting 571 of the WHO expert committee on the control of </a:t>
            </a:r>
            <a:r>
              <a:rPr lang="en-US" sz="1800" dirty="0" err="1" smtClean="0"/>
              <a:t>leishmaniasis</a:t>
            </a:r>
            <a:r>
              <a:rPr lang="en-US" sz="1800" dirty="0" smtClean="0"/>
              <a:t>.  http://whqlibdoc.who.int/trs/WHO_TRS_949_eng.pdf</a:t>
            </a:r>
          </a:p>
          <a:p>
            <a:pPr marL="740664" lvl="1" eaLnBrk="1" fontAlgn="auto" hangingPunct="1">
              <a:spcAft>
                <a:spcPts val="0"/>
              </a:spcAft>
              <a:buFontTx/>
              <a:buNone/>
              <a:defRPr/>
            </a:pPr>
            <a:endParaRPr lang="en-US" sz="1800" dirty="0" smtClean="0"/>
          </a:p>
          <a:p>
            <a:pPr marL="740664" lvl="1" eaLnBrk="1" fontAlgn="auto" hangingPunct="1">
              <a:spcAft>
                <a:spcPts val="0"/>
              </a:spcAft>
              <a:buFontTx/>
              <a:buChar char="o"/>
              <a:defRPr/>
            </a:pPr>
            <a:endParaRPr lang="en-US" sz="1800" dirty="0" smtClean="0"/>
          </a:p>
          <a:p>
            <a:pPr marL="740664" lvl="1" eaLnBrk="1" fontAlgn="auto" hangingPunct="1">
              <a:spcAft>
                <a:spcPts val="0"/>
              </a:spcAft>
              <a:buFontTx/>
              <a:buChar char="o"/>
              <a:defRPr/>
            </a:pPr>
            <a:endParaRPr lang="en-US" sz="1800" dirty="0" smtClean="0"/>
          </a:p>
        </p:txBody>
      </p:sp>
      <p:pic>
        <p:nvPicPr>
          <p:cNvPr id="27652" name="Picture 4" descr="4pentost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2657" y="0"/>
            <a:ext cx="144134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391400" cy="63649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Visceral </a:t>
            </a: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</a:rPr>
              <a:t>leishmaniasis</a:t>
            </a:r>
            <a:endParaRPr lang="en-US" dirty="0" smtClean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609600"/>
            <a:ext cx="8763000" cy="62484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Tahoma" pitchFamily="34" charset="0"/>
              </a:rPr>
              <a:t>There are geographical variations.</a:t>
            </a:r>
          </a:p>
          <a:p>
            <a:pPr eaLnBrk="1" hangingPunct="1"/>
            <a:r>
              <a:rPr lang="en-US" dirty="0" smtClean="0">
                <a:cs typeface="Tahoma" pitchFamily="34" charset="0"/>
              </a:rPr>
              <a:t>The disease is called </a:t>
            </a:r>
            <a:r>
              <a:rPr lang="en-US" sz="3600" b="1" dirty="0" err="1" smtClean="0">
                <a:solidFill>
                  <a:srgbClr val="FF0000"/>
                </a:solidFill>
                <a:cs typeface="Tahoma" pitchFamily="34" charset="0"/>
              </a:rPr>
              <a:t>kala-azar</a:t>
            </a:r>
            <a:endParaRPr lang="en-US" b="1" dirty="0" smtClean="0">
              <a:solidFill>
                <a:srgbClr val="FF0000"/>
              </a:solidFill>
              <a:cs typeface="Tahoma" pitchFamily="34" charset="0"/>
            </a:endParaRPr>
          </a:p>
          <a:p>
            <a:pPr eaLnBrk="1" hangingPunct="1"/>
            <a:r>
              <a:rPr lang="en-US" i="1" dirty="0" err="1" smtClean="0">
                <a:cs typeface="Tahoma" pitchFamily="34" charset="0"/>
              </a:rPr>
              <a:t>Leishmania</a:t>
            </a:r>
            <a:r>
              <a:rPr lang="en-US" i="1" dirty="0" smtClean="0">
                <a:cs typeface="Tahoma" pitchFamily="34" charset="0"/>
              </a:rPr>
              <a:t> </a:t>
            </a:r>
            <a:r>
              <a:rPr lang="en-US" i="1" dirty="0" err="1" smtClean="0">
                <a:cs typeface="Tahoma" pitchFamily="34" charset="0"/>
              </a:rPr>
              <a:t>infantum</a:t>
            </a:r>
            <a:r>
              <a:rPr lang="en-US" dirty="0" smtClean="0">
                <a:cs typeface="Tahoma" pitchFamily="34" charset="0"/>
              </a:rPr>
              <a:t> mainly affect children</a:t>
            </a:r>
          </a:p>
          <a:p>
            <a:pPr eaLnBrk="1" hangingPunct="1"/>
            <a:r>
              <a:rPr lang="en-US" i="1" dirty="0" err="1" smtClean="0">
                <a:cs typeface="Tahoma" pitchFamily="34" charset="0"/>
              </a:rPr>
              <a:t>Leishmania</a:t>
            </a:r>
            <a:r>
              <a:rPr lang="en-US" i="1" dirty="0" smtClean="0">
                <a:cs typeface="Tahoma" pitchFamily="34" charset="0"/>
              </a:rPr>
              <a:t> </a:t>
            </a:r>
            <a:r>
              <a:rPr lang="en-US" i="1" dirty="0" err="1" smtClean="0">
                <a:cs typeface="Tahoma" pitchFamily="34" charset="0"/>
              </a:rPr>
              <a:t>donovani</a:t>
            </a:r>
            <a:r>
              <a:rPr lang="en-US" dirty="0" smtClean="0">
                <a:cs typeface="Tahoma" pitchFamily="34" charset="0"/>
              </a:rPr>
              <a:t> mainly affects adults </a:t>
            </a:r>
          </a:p>
          <a:p>
            <a:pPr eaLnBrk="1" hangingPunct="1"/>
            <a:r>
              <a:rPr lang="en-US" dirty="0" smtClean="0">
                <a:cs typeface="Tahoma" pitchFamily="34" charset="0"/>
              </a:rPr>
              <a:t>The incubation period is usually 4-10 months.</a:t>
            </a:r>
          </a:p>
          <a:p>
            <a:pPr eaLnBrk="1" hangingPunct="1"/>
            <a:r>
              <a:rPr lang="en-US" dirty="0" smtClean="0">
                <a:cs typeface="Tahoma" pitchFamily="34" charset="0"/>
              </a:rPr>
              <a:t>The early symptoms are generally low grade fever with malaise and sweating .</a:t>
            </a:r>
          </a:p>
          <a:p>
            <a:pPr eaLnBrk="1" hangingPunct="1"/>
            <a:r>
              <a:rPr lang="en-US" dirty="0" smtClean="0">
                <a:cs typeface="Tahoma" pitchFamily="34" charset="0"/>
              </a:rPr>
              <a:t>In later stages, the fever becomes intermittent and  their can be liver enlargement or spleen enlargement or </a:t>
            </a:r>
            <a:r>
              <a:rPr lang="en-US" dirty="0" err="1" smtClean="0">
                <a:cs typeface="Tahoma" pitchFamily="34" charset="0"/>
              </a:rPr>
              <a:t>hepatosplenomegally</a:t>
            </a:r>
            <a:r>
              <a:rPr lang="en-US" dirty="0" smtClean="0">
                <a:cs typeface="Tahoma" pitchFamily="34" charset="0"/>
              </a:rPr>
              <a:t> because of the hyperplasia of the lymphoid –macrophage system. </a:t>
            </a:r>
          </a:p>
          <a:p>
            <a:pPr eaLnBrk="1" hangingPunct="1">
              <a:buFontTx/>
              <a:buNone/>
            </a:pPr>
            <a:endParaRPr lang="en-US" dirty="0" smtClean="0"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Presentation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7800"/>
            <a:ext cx="7924800" cy="4876800"/>
          </a:xfrm>
        </p:spPr>
        <p:txBody>
          <a:bodyPr/>
          <a:lstStyle/>
          <a:p>
            <a:pPr eaLnBrk="1" hangingPunct="1"/>
            <a:r>
              <a:rPr lang="en-US" smtClean="0">
                <a:cs typeface="Tahoma" pitchFamily="34" charset="0"/>
              </a:rPr>
              <a:t>Fever</a:t>
            </a:r>
          </a:p>
          <a:p>
            <a:pPr eaLnBrk="1" hangingPunct="1"/>
            <a:r>
              <a:rPr lang="en-US" smtClean="0">
                <a:cs typeface="Tahoma" pitchFamily="34" charset="0"/>
              </a:rPr>
              <a:t>Splenomegaly, hepatomegaly, hepatosplenomegaly</a:t>
            </a:r>
          </a:p>
          <a:p>
            <a:pPr eaLnBrk="1" hangingPunct="1"/>
            <a:r>
              <a:rPr lang="en-US" smtClean="0">
                <a:cs typeface="Tahoma" pitchFamily="34" charset="0"/>
              </a:rPr>
              <a:t>Weight loss</a:t>
            </a:r>
          </a:p>
          <a:p>
            <a:pPr eaLnBrk="1" hangingPunct="1"/>
            <a:r>
              <a:rPr lang="en-US" smtClean="0">
                <a:cs typeface="Tahoma" pitchFamily="34" charset="0"/>
              </a:rPr>
              <a:t>Anaemia</a:t>
            </a:r>
          </a:p>
          <a:p>
            <a:pPr eaLnBrk="1" hangingPunct="1"/>
            <a:r>
              <a:rPr lang="en-US" smtClean="0">
                <a:cs typeface="Tahoma" pitchFamily="34" charset="0"/>
              </a:rPr>
              <a:t>Epistaxis</a:t>
            </a:r>
          </a:p>
          <a:p>
            <a:pPr eaLnBrk="1" hangingPunct="1"/>
            <a:r>
              <a:rPr lang="en-US" smtClean="0">
                <a:cs typeface="Tahoma" pitchFamily="34" charset="0"/>
              </a:rPr>
              <a:t>Cough</a:t>
            </a:r>
          </a:p>
          <a:p>
            <a:pPr eaLnBrk="1" hangingPunct="1"/>
            <a:r>
              <a:rPr lang="en-US" smtClean="0">
                <a:cs typeface="Tahoma" pitchFamily="34" charset="0"/>
              </a:rPr>
              <a:t>Diarrhoea</a:t>
            </a:r>
            <a:endParaRPr lang="ar-SA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1000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cs typeface="Times New Roman" pitchFamily="18" charset="0"/>
              </a:rPr>
              <a:t>	</a:t>
            </a:r>
            <a:r>
              <a:rPr lang="en-US" sz="3600" b="1" u="sng" dirty="0" smtClean="0">
                <a:cs typeface="Times New Roman" pitchFamily="18" charset="0"/>
              </a:rPr>
              <a:t>Untreated disease can be fatal</a:t>
            </a:r>
            <a:endParaRPr lang="en-US" b="1" u="sng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en-US" dirty="0" smtClean="0"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cs typeface="Times New Roman" pitchFamily="18" charset="0"/>
              </a:rPr>
              <a:t>	After recovery it might produce a condition called post </a:t>
            </a:r>
            <a:r>
              <a:rPr lang="en-US" dirty="0" err="1" smtClean="0">
                <a:cs typeface="Times New Roman" pitchFamily="18" charset="0"/>
              </a:rPr>
              <a:t>kala-azar</a:t>
            </a:r>
            <a:r>
              <a:rPr lang="en-US" dirty="0" smtClean="0">
                <a:cs typeface="Times New Roman" pitchFamily="18" charset="0"/>
              </a:rPr>
              <a:t> dermal </a:t>
            </a:r>
            <a:r>
              <a:rPr lang="en-US" dirty="0" err="1" smtClean="0">
                <a:cs typeface="Times New Roman" pitchFamily="18" charset="0"/>
              </a:rPr>
              <a:t>leishmaniasis</a:t>
            </a:r>
            <a:r>
              <a:rPr lang="en-US" dirty="0" smtClean="0">
                <a:cs typeface="Times New Roman" pitchFamily="18" charset="0"/>
              </a:rPr>
              <a:t> (PKDL)</a:t>
            </a:r>
          </a:p>
          <a:p>
            <a:pPr eaLnBrk="1" hangingPunct="1"/>
            <a:endParaRPr lang="en-US" dirty="0" smtClean="0">
              <a:cs typeface="Tahoma" pitchFamily="34" charset="0"/>
            </a:endParaRPr>
          </a:p>
        </p:txBody>
      </p:sp>
      <p:pic>
        <p:nvPicPr>
          <p:cNvPr id="30723" name="Picture 4" descr="pkd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200400"/>
            <a:ext cx="5334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smtClean="0">
                <a:solidFill>
                  <a:schemeClr val="tx2">
                    <a:satMod val="200000"/>
                  </a:schemeClr>
                </a:solidFill>
              </a:rPr>
              <a:t>Fever 2 times a day due to kala-azar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mtClean="0">
              <a:cs typeface="Tahoma" pitchFamily="34" charset="0"/>
            </a:endParaRPr>
          </a:p>
        </p:txBody>
      </p:sp>
      <p:pic>
        <p:nvPicPr>
          <p:cNvPr id="31748" name="Picture 5" descr="tempera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Hepatosplenomegaly </a:t>
            </a:r>
            <a:br>
              <a:rPr lang="en-US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in visceral leishmaniasis</a:t>
            </a:r>
          </a:p>
        </p:txBody>
      </p:sp>
      <p:pic>
        <p:nvPicPr>
          <p:cNvPr id="32771" name="Picture 4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971800"/>
            <a:ext cx="21494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8" descr="viscer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981200"/>
            <a:ext cx="21701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819400"/>
            <a:ext cx="18129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smtClean="0">
                <a:solidFill>
                  <a:schemeClr val="tx2">
                    <a:satMod val="200000"/>
                  </a:schemeClr>
                </a:solidFill>
              </a:rPr>
              <a:t>Visceral leishmaniasis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458200" cy="4724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cs typeface="Tahoma" pitchFamily="34" charset="0"/>
              </a:rPr>
              <a:t>	Diagnosis</a:t>
            </a:r>
          </a:p>
          <a:p>
            <a:pPr marL="609600" indent="-609600" eaLnBrk="1" hangingPunct="1">
              <a:buFontTx/>
              <a:buAutoNum type="arabicParenBoth"/>
            </a:pPr>
            <a:r>
              <a:rPr lang="en-US" sz="2800" dirty="0" smtClean="0">
                <a:cs typeface="Tahoma" pitchFamily="34" charset="0"/>
              </a:rPr>
              <a:t>Parasitological diagnosis:</a:t>
            </a:r>
          </a:p>
          <a:p>
            <a:pPr marL="609600" indent="-609600" eaLnBrk="1" hangingPunct="1">
              <a:buFontTx/>
              <a:buNone/>
            </a:pPr>
            <a:endParaRPr lang="en-US" dirty="0" smtClean="0">
              <a:cs typeface="Tahoma" pitchFamily="34" charset="0"/>
            </a:endParaRPr>
          </a:p>
          <a:p>
            <a:pPr marL="990600" lvl="1" indent="-533400" eaLnBrk="1" hangingPunct="1">
              <a:buFontTx/>
              <a:buNone/>
            </a:pPr>
            <a:r>
              <a:rPr lang="en-US" b="1" dirty="0" smtClean="0">
                <a:cs typeface="Tahoma" pitchFamily="34" charset="0"/>
              </a:rPr>
              <a:t>Bone marrow aspirate                </a:t>
            </a:r>
            <a:r>
              <a:rPr lang="en-US" sz="2400" dirty="0" smtClean="0">
                <a:cs typeface="Tahoma" pitchFamily="34" charset="0"/>
              </a:rPr>
              <a:t>1. microscopy (LD bodies)</a:t>
            </a:r>
          </a:p>
          <a:p>
            <a:pPr marL="990600" lvl="1" indent="-533400" eaLnBrk="1" hangingPunct="1">
              <a:buFontTx/>
              <a:buNone/>
            </a:pPr>
            <a:r>
              <a:rPr lang="en-US" dirty="0" smtClean="0">
                <a:cs typeface="Tahoma" pitchFamily="34" charset="0"/>
              </a:rPr>
              <a:t>Splenic aspirate                               </a:t>
            </a:r>
            <a:r>
              <a:rPr lang="en-US" sz="2400" dirty="0" smtClean="0">
                <a:cs typeface="Tahoma" pitchFamily="34" charset="0"/>
              </a:rPr>
              <a:t>2. culture in NNN</a:t>
            </a:r>
            <a:r>
              <a:rPr lang="en-US" dirty="0" smtClean="0">
                <a:cs typeface="Tahoma" pitchFamily="34" charset="0"/>
              </a:rPr>
              <a:t> </a:t>
            </a:r>
            <a:r>
              <a:rPr lang="en-US" sz="2400" dirty="0" smtClean="0">
                <a:cs typeface="Tahoma" pitchFamily="34" charset="0"/>
              </a:rPr>
              <a:t>medium</a:t>
            </a:r>
          </a:p>
          <a:p>
            <a:pPr marL="990600" lvl="1" indent="-533400" eaLnBrk="1" hangingPunct="1">
              <a:buFontTx/>
              <a:buNone/>
            </a:pPr>
            <a:r>
              <a:rPr lang="en-US" sz="2400" dirty="0" smtClean="0">
                <a:cs typeface="Tahoma" pitchFamily="34" charset="0"/>
              </a:rPr>
              <a:t>                                                                             (</a:t>
            </a:r>
            <a:r>
              <a:rPr lang="en-US" sz="2400" dirty="0" err="1" smtClean="0">
                <a:cs typeface="Tahoma" pitchFamily="34" charset="0"/>
              </a:rPr>
              <a:t>promastigotes</a:t>
            </a:r>
            <a:r>
              <a:rPr lang="en-US" sz="2400" dirty="0" smtClean="0">
                <a:cs typeface="Tahoma" pitchFamily="34" charset="0"/>
              </a:rPr>
              <a:t>)</a:t>
            </a:r>
          </a:p>
          <a:p>
            <a:pPr marL="990600" lvl="1" indent="-533400" eaLnBrk="1" hangingPunct="1">
              <a:buFontTx/>
              <a:buNone/>
            </a:pPr>
            <a:r>
              <a:rPr lang="en-US" dirty="0" smtClean="0">
                <a:cs typeface="Tahoma" pitchFamily="34" charset="0"/>
              </a:rPr>
              <a:t>Lymph node </a:t>
            </a:r>
          </a:p>
          <a:p>
            <a:pPr marL="990600" lvl="1" indent="-533400" eaLnBrk="1" hangingPunct="1">
              <a:buFontTx/>
              <a:buNone/>
            </a:pPr>
            <a:r>
              <a:rPr lang="en-US" dirty="0" smtClean="0">
                <a:cs typeface="Tahoma" pitchFamily="34" charset="0"/>
              </a:rPr>
              <a:t>Tissue biopsy</a:t>
            </a:r>
          </a:p>
          <a:p>
            <a:pPr marL="609600" indent="-609600" eaLnBrk="1" hangingPunct="1">
              <a:buFontTx/>
              <a:buNone/>
            </a:pPr>
            <a:endParaRPr lang="en-US" dirty="0" smtClean="0">
              <a:cs typeface="Tahoma" pitchFamily="34" charset="0"/>
            </a:endParaRPr>
          </a:p>
        </p:txBody>
      </p:sp>
      <p:sp>
        <p:nvSpPr>
          <p:cNvPr id="33796" name="AutoShape 4"/>
          <p:cNvSpPr>
            <a:spLocks/>
          </p:cNvSpPr>
          <p:nvPr/>
        </p:nvSpPr>
        <p:spPr bwMode="auto">
          <a:xfrm>
            <a:off x="4191000" y="2743200"/>
            <a:ext cx="457200" cy="3352800"/>
          </a:xfrm>
          <a:prstGeom prst="rightBrace">
            <a:avLst>
              <a:gd name="adj1" fmla="val 3751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3797" name="AutoShape 5"/>
          <p:cNvSpPr>
            <a:spLocks/>
          </p:cNvSpPr>
          <p:nvPr/>
        </p:nvSpPr>
        <p:spPr bwMode="auto">
          <a:xfrm>
            <a:off x="4724400" y="3048000"/>
            <a:ext cx="304800" cy="2743200"/>
          </a:xfrm>
          <a:prstGeom prst="leftBrace">
            <a:avLst>
              <a:gd name="adj1" fmla="val 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bone marrow aspir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3708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5" descr="bone marrow amastigo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762000"/>
            <a:ext cx="3581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9"/>
          <p:cNvSpPr txBox="1">
            <a:spLocks noChangeArrowheads="1"/>
          </p:cNvSpPr>
          <p:nvPr/>
        </p:nvSpPr>
        <p:spPr bwMode="auto">
          <a:xfrm>
            <a:off x="838200" y="6096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/>
              <a:t>Bone marrow aspiration</a:t>
            </a:r>
          </a:p>
        </p:txBody>
      </p:sp>
      <p:sp>
        <p:nvSpPr>
          <p:cNvPr id="34821" name="Text Box 10"/>
          <p:cNvSpPr txBox="1">
            <a:spLocks noChangeArrowheads="1"/>
          </p:cNvSpPr>
          <p:nvPr/>
        </p:nvSpPr>
        <p:spPr bwMode="auto">
          <a:xfrm>
            <a:off x="4724400" y="54864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/>
              <a:t>Bone marrow amastigotes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smtClean="0">
                <a:solidFill>
                  <a:schemeClr val="tx2">
                    <a:satMod val="200000"/>
                  </a:schemeClr>
                </a:solidFill>
              </a:rPr>
              <a:t>(2) Immunological Diagnosis: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209800"/>
            <a:ext cx="8001000" cy="4648200"/>
          </a:xfrm>
        </p:spPr>
        <p:txBody>
          <a:bodyPr/>
          <a:lstStyle/>
          <a:p>
            <a:pPr eaLnBrk="1" hangingPunct="1"/>
            <a:r>
              <a:rPr lang="en-US" smtClean="0">
                <a:cs typeface="Tahoma" pitchFamily="34" charset="0"/>
              </a:rPr>
              <a:t>Specific serologic tests: Direct Agglutination Test (DAT), ELISA, IFAT</a:t>
            </a:r>
          </a:p>
          <a:p>
            <a:pPr eaLnBrk="1" hangingPunct="1"/>
            <a:r>
              <a:rPr lang="en-US" smtClean="0">
                <a:cs typeface="Tahoma" pitchFamily="34" charset="0"/>
              </a:rPr>
              <a:t>Skin test (leishmanin test) for survey of populations and follow-up after treatment.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d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55813"/>
            <a:ext cx="3657600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6" descr="elisa-displ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590800"/>
            <a:ext cx="3670300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 Box 8"/>
          <p:cNvSpPr txBox="1">
            <a:spLocks noChangeArrowheads="1"/>
          </p:cNvSpPr>
          <p:nvPr/>
        </p:nvSpPr>
        <p:spPr bwMode="auto">
          <a:xfrm>
            <a:off x="1828800" y="12954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/>
              <a:t>DAT test</a:t>
            </a:r>
          </a:p>
        </p:txBody>
      </p:sp>
      <p:sp>
        <p:nvSpPr>
          <p:cNvPr id="36869" name="Text Box 9"/>
          <p:cNvSpPr txBox="1">
            <a:spLocks noChangeArrowheads="1"/>
          </p:cNvSpPr>
          <p:nvPr/>
        </p:nvSpPr>
        <p:spPr bwMode="auto">
          <a:xfrm>
            <a:off x="5715000" y="54102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/>
              <a:t>ELISA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976688" y="2819400"/>
          <a:ext cx="1190625" cy="12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Bitmap Image" r:id="rId3" imgW="1190476" imgH="1190476" progId="PBrush">
                  <p:embed/>
                </p:oleObj>
              </mc:Choice>
              <mc:Fallback>
                <p:oleObj name="Bitmap Image" r:id="rId3" imgW="1190476" imgH="1190476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6688" y="2819400"/>
                        <a:ext cx="1190625" cy="120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7" descr="pr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219200"/>
            <a:ext cx="3810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8"/>
          <p:cNvSpPr txBox="1">
            <a:spLocks noChangeArrowheads="1"/>
          </p:cNvSpPr>
          <p:nvPr/>
        </p:nvSpPr>
        <p:spPr bwMode="auto">
          <a:xfrm>
            <a:off x="0" y="457200"/>
            <a:ext cx="609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 err="1"/>
              <a:t>Promastigotes</a:t>
            </a:r>
            <a:r>
              <a:rPr lang="en-US" sz="2800" dirty="0"/>
              <a:t>  of  </a:t>
            </a:r>
            <a:r>
              <a:rPr lang="en-US" sz="2800" i="1" dirty="0" err="1"/>
              <a:t>Leishmania</a:t>
            </a:r>
            <a:r>
              <a:rPr lang="en-US" sz="2800" i="1" dirty="0"/>
              <a:t> </a:t>
            </a:r>
          </a:p>
        </p:txBody>
      </p:sp>
      <p:graphicFrame>
        <p:nvGraphicFramePr>
          <p:cNvPr id="1027" name="Object 9"/>
          <p:cNvGraphicFramePr>
            <a:graphicFrameLocks noChangeAspect="1"/>
          </p:cNvGraphicFramePr>
          <p:nvPr/>
        </p:nvGraphicFramePr>
        <p:xfrm>
          <a:off x="4572000" y="152400"/>
          <a:ext cx="4035425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Bitmap Image" r:id="rId6" imgW="1486107" imgH="2172003" progId="PBrush">
                  <p:embed/>
                </p:oleObj>
              </mc:Choice>
              <mc:Fallback>
                <p:oleObj name="Bitmap Image" r:id="rId6" imgW="1486107" imgH="2172003" progId="PBrush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52400"/>
                        <a:ext cx="4035425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4800600" y="57150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Amastigote</a:t>
            </a:r>
            <a:r>
              <a:rPr lang="en-US" dirty="0"/>
              <a:t> of </a:t>
            </a:r>
            <a:r>
              <a:rPr lang="en-US" i="1" dirty="0" err="1"/>
              <a:t>Leishmania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7772400" cy="4343400"/>
          </a:xfrm>
        </p:spPr>
        <p:txBody>
          <a:bodyPr>
            <a:normAutofit lnSpcReduction="1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mtClean="0"/>
              <a:t>Recommended treatment varies in different endemic areas: 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smtClean="0"/>
              <a:t>Pentavalent antimony- sodium stibogluconate  (Pentostam)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smtClean="0"/>
              <a:t>Amphotericin B</a:t>
            </a:r>
          </a:p>
          <a:p>
            <a:pPr marL="41148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smtClean="0"/>
              <a:t>Treatment of complications: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mtClean="0"/>
              <a:t>Anaemia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mtClean="0"/>
              <a:t>Bleeding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mtClean="0"/>
              <a:t>Infections etc.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smtClean="0"/>
          </a:p>
          <a:p>
            <a:pPr marL="411480" eaLnBrk="1" fontAlgn="auto" hangingPunct="1">
              <a:spcAft>
                <a:spcPts val="0"/>
              </a:spcAft>
              <a:buFontTx/>
              <a:buNone/>
              <a:defRPr/>
            </a:pPr>
            <a:endParaRPr lang="en-US" smtClean="0"/>
          </a:p>
        </p:txBody>
      </p:sp>
      <p:sp>
        <p:nvSpPr>
          <p:cNvPr id="3" name="TextBox 2"/>
          <p:cNvSpPr txBox="1"/>
          <p:nvPr/>
        </p:nvSpPr>
        <p:spPr>
          <a:xfrm>
            <a:off x="685800" y="6019800"/>
            <a:ext cx="76200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>
              <a:defRPr/>
            </a:pPr>
            <a:r>
              <a:rPr lang="en-US" sz="1200" dirty="0"/>
              <a:t>REFERENCE :WHO (2010) Control of </a:t>
            </a:r>
            <a:r>
              <a:rPr lang="en-US" sz="1200" dirty="0" err="1"/>
              <a:t>leishmaniasis</a:t>
            </a:r>
            <a:r>
              <a:rPr lang="en-US" sz="1200" dirty="0"/>
              <a:t>. Report of a meeting 571 of the WHO expert committee on the control of </a:t>
            </a:r>
            <a:r>
              <a:rPr lang="en-US" sz="1200" dirty="0" err="1"/>
              <a:t>leishmaniasis</a:t>
            </a:r>
            <a:r>
              <a:rPr lang="en-US" sz="1200" dirty="0"/>
              <a:t>.  http://whqlibdoc.who.int/trs/WHO_TRS_949_eng.pdf</a:t>
            </a:r>
          </a:p>
        </p:txBody>
      </p:sp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endParaRPr lang="en-US" dirty="0"/>
          </a:p>
          <a:p>
            <a:pPr algn="ctr" rtl="0"/>
            <a:r>
              <a:rPr lang="en-US" sz="3600" b="1" dirty="0"/>
              <a:t>Treatment of visceral </a:t>
            </a:r>
            <a:r>
              <a:rPr lang="en-US" sz="3600" b="1" dirty="0" err="1" smtClean="0"/>
              <a:t>leishmaniasis</a:t>
            </a:r>
            <a:endParaRPr lang="en-US" sz="3600" b="1" dirty="0"/>
          </a:p>
          <a:p>
            <a:pPr algn="ctr" rt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6324600" cy="381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accent2"/>
                </a:solidFill>
              </a:rPr>
              <a:t>African </a:t>
            </a:r>
            <a:r>
              <a:rPr lang="en-US" sz="2800" b="1" dirty="0" err="1" smtClean="0">
                <a:solidFill>
                  <a:schemeClr val="accent2"/>
                </a:solidFill>
              </a:rPr>
              <a:t>Trypanosomiasis</a:t>
            </a:r>
            <a:endParaRPr lang="en-US" sz="2800" b="1" dirty="0" smtClean="0">
              <a:solidFill>
                <a:schemeClr val="accent2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eaLnBrk="1" hangingPunct="1"/>
            <a:endParaRPr lang="en-US" smtClean="0">
              <a:cs typeface="Tahoma" pitchFamily="34" charset="0"/>
            </a:endParaRPr>
          </a:p>
        </p:txBody>
      </p:sp>
      <p:pic>
        <p:nvPicPr>
          <p:cNvPr id="38916" name="Picture 4" descr="AfrTryp_LifeCy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33400"/>
            <a:ext cx="8305800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457200" y="6096000"/>
            <a:ext cx="36576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dirty="0">
                <a:solidFill>
                  <a:schemeClr val="accent2"/>
                </a:solidFill>
              </a:rPr>
              <a:t>Life cycle of </a:t>
            </a:r>
            <a:r>
              <a:rPr lang="en-US" sz="1600" b="1" i="1" dirty="0" err="1">
                <a:solidFill>
                  <a:schemeClr val="accent2"/>
                </a:solidFill>
              </a:rPr>
              <a:t>Trypanosoma</a:t>
            </a:r>
            <a:r>
              <a:rPr lang="en-US" sz="1600" b="1" i="1" dirty="0">
                <a:solidFill>
                  <a:schemeClr val="accent2"/>
                </a:solidFill>
              </a:rPr>
              <a:t> 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600" b="1" i="1" dirty="0" err="1">
                <a:solidFill>
                  <a:schemeClr val="accent2"/>
                </a:solidFill>
              </a:rPr>
              <a:t>brucei</a:t>
            </a:r>
            <a:r>
              <a:rPr lang="en-US" sz="1600" b="1" i="1" dirty="0">
                <a:solidFill>
                  <a:schemeClr val="accent2"/>
                </a:solidFill>
              </a:rPr>
              <a:t> </a:t>
            </a:r>
            <a:r>
              <a:rPr lang="en-US" sz="1600" b="1" i="1" dirty="0" err="1">
                <a:solidFill>
                  <a:schemeClr val="accent2"/>
                </a:solidFill>
              </a:rPr>
              <a:t>gambiense</a:t>
            </a:r>
            <a:r>
              <a:rPr lang="en-US" sz="1600" b="1" dirty="0">
                <a:solidFill>
                  <a:schemeClr val="accent2"/>
                </a:solidFill>
              </a:rPr>
              <a:t> &amp; </a:t>
            </a:r>
            <a:r>
              <a:rPr lang="en-US" sz="1600" b="1" i="1" dirty="0">
                <a:solidFill>
                  <a:schemeClr val="accent2"/>
                </a:solidFill>
              </a:rPr>
              <a:t>T. b. </a:t>
            </a:r>
            <a:r>
              <a:rPr lang="en-US" sz="1600" b="1" i="1" dirty="0" err="1">
                <a:solidFill>
                  <a:schemeClr val="accent2"/>
                </a:solidFill>
              </a:rPr>
              <a:t>rhodesiense</a:t>
            </a:r>
            <a:endParaRPr lang="en-US" sz="1600" b="1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57200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</a:rPr>
              <a:t>Trypanosomiases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</a:p>
        </p:txBody>
      </p:sp>
      <p:pic>
        <p:nvPicPr>
          <p:cNvPr id="39939" name="Picture 4" descr="trp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4343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1" descr="23-22_Trypanosom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00200"/>
            <a:ext cx="4114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solidFill>
                  <a:srgbClr val="FFFF00"/>
                </a:solidFill>
              </a:rPr>
              <a:t>1-African sleeping sickness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762000"/>
            <a:ext cx="7772400" cy="55943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 smtClean="0">
                <a:cs typeface="Tahoma" pitchFamily="34" charset="0"/>
              </a:rPr>
              <a:t>	</a:t>
            </a:r>
            <a:r>
              <a:rPr lang="en-US" b="1" i="1" dirty="0" err="1" smtClean="0">
                <a:cs typeface="Tahoma" pitchFamily="34" charset="0"/>
              </a:rPr>
              <a:t>Trypanosoma</a:t>
            </a:r>
            <a:r>
              <a:rPr lang="en-US" b="1" i="1" dirty="0" smtClean="0">
                <a:cs typeface="Tahoma" pitchFamily="34" charset="0"/>
              </a:rPr>
              <a:t> </a:t>
            </a:r>
            <a:r>
              <a:rPr lang="en-US" b="1" i="1" dirty="0" err="1" smtClean="0">
                <a:cs typeface="Tahoma" pitchFamily="34" charset="0"/>
              </a:rPr>
              <a:t>brucei</a:t>
            </a:r>
            <a:r>
              <a:rPr lang="en-US" b="1" i="1" dirty="0" smtClean="0">
                <a:cs typeface="Tahoma" pitchFamily="34" charset="0"/>
              </a:rPr>
              <a:t> </a:t>
            </a:r>
            <a:r>
              <a:rPr lang="en-US" b="1" i="1" dirty="0" err="1" smtClean="0">
                <a:cs typeface="Tahoma" pitchFamily="34" charset="0"/>
              </a:rPr>
              <a:t>rhodesiense</a:t>
            </a:r>
            <a:r>
              <a:rPr lang="en-US" b="1" dirty="0" smtClean="0">
                <a:cs typeface="Tahoma" pitchFamily="34" charset="0"/>
              </a:rPr>
              <a:t>: East Africa, wild and domestic animal reservoirs</a:t>
            </a:r>
          </a:p>
          <a:p>
            <a:pPr eaLnBrk="1" hangingPunct="1">
              <a:buFontTx/>
              <a:buNone/>
            </a:pPr>
            <a:r>
              <a:rPr lang="en-US" sz="3600" b="1" i="1" dirty="0" err="1" smtClean="0">
                <a:solidFill>
                  <a:srgbClr val="FF0000"/>
                </a:solidFill>
                <a:cs typeface="Tahoma" pitchFamily="34" charset="0"/>
              </a:rPr>
              <a:t>Trypanosoma</a:t>
            </a:r>
            <a:r>
              <a:rPr lang="en-US" sz="3600" b="1" i="1" dirty="0" smtClean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cs typeface="Tahoma" pitchFamily="34" charset="0"/>
              </a:rPr>
              <a:t>brucei</a:t>
            </a:r>
            <a:r>
              <a:rPr lang="en-US" sz="3600" b="1" i="1" dirty="0" smtClean="0">
                <a:solidFill>
                  <a:srgbClr val="FF0000"/>
                </a:solidFill>
                <a:cs typeface="Tahoma" pitchFamily="34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cs typeface="Tahoma" pitchFamily="34" charset="0"/>
              </a:rPr>
              <a:t>gambiense</a:t>
            </a:r>
            <a:r>
              <a:rPr lang="en-US" sz="3600" b="1" dirty="0" smtClean="0">
                <a:solidFill>
                  <a:srgbClr val="FF0000"/>
                </a:solidFill>
                <a:cs typeface="Tahoma" pitchFamily="34" charset="0"/>
              </a:rPr>
              <a:t>:    West and Central Africa,            </a:t>
            </a:r>
            <a:r>
              <a:rPr lang="en-US" sz="4000" b="1" dirty="0" smtClean="0">
                <a:solidFill>
                  <a:srgbClr val="FF0000"/>
                </a:solidFill>
                <a:cs typeface="Tahoma" pitchFamily="34" charset="0"/>
              </a:rPr>
              <a:t>mainly human infection</a:t>
            </a:r>
          </a:p>
          <a:p>
            <a:pPr eaLnBrk="1" hangingPunct="1">
              <a:buFontTx/>
              <a:buNone/>
            </a:pPr>
            <a:r>
              <a:rPr lang="en-US" sz="4400" b="1" u="sng" dirty="0" smtClean="0">
                <a:solidFill>
                  <a:srgbClr val="FFFF00"/>
                </a:solidFill>
                <a:cs typeface="Tahoma" pitchFamily="34" charset="0"/>
              </a:rPr>
              <a:t>2</a:t>
            </a:r>
            <a:r>
              <a:rPr lang="en-US" sz="4000" b="1" u="sng" dirty="0" smtClean="0">
                <a:solidFill>
                  <a:srgbClr val="FFFF00"/>
                </a:solidFill>
                <a:cs typeface="Tahoma" pitchFamily="34" charset="0"/>
              </a:rPr>
              <a:t>-Chagas’ </a:t>
            </a:r>
            <a:r>
              <a:rPr lang="en-US" sz="4000" b="1" u="sng" dirty="0" smtClean="0">
                <a:solidFill>
                  <a:srgbClr val="FFFF00"/>
                </a:solidFill>
                <a:cs typeface="Tahoma" pitchFamily="34" charset="0"/>
              </a:rPr>
              <a:t>disease in central and south America</a:t>
            </a:r>
            <a:endParaRPr lang="en-US" sz="4000" b="1" dirty="0" smtClean="0">
              <a:solidFill>
                <a:srgbClr val="FFFF00"/>
              </a:solidFill>
              <a:cs typeface="Tahoma" pitchFamily="34" charset="0"/>
            </a:endParaRPr>
          </a:p>
          <a:p>
            <a:pPr eaLnBrk="1" hangingPunct="1">
              <a:buFontTx/>
              <a:buNone/>
            </a:pPr>
            <a:r>
              <a:rPr lang="en-US" sz="4000" b="1" i="1" dirty="0" err="1" smtClean="0">
                <a:solidFill>
                  <a:srgbClr val="FFFF00"/>
                </a:solidFill>
                <a:cs typeface="Tahoma" pitchFamily="34" charset="0"/>
              </a:rPr>
              <a:t>Trypanosma</a:t>
            </a:r>
            <a:r>
              <a:rPr lang="en-US" sz="4000" b="1" i="1" dirty="0" smtClean="0">
                <a:solidFill>
                  <a:srgbClr val="FFFF00"/>
                </a:solidFill>
                <a:cs typeface="Tahoma" pitchFamily="34" charset="0"/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  <a:cs typeface="Tahoma" pitchFamily="34" charset="0"/>
              </a:rPr>
              <a:t>cruzi</a:t>
            </a:r>
            <a:r>
              <a:rPr lang="en-US" sz="4000" b="1" i="1" dirty="0" smtClean="0">
                <a:solidFill>
                  <a:srgbClr val="FFFF00"/>
                </a:solidFill>
                <a:cs typeface="Tahoma" pitchFamily="34" charset="0"/>
              </a:rPr>
              <a:t>  cause </a:t>
            </a:r>
            <a:r>
              <a:rPr lang="en-US" sz="4000" b="1" i="1" dirty="0" err="1" smtClean="0">
                <a:solidFill>
                  <a:srgbClr val="FFFF00"/>
                </a:solidFill>
                <a:cs typeface="Tahoma" pitchFamily="34" charset="0"/>
              </a:rPr>
              <a:t>Chagas</a:t>
            </a:r>
            <a:r>
              <a:rPr lang="en-US" sz="4000" b="1" i="1" dirty="0" smtClean="0">
                <a:solidFill>
                  <a:srgbClr val="FFFF00"/>
                </a:solidFill>
                <a:cs typeface="Tahoma" pitchFamily="34" charset="0"/>
              </a:rPr>
              <a:t>’ </a:t>
            </a:r>
            <a:r>
              <a:rPr lang="en-US" sz="4000" b="1" i="1" dirty="0" smtClean="0">
                <a:solidFill>
                  <a:srgbClr val="FFFF00"/>
                </a:solidFill>
                <a:cs typeface="Tahoma" pitchFamily="34" charset="0"/>
              </a:rPr>
              <a:t>disease.</a:t>
            </a:r>
            <a:endParaRPr lang="en-US" sz="3600" b="1" i="1" dirty="0" smtClean="0">
              <a:solidFill>
                <a:srgbClr val="FFFF00"/>
              </a:solidFill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geog tryp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10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animal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43400" y="1981200"/>
            <a:ext cx="4572000" cy="4876800"/>
          </a:xfrm>
          <a:noFill/>
        </p:spPr>
      </p:pic>
      <p:pic>
        <p:nvPicPr>
          <p:cNvPr id="43011" name="Picture 6" descr="sleeping sick for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05000"/>
            <a:ext cx="3505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 Box 7"/>
          <p:cNvSpPr txBox="1">
            <a:spLocks noChangeArrowheads="1"/>
          </p:cNvSpPr>
          <p:nvPr/>
        </p:nvSpPr>
        <p:spPr bwMode="auto">
          <a:xfrm>
            <a:off x="609600" y="6858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Animal reservoir hosts for African sleeping sickness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066800"/>
            <a:ext cx="7772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Tsetse fly</a:t>
            </a:r>
          </a:p>
        </p:txBody>
      </p:sp>
      <p:pic>
        <p:nvPicPr>
          <p:cNvPr id="44035" name="Picture 4" descr="Glossina_sp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819400"/>
            <a:ext cx="3924300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5" descr="tset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819400"/>
            <a:ext cx="33337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smtClean="0">
                <a:solidFill>
                  <a:schemeClr val="tx2">
                    <a:satMod val="200000"/>
                  </a:schemeClr>
                </a:solidFill>
              </a:rPr>
              <a:t>Pathology and clinical picture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763000" cy="5638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cs typeface="Tahoma" pitchFamily="34" charset="0"/>
              </a:rPr>
              <a:t>A primary reaction occurs at the site of inoculation </a:t>
            </a:r>
            <a:r>
              <a:rPr lang="en-US" dirty="0" smtClean="0">
                <a:cs typeface="Tahoma" pitchFamily="34" charset="0"/>
              </a:rPr>
              <a:t>of </a:t>
            </a:r>
            <a:r>
              <a:rPr lang="en-US" i="1" dirty="0" err="1" smtClean="0">
                <a:cs typeface="Tahoma" pitchFamily="34" charset="0"/>
              </a:rPr>
              <a:t>Trypanosoma</a:t>
            </a:r>
            <a:r>
              <a:rPr lang="en-US" dirty="0" smtClean="0">
                <a:cs typeface="Tahoma" pitchFamily="34" charset="0"/>
              </a:rPr>
              <a:t>, skin  stage: </a:t>
            </a:r>
            <a:r>
              <a:rPr lang="en-US" sz="3200" b="1" dirty="0" smtClean="0">
                <a:solidFill>
                  <a:srgbClr val="FFFF00"/>
                </a:solidFill>
                <a:cs typeface="Tahoma" pitchFamily="34" charset="0"/>
              </a:rPr>
              <a:t>chancre</a:t>
            </a:r>
            <a:r>
              <a:rPr lang="en-US" b="1" dirty="0" smtClean="0">
                <a:solidFill>
                  <a:srgbClr val="FFFF00"/>
                </a:solidFill>
                <a:cs typeface="Tahoma" pitchFamily="34" charset="0"/>
              </a:rPr>
              <a:t> </a:t>
            </a:r>
            <a:r>
              <a:rPr lang="en-US" dirty="0" smtClean="0">
                <a:cs typeface="Tahoma" pitchFamily="34" charset="0"/>
              </a:rPr>
              <a:t>which resolve in 2-3 weeks</a:t>
            </a:r>
            <a:r>
              <a:rPr lang="en-US" b="1" dirty="0" smtClean="0">
                <a:solidFill>
                  <a:srgbClr val="FFFF00"/>
                </a:solidFill>
                <a:cs typeface="Tahoma" pitchFamily="34" charset="0"/>
              </a:rPr>
              <a:t>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b="1" dirty="0" smtClean="0">
                <a:solidFill>
                  <a:srgbClr val="FFFF00"/>
                </a:solidFill>
                <a:cs typeface="Tahoma" pitchFamily="34" charset="0"/>
              </a:rPr>
              <a:t>Systemic </a:t>
            </a:r>
            <a:r>
              <a:rPr lang="en-US" b="1" dirty="0" err="1" smtClean="0">
                <a:solidFill>
                  <a:srgbClr val="FFFF00"/>
                </a:solidFill>
                <a:cs typeface="Tahoma" pitchFamily="34" charset="0"/>
              </a:rPr>
              <a:t>Haemato</a:t>
            </a:r>
            <a:r>
              <a:rPr lang="en-US" b="1" dirty="0" smtClean="0">
                <a:solidFill>
                  <a:srgbClr val="FFFF00"/>
                </a:solidFill>
                <a:cs typeface="Tahoma" pitchFamily="34" charset="0"/>
              </a:rPr>
              <a:t>-lymphatic stage</a:t>
            </a:r>
            <a:r>
              <a:rPr lang="en-US" dirty="0" smtClean="0">
                <a:cs typeface="Tahoma" pitchFamily="34" charset="0"/>
              </a:rPr>
              <a:t>: </a:t>
            </a:r>
            <a:r>
              <a:rPr lang="en-US" sz="3200" b="1" dirty="0" smtClean="0">
                <a:solidFill>
                  <a:srgbClr val="FF0000"/>
                </a:solidFill>
                <a:cs typeface="Tahoma" pitchFamily="34" charset="0"/>
              </a:rPr>
              <a:t>intermittent fever</a:t>
            </a:r>
            <a:r>
              <a:rPr lang="en-US" dirty="0" smtClean="0">
                <a:cs typeface="Tahoma" pitchFamily="34" charset="0"/>
              </a:rPr>
              <a:t>, headache and generalized </a:t>
            </a:r>
            <a:r>
              <a:rPr lang="en-US" dirty="0" err="1" smtClean="0">
                <a:cs typeface="Tahoma" pitchFamily="34" charset="0"/>
              </a:rPr>
              <a:t>lymphadenopathy</a:t>
            </a:r>
            <a:r>
              <a:rPr lang="en-US" dirty="0" smtClean="0">
                <a:cs typeface="Tahoma" pitchFamily="34" charset="0"/>
              </a:rPr>
              <a:t> mainly in the cervical and       sub occipital region (</a:t>
            </a:r>
            <a:r>
              <a:rPr lang="en-US" sz="3200" b="1" dirty="0" err="1" smtClean="0">
                <a:solidFill>
                  <a:srgbClr val="FF0000"/>
                </a:solidFill>
                <a:cs typeface="Tahoma" pitchFamily="34" charset="0"/>
              </a:rPr>
              <a:t>Winterbottom</a:t>
            </a:r>
            <a:r>
              <a:rPr lang="en-US" sz="3200" b="1" dirty="0" smtClean="0">
                <a:solidFill>
                  <a:srgbClr val="FF0000"/>
                </a:solidFill>
                <a:cs typeface="Tahoma" pitchFamily="34" charset="0"/>
              </a:rPr>
              <a:t>’ sign</a:t>
            </a:r>
            <a:r>
              <a:rPr lang="en-US" dirty="0" smtClean="0">
                <a:cs typeface="Tahoma" pitchFamily="34" charset="0"/>
              </a:rPr>
              <a:t>),   </a:t>
            </a:r>
            <a:r>
              <a:rPr lang="en-US" dirty="0" err="1" smtClean="0">
                <a:cs typeface="Tahoma" pitchFamily="34" charset="0"/>
              </a:rPr>
              <a:t>anaemia</a:t>
            </a:r>
            <a:r>
              <a:rPr lang="en-US" dirty="0" smtClean="0">
                <a:cs typeface="Tahoma" pitchFamily="34" charset="0"/>
              </a:rPr>
              <a:t>, generalized organ involvement.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3200" b="1" dirty="0" smtClean="0">
                <a:solidFill>
                  <a:srgbClr val="FFFF00"/>
                </a:solidFill>
                <a:cs typeface="Tahoma" pitchFamily="34" charset="0"/>
              </a:rPr>
              <a:t>Central nervous system stage (CNS): </a:t>
            </a:r>
            <a:r>
              <a:rPr lang="en-US" dirty="0" err="1" smtClean="0">
                <a:cs typeface="Tahoma" pitchFamily="34" charset="0"/>
              </a:rPr>
              <a:t>Meningoencephalitis</a:t>
            </a:r>
            <a:r>
              <a:rPr lang="en-US" dirty="0" smtClean="0">
                <a:cs typeface="Tahoma" pitchFamily="34" charset="0"/>
              </a:rPr>
              <a:t>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cs typeface="Times New Roman" pitchFamily="18" charset="0"/>
              </a:rPr>
              <a:t>(Development of the disease more rapid in </a:t>
            </a:r>
            <a:r>
              <a:rPr lang="en-US" i="1" dirty="0" err="1" smtClean="0">
                <a:cs typeface="Times New Roman" pitchFamily="18" charset="0"/>
              </a:rPr>
              <a:t>Trypanosoma</a:t>
            </a:r>
            <a:r>
              <a:rPr lang="en-US" i="1" dirty="0" smtClean="0">
                <a:cs typeface="Times New Roman" pitchFamily="18" charset="0"/>
              </a:rPr>
              <a:t> </a:t>
            </a:r>
            <a:r>
              <a:rPr lang="en-US" i="1" dirty="0" err="1" smtClean="0">
                <a:cs typeface="Times New Roman" pitchFamily="18" charset="0"/>
              </a:rPr>
              <a:t>brucei</a:t>
            </a:r>
            <a:r>
              <a:rPr lang="en-US" i="1" dirty="0" smtClean="0">
                <a:cs typeface="Times New Roman" pitchFamily="18" charset="0"/>
              </a:rPr>
              <a:t> </a:t>
            </a:r>
            <a:r>
              <a:rPr lang="en-US" i="1" dirty="0" err="1" smtClean="0">
                <a:cs typeface="Times New Roman" pitchFamily="18" charset="0"/>
              </a:rPr>
              <a:t>rhodesiense</a:t>
            </a:r>
            <a:r>
              <a:rPr lang="en-US" dirty="0" smtClean="0"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Chancre skin stage</a:t>
            </a:r>
          </a:p>
        </p:txBody>
      </p:sp>
      <p:pic>
        <p:nvPicPr>
          <p:cNvPr id="46083" name="Picture 4" descr="chanc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81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Winterbottom’s stage</a:t>
            </a:r>
          </a:p>
        </p:txBody>
      </p:sp>
      <p:pic>
        <p:nvPicPr>
          <p:cNvPr id="47107" name="Picture 4" descr="winterbott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81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own Arrow 3"/>
          <p:cNvSpPr/>
          <p:nvPr/>
        </p:nvSpPr>
        <p:spPr>
          <a:xfrm>
            <a:off x="4495800" y="2971800"/>
            <a:ext cx="484188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810000" y="3124200"/>
            <a:ext cx="484188" cy="977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0" y="228600"/>
            <a:ext cx="8839200" cy="6629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u="sng" dirty="0" smtClean="0">
                <a:solidFill>
                  <a:srgbClr val="3366FF"/>
                </a:solidFill>
                <a:cs typeface="Tahoma" pitchFamily="34" charset="0"/>
              </a:rPr>
              <a:t>The life cycle of </a:t>
            </a:r>
            <a:r>
              <a:rPr lang="en-US" i="1" u="sng" dirty="0" err="1" smtClean="0">
                <a:solidFill>
                  <a:srgbClr val="3366FF"/>
                </a:solidFill>
                <a:cs typeface="Tahoma" pitchFamily="34" charset="0"/>
              </a:rPr>
              <a:t>Leishmania</a:t>
            </a:r>
            <a:endParaRPr lang="en-US" i="1" u="sng" dirty="0" smtClean="0">
              <a:solidFill>
                <a:srgbClr val="3366FF"/>
              </a:solidFill>
              <a:cs typeface="Tahoma" pitchFamily="34" charset="0"/>
            </a:endParaRPr>
          </a:p>
        </p:txBody>
      </p:sp>
      <p:pic>
        <p:nvPicPr>
          <p:cNvPr id="11267" name="Picture 4" descr="Leishmania_LifeCy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981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u="sng" dirty="0" smtClean="0">
                <a:solidFill>
                  <a:schemeClr val="tx2">
                    <a:satMod val="200000"/>
                  </a:schemeClr>
                </a:solidFill>
              </a:rPr>
              <a:t>3</a:t>
            </a:r>
            <a:r>
              <a:rPr lang="en-US" u="sng" baseline="30000" dirty="0" smtClean="0">
                <a:solidFill>
                  <a:schemeClr val="tx2">
                    <a:satMod val="200000"/>
                  </a:schemeClr>
                </a:solidFill>
              </a:rPr>
              <a:t>rd</a:t>
            </a:r>
            <a:r>
              <a:rPr lang="en-US" u="sng" dirty="0" smtClean="0">
                <a:solidFill>
                  <a:schemeClr val="tx2">
                    <a:satMod val="200000"/>
                  </a:schemeClr>
                </a:solidFill>
              </a:rPr>
              <a:t> stage CNS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: </a:t>
            </a:r>
            <a:r>
              <a:rPr lang="en-US" sz="3200" dirty="0" smtClean="0">
                <a:solidFill>
                  <a:schemeClr val="tx2">
                    <a:satMod val="200000"/>
                  </a:schemeClr>
                </a:solidFill>
              </a:rPr>
              <a:t>CNS involvement in typical case there is daytime sleeping, psychological changes, tremors, convulsions and finally coma.   </a:t>
            </a:r>
            <a:endParaRPr lang="en-US" dirty="0" smtClean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48131" name="Picture 4" descr="sleeping_sickn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5146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381000"/>
            <a:ext cx="3581400" cy="457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err="1" smtClean="0">
                <a:solidFill>
                  <a:schemeClr val="tx2">
                    <a:satMod val="200000"/>
                  </a:schemeClr>
                </a:solidFill>
              </a:rPr>
              <a:t>trypanosoma</a:t>
            </a:r>
            <a:endParaRPr lang="en-US" b="1" dirty="0" smtClean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49155" name="Picture 4" descr="trypano ga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143000"/>
            <a:ext cx="4038600" cy="2616200"/>
          </a:xfrm>
          <a:noFill/>
        </p:spPr>
      </p:pic>
      <p:pic>
        <p:nvPicPr>
          <p:cNvPr id="49156" name="Picture 6" descr="Tryp_rhod_dividing1-DPD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143000"/>
            <a:ext cx="4038600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7" descr="Tryp_rhod_1b_DPD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962400"/>
            <a:ext cx="7772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CSF lumbar puncture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cs typeface="Tahoma" pitchFamily="34" charset="0"/>
            </a:endParaRPr>
          </a:p>
        </p:txBody>
      </p:sp>
      <p:pic>
        <p:nvPicPr>
          <p:cNvPr id="50180" name="Picture 4" descr="cs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4343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 descr="cs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05000"/>
            <a:ext cx="396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8" descr="chagma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6477000" cy="304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AMERICAN TRYPANOSOMIASIS</a:t>
            </a:r>
            <a:r>
              <a:rPr lang="en-US" dirty="0" smtClean="0">
                <a:solidFill>
                  <a:schemeClr val="accent2"/>
                </a:solidFill>
              </a:rPr>
              <a:t/>
            </a:r>
            <a:br>
              <a:rPr lang="en-US" dirty="0" smtClean="0">
                <a:solidFill>
                  <a:schemeClr val="accent2"/>
                </a:solidFill>
              </a:rPr>
            </a:br>
            <a:endParaRPr lang="en-US" sz="2000" dirty="0" smtClean="0">
              <a:solidFill>
                <a:schemeClr val="accent2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cs typeface="Tahoma" pitchFamily="34" charset="0"/>
            </a:endParaRPr>
          </a:p>
        </p:txBody>
      </p:sp>
      <p:pic>
        <p:nvPicPr>
          <p:cNvPr id="52228" name="Picture 4" descr="AmerTryp_LifeCy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5878513" y="6515100"/>
            <a:ext cx="3265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2"/>
                </a:solidFill>
              </a:rPr>
              <a:t>LIFE CYCLE OF </a:t>
            </a:r>
            <a:r>
              <a:rPr lang="en-US" sz="1600" i="1">
                <a:solidFill>
                  <a:schemeClr val="accent2"/>
                </a:solidFill>
              </a:rPr>
              <a:t>Trypanosoma cruzi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Reduviid (</a:t>
            </a:r>
            <a:r>
              <a:rPr lang="en-US" i="1" smtClean="0">
                <a:solidFill>
                  <a:schemeClr val="tx2">
                    <a:satMod val="200000"/>
                  </a:schemeClr>
                </a:solidFill>
              </a:rPr>
              <a:t>Triatomine</a:t>
            </a:r>
            <a:r>
              <a:rPr lang="en-US" smtClean="0">
                <a:solidFill>
                  <a:schemeClr val="tx2">
                    <a:satMod val="200000"/>
                  </a:schemeClr>
                </a:solidFill>
              </a:rPr>
              <a:t>) bug</a:t>
            </a:r>
          </a:p>
        </p:txBody>
      </p:sp>
      <p:pic>
        <p:nvPicPr>
          <p:cNvPr id="53251" name="Picture 4" descr="bu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81200"/>
            <a:ext cx="33528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7" descr="Triatoma_infestans_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81200"/>
            <a:ext cx="3471863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762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2">
                    <a:satMod val="200000"/>
                  </a:schemeClr>
                </a:solidFill>
              </a:rPr>
              <a:t>American trypanosomes </a:t>
            </a:r>
            <a:r>
              <a:rPr lang="en-US" sz="2800" dirty="0" smtClean="0">
                <a:solidFill>
                  <a:schemeClr val="tx2">
                    <a:satMod val="200000"/>
                  </a:schemeClr>
                </a:solidFill>
              </a:rPr>
              <a:t>(</a:t>
            </a:r>
            <a:r>
              <a:rPr lang="en-US" sz="2800" dirty="0" err="1" smtClean="0">
                <a:solidFill>
                  <a:schemeClr val="tx2">
                    <a:satMod val="200000"/>
                  </a:schemeClr>
                </a:solidFill>
              </a:rPr>
              <a:t>Chaga’s</a:t>
            </a:r>
            <a:r>
              <a:rPr lang="en-US" sz="2800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2">
                    <a:satMod val="200000"/>
                  </a:schemeClr>
                </a:solidFill>
              </a:rPr>
              <a:t>disease)</a:t>
            </a:r>
            <a:endParaRPr lang="en-US" sz="28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763000" cy="6019800"/>
          </a:xfrm>
        </p:spPr>
        <p:txBody>
          <a:bodyPr>
            <a:normAutofit lnSpcReduction="1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The parasites  produce focal </a:t>
            </a:r>
            <a:r>
              <a:rPr lang="en-US" dirty="0" err="1" smtClean="0"/>
              <a:t>lymphangitis</a:t>
            </a:r>
            <a:r>
              <a:rPr lang="en-US" dirty="0" smtClean="0"/>
              <a:t> and </a:t>
            </a:r>
            <a:r>
              <a:rPr lang="en-US" dirty="0" err="1" smtClean="0"/>
              <a:t>oedema</a:t>
            </a:r>
            <a:r>
              <a:rPr lang="en-US" dirty="0" smtClean="0"/>
              <a:t> at the site of parasites entry (</a:t>
            </a:r>
            <a:r>
              <a:rPr lang="en-US" sz="3200" b="1" dirty="0" err="1" smtClean="0">
                <a:solidFill>
                  <a:srgbClr val="FFFF00"/>
                </a:solidFill>
              </a:rPr>
              <a:t>chagoma</a:t>
            </a:r>
            <a:r>
              <a:rPr lang="en-US" dirty="0" smtClean="0"/>
              <a:t>) after that parasites (</a:t>
            </a:r>
            <a:r>
              <a:rPr lang="en-US" dirty="0" err="1" smtClean="0"/>
              <a:t>trypomastigote</a:t>
            </a:r>
            <a:r>
              <a:rPr lang="en-US" dirty="0" smtClean="0"/>
              <a:t>) enter the blood stream and find there way, mainly on  the face near the eyelids, it produces a swelling of the eye and temporal region with conjunctivitis (</a:t>
            </a:r>
            <a:r>
              <a:rPr lang="en-US" b="1" dirty="0" smtClean="0">
                <a:solidFill>
                  <a:srgbClr val="FFFF00"/>
                </a:solidFill>
              </a:rPr>
              <a:t>ROMANA’S sign</a:t>
            </a:r>
            <a:r>
              <a:rPr lang="en-US" dirty="0" smtClean="0"/>
              <a:t>), and also find their way </a:t>
            </a:r>
            <a:r>
              <a:rPr lang="en-US" dirty="0" smtClean="0"/>
              <a:t>mainly </a:t>
            </a:r>
            <a:r>
              <a:rPr lang="en-US" dirty="0" smtClean="0"/>
              <a:t>the cardiac </a:t>
            </a:r>
            <a:r>
              <a:rPr lang="en-US" dirty="0" smtClean="0"/>
              <a:t>muscle </a:t>
            </a:r>
            <a:r>
              <a:rPr lang="en-US" dirty="0" smtClean="0"/>
              <a:t>cells. The most constant feature of the cardiac disease is </a:t>
            </a:r>
            <a:r>
              <a:rPr lang="en-US" dirty="0" smtClean="0"/>
              <a:t>cardiomyopathy, </a:t>
            </a:r>
            <a:r>
              <a:rPr lang="en-US" dirty="0" smtClean="0"/>
              <a:t>in severe cases can lead to partial or complete heart block which may lead to cardiac failure.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NOTE: Parasite when free in blood stream in form   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FF0000"/>
                </a:solidFill>
              </a:rPr>
              <a:t>TRYPTOMASTIGOTE)</a:t>
            </a:r>
            <a:r>
              <a:rPr lang="en-US" dirty="0" smtClean="0"/>
              <a:t>, </a:t>
            </a:r>
            <a:r>
              <a:rPr lang="en-US" dirty="0" smtClean="0"/>
              <a:t>but in the tissue it become in form of (</a:t>
            </a:r>
            <a:r>
              <a:rPr lang="en-US" b="1" dirty="0" err="1" smtClean="0">
                <a:solidFill>
                  <a:srgbClr val="FFFF00"/>
                </a:solidFill>
              </a:rPr>
              <a:t>Amastigote</a:t>
            </a:r>
            <a:r>
              <a:rPr lang="en-US" dirty="0" smtClean="0"/>
              <a:t>).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dirty="0" smtClean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7630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i="1" dirty="0" err="1" smtClean="0">
                <a:solidFill>
                  <a:schemeClr val="tx2">
                    <a:satMod val="200000"/>
                  </a:schemeClr>
                </a:solidFill>
              </a:rPr>
              <a:t>T.cruzi</a:t>
            </a:r>
            <a:r>
              <a:rPr lang="en-US" sz="3200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tx2">
                    <a:satMod val="200000"/>
                  </a:schemeClr>
                </a:solidFill>
              </a:rPr>
              <a:t>causes cutaneous stage (</a:t>
            </a:r>
            <a:r>
              <a:rPr lang="en-US" sz="3200" dirty="0" err="1" smtClean="0">
                <a:solidFill>
                  <a:schemeClr val="tx2">
                    <a:satMod val="200000"/>
                  </a:schemeClr>
                </a:solidFill>
              </a:rPr>
              <a:t>chagoma</a:t>
            </a:r>
            <a:r>
              <a:rPr lang="en-US" sz="3200" dirty="0" smtClean="0">
                <a:solidFill>
                  <a:schemeClr val="tx2">
                    <a:satMod val="200000"/>
                  </a:schemeClr>
                </a:solidFill>
              </a:rPr>
              <a:t>)</a:t>
            </a:r>
          </a:p>
        </p:txBody>
      </p:sp>
      <p:pic>
        <p:nvPicPr>
          <p:cNvPr id="55299" name="Picture 7" descr="chago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362200"/>
            <a:ext cx="8077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12763"/>
            <a:ext cx="80010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Ocular lesion (</a:t>
            </a:r>
            <a:r>
              <a:rPr lang="en-US" dirty="0" err="1" smtClean="0">
                <a:solidFill>
                  <a:schemeClr val="tx2">
                    <a:satMod val="200000"/>
                  </a:schemeClr>
                </a:solidFill>
              </a:rPr>
              <a:t>Romana’s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sign)</a:t>
            </a:r>
          </a:p>
        </p:txBody>
      </p:sp>
      <p:pic>
        <p:nvPicPr>
          <p:cNvPr id="56323" name="Picture 4" descr="romana's sig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29000" y="1524000"/>
            <a:ext cx="2559050" cy="4419600"/>
          </a:xfrm>
          <a:noFill/>
        </p:spPr>
      </p:pic>
      <p:pic>
        <p:nvPicPr>
          <p:cNvPr id="56324" name="Picture 5" descr="ro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981200"/>
            <a:ext cx="250666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6" descr="Roma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828800"/>
            <a:ext cx="2819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457200"/>
            <a:ext cx="4191000" cy="533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>
                <a:solidFill>
                  <a:schemeClr val="tx2">
                    <a:satMod val="200000"/>
                  </a:schemeClr>
                </a:solidFill>
              </a:rPr>
              <a:t>Diagnosis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95400"/>
            <a:ext cx="7772400" cy="213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cs typeface="Tahoma" pitchFamily="34" charset="0"/>
              </a:rPr>
              <a:t>Blood film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Tahoma" pitchFamily="34" charset="0"/>
              </a:rPr>
              <a:t>Serology: IFAT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cs typeface="Tahoma" pitchFamily="34" charset="0"/>
              </a:rPr>
              <a:t>Xenodiagnosis: feeding bugs on a suspected cases.</a:t>
            </a:r>
          </a:p>
        </p:txBody>
      </p:sp>
      <p:pic>
        <p:nvPicPr>
          <p:cNvPr id="57348" name="Picture 4" descr="Trypanosoma%20cruzi%20xenodiagno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429000"/>
            <a:ext cx="8153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400800" cy="381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i="1" smtClean="0">
                <a:solidFill>
                  <a:schemeClr val="tx2">
                    <a:satMod val="200000"/>
                  </a:schemeClr>
                </a:solidFill>
                <a:cs typeface="Times New Roman" pitchFamily="18" charset="0"/>
              </a:rPr>
              <a:t>Leishmania</a:t>
            </a:r>
            <a:r>
              <a:rPr lang="en-US" sz="2800" smtClean="0">
                <a:solidFill>
                  <a:schemeClr val="tx2">
                    <a:satMod val="200000"/>
                  </a:schemeClr>
                </a:solidFill>
                <a:cs typeface="Times New Roman" pitchFamily="18" charset="0"/>
              </a:rPr>
              <a:t> Parasites and Diseases</a:t>
            </a:r>
          </a:p>
        </p:txBody>
      </p:sp>
      <p:graphicFrame>
        <p:nvGraphicFramePr>
          <p:cNvPr id="29812" name="Group 116"/>
          <p:cNvGraphicFramePr>
            <a:graphicFrameLocks noGrp="1"/>
          </p:cNvGraphicFramePr>
          <p:nvPr>
            <p:ph type="tbl" idx="1"/>
          </p:nvPr>
        </p:nvGraphicFramePr>
        <p:xfrm>
          <a:off x="609600" y="762000"/>
          <a:ext cx="7924800" cy="5905501"/>
        </p:xfrm>
        <a:graphic>
          <a:graphicData uri="http://schemas.openxmlformats.org/drawingml/2006/table">
            <a:tbl>
              <a:tblPr rtl="1"/>
              <a:tblGrid>
                <a:gridCol w="3962400"/>
                <a:gridCol w="3962400"/>
              </a:tblGrid>
              <a:tr h="53816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Disease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SPECIES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5188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Cutaneous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leishmaniasis</a:t>
                      </a: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Leishmania tropica*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Leishmania major*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Leishmania aethiopica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Leishmania mexicana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Mucocutaneous</a:t>
                      </a: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leishmaniasis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Leishmania braziliensis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7050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Visceral leishmaniasis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Leishmania donovani*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Leishmania infantum*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Leishmania chagasi</a:t>
                      </a:r>
                      <a:endParaRPr kumimoji="0" lang="en-US" sz="2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0100">
                <a:tc gridSpan="2"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  * Endemic in Saudi Arabia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 descr="chaga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4876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257800" y="609600"/>
            <a:ext cx="3886200" cy="15696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l">
              <a:defRPr/>
            </a:pPr>
            <a:r>
              <a:rPr lang="en-US" sz="3200" b="1" dirty="0">
                <a:latin typeface="Arial Black" pitchFamily="34" charset="0"/>
              </a:rPr>
              <a:t>Heart damage due to American </a:t>
            </a:r>
            <a:r>
              <a:rPr lang="en-US" sz="3200" b="1" dirty="0" err="1">
                <a:latin typeface="Arial Black" pitchFamily="34" charset="0"/>
              </a:rPr>
              <a:t>trypanosomiasis</a:t>
            </a:r>
            <a:endParaRPr lang="ar-SA" sz="32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609600"/>
            <a:ext cx="4800600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C-shape</a:t>
            </a:r>
          </a:p>
        </p:txBody>
      </p:sp>
      <p:pic>
        <p:nvPicPr>
          <p:cNvPr id="59395" name="Picture 4" descr="c sha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042" y="2133600"/>
            <a:ext cx="3963958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6" descr="csha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799" y="2133600"/>
            <a:ext cx="3705439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satMod val="200000"/>
                  </a:schemeClr>
                </a:solidFill>
              </a:rPr>
              <a:t>  TREATMENT OF TRYPANOSOMIASIS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8305800" cy="518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u="sng" dirty="0" smtClean="0">
                <a:cs typeface="Tahoma" pitchFamily="34" charset="0"/>
              </a:rPr>
              <a:t>African </a:t>
            </a:r>
            <a:r>
              <a:rPr lang="en-US" sz="2800" u="sng" dirty="0" err="1" smtClean="0">
                <a:cs typeface="Tahoma" pitchFamily="34" charset="0"/>
              </a:rPr>
              <a:t>trypanosomiasis</a:t>
            </a:r>
            <a:endParaRPr lang="en-US" sz="2800" u="sng" dirty="0" smtClean="0">
              <a:cs typeface="Tahoma" pitchFamily="34" charset="0"/>
            </a:endParaRPr>
          </a:p>
          <a:p>
            <a:pPr eaLnBrk="1" hangingPunct="1">
              <a:buFontTx/>
              <a:buNone/>
            </a:pPr>
            <a:r>
              <a:rPr lang="en-US" sz="2800" dirty="0" smtClean="0">
                <a:cs typeface="Tahoma" pitchFamily="34" charset="0"/>
              </a:rPr>
              <a:t>For early infection</a:t>
            </a:r>
          </a:p>
          <a:p>
            <a:pPr eaLnBrk="1" hangingPunct="1"/>
            <a:r>
              <a:rPr lang="en-US" sz="2800" dirty="0" err="1" smtClean="0">
                <a:cs typeface="Tahoma" pitchFamily="34" charset="0"/>
              </a:rPr>
              <a:t>pentamidine</a:t>
            </a:r>
            <a:endParaRPr lang="en-US" sz="2800" dirty="0" smtClean="0">
              <a:cs typeface="Tahoma" pitchFamily="34" charset="0"/>
            </a:endParaRPr>
          </a:p>
          <a:p>
            <a:pPr eaLnBrk="1" hangingPunct="1"/>
            <a:r>
              <a:rPr lang="en-US" sz="2800" dirty="0" err="1" smtClean="0">
                <a:cs typeface="Tahoma" pitchFamily="34" charset="0"/>
              </a:rPr>
              <a:t>suramin</a:t>
            </a:r>
            <a:endParaRPr lang="en-US" sz="2800" dirty="0" smtClean="0">
              <a:cs typeface="Tahoma" pitchFamily="34" charset="0"/>
            </a:endParaRPr>
          </a:p>
          <a:p>
            <a:pPr eaLnBrk="1" hangingPunct="1">
              <a:buFontTx/>
              <a:buNone/>
            </a:pPr>
            <a:r>
              <a:rPr lang="en-US" sz="2800" dirty="0" smtClean="0">
                <a:cs typeface="Tahoma" pitchFamily="34" charset="0"/>
              </a:rPr>
              <a:t>For late infection</a:t>
            </a:r>
          </a:p>
          <a:p>
            <a:pPr eaLnBrk="1" hangingPunct="1"/>
            <a:r>
              <a:rPr lang="en-US" sz="2800" dirty="0" err="1" smtClean="0">
                <a:cs typeface="Tahoma" pitchFamily="34" charset="0"/>
              </a:rPr>
              <a:t>eflornithine</a:t>
            </a:r>
            <a:r>
              <a:rPr lang="en-US" sz="2800" dirty="0" smtClean="0">
                <a:cs typeface="Tahoma" pitchFamily="34" charset="0"/>
              </a:rPr>
              <a:t> (</a:t>
            </a:r>
            <a:r>
              <a:rPr lang="en-US" sz="2800" dirty="0" err="1" smtClean="0">
                <a:cs typeface="Tahoma" pitchFamily="34" charset="0"/>
              </a:rPr>
              <a:t>Diflouromethylornithine</a:t>
            </a:r>
            <a:r>
              <a:rPr lang="en-US" sz="2800" dirty="0" smtClean="0">
                <a:cs typeface="Tahoma" pitchFamily="34" charset="0"/>
              </a:rPr>
              <a:t>- DFMO)</a:t>
            </a:r>
          </a:p>
          <a:p>
            <a:pPr eaLnBrk="1" hangingPunct="1">
              <a:buFontTx/>
              <a:buNone/>
            </a:pPr>
            <a:endParaRPr lang="en-US" sz="2000" dirty="0" smtClean="0">
              <a:cs typeface="Tahoma" pitchFamily="34" charset="0"/>
            </a:endParaRPr>
          </a:p>
          <a:p>
            <a:pPr eaLnBrk="1" hangingPunct="1">
              <a:buFontTx/>
              <a:buNone/>
            </a:pPr>
            <a:r>
              <a:rPr lang="en-US" sz="2800" u="sng" dirty="0" smtClean="0">
                <a:cs typeface="Tahoma" pitchFamily="34" charset="0"/>
              </a:rPr>
              <a:t>American </a:t>
            </a:r>
            <a:r>
              <a:rPr lang="en-US" sz="2800" u="sng" dirty="0" err="1" smtClean="0">
                <a:cs typeface="Tahoma" pitchFamily="34" charset="0"/>
              </a:rPr>
              <a:t>trypanosomiasis</a:t>
            </a:r>
            <a:r>
              <a:rPr lang="en-US" sz="2800" u="sng" dirty="0" smtClean="0">
                <a:cs typeface="Tahoma" pitchFamily="34" charset="0"/>
              </a:rPr>
              <a:t>  (</a:t>
            </a:r>
            <a:r>
              <a:rPr lang="en-US" sz="2800" u="sng" dirty="0" err="1" smtClean="0">
                <a:cs typeface="Tahoma" pitchFamily="34" charset="0"/>
              </a:rPr>
              <a:t>Chaga’s</a:t>
            </a:r>
            <a:r>
              <a:rPr lang="en-US" sz="2800" u="sng" dirty="0" smtClean="0">
                <a:cs typeface="Tahoma" pitchFamily="34" charset="0"/>
              </a:rPr>
              <a:t> disease)</a:t>
            </a:r>
          </a:p>
          <a:p>
            <a:pPr eaLnBrk="1" hangingPunct="1"/>
            <a:r>
              <a:rPr lang="en-US" sz="2800" dirty="0" err="1" smtClean="0">
                <a:cs typeface="Tahoma" pitchFamily="34" charset="0"/>
              </a:rPr>
              <a:t>benznidazole</a:t>
            </a:r>
            <a:endParaRPr lang="en-US" sz="2800" dirty="0" smtClean="0">
              <a:cs typeface="Tahoma" pitchFamily="34" charset="0"/>
            </a:endParaRPr>
          </a:p>
          <a:p>
            <a:pPr eaLnBrk="1" hangingPunct="1"/>
            <a:r>
              <a:rPr lang="en-US" sz="2800" dirty="0" err="1" smtClean="0">
                <a:cs typeface="Tahoma" pitchFamily="34" charset="0"/>
              </a:rPr>
              <a:t>nifurtimox</a:t>
            </a:r>
            <a:endParaRPr lang="en-US" sz="2800" dirty="0" smtClean="0"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Lei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smtClean="0">
                <a:solidFill>
                  <a:schemeClr val="tx2">
                    <a:satMod val="200000"/>
                  </a:schemeClr>
                </a:solidFill>
              </a:rPr>
              <a:t>World distribution </a:t>
            </a:r>
            <a:br>
              <a:rPr lang="en-US" sz="3600" b="1" smtClean="0">
                <a:solidFill>
                  <a:schemeClr val="tx2">
                    <a:satMod val="200000"/>
                  </a:schemeClr>
                </a:solidFill>
              </a:rPr>
            </a:br>
            <a:r>
              <a:rPr lang="en-US" sz="3600" b="1" smtClean="0">
                <a:solidFill>
                  <a:schemeClr val="tx2">
                    <a:satMod val="200000"/>
                  </a:schemeClr>
                </a:solidFill>
              </a:rPr>
              <a:t>of Visceral Leishmaniasis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cs typeface="Tahoma" pitchFamily="34" charset="0"/>
            </a:endParaRPr>
          </a:p>
        </p:txBody>
      </p:sp>
      <p:pic>
        <p:nvPicPr>
          <p:cNvPr id="14340" name="Picture 5" descr="v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8915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on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3810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858000" y="3241675"/>
            <a:ext cx="854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810000" y="304800"/>
            <a:ext cx="152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cs typeface="Times New Roman" pitchFamily="18" charset="0"/>
              </a:rPr>
              <a:t>Sand fly</a:t>
            </a:r>
          </a:p>
        </p:txBody>
      </p:sp>
      <p:pic>
        <p:nvPicPr>
          <p:cNvPr id="15365" name="Picture 5" descr="phlebotominesandf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990600"/>
            <a:ext cx="533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Leis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76413"/>
            <a:ext cx="449580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057400" y="609600"/>
            <a:ext cx="6324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cs typeface="Times New Roman" pitchFamily="18" charset="0"/>
              </a:rPr>
              <a:t>Amastigotes</a:t>
            </a: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of </a:t>
            </a:r>
            <a:r>
              <a:rPr lang="en-US" sz="3200" b="1" i="1" dirty="0" err="1">
                <a:solidFill>
                  <a:srgbClr val="FF0000"/>
                </a:solidFill>
                <a:cs typeface="Times New Roman" pitchFamily="18" charset="0"/>
              </a:rPr>
              <a:t>Leishmania</a:t>
            </a:r>
            <a:r>
              <a:rPr lang="en-US" sz="32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</p:txBody>
      </p:sp>
      <p:pic>
        <p:nvPicPr>
          <p:cNvPr id="16388" name="Picture 4" descr="ama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038600"/>
            <a:ext cx="3886200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Leish_amast_WBC2_DPD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038600"/>
            <a:ext cx="4495800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Leis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752600"/>
            <a:ext cx="3962400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3857</TotalTime>
  <Words>994</Words>
  <Application>Microsoft Office PowerPoint</Application>
  <PresentationFormat>On-screen Show (4:3)</PresentationFormat>
  <Paragraphs>165</Paragraphs>
  <Slides>52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4" baseType="lpstr">
      <vt:lpstr>Arial</vt:lpstr>
      <vt:lpstr>Arial Black</vt:lpstr>
      <vt:lpstr>Calibri</vt:lpstr>
      <vt:lpstr>Consolas</vt:lpstr>
      <vt:lpstr>Corbel</vt:lpstr>
      <vt:lpstr>Tahoma</vt:lpstr>
      <vt:lpstr>Times New Roman</vt:lpstr>
      <vt:lpstr>Wingdings</vt:lpstr>
      <vt:lpstr>Wingdings 2</vt:lpstr>
      <vt:lpstr>Wingdings 3</vt:lpstr>
      <vt:lpstr>Metro</vt:lpstr>
      <vt:lpstr>Bitmap Image</vt:lpstr>
      <vt:lpstr> Haemoflagellates   Leishmania &amp; Trypanosomes </vt:lpstr>
      <vt:lpstr>Different stages of Haemoflagellates</vt:lpstr>
      <vt:lpstr>PowerPoint Presentation</vt:lpstr>
      <vt:lpstr>PowerPoint Presentation</vt:lpstr>
      <vt:lpstr>Leishmania Parasites and Diseases</vt:lpstr>
      <vt:lpstr>PowerPoint Presentation</vt:lpstr>
      <vt:lpstr>World distribution  of Visceral Leishmaniasis</vt:lpstr>
      <vt:lpstr>PowerPoint Presentation</vt:lpstr>
      <vt:lpstr>PowerPoint Presentation</vt:lpstr>
      <vt:lpstr>PowerPoint Presentation</vt:lpstr>
      <vt:lpstr>PowerPoint Presentation</vt:lpstr>
      <vt:lpstr>Clinical types of cutaneous leishmaniasis</vt:lpstr>
      <vt:lpstr>CUTANEOUS LISHMANIASIS THE COMMON TYPE </vt:lpstr>
      <vt:lpstr>PowerPoint Presentation</vt:lpstr>
      <vt:lpstr>UNCOMMON TYPES OF CUTANEUS LEISHMANIASIS</vt:lpstr>
      <vt:lpstr>PowerPoint Presentation</vt:lpstr>
      <vt:lpstr>Mucocutaneous leishmaniasis</vt:lpstr>
      <vt:lpstr>cutaneous &amp; muco-cutaneous leishmaniasis</vt:lpstr>
      <vt:lpstr>NNN medium</vt:lpstr>
      <vt:lpstr>Treatment</vt:lpstr>
      <vt:lpstr>Visceral leishmaniasis</vt:lpstr>
      <vt:lpstr>Presentation</vt:lpstr>
      <vt:lpstr>PowerPoint Presentation</vt:lpstr>
      <vt:lpstr>Fever 2 times a day due to kala-azar</vt:lpstr>
      <vt:lpstr>Hepatosplenomegaly  in visceral leishmaniasis</vt:lpstr>
      <vt:lpstr>Visceral leishmaniasis</vt:lpstr>
      <vt:lpstr>PowerPoint Presentation</vt:lpstr>
      <vt:lpstr>(2) Immunological Diagnosis:</vt:lpstr>
      <vt:lpstr>PowerPoint Presentation</vt:lpstr>
      <vt:lpstr>PowerPoint Presentation</vt:lpstr>
      <vt:lpstr>African Trypanosomiasis</vt:lpstr>
      <vt:lpstr>Trypanosomiases </vt:lpstr>
      <vt:lpstr>1-African sleeping sickness</vt:lpstr>
      <vt:lpstr>PowerPoint Presentation</vt:lpstr>
      <vt:lpstr>PowerPoint Presentation</vt:lpstr>
      <vt:lpstr>Tsetse fly</vt:lpstr>
      <vt:lpstr>Pathology and clinical picture</vt:lpstr>
      <vt:lpstr>Chancre skin stage</vt:lpstr>
      <vt:lpstr>Winterbottom’s stage</vt:lpstr>
      <vt:lpstr>3rd stage CNS: CNS involvement in typical case there is daytime sleeping, psychological changes, tremors, convulsions and finally coma.   </vt:lpstr>
      <vt:lpstr>trypanosoma</vt:lpstr>
      <vt:lpstr>CSF lumbar puncture</vt:lpstr>
      <vt:lpstr>PowerPoint Presentation</vt:lpstr>
      <vt:lpstr>AMERICAN TRYPANOSOMIASIS </vt:lpstr>
      <vt:lpstr>Reduviid (Triatomine) bug</vt:lpstr>
      <vt:lpstr>American trypanosomes (Chaga’s disease)</vt:lpstr>
      <vt:lpstr>T.cruzi causes cutaneous stage (chagoma)</vt:lpstr>
      <vt:lpstr>Ocular lesion (Romana’s sign)</vt:lpstr>
      <vt:lpstr>Diagnosis</vt:lpstr>
      <vt:lpstr>PowerPoint Presentation</vt:lpstr>
      <vt:lpstr>C-shape</vt:lpstr>
      <vt:lpstr>  TREATMENT OF TRYPANOSOMIASIS</vt:lpstr>
    </vt:vector>
  </TitlesOfParts>
  <Company>KKUH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NUCLEAR</dc:creator>
  <cp:lastModifiedBy>Ibrahim Al Khalife</cp:lastModifiedBy>
  <cp:revision>159</cp:revision>
  <dcterms:created xsi:type="dcterms:W3CDTF">2004-04-28T07:02:33Z</dcterms:created>
  <dcterms:modified xsi:type="dcterms:W3CDTF">2016-12-26T07:24:08Z</dcterms:modified>
</cp:coreProperties>
</file>