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BDB02-BFC7-41AC-92FB-D20432C1D82B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B7DA8-3BEE-45B6-9E52-B83BF4C425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81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6ED79C-D415-4165-8AB3-B7F731F6A468}" type="slidenum">
              <a:rPr lang="en-GB" smtClean="0">
                <a:cs typeface="Arial" charset="0"/>
              </a:rPr>
              <a:pPr/>
              <a:t>3</a:t>
            </a:fld>
            <a:endParaRPr lang="en-GB" smtClean="0">
              <a:cs typeface="Arial" charset="0"/>
            </a:endParaRPr>
          </a:p>
        </p:txBody>
      </p:sp>
      <p:sp>
        <p:nvSpPr>
          <p:cNvPr id="289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937668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C77A0B-25CF-4869-82E9-CF418F3329DF}" type="slidenum">
              <a:rPr lang="en-GB" smtClean="0">
                <a:cs typeface="Arial" charset="0"/>
              </a:rPr>
              <a:pPr/>
              <a:t>12</a:t>
            </a:fld>
            <a:endParaRPr lang="en-GB" smtClean="0">
              <a:cs typeface="Arial" charset="0"/>
            </a:endParaRPr>
          </a:p>
        </p:txBody>
      </p:sp>
      <p:sp>
        <p:nvSpPr>
          <p:cNvPr id="299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101403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B3C94C-26D3-4245-A56A-1B95963C55AA}" type="slidenum">
              <a:rPr lang="en-GB" smtClean="0">
                <a:cs typeface="Arial" charset="0"/>
              </a:rPr>
              <a:pPr/>
              <a:t>13</a:t>
            </a:fld>
            <a:endParaRPr lang="en-GB" smtClean="0">
              <a:cs typeface="Arial" charset="0"/>
            </a:endParaRPr>
          </a:p>
        </p:txBody>
      </p:sp>
      <p:sp>
        <p:nvSpPr>
          <p:cNvPr id="301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8670924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B05081-A0C4-45A8-9E88-960D934ACF16}" type="slidenum">
              <a:rPr lang="en-GB" smtClean="0">
                <a:cs typeface="Arial" charset="0"/>
              </a:rPr>
              <a:pPr/>
              <a:t>14</a:t>
            </a:fld>
            <a:endParaRPr lang="en-GB" smtClean="0">
              <a:cs typeface="Arial" charset="0"/>
            </a:endParaRPr>
          </a:p>
        </p:txBody>
      </p:sp>
      <p:sp>
        <p:nvSpPr>
          <p:cNvPr id="302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4296078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8C2775-9486-4458-8567-D9CD22674048}" type="slidenum">
              <a:rPr lang="en-GB" smtClean="0">
                <a:cs typeface="Arial" charset="0"/>
              </a:rPr>
              <a:pPr/>
              <a:t>15</a:t>
            </a:fld>
            <a:endParaRPr lang="en-GB" smtClean="0">
              <a:cs typeface="Arial" charset="0"/>
            </a:endParaRPr>
          </a:p>
        </p:txBody>
      </p:sp>
      <p:sp>
        <p:nvSpPr>
          <p:cNvPr id="303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</p:spPr>
      </p:sp>
      <p:sp>
        <p:nvSpPr>
          <p:cNvPr id="303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8223268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4431F1-A41A-403C-B6FC-FBC3DDD7D290}" type="slidenum">
              <a:rPr lang="en-GB" smtClean="0">
                <a:cs typeface="Arial" charset="0"/>
              </a:rPr>
              <a:pPr/>
              <a:t>16</a:t>
            </a:fld>
            <a:endParaRPr lang="en-GB" smtClean="0">
              <a:cs typeface="Arial" charset="0"/>
            </a:endParaRPr>
          </a:p>
        </p:txBody>
      </p:sp>
      <p:sp>
        <p:nvSpPr>
          <p:cNvPr id="304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7200437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63B285-A5BA-455C-95D7-01FCC2061B74}" type="slidenum">
              <a:rPr lang="en-GB" smtClean="0">
                <a:cs typeface="Arial" charset="0"/>
              </a:rPr>
              <a:pPr/>
              <a:t>17</a:t>
            </a:fld>
            <a:endParaRPr lang="en-GB" smtClean="0">
              <a:cs typeface="Arial" charset="0"/>
            </a:endParaRPr>
          </a:p>
        </p:txBody>
      </p:sp>
      <p:sp>
        <p:nvSpPr>
          <p:cNvPr id="305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490182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A4CCC0-A888-43A5-9174-25A0C0B793CF}" type="slidenum">
              <a:rPr lang="en-GB" smtClean="0">
                <a:cs typeface="Arial" charset="0"/>
              </a:rPr>
              <a:pPr/>
              <a:t>18</a:t>
            </a:fld>
            <a:endParaRPr lang="en-GB" smtClean="0">
              <a:cs typeface="Arial" charset="0"/>
            </a:endParaRPr>
          </a:p>
        </p:txBody>
      </p:sp>
      <p:sp>
        <p:nvSpPr>
          <p:cNvPr id="306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8105281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9B79AD-EC19-4C3F-8691-F33D2DA7CCCA}" type="slidenum">
              <a:rPr lang="en-GB" smtClean="0">
                <a:cs typeface="Arial" charset="0"/>
              </a:rPr>
              <a:pPr/>
              <a:t>19</a:t>
            </a:fld>
            <a:endParaRPr lang="en-GB" smtClean="0">
              <a:cs typeface="Arial" charset="0"/>
            </a:endParaRPr>
          </a:p>
        </p:txBody>
      </p:sp>
      <p:sp>
        <p:nvSpPr>
          <p:cNvPr id="364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3722843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1FE8FA-A4CA-4E83-9F81-2D8F1042D14E}" type="slidenum">
              <a:rPr lang="en-GB" smtClean="0">
                <a:cs typeface="Arial" charset="0"/>
              </a:rPr>
              <a:pPr/>
              <a:t>20</a:t>
            </a:fld>
            <a:endParaRPr lang="en-GB" smtClean="0">
              <a:cs typeface="Arial" charset="0"/>
            </a:endParaRPr>
          </a:p>
        </p:txBody>
      </p:sp>
      <p:sp>
        <p:nvSpPr>
          <p:cNvPr id="365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</p:spPr>
      </p:sp>
      <p:sp>
        <p:nvSpPr>
          <p:cNvPr id="365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9147458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D20B39-649A-46A5-9F63-0F9325E7D466}" type="slidenum">
              <a:rPr lang="en-GB" smtClean="0">
                <a:cs typeface="Arial" charset="0"/>
              </a:rPr>
              <a:pPr/>
              <a:t>21</a:t>
            </a:fld>
            <a:endParaRPr lang="en-GB" smtClean="0">
              <a:cs typeface="Arial" charset="0"/>
            </a:endParaRPr>
          </a:p>
        </p:txBody>
      </p:sp>
      <p:sp>
        <p:nvSpPr>
          <p:cNvPr id="366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</p:spPr>
      </p:sp>
      <p:sp>
        <p:nvSpPr>
          <p:cNvPr id="366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536907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9A3D8C-0BC6-4BF5-99C1-9D9C5D23DBB2}" type="slidenum">
              <a:rPr lang="en-GB" smtClean="0">
                <a:cs typeface="Arial" charset="0"/>
              </a:rPr>
              <a:pPr/>
              <a:t>4</a:t>
            </a:fld>
            <a:endParaRPr lang="en-GB" smtClean="0">
              <a:cs typeface="Arial" charset="0"/>
            </a:endParaRPr>
          </a:p>
        </p:txBody>
      </p:sp>
      <p:sp>
        <p:nvSpPr>
          <p:cNvPr id="290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2693576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67A04F-F855-4A78-A142-AE9C449E0920}" type="slidenum">
              <a:rPr lang="en-GB" smtClean="0">
                <a:cs typeface="Arial" charset="0"/>
              </a:rPr>
              <a:pPr/>
              <a:t>22</a:t>
            </a:fld>
            <a:endParaRPr lang="en-GB" smtClean="0">
              <a:cs typeface="Arial" charset="0"/>
            </a:endParaRPr>
          </a:p>
        </p:txBody>
      </p:sp>
      <p:sp>
        <p:nvSpPr>
          <p:cNvPr id="367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2539052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Alcoholic liver disease: macrovesicular steatosis, involving most regions of the hepatic lobule. The intracytoplasmic fat is seen as clear vacuoles. Some early fibrosis (stained blue) is present (Masson trichrome).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3C4A27-D6D1-4990-8854-BCA8DE95E43E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5278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0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Alcoholic hepatitis. </a:t>
            </a:r>
            <a:r>
              <a:rPr lang="en-US" i="1" dirty="0" smtClean="0"/>
              <a:t>A</a:t>
            </a:r>
            <a:r>
              <a:rPr lang="en-US" dirty="0" smtClean="0"/>
              <a:t>, The cluster of inflammatory cells marks the site of a necrotic hepatocyte. A Mallory body is present in a second hepatocyte (</a:t>
            </a:r>
            <a:r>
              <a:rPr lang="en-US" i="1" dirty="0" smtClean="0"/>
              <a:t>arrow</a:t>
            </a:r>
            <a:r>
              <a:rPr lang="en-US" dirty="0" smtClean="0"/>
              <a:t>). </a:t>
            </a:r>
            <a:r>
              <a:rPr lang="en-US" i="1" dirty="0" smtClean="0"/>
              <a:t>B</a:t>
            </a:r>
            <a:r>
              <a:rPr lang="en-US" dirty="0" smtClean="0"/>
              <a:t>, </a:t>
            </a:r>
            <a:r>
              <a:rPr lang="en-US" dirty="0" err="1" smtClean="0"/>
              <a:t>Eosinophilic</a:t>
            </a:r>
            <a:r>
              <a:rPr lang="en-US" dirty="0" smtClean="0"/>
              <a:t> Mallory bodies are seen in hepatocytes, which are surrounded by fibrous tissue (H&amp;E).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7E80FA-1655-4980-9314-EAE8B446EE7E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8058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1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Eosinophilic Mallory bodies are seen in hepatocytes, which are surrounded by fibrous tissue (H&amp;E).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0A1767-C284-4AA3-9744-95EDD3918359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8405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21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Alcoholic cirrhosis. </a:t>
            </a:r>
            <a:r>
              <a:rPr lang="en-US" i="1" dirty="0" smtClean="0"/>
              <a:t>A</a:t>
            </a:r>
            <a:r>
              <a:rPr lang="en-US" dirty="0" smtClean="0"/>
              <a:t>, The characteristic diffuse nodularity of the surface reflects the interplay between nodular regeneration and scarring. The greenish tint of some nodules is due to bile stasis. A hepatocellular carcinoma is present as a budding mass at the lower edge of the right lobe (lower left of figure). </a:t>
            </a:r>
            <a:r>
              <a:rPr lang="en-US" i="1" dirty="0" smtClean="0"/>
              <a:t>B</a:t>
            </a:r>
            <a:r>
              <a:rPr lang="en-US" dirty="0" smtClean="0"/>
              <a:t>, The microscopic view shows nodules of varying sizes entrapped in blue-staining fibrous tissue. The liver capsule is at the top (Masson </a:t>
            </a:r>
            <a:r>
              <a:rPr lang="en-US" dirty="0" err="1" smtClean="0"/>
              <a:t>trichrome</a:t>
            </a:r>
            <a:r>
              <a:rPr lang="en-US" dirty="0" smtClean="0"/>
              <a:t>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7127DB-EEA0-407D-B1E5-11ABD781E47C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984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D8F515-65D2-4E5C-9552-AB144D26E6CF}" type="slidenum">
              <a:rPr lang="en-GB" smtClean="0">
                <a:cs typeface="Arial" charset="0"/>
              </a:rPr>
              <a:pPr/>
              <a:t>5</a:t>
            </a:fld>
            <a:endParaRPr lang="en-GB" smtClean="0">
              <a:cs typeface="Arial" charset="0"/>
            </a:endParaRPr>
          </a:p>
        </p:txBody>
      </p:sp>
      <p:sp>
        <p:nvSpPr>
          <p:cNvPr id="291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106628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F03B82-4F32-478C-8E1F-BF7A5261BEA6}" type="slidenum">
              <a:rPr lang="en-GB" smtClean="0">
                <a:cs typeface="Arial" charset="0"/>
              </a:rPr>
              <a:pPr/>
              <a:t>6</a:t>
            </a:fld>
            <a:endParaRPr lang="en-GB" smtClean="0">
              <a:cs typeface="Arial" charset="0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239229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6DB729-F5F7-4085-8C15-294E6431EB39}" type="slidenum">
              <a:rPr lang="en-GB" smtClean="0">
                <a:cs typeface="Arial" charset="0"/>
              </a:rPr>
              <a:pPr/>
              <a:t>7</a:t>
            </a:fld>
            <a:endParaRPr lang="en-GB" smtClean="0">
              <a:cs typeface="Arial" charset="0"/>
            </a:endParaRPr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660111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E9737F-71E2-4F26-AFA9-598F32D5F63D}" type="slidenum">
              <a:rPr lang="en-GB" smtClean="0">
                <a:cs typeface="Arial" charset="0"/>
              </a:rPr>
              <a:pPr/>
              <a:t>8</a:t>
            </a:fld>
            <a:endParaRPr lang="en-GB" smtClean="0">
              <a:cs typeface="Arial" charset="0"/>
            </a:endParaRPr>
          </a:p>
        </p:txBody>
      </p:sp>
      <p:sp>
        <p:nvSpPr>
          <p:cNvPr id="294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272242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713C51-E87C-41D3-9A76-33E2FEEC77A2}" type="slidenum">
              <a:rPr lang="en-GB" smtClean="0">
                <a:cs typeface="Arial" charset="0"/>
              </a:rPr>
              <a:pPr/>
              <a:t>9</a:t>
            </a:fld>
            <a:endParaRPr lang="en-GB" smtClean="0">
              <a:cs typeface="Arial" charset="0"/>
            </a:endParaRPr>
          </a:p>
        </p:txBody>
      </p:sp>
      <p:sp>
        <p:nvSpPr>
          <p:cNvPr id="295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046726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F71C59-24AD-4652-B62C-6C6EED11BCA8}" type="slidenum">
              <a:rPr lang="en-GB" smtClean="0">
                <a:cs typeface="Arial" charset="0"/>
              </a:rPr>
              <a:pPr/>
              <a:t>10</a:t>
            </a:fld>
            <a:endParaRPr lang="en-GB" smtClean="0">
              <a:cs typeface="Arial" charset="0"/>
            </a:endParaRPr>
          </a:p>
        </p:txBody>
      </p:sp>
      <p:sp>
        <p:nvSpPr>
          <p:cNvPr id="296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919754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36FC17-E40F-41DB-8112-36CED7A7E90B}" type="slidenum">
              <a:rPr lang="en-GB" smtClean="0">
                <a:cs typeface="Arial" charset="0"/>
              </a:rPr>
              <a:pPr/>
              <a:t>11</a:t>
            </a:fld>
            <a:endParaRPr lang="en-GB" smtClean="0">
              <a:cs typeface="Arial" charset="0"/>
            </a:endParaRPr>
          </a:p>
        </p:txBody>
      </p:sp>
      <p:sp>
        <p:nvSpPr>
          <p:cNvPr id="297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001345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DBB18EE-8051-4A85-8764-B2B8324FEE7B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E4EC98-C6C5-42D3-8504-A3B83FBED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18EE-8051-4A85-8764-B2B8324FEE7B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4EC98-C6C5-42D3-8504-A3B83FBED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DBB18EE-8051-4A85-8764-B2B8324FEE7B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4E4EC98-C6C5-42D3-8504-A3B83FBED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18EE-8051-4A85-8764-B2B8324FEE7B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E4EC98-C6C5-42D3-8504-A3B83FBEDC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18EE-8051-4A85-8764-B2B8324FEE7B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4E4EC98-C6C5-42D3-8504-A3B83FBEDC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DBB18EE-8051-4A85-8764-B2B8324FEE7B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4E4EC98-C6C5-42D3-8504-A3B83FBEDC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DBB18EE-8051-4A85-8764-B2B8324FEE7B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4E4EC98-C6C5-42D3-8504-A3B83FBEDC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18EE-8051-4A85-8764-B2B8324FEE7B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E4EC98-C6C5-42D3-8504-A3B83FBED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18EE-8051-4A85-8764-B2B8324FEE7B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E4EC98-C6C5-42D3-8504-A3B83FBED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18EE-8051-4A85-8764-B2B8324FEE7B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E4EC98-C6C5-42D3-8504-A3B83FBEDC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DBB18EE-8051-4A85-8764-B2B8324FEE7B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4E4EC98-C6C5-42D3-8504-A3B83FBEDC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DBB18EE-8051-4A85-8764-B2B8324FEE7B}" type="datetimeFigureOut">
              <a:rPr lang="en-US" smtClean="0"/>
              <a:pPr/>
              <a:t>12/28/2016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E4EC98-C6C5-42D3-8504-A3B83FBED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bbinspathology.com/passthru/linktopage.cfm?showtab=toc&amp;xrefID=T018006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Liver cirrhosis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/>
              <a:t>Pathogenesis of cirrhosis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In cirrhosis, types I and III collagen are deposited in the lobules, creating delicate or broad septal tracts. </a:t>
            </a:r>
          </a:p>
          <a:p>
            <a:pPr eaLnBrk="1" hangingPunct="1">
              <a:defRPr/>
            </a:pPr>
            <a:r>
              <a:rPr lang="en-US" dirty="0" smtClean="0"/>
              <a:t>There is loss of  fenestrations in the sinusoidal endothelial cells (</a:t>
            </a:r>
            <a:r>
              <a:rPr lang="en-US" dirty="0" err="1" smtClean="0"/>
              <a:t>capillarization</a:t>
            </a:r>
            <a:r>
              <a:rPr lang="en-US" dirty="0" smtClean="0"/>
              <a:t> of sinusoids, that is the sinusoidal space comes to resemble a capillary rather than a channel for exchange of solutes between hepatocytes and plasma).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/>
              <a:t>Pathogenesis of cirrhosis</a:t>
            </a:r>
            <a:endParaRPr lang="en-GB" b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major source of excess collagen in cirrhosis is the perisinusoidal stellate cells ( Ito cells), which lie in the space of Disse. Although normally functioning as </a:t>
            </a:r>
            <a:r>
              <a:rPr lang="en-US" smtClean="0">
                <a:hlinkClick r:id="rId3" tooltip="View drug information"/>
              </a:rPr>
              <a:t>vitamin A </a:t>
            </a:r>
            <a:r>
              <a:rPr lang="en-US" smtClean="0"/>
              <a:t> fat-storing cells, during the development of cirrhosis they become activated and transform into myofibroblast-like cells.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/>
              <a:t>Pathogenesis of cirrhosis</a:t>
            </a:r>
            <a:endParaRPr lang="en-GB" b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Collagen synthesis is stimulated by</a:t>
            </a:r>
          </a:p>
          <a:p>
            <a:pPr eaLnBrk="1" hangingPunct="1">
              <a:defRPr/>
            </a:pPr>
            <a:r>
              <a:rPr lang="en-US" smtClean="0"/>
              <a:t>Chronic inflammation, with production of inflammatory cytokines. </a:t>
            </a:r>
          </a:p>
          <a:p>
            <a:pPr eaLnBrk="1" hangingPunct="1">
              <a:defRPr/>
            </a:pPr>
            <a:r>
              <a:rPr lang="en-US" smtClean="0"/>
              <a:t>Cytokine production by activated endogenous cells (Kupffer cells, endothelial cells, hepatocytes, and bile duct epithelial cells). </a:t>
            </a:r>
          </a:p>
          <a:p>
            <a:pPr eaLnBrk="1" hangingPunct="1">
              <a:defRPr/>
            </a:pPr>
            <a:r>
              <a:rPr lang="en-US" smtClean="0"/>
              <a:t>Disruption of the normal extracellular matrix. </a:t>
            </a:r>
          </a:p>
          <a:p>
            <a:pPr eaLnBrk="1" hangingPunct="1">
              <a:defRPr/>
            </a:pPr>
            <a:r>
              <a:rPr lang="en-US" smtClean="0"/>
              <a:t>Direct stimulation of stellate cells by toxins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/>
              <a:t>Clinical Features</a:t>
            </a:r>
            <a:endParaRPr lang="en-GB" b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 All forms of cirrhosis may be clinically silent.</a:t>
            </a:r>
          </a:p>
          <a:p>
            <a:pPr eaLnBrk="1" hangingPunct="1">
              <a:defRPr/>
            </a:pPr>
            <a:r>
              <a:rPr lang="en-US" dirty="0" smtClean="0"/>
              <a:t>When symptomatic they lead to nonspecific clinical manifestations: anorexia, weight loss, weakness, </a:t>
            </a:r>
            <a:r>
              <a:rPr lang="en-US" dirty="0" smtClean="0"/>
              <a:t> </a:t>
            </a:r>
            <a:r>
              <a:rPr lang="en-US" dirty="0" smtClean="0"/>
              <a:t>and, in advanced disease, frank debilitation. </a:t>
            </a:r>
          </a:p>
          <a:p>
            <a:pPr eaLnBrk="1" hangingPunct="1">
              <a:defRPr/>
            </a:pPr>
            <a:r>
              <a:rPr lang="en-US" dirty="0" smtClean="0"/>
              <a:t>Jaundice.</a:t>
            </a:r>
          </a:p>
          <a:p>
            <a:pPr eaLnBrk="1" hangingPunct="1">
              <a:defRPr/>
            </a:pPr>
            <a:r>
              <a:rPr lang="en-US" dirty="0" smtClean="0"/>
              <a:t>Incipient or overt hepatic failure may develop.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/>
              <a:t>Clinical Features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smtClean="0"/>
              <a:t>     </a:t>
            </a:r>
            <a:r>
              <a:rPr lang="en-US" sz="3600" smtClean="0"/>
              <a:t>The ultimate mechanism of most cirrhotic deaths is </a:t>
            </a:r>
          </a:p>
          <a:p>
            <a:pPr marL="609600" indent="-609600" eaLnBrk="1" hangingPunct="1">
              <a:buFont typeface="Wingdings" pitchFamily="2" charset="2"/>
              <a:buAutoNum type="arabicParenBoth"/>
              <a:defRPr/>
            </a:pPr>
            <a:r>
              <a:rPr lang="en-US" sz="3600" smtClean="0"/>
              <a:t>progressive liver failure , </a:t>
            </a:r>
          </a:p>
          <a:p>
            <a:pPr marL="609600" indent="-609600" eaLnBrk="1" hangingPunct="1">
              <a:buFont typeface="Wingdings" pitchFamily="2" charset="2"/>
              <a:buAutoNum type="arabicParenBoth"/>
              <a:defRPr/>
            </a:pPr>
            <a:r>
              <a:rPr lang="en-US" sz="3600" smtClean="0"/>
              <a:t>a complication related to portal hypertension, or </a:t>
            </a:r>
          </a:p>
          <a:p>
            <a:pPr marL="609600" indent="-609600" eaLnBrk="1" hangingPunct="1">
              <a:buFont typeface="Wingdings" pitchFamily="2" charset="2"/>
              <a:buAutoNum type="arabicParenBoth"/>
              <a:defRPr/>
            </a:pPr>
            <a:r>
              <a:rPr lang="en-US" sz="3600" smtClean="0"/>
              <a:t>the development of hepatocellular carcinoma</a:t>
            </a:r>
          </a:p>
          <a:p>
            <a:pPr marL="609600" indent="-609600" eaLnBrk="1" hangingPunct="1">
              <a:defRPr/>
            </a:pPr>
            <a:endParaRPr lang="en-US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S01871-018-f0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4938" y="1544638"/>
            <a:ext cx="6350000" cy="3781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611188" y="5876925"/>
            <a:ext cx="7848600" cy="215900"/>
          </a:xfrm>
          <a:prstGeom prst="rect">
            <a:avLst/>
          </a:prstGeom>
          <a:solidFill>
            <a:schemeClr val="bg1">
              <a:alpha val="38039"/>
            </a:schemeClr>
          </a:solidFill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GB" sz="80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005263" y="6516688"/>
            <a:ext cx="4464050" cy="198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700" i="1"/>
              <a:t>Downloaded from: Robbins &amp; Cotran Pathologic Basis of Disease (on 9 March 2006 01:41 PM)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4000500" y="6645275"/>
            <a:ext cx="4464050" cy="198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700" i="1"/>
              <a:t>© 2005 Elsevier </a:t>
            </a:r>
          </a:p>
        </p:txBody>
      </p:sp>
      <p:pic>
        <p:nvPicPr>
          <p:cNvPr id="29702" name="Picture 6" descr="admintit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115888"/>
            <a:ext cx="9906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7" descr="LIVER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1700" y="1852613"/>
            <a:ext cx="48006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0344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914400" y="274638"/>
            <a:ext cx="7772400" cy="15541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/>
              <a:t>The nodules seen here are larger than 3 mm and, hence, this is an example of "</a:t>
            </a:r>
            <a:r>
              <a:rPr lang="en-US" sz="2800" dirty="0" err="1" smtClean="0"/>
              <a:t>macronodular</a:t>
            </a:r>
            <a:r>
              <a:rPr lang="en-US" sz="2800" dirty="0" smtClean="0"/>
              <a:t>" cirrhosis.</a:t>
            </a:r>
            <a:r>
              <a:rPr lang="en-US" sz="40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LIVER0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133600"/>
            <a:ext cx="4800600" cy="472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2390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914400" y="274638"/>
            <a:ext cx="7772400" cy="17065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dirty="0" err="1" smtClean="0"/>
              <a:t>Micronodular</a:t>
            </a:r>
            <a:r>
              <a:rPr lang="en-US" sz="3200" dirty="0" smtClean="0"/>
              <a:t> cirrhosis: The regenerative nodules are quite small, averaging less than 3 mm in size. Chronic alcoholism.</a:t>
            </a:r>
            <a:r>
              <a:rPr lang="en-US" sz="40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LIVER0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9800"/>
            <a:ext cx="9144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4438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152400" y="304800"/>
            <a:ext cx="777240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400" dirty="0" smtClean="0"/>
              <a:t>Regenerative nodules of hepatocytes are surrounded by fibrous connective tissue that </a:t>
            </a:r>
            <a:r>
              <a:rPr lang="en-US" sz="2400" dirty="0" err="1" smtClean="0"/>
              <a:t>webridges</a:t>
            </a:r>
            <a:r>
              <a:rPr lang="en-US" sz="2400" dirty="0" smtClean="0"/>
              <a:t> </a:t>
            </a:r>
            <a:r>
              <a:rPr lang="en-US" sz="2400" dirty="0"/>
              <a:t>between portal tracts. Collagenous tissue , lymphocytes as </a:t>
            </a:r>
            <a:r>
              <a:rPr lang="en-US" sz="2400" dirty="0" err="1"/>
              <a:t>ll</a:t>
            </a:r>
            <a:r>
              <a:rPr lang="en-US" sz="2400" dirty="0"/>
              <a:t> </a:t>
            </a:r>
            <a:r>
              <a:rPr lang="en-US" sz="2400" dirty="0" smtClean="0"/>
              <a:t>as a proliferation of bile ducts</a:t>
            </a:r>
            <a:r>
              <a:rPr lang="en-US" sz="2800" dirty="0" smtClean="0"/>
              <a:t>.</a:t>
            </a:r>
            <a:r>
              <a:rPr lang="en-US" sz="40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0" i="1" smtClean="0"/>
              <a:t>Chronic Hepatitis, morphology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Hepatocyte injury, necrosis, and regeneration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Sinusoidal cell reactive changes</a:t>
            </a:r>
            <a:endParaRPr lang="en-US" sz="2000" u="sng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Portal tract Inflammation: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/>
              <a:t>    -Confined to portal tracts, </a:t>
            </a:r>
            <a:r>
              <a:rPr lang="en-US" sz="2000" i="1" dirty="0" smtClean="0"/>
              <a:t>or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/>
              <a:t>    -Spillover into adjacent parenchyma, with necrosis of hepatocytes ("interface hepatitis"), </a:t>
            </a:r>
            <a:r>
              <a:rPr lang="en-US" sz="2000" i="1" dirty="0" smtClean="0"/>
              <a:t>or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/>
              <a:t>    -Bridging inflammation and necrosis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Fibrosis: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/>
              <a:t>    -continued loss of hepatocytes results in fibrous septa formation which ultimately leads to cirrhosis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HBV: "ground-glass" hepatocytes, "sanded" nuclei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/>
              <a:t>HCV: bile duct damage, lymphoid aggregate formation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i="1" dirty="0" smtClean="0"/>
              <a:t>Cirrhosis: The end-stage outcome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Liver cirrhosis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 smtClean="0"/>
              <a:t>Define Cirrhosis.</a:t>
            </a:r>
          </a:p>
          <a:p>
            <a:pPr lvl="0"/>
            <a:r>
              <a:rPr lang="en-US" dirty="0" smtClean="0"/>
              <a:t>Recognize the types of cirrhosis.</a:t>
            </a:r>
          </a:p>
          <a:p>
            <a:pPr lvl="0"/>
            <a:r>
              <a:rPr lang="en-US" dirty="0" smtClean="0"/>
              <a:t>Recognize the major causes and the pathological mechanisms leading to cirrhosis.</a:t>
            </a:r>
          </a:p>
          <a:p>
            <a:pPr lvl="0"/>
            <a:r>
              <a:rPr lang="en-US" dirty="0" smtClean="0"/>
              <a:t>Describe the pathological findings in cirrhotic livers.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S01871-018-f017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3525" y="1055688"/>
            <a:ext cx="3552825" cy="476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611188" y="5876925"/>
            <a:ext cx="7848600" cy="215900"/>
          </a:xfrm>
          <a:prstGeom prst="rect">
            <a:avLst/>
          </a:prstGeom>
          <a:solidFill>
            <a:schemeClr val="bg1">
              <a:alpha val="38039"/>
            </a:schemeClr>
          </a:solidFill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GB" sz="800"/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4005263" y="6516688"/>
            <a:ext cx="4464050" cy="198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700" i="1"/>
              <a:t>Downloaded from: Robbins &amp; Cotran Pathologic Basis of Disease (on 9 March 2006 01:41 PM)</a:t>
            </a: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4000500" y="6645275"/>
            <a:ext cx="4464050" cy="198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700" i="1"/>
              <a:t>© 2005 Elsevier </a:t>
            </a:r>
          </a:p>
        </p:txBody>
      </p:sp>
      <p:pic>
        <p:nvPicPr>
          <p:cNvPr id="92166" name="Picture 6" descr="admintit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115888"/>
            <a:ext cx="9906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S01871-018-f0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4938" y="1173163"/>
            <a:ext cx="6350000" cy="4524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611188" y="5876925"/>
            <a:ext cx="7848600" cy="215900"/>
          </a:xfrm>
          <a:prstGeom prst="rect">
            <a:avLst/>
          </a:prstGeom>
          <a:solidFill>
            <a:schemeClr val="bg1">
              <a:alpha val="38039"/>
            </a:schemeClr>
          </a:solidFill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GB" sz="800"/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4005263" y="6516688"/>
            <a:ext cx="4464050" cy="198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700" i="1"/>
              <a:t>Downloaded from: Robbins &amp; Cotran Pathologic Basis of Disease (on 9 March 2006 01:41 PM)</a:t>
            </a:r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4000500" y="6645275"/>
            <a:ext cx="4464050" cy="198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700" i="1"/>
              <a:t>© 2005 Elsevier </a:t>
            </a:r>
          </a:p>
        </p:txBody>
      </p:sp>
      <p:pic>
        <p:nvPicPr>
          <p:cNvPr id="93190" name="Picture 6" descr="admintit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115888"/>
            <a:ext cx="9906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5" descr="LIVER0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9800"/>
            <a:ext cx="9144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66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7772400" cy="1905000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796925" algn="l"/>
              </a:tabLst>
              <a:defRPr/>
            </a:pPr>
            <a:r>
              <a:rPr lang="en-US" sz="4000" dirty="0" smtClean="0"/>
              <a:t> </a:t>
            </a:r>
            <a:r>
              <a:rPr lang="en-US" sz="2800" dirty="0" smtClean="0"/>
              <a:t>Viral hepatitis C which is at a high stage with extensive fibrosis and progression to </a:t>
            </a:r>
            <a:r>
              <a:rPr lang="en-US" sz="2800" dirty="0" err="1" smtClean="0"/>
              <a:t>macronodular</a:t>
            </a:r>
            <a:r>
              <a:rPr lang="en-US" sz="2800" dirty="0" smtClean="0"/>
              <a:t> cirrhosis, as evidenced by the large regenerative nodule at the center right.</a:t>
            </a:r>
            <a:r>
              <a:rPr lang="en-US" sz="40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Alcoholic liver disease</a:t>
            </a:r>
            <a:endParaRPr lang="en-US" dirty="0"/>
          </a:p>
        </p:txBody>
      </p:sp>
      <p:pic>
        <p:nvPicPr>
          <p:cNvPr id="115715" name="Content Placeholder 3" descr="untitled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676400"/>
            <a:ext cx="81534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Alcoholic liver disease</a:t>
            </a:r>
            <a:endParaRPr lang="en-US" dirty="0"/>
          </a:p>
        </p:txBody>
      </p:sp>
      <p:pic>
        <p:nvPicPr>
          <p:cNvPr id="116739" name="Content Placeholder 3" descr="untitled.bmp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219200" y="1752600"/>
            <a:ext cx="6400799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Alcoholic liver disease</a:t>
            </a:r>
            <a:endParaRPr lang="en-US" dirty="0"/>
          </a:p>
        </p:txBody>
      </p:sp>
      <p:pic>
        <p:nvPicPr>
          <p:cNvPr id="117763" name="Content Placeholder 3" descr="untitled.bmp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371600" y="1828800"/>
            <a:ext cx="6553199" cy="44957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Alcoholic liver disease</a:t>
            </a:r>
            <a:endParaRPr lang="en-US" dirty="0"/>
          </a:p>
        </p:txBody>
      </p:sp>
      <p:pic>
        <p:nvPicPr>
          <p:cNvPr id="118787" name="Content Placeholder 3" descr="untitled.bmp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914400" y="1905001"/>
            <a:ext cx="71628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Alcoholic liver disease</a:t>
            </a:r>
            <a:endParaRPr lang="en-US" dirty="0"/>
          </a:p>
        </p:txBody>
      </p:sp>
      <p:pic>
        <p:nvPicPr>
          <p:cNvPr id="119811" name="Content Placeholder 3" descr="untitled.bmp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447800" y="1600200"/>
            <a:ext cx="6705599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Cirrhosis</a:t>
            </a:r>
            <a:endParaRPr lang="en-GB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Cirrhosis is among the top 10 causes of death in the Western world. </a:t>
            </a:r>
          </a:p>
          <a:p>
            <a:pPr eaLnBrk="1" hangingPunct="1">
              <a:defRPr/>
            </a:pPr>
            <a:r>
              <a:rPr lang="en-US" dirty="0" smtClean="0"/>
              <a:t>The chief worldwide contributors are alcohol abuse and viral hepatitis. </a:t>
            </a:r>
          </a:p>
          <a:p>
            <a:pPr eaLnBrk="1" hangingPunct="1">
              <a:defRPr/>
            </a:pPr>
            <a:r>
              <a:rPr lang="en-US" dirty="0" smtClean="0"/>
              <a:t>Other causes include biliary disease, and iron overload. </a:t>
            </a:r>
          </a:p>
          <a:p>
            <a:pPr eaLnBrk="1" hangingPunct="1">
              <a:defRPr/>
            </a:pPr>
            <a:r>
              <a:rPr lang="en-US" dirty="0" smtClean="0"/>
              <a:t>Cirrhosis is the end-stage of chronic liver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Cirrhosis</a:t>
            </a:r>
            <a:endParaRPr lang="en-GB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Cirrhosis is defined by three characteristics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1</a:t>
            </a:r>
            <a:r>
              <a:rPr lang="en-US" i="1" smtClean="0"/>
              <a:t>)Fibrosis</a:t>
            </a:r>
            <a:r>
              <a:rPr lang="en-US" smtClean="0"/>
              <a:t>  in the form of delicate bands or broad scars/septa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i="1" smtClean="0"/>
              <a:t>2)Nodules</a:t>
            </a:r>
            <a:r>
              <a:rPr lang="en-US" smtClean="0"/>
              <a:t> containing regenerating hepatocytes encircled by fibrosis, with diameters varying from very small (&lt;3 mm, micronodules) to large (several centimeters, macronodules)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i="1" smtClean="0"/>
              <a:t>3)Disruption of the architecture of the entire liver</a:t>
            </a:r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features of cirrhosis</a:t>
            </a:r>
            <a:endParaRPr lang="en-GB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en-US" i="1" dirty="0"/>
              <a:t>Fibrosis is the key feature of progressive damage to the liver.</a:t>
            </a:r>
            <a:r>
              <a:rPr lang="en-US" dirty="0"/>
              <a:t> </a:t>
            </a: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i="1" dirty="0" smtClean="0"/>
              <a:t>Vascular architecture is reorganized</a:t>
            </a:r>
            <a:r>
              <a:rPr lang="en-US" dirty="0" smtClean="0"/>
              <a:t> by the parenchymal damage and scarring, with the formation of abnormal interconnections between vascular inflow and hepatic vein outflow channels. 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Once cirrhosis has developed, reversal is thought to be rare.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Classifiation of cirrhosis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The current used classification is based on the underlying etiology.</a:t>
            </a:r>
          </a:p>
          <a:p>
            <a:pPr eaLnBrk="1" hangingPunct="1">
              <a:defRPr/>
            </a:pPr>
            <a:r>
              <a:rPr lang="en-US" dirty="0" smtClean="0"/>
              <a:t>Morphological classification based on size of nodules : </a:t>
            </a:r>
            <a:r>
              <a:rPr lang="en-US" dirty="0" err="1" smtClean="0"/>
              <a:t>micronodular</a:t>
            </a:r>
            <a:r>
              <a:rPr lang="en-US" dirty="0" smtClean="0"/>
              <a:t> and </a:t>
            </a:r>
            <a:r>
              <a:rPr lang="en-US" dirty="0" err="1" smtClean="0"/>
              <a:t>macronodular</a:t>
            </a:r>
            <a:r>
              <a:rPr lang="en-US" dirty="0" smtClean="0"/>
              <a:t>.</a:t>
            </a:r>
          </a:p>
          <a:p>
            <a:pPr eaLnBrk="1" hangingPunct="1">
              <a:defRPr/>
            </a:pPr>
            <a:r>
              <a:rPr lang="en-US" dirty="0" smtClean="0"/>
              <a:t>Many forms of cirrhosis (particularly alcoholic cirrhosis) are initially </a:t>
            </a:r>
            <a:r>
              <a:rPr lang="en-US" dirty="0" err="1" smtClean="0"/>
              <a:t>micronodular</a:t>
            </a:r>
            <a:r>
              <a:rPr lang="en-US" dirty="0" smtClean="0"/>
              <a:t>, but there is a tendency for nodules to increase in size with 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4000" smtClean="0"/>
              <a:t>Classifiation of cirrhosis based on  causes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Alcoholic liver disease               60% to 70%</a:t>
            </a:r>
          </a:p>
          <a:p>
            <a:pPr eaLnBrk="1" hangingPunct="1">
              <a:defRPr/>
            </a:pPr>
            <a:r>
              <a:rPr lang="en-US" dirty="0" smtClean="0"/>
              <a:t>Viral hepatitis                          </a:t>
            </a:r>
            <a:r>
              <a:rPr lang="en-US" dirty="0" smtClean="0"/>
              <a:t>10</a:t>
            </a:r>
            <a:r>
              <a:rPr lang="en-US" dirty="0" smtClean="0"/>
              <a:t>%</a:t>
            </a:r>
          </a:p>
          <a:p>
            <a:pPr eaLnBrk="1" hangingPunct="1">
              <a:defRPr/>
            </a:pPr>
            <a:r>
              <a:rPr lang="en-US" dirty="0" smtClean="0"/>
              <a:t>Biliary diseases                        </a:t>
            </a:r>
            <a:r>
              <a:rPr lang="en-US" dirty="0" smtClean="0"/>
              <a:t>5</a:t>
            </a:r>
            <a:r>
              <a:rPr lang="en-US" dirty="0" smtClean="0"/>
              <a:t>% to 10%</a:t>
            </a:r>
          </a:p>
          <a:p>
            <a:pPr eaLnBrk="1" hangingPunct="1">
              <a:defRPr/>
            </a:pPr>
            <a:r>
              <a:rPr lang="en-US" dirty="0" smtClean="0"/>
              <a:t>Primary hemochromatosis         </a:t>
            </a:r>
            <a:r>
              <a:rPr lang="en-US" dirty="0" smtClean="0"/>
              <a:t> 5</a:t>
            </a:r>
            <a:r>
              <a:rPr lang="en-US" dirty="0" smtClean="0"/>
              <a:t>%</a:t>
            </a:r>
          </a:p>
          <a:p>
            <a:pPr eaLnBrk="1" hangingPunct="1">
              <a:defRPr/>
            </a:pPr>
            <a:r>
              <a:rPr lang="en-US" dirty="0" smtClean="0"/>
              <a:t>Wilson disease                        </a:t>
            </a:r>
            <a:r>
              <a:rPr lang="en-US" dirty="0" smtClean="0"/>
              <a:t> Rare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α1-Antitrypsin deficiency          </a:t>
            </a:r>
            <a:r>
              <a:rPr lang="en-US" dirty="0" smtClean="0"/>
              <a:t>Rare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Cryptogenic cirrhosis                10% to 15%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Classifiation of cirrhosis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   Infrequent types of cirrhosis also include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the cirrhosis developing in infants and children with </a:t>
            </a:r>
            <a:r>
              <a:rPr lang="en-US" sz="2800" dirty="0" err="1" smtClean="0"/>
              <a:t>galactosemia</a:t>
            </a:r>
            <a:r>
              <a:rPr lang="en-US" sz="2800" dirty="0" smtClean="0"/>
              <a:t> and </a:t>
            </a:r>
            <a:r>
              <a:rPr lang="en-US" sz="2800" dirty="0" err="1" smtClean="0"/>
              <a:t>tyrosinosis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drug-induced cirrhosis.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Severe fibrosis can occur in the setting of cardiac disease (sometimes called "cardiac cirrhosis,").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In some cases there is no cause and these are referred to as </a:t>
            </a:r>
            <a:r>
              <a:rPr lang="en-US" sz="2800" i="1" dirty="0" smtClean="0"/>
              <a:t>cryptogenic cirrhosis.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i="1" dirty="0" smtClean="0"/>
              <a:t>Once cirrhosis is established, it is usually impossible to establish an etiologic diagnosis on morphologic grounds alone</a:t>
            </a:r>
            <a:r>
              <a:rPr lang="en-US" sz="2800" dirty="0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/>
              <a:t>Pathogenesis of cirrhosis</a:t>
            </a:r>
            <a:endParaRPr lang="en-GB" b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 pathological processes in cirrhosis are progressive fibrosis and reorganization of the vascular microarchitecture of the liver</a:t>
            </a:r>
          </a:p>
          <a:p>
            <a:pPr eaLnBrk="1" hangingPunct="1">
              <a:defRPr/>
            </a:pPr>
            <a:r>
              <a:rPr lang="en-US" dirty="0" smtClean="0"/>
              <a:t> In the normal liver, interstitial collagens (types I and III) are concentrated in portal tracts and around central veins. The type IV collagen(</a:t>
            </a:r>
            <a:r>
              <a:rPr lang="en-US" dirty="0" err="1" smtClean="0"/>
              <a:t>reticulin</a:t>
            </a:r>
            <a:r>
              <a:rPr lang="en-US" dirty="0" smtClean="0"/>
              <a:t>) is in the space of </a:t>
            </a:r>
            <a:r>
              <a:rPr lang="en-US" dirty="0" err="1" smtClean="0"/>
              <a:t>Disse</a:t>
            </a:r>
            <a:r>
              <a:rPr lang="en-US" dirty="0" smtClean="0"/>
              <a:t>. 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151</TotalTime>
  <Words>1135</Words>
  <Application>Microsoft Office PowerPoint</Application>
  <PresentationFormat>On-screen Show (4:3)</PresentationFormat>
  <Paragraphs>122</Paragraphs>
  <Slides>27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Tw Cen MT</vt:lpstr>
      <vt:lpstr>Wingdings</vt:lpstr>
      <vt:lpstr>Wingdings 2</vt:lpstr>
      <vt:lpstr>Median</vt:lpstr>
      <vt:lpstr>Liver cirrhosis </vt:lpstr>
      <vt:lpstr>Liver cirrhosis</vt:lpstr>
      <vt:lpstr>Cirrhosis</vt:lpstr>
      <vt:lpstr>Cirrhosis</vt:lpstr>
      <vt:lpstr>features of cirrhosis</vt:lpstr>
      <vt:lpstr>Classifiation of cirrhosis</vt:lpstr>
      <vt:lpstr>Classifiation of cirrhosis based on  causes</vt:lpstr>
      <vt:lpstr>Classifiation of cirrhosis</vt:lpstr>
      <vt:lpstr>Pathogenesis of cirrhosis</vt:lpstr>
      <vt:lpstr>Pathogenesis of cirrhosis</vt:lpstr>
      <vt:lpstr>Pathogenesis of cirrhosis</vt:lpstr>
      <vt:lpstr>Pathogenesis of cirrhosis</vt:lpstr>
      <vt:lpstr>Clinical Features</vt:lpstr>
      <vt:lpstr>Clinical Features</vt:lpstr>
      <vt:lpstr>PowerPoint Presentation</vt:lpstr>
      <vt:lpstr>The nodules seen here are larger than 3 mm and, hence, this is an example of "macronodular" cirrhosis. </vt:lpstr>
      <vt:lpstr>Micronodular cirrhosis: The regenerative nodules are quite small, averaging less than 3 mm in size. Chronic alcoholism. </vt:lpstr>
      <vt:lpstr>Regenerative nodules of hepatocytes are surrounded by fibrous connective tissue that webridges between portal tracts. Collagenous tissue , lymphocytes as ll as a proliferation of bile ducts. </vt:lpstr>
      <vt:lpstr>Chronic Hepatitis, morphology</vt:lpstr>
      <vt:lpstr>PowerPoint Presentation</vt:lpstr>
      <vt:lpstr>PowerPoint Presentation</vt:lpstr>
      <vt:lpstr> Viral hepatitis C which is at a high stage with extensive fibrosis and progression to macronodular cirrhosis, as evidenced by the large regenerative nodule at the center right. </vt:lpstr>
      <vt:lpstr>Alcoholic liver disease</vt:lpstr>
      <vt:lpstr>Alcoholic liver disease</vt:lpstr>
      <vt:lpstr>Alcoholic liver disease</vt:lpstr>
      <vt:lpstr>Alcoholic liver disease</vt:lpstr>
      <vt:lpstr>Alcoholic liver disease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Liver cirrhosis 2014</dc:title>
  <dc:creator>Dr.Hala</dc:creator>
  <cp:lastModifiedBy>Abdul Malik Al Sheikh</cp:lastModifiedBy>
  <cp:revision>14</cp:revision>
  <dcterms:created xsi:type="dcterms:W3CDTF">2013-12-09T06:23:20Z</dcterms:created>
  <dcterms:modified xsi:type="dcterms:W3CDTF">2016-12-28T05:36:11Z</dcterms:modified>
</cp:coreProperties>
</file>