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83" r:id="rId3"/>
    <p:sldId id="282" r:id="rId4"/>
    <p:sldId id="257" r:id="rId5"/>
    <p:sldId id="275" r:id="rId6"/>
    <p:sldId id="274" r:id="rId7"/>
    <p:sldId id="276" r:id="rId8"/>
    <p:sldId id="272" r:id="rId9"/>
    <p:sldId id="271" r:id="rId10"/>
    <p:sldId id="266" r:id="rId11"/>
    <p:sldId id="267" r:id="rId12"/>
    <p:sldId id="259" r:id="rId13"/>
    <p:sldId id="265" r:id="rId14"/>
    <p:sldId id="260" r:id="rId15"/>
    <p:sldId id="268" r:id="rId16"/>
    <p:sldId id="269" r:id="rId17"/>
    <p:sldId id="279" r:id="rId18"/>
    <p:sldId id="277" r:id="rId19"/>
    <p:sldId id="284" r:id="rId20"/>
    <p:sldId id="261"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AB0463-9624-45DA-8168-AABE242D2322}" type="datetimeFigureOut">
              <a:rPr lang="en-US" smtClean="0"/>
              <a:pPr/>
              <a:t>12/29/2016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45BD3C-738E-4C61-ACE1-A9D82A8A6238}" type="slidenum">
              <a:rPr lang="en-US" smtClean="0"/>
              <a:pPr/>
              <a:t>‹#›</a:t>
            </a:fld>
            <a:endParaRPr lang="en-US"/>
          </a:p>
        </p:txBody>
      </p:sp>
    </p:spTree>
    <p:extLst>
      <p:ext uri="{BB962C8B-B14F-4D97-AF65-F5344CB8AC3E}">
        <p14:creationId xmlns:p14="http://schemas.microsoft.com/office/powerpoint/2010/main" val="114070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Increased resistance to portal blood flow may develop in a variety of circumstances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4</a:t>
            </a:fld>
            <a:endParaRPr lang="en-US"/>
          </a:p>
        </p:txBody>
      </p:sp>
    </p:spTree>
    <p:extLst>
      <p:ext uri="{BB962C8B-B14F-4D97-AF65-F5344CB8AC3E}">
        <p14:creationId xmlns:p14="http://schemas.microsoft.com/office/powerpoint/2010/main" val="2643863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err="1" smtClean="0"/>
              <a:t>Hepatorenal</a:t>
            </a:r>
            <a:r>
              <a:rPr lang="en-US" i="1" dirty="0" smtClean="0"/>
              <a:t> syndrome</a:t>
            </a:r>
            <a:r>
              <a:rPr lang="en-US" dirty="0" smtClean="0"/>
              <a:t> refers to the appearance of renal failure in individuals with severe chronic liver disease in whom there are no intrinsic morphologic or functional causes for the renal failure.</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17</a:t>
            </a:fld>
            <a:endParaRPr lang="en-US"/>
          </a:p>
        </p:txBody>
      </p:sp>
    </p:spTree>
    <p:extLst>
      <p:ext uri="{BB962C8B-B14F-4D97-AF65-F5344CB8AC3E}">
        <p14:creationId xmlns:p14="http://schemas.microsoft.com/office/powerpoint/2010/main" val="2964089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Several factors are involved in its development, including decreased renal perfusion pressure due to systemic </a:t>
            </a:r>
            <a:r>
              <a:rPr lang="en-US" dirty="0" err="1" smtClean="0"/>
              <a:t>vasodilation</a:t>
            </a:r>
            <a:r>
              <a:rPr lang="en-US" dirty="0" smtClean="0"/>
              <a:t>, activation of the renal sympathetic nervous system with vasoconstriction of the afferent renal arterioles, and increased synthesis of renal </a:t>
            </a:r>
            <a:r>
              <a:rPr lang="en-US" dirty="0" err="1" smtClean="0"/>
              <a:t>vasoactive</a:t>
            </a:r>
            <a:r>
              <a:rPr lang="en-US" dirty="0" smtClean="0"/>
              <a:t> mediators, which further decrease </a:t>
            </a:r>
            <a:r>
              <a:rPr lang="en-US" dirty="0" err="1" smtClean="0"/>
              <a:t>glomerular</a:t>
            </a:r>
            <a:r>
              <a:rPr lang="en-US" dirty="0" smtClean="0"/>
              <a:t> filtration.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18</a:t>
            </a:fld>
            <a:endParaRPr lang="en-US"/>
          </a:p>
        </p:txBody>
      </p:sp>
    </p:spTree>
    <p:extLst>
      <p:ext uri="{BB962C8B-B14F-4D97-AF65-F5344CB8AC3E}">
        <p14:creationId xmlns:p14="http://schemas.microsoft.com/office/powerpoint/2010/main" val="1795816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JAUNDICE AND CHOLESTASIS </a:t>
            </a:r>
            <a:r>
              <a:rPr lang="en-US" dirty="0" err="1" smtClean="0"/>
              <a:t>Body_ID</a:t>
            </a:r>
            <a:r>
              <a:rPr lang="en-US" dirty="0" smtClean="0"/>
              <a:t>: </a:t>
            </a:r>
            <a:r>
              <a:rPr lang="en-US" b="1" dirty="0" smtClean="0"/>
              <a:t>HC018019</a:t>
            </a:r>
            <a:r>
              <a:rPr lang="en-US" dirty="0" smtClean="0"/>
              <a:t> The common causes of jaundice are </a:t>
            </a:r>
            <a:r>
              <a:rPr lang="en-US" dirty="0" err="1" smtClean="0"/>
              <a:t>bilirubin</a:t>
            </a:r>
            <a:r>
              <a:rPr lang="en-US" dirty="0" smtClean="0"/>
              <a:t> overproduction, hepatitis, and obstruction of the flow of bile. Hepatic bile serves two major functions: (1) the emulsification of dietary fat in the lumen of the gut through the detergent action of bile salts, and (2) the elimination of </a:t>
            </a:r>
            <a:r>
              <a:rPr lang="en-US" dirty="0" err="1" smtClean="0"/>
              <a:t>bilirubin</a:t>
            </a:r>
            <a:r>
              <a:rPr lang="en-US" dirty="0" smtClean="0"/>
              <a:t>, excess cholesterol, </a:t>
            </a:r>
            <a:r>
              <a:rPr lang="en-US" dirty="0" err="1" smtClean="0"/>
              <a:t>xenobiotics</a:t>
            </a:r>
            <a:r>
              <a:rPr lang="en-US" dirty="0" smtClean="0"/>
              <a:t>, and other waste products that are insufficiently water-soluble to be excreted into urine. Alterations of bile formation become clinically evident as yellow discoloration of the skin and sclera (</a:t>
            </a:r>
            <a:r>
              <a:rPr lang="en-US" i="1" dirty="0" smtClean="0"/>
              <a:t>jaundice</a:t>
            </a:r>
            <a:r>
              <a:rPr lang="en-US" dirty="0" smtClean="0"/>
              <a:t> and </a:t>
            </a:r>
            <a:r>
              <a:rPr lang="en-US" i="1" dirty="0" err="1" smtClean="0"/>
              <a:t>icterus</a:t>
            </a:r>
            <a:r>
              <a:rPr lang="en-US" dirty="0" smtClean="0"/>
              <a:t>, respectively) due to retention of </a:t>
            </a:r>
            <a:r>
              <a:rPr lang="en-US" dirty="0" err="1" smtClean="0"/>
              <a:t>bilirubin</a:t>
            </a:r>
            <a:r>
              <a:rPr lang="en-US" dirty="0" smtClean="0"/>
              <a:t>, and as </a:t>
            </a:r>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 To understand the </a:t>
            </a:r>
            <a:r>
              <a:rPr lang="en-US" dirty="0" err="1" smtClean="0"/>
              <a:t>pathophysiology</a:t>
            </a:r>
            <a:r>
              <a:rPr lang="en-US" dirty="0" smtClean="0"/>
              <a:t> of jaundice it is important first to become familiar with the major aspects of bile formation and metabolism. The metabolism of </a:t>
            </a:r>
            <a:r>
              <a:rPr lang="en-US" dirty="0" err="1" smtClean="0"/>
              <a:t>bilirubin</a:t>
            </a:r>
            <a:r>
              <a:rPr lang="en-US" dirty="0" smtClean="0"/>
              <a:t> by the liver consists of four separate but interrelated events: uptake from the circulation; intracellular storage; conjugation with </a:t>
            </a:r>
            <a:r>
              <a:rPr lang="en-US" dirty="0" err="1" smtClean="0"/>
              <a:t>glucoronic</a:t>
            </a:r>
            <a:r>
              <a:rPr lang="en-US" dirty="0" smtClean="0"/>
              <a:t> acid; and </a:t>
            </a:r>
            <a:r>
              <a:rPr lang="en-US" dirty="0" err="1" smtClean="0"/>
              <a:t>biliary</a:t>
            </a:r>
            <a:r>
              <a:rPr lang="en-US" dirty="0" smtClean="0"/>
              <a:t> excretion.</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21</a:t>
            </a:fld>
            <a:endParaRPr lang="en-US"/>
          </a:p>
        </p:txBody>
      </p:sp>
    </p:spTree>
    <p:extLst>
      <p:ext uri="{BB962C8B-B14F-4D97-AF65-F5344CB8AC3E}">
        <p14:creationId xmlns:p14="http://schemas.microsoft.com/office/powerpoint/2010/main" val="369503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Instead of returning directly to the heart, venous blood from the GI tract is delivered to the liver via the portal vein before reaching the inferior vena cava. 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 Diseases that impede this flow cause portal hypertension and can lead to the development of esophageal </a:t>
            </a:r>
            <a:r>
              <a:rPr lang="en-US" dirty="0" err="1" smtClean="0"/>
              <a:t>varices</a:t>
            </a:r>
            <a:r>
              <a:rPr lang="en-US" dirty="0" smtClean="0"/>
              <a:t>, an important cause of esophageal bleeding.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5</a:t>
            </a:fld>
            <a:endParaRPr lang="en-US"/>
          </a:p>
        </p:txBody>
      </p:sp>
    </p:spTree>
    <p:extLst>
      <p:ext uri="{BB962C8B-B14F-4D97-AF65-F5344CB8AC3E}">
        <p14:creationId xmlns:p14="http://schemas.microsoft.com/office/powerpoint/2010/main" val="403021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These vessels, termed </a:t>
            </a:r>
            <a:r>
              <a:rPr lang="en-US" i="1" dirty="0" err="1" smtClean="0"/>
              <a:t>varices</a:t>
            </a:r>
            <a:r>
              <a:rPr lang="en-US" i="1" dirty="0" smtClean="0"/>
              <a:t>,</a:t>
            </a:r>
            <a:r>
              <a:rPr lang="en-US" dirty="0" smtClean="0"/>
              <a:t> develop in 90% of cirrhotic patients, most commonly in association with alcoholic liver disease. Worldwide, hepatic </a:t>
            </a:r>
            <a:r>
              <a:rPr lang="en-US" dirty="0" err="1" smtClean="0"/>
              <a:t>schistosomiasis</a:t>
            </a:r>
            <a:r>
              <a:rPr lang="en-US" dirty="0" smtClean="0"/>
              <a:t> is the second most common cause of </a:t>
            </a:r>
            <a:r>
              <a:rPr lang="en-US" dirty="0" err="1" smtClean="0"/>
              <a:t>varices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8</a:t>
            </a:fld>
            <a:endParaRPr lang="en-US"/>
          </a:p>
        </p:txBody>
      </p:sp>
    </p:spTree>
    <p:extLst>
      <p:ext uri="{BB962C8B-B14F-4D97-AF65-F5344CB8AC3E}">
        <p14:creationId xmlns:p14="http://schemas.microsoft.com/office/powerpoint/2010/main" val="3379651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a:t>
            </a:r>
            <a:r>
              <a:rPr lang="en-US" dirty="0" smtClean="0">
                <a:hlinkClick r:id="" action="ppaction://hlinkfile" tooltip="View now"/>
              </a:rPr>
              <a:t>Fig. 17-8A</a:t>
            </a:r>
            <a:r>
              <a:rPr lang="en-US" dirty="0" smtClean="0"/>
              <a:t>) and appear as 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r>
              <a:rPr lang="en-US" dirty="0" err="1" smtClean="0"/>
              <a:t>Varices</a:t>
            </a:r>
            <a:r>
              <a:rPr lang="en-US" dirty="0" smtClean="0"/>
              <a:t> may not be grossly obvious in surgical or postmortem specimens, because they collapse in the absence of blood flow (</a:t>
            </a:r>
            <a:r>
              <a:rPr lang="en-US" dirty="0" smtClean="0">
                <a:hlinkClick r:id="" action="ppaction://hlinkfile" tooltip="View now"/>
              </a:rPr>
              <a:t>Fig. 17-8B</a:t>
            </a:r>
            <a:r>
              <a:rPr lang="en-US" dirty="0" smtClean="0"/>
              <a:t>) and, when they are not ruptured, the overlying mucosa is intact (</a:t>
            </a:r>
            <a:r>
              <a:rPr lang="en-US" dirty="0" smtClean="0">
                <a:hlinkClick r:id="" action="ppaction://hlinkfile" tooltip="View now"/>
              </a:rPr>
              <a:t>Fig. 17-8C</a:t>
            </a:r>
            <a:r>
              <a:rPr lang="en-US" dirty="0" smtClean="0"/>
              <a:t>). </a:t>
            </a:r>
            <a:r>
              <a:rPr lang="en-US" dirty="0" err="1" smtClean="0"/>
              <a:t>Variceal</a:t>
            </a:r>
            <a:r>
              <a:rPr lang="en-US" dirty="0" smtClean="0"/>
              <a:t> 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9</a:t>
            </a:fld>
            <a:endParaRPr lang="en-US"/>
          </a:p>
        </p:txBody>
      </p:sp>
    </p:spTree>
    <p:extLst>
      <p:ext uri="{BB962C8B-B14F-4D97-AF65-F5344CB8AC3E}">
        <p14:creationId xmlns:p14="http://schemas.microsoft.com/office/powerpoint/2010/main" val="3491052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factors that lead to rupture are not well defined, but inflammatory erosion of thinned overlying mucosa, increased tension in progressively dilated veins, and increased vascular hydrostatic pressure associated with vomiting are likely to contribute. In any case, hemorrhage due to </a:t>
            </a:r>
            <a:r>
              <a:rPr lang="en-US" dirty="0" err="1" smtClean="0"/>
              <a:t>variceal</a:t>
            </a:r>
            <a:r>
              <a:rPr lang="en-US" dirty="0" smtClean="0"/>
              <a:t> rupture is a medical emergency that is treated by any of several methods: </a:t>
            </a:r>
            <a:r>
              <a:rPr lang="en-US" dirty="0" err="1" smtClean="0"/>
              <a:t>sclerotherapy</a:t>
            </a:r>
            <a:r>
              <a:rPr lang="en-US" dirty="0" smtClean="0"/>
              <a:t> by endoscopic injection of thrombotic agents; endoscopic balloon </a:t>
            </a:r>
            <a:r>
              <a:rPr lang="en-US" dirty="0" err="1" smtClean="0"/>
              <a:t>tamponade</a:t>
            </a:r>
            <a:r>
              <a:rPr lang="en-US" dirty="0" smtClean="0"/>
              <a:t>; or endoscopic rubber band ligation. Despite these interventions, as many as half of patients die from the first bleeding episode either as a direct consequence of hemorrhage or following hepatic coma triggered by </a:t>
            </a:r>
            <a:r>
              <a:rPr lang="en-US" dirty="0" err="1" smtClean="0"/>
              <a:t>hypovolemic</a:t>
            </a:r>
            <a:r>
              <a:rPr lang="en-US" dirty="0" smtClean="0"/>
              <a:t> shock. Among those who survive, additional instances of hemorrhage occur in over 50% within 1 year. Each episode has a similar rate of mortality. Thus, over half of deaths among individuals with advanced cirrhosis result from </a:t>
            </a:r>
            <a:r>
              <a:rPr lang="en-US" dirty="0" err="1" smtClean="0"/>
              <a:t>variceal</a:t>
            </a:r>
            <a:r>
              <a:rPr lang="en-US" dirty="0" smtClean="0"/>
              <a:t> rupture. It must be remembered, however, that even when </a:t>
            </a:r>
            <a:r>
              <a:rPr lang="en-US" dirty="0" err="1" smtClean="0"/>
              <a:t>varices</a:t>
            </a:r>
            <a:r>
              <a:rPr lang="en-US" dirty="0" smtClean="0"/>
              <a:t> are present, they are only one of several causes of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10</a:t>
            </a:fld>
            <a:endParaRPr lang="en-US"/>
          </a:p>
        </p:txBody>
      </p:sp>
    </p:spTree>
    <p:extLst>
      <p:ext uri="{BB962C8B-B14F-4D97-AF65-F5344CB8AC3E}">
        <p14:creationId xmlns:p14="http://schemas.microsoft.com/office/powerpoint/2010/main" val="4240751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a:t>
            </a:r>
            <a:r>
              <a:rPr lang="en-US" dirty="0" err="1" smtClean="0"/>
              <a:t>varices</a:t>
            </a:r>
            <a:r>
              <a:rPr lang="en-US" dirty="0" smtClean="0"/>
              <a:t> are often asymptomatic, they may rupture, causing massive </a:t>
            </a:r>
            <a:r>
              <a:rPr lang="en-US" dirty="0" err="1" smtClean="0"/>
              <a:t>hematemesis</a:t>
            </a:r>
            <a:r>
              <a:rPr lang="en-US" dirty="0" smtClean="0"/>
              <a:t>. </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11</a:t>
            </a:fld>
            <a:endParaRPr lang="en-US"/>
          </a:p>
        </p:txBody>
      </p:sp>
    </p:spTree>
    <p:extLst>
      <p:ext uri="{BB962C8B-B14F-4D97-AF65-F5344CB8AC3E}">
        <p14:creationId xmlns:p14="http://schemas.microsoft.com/office/powerpoint/2010/main" val="1641419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Esophageal </a:t>
            </a:r>
            <a:r>
              <a:rPr lang="en-US" dirty="0" err="1" smtClean="0"/>
              <a:t>varices</a:t>
            </a:r>
            <a:r>
              <a:rPr lang="en-US" dirty="0" smtClean="0"/>
              <a:t>. </a:t>
            </a:r>
            <a:r>
              <a:rPr lang="en-US" b="1" dirty="0" smtClean="0"/>
              <a:t>A,</a:t>
            </a:r>
            <a:r>
              <a:rPr lang="en-US" dirty="0" smtClean="0"/>
              <a:t> This angiogram shows several tortuous esophageal </a:t>
            </a:r>
            <a:r>
              <a:rPr lang="en-US" dirty="0" err="1" smtClean="0"/>
              <a:t>varices</a:t>
            </a:r>
            <a:r>
              <a:rPr lang="en-US" dirty="0" smtClean="0"/>
              <a:t>. </a:t>
            </a:r>
            <a:r>
              <a:rPr lang="en-US" b="1" dirty="0" smtClean="0"/>
              <a:t>B,</a:t>
            </a:r>
            <a:r>
              <a:rPr lang="en-US" dirty="0" smtClean="0"/>
              <a:t> Collapsed </a:t>
            </a:r>
            <a:r>
              <a:rPr lang="en-US" dirty="0" err="1" smtClean="0"/>
              <a:t>varices</a:t>
            </a:r>
            <a:r>
              <a:rPr lang="en-US" dirty="0" smtClean="0"/>
              <a:t> are present in this postmortem specimen corresponding to the angiogram in </a:t>
            </a:r>
            <a:r>
              <a:rPr lang="en-US" b="1" dirty="0" smtClean="0"/>
              <a:t>A</a:t>
            </a:r>
            <a:r>
              <a:rPr lang="en-US" dirty="0" smtClean="0"/>
              <a:t>. The </a:t>
            </a:r>
            <a:r>
              <a:rPr lang="en-US" dirty="0" err="1" smtClean="0"/>
              <a:t>polypoid</a:t>
            </a:r>
            <a:r>
              <a:rPr lang="en-US" dirty="0" smtClean="0"/>
              <a:t> areas represent previous sites of </a:t>
            </a:r>
            <a:r>
              <a:rPr lang="en-US" dirty="0" err="1" smtClean="0"/>
              <a:t>variceal</a:t>
            </a:r>
            <a:r>
              <a:rPr lang="en-US" dirty="0" smtClean="0"/>
              <a:t> hemorrhage that have been </a:t>
            </a:r>
            <a:r>
              <a:rPr lang="en-US" dirty="0" err="1" smtClean="0"/>
              <a:t>ligated</a:t>
            </a:r>
            <a:r>
              <a:rPr lang="en-US" dirty="0" smtClean="0"/>
              <a:t> with bands. </a:t>
            </a:r>
            <a:r>
              <a:rPr lang="en-US" b="1" dirty="0" smtClean="0"/>
              <a:t>C,</a:t>
            </a:r>
            <a:r>
              <a:rPr lang="en-US" dirty="0" smtClean="0"/>
              <a:t> Dilated </a:t>
            </a:r>
            <a:r>
              <a:rPr lang="en-US" dirty="0" err="1" smtClean="0"/>
              <a:t>varice</a:t>
            </a:r>
            <a:r>
              <a:rPr lang="en-US" dirty="0" smtClean="0"/>
              <a:t> beneath intact </a:t>
            </a:r>
            <a:r>
              <a:rPr lang="en-US" dirty="0" err="1" smtClean="0"/>
              <a:t>squamous</a:t>
            </a:r>
            <a:r>
              <a:rPr lang="en-US" dirty="0" smtClean="0"/>
              <a:t> mucosa.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14</a:t>
            </a:fld>
            <a:endParaRPr lang="en-US"/>
          </a:p>
        </p:txBody>
      </p:sp>
    </p:spTree>
    <p:extLst>
      <p:ext uri="{BB962C8B-B14F-4D97-AF65-F5344CB8AC3E}">
        <p14:creationId xmlns:p14="http://schemas.microsoft.com/office/powerpoint/2010/main" val="2126060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The fluid is generally serous, having less than 3 gm/</a:t>
            </a:r>
            <a:r>
              <a:rPr lang="en-US" dirty="0" err="1" smtClean="0"/>
              <a:t>dL</a:t>
            </a:r>
            <a:r>
              <a:rPr lang="en-US" dirty="0" smtClean="0"/>
              <a:t> of protein </a:t>
            </a:r>
            <a:r>
              <a:rPr lang="en-US" i="1" dirty="0" err="1" smtClean="0"/>
              <a:t>Ascites</a:t>
            </a:r>
            <a:r>
              <a:rPr lang="en-US" i="1" dirty="0" smtClean="0"/>
              <a:t> is the accumulation of excess fluid in the peritoneal cavity</a:t>
            </a:r>
            <a:r>
              <a:rPr lang="en-US" dirty="0" smtClean="0"/>
              <a:t>. In 85% of cases, </a:t>
            </a:r>
            <a:r>
              <a:rPr lang="en-US" dirty="0" err="1" smtClean="0"/>
              <a:t>ascites</a:t>
            </a:r>
            <a:r>
              <a:rPr lang="en-US" dirty="0" smtClean="0"/>
              <a:t> is caused by cirrhosis</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15</a:t>
            </a:fld>
            <a:endParaRPr lang="en-US"/>
          </a:p>
        </p:txBody>
      </p:sp>
    </p:spTree>
    <p:extLst>
      <p:ext uri="{BB962C8B-B14F-4D97-AF65-F5344CB8AC3E}">
        <p14:creationId xmlns:p14="http://schemas.microsoft.com/office/powerpoint/2010/main" val="2643846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Splenomegaly</a:t>
            </a:r>
            <a:r>
              <a:rPr lang="en-US" dirty="0" smtClean="0"/>
              <a:t> </a:t>
            </a:r>
            <a:r>
              <a:rPr lang="en-US" dirty="0" err="1" smtClean="0"/>
              <a:t>Body_ID</a:t>
            </a:r>
            <a:r>
              <a:rPr lang="en-US" dirty="0" smtClean="0"/>
              <a:t>: </a:t>
            </a:r>
            <a:r>
              <a:rPr lang="en-US" b="1" dirty="0" smtClean="0"/>
              <a:t>HC018018</a:t>
            </a:r>
            <a:r>
              <a:rPr lang="en-US" dirty="0" smtClean="0"/>
              <a:t> Long-standing congestion may cause congestive </a:t>
            </a:r>
            <a:r>
              <a:rPr lang="en-US" dirty="0" err="1" smtClean="0"/>
              <a:t>splenomegaly</a:t>
            </a:r>
            <a:r>
              <a:rPr lang="en-US" dirty="0" smtClean="0"/>
              <a:t>. The degree of </a:t>
            </a:r>
            <a:r>
              <a:rPr lang="en-US" dirty="0" err="1" smtClean="0"/>
              <a:t>splenic</a:t>
            </a:r>
            <a:r>
              <a:rPr lang="en-US" dirty="0" smtClean="0"/>
              <a:t> enlargement varies widely and may reach as much as 1000 gm, but it is not necessarily correlated with other features of portal hypertension. The massive </a:t>
            </a:r>
            <a:r>
              <a:rPr lang="en-US" dirty="0" err="1" smtClean="0"/>
              <a:t>splenomegaly</a:t>
            </a:r>
            <a:r>
              <a:rPr lang="en-US" dirty="0" smtClean="0"/>
              <a:t> may secondarily induce hematologic abnormalities attributable to </a:t>
            </a:r>
            <a:r>
              <a:rPr lang="en-US" dirty="0" err="1" smtClean="0"/>
              <a:t>hypersplenism</a:t>
            </a:r>
            <a:r>
              <a:rPr lang="en-US" dirty="0" smtClean="0"/>
              <a:t>, such as thrombocytopenia or even </a:t>
            </a:r>
            <a:r>
              <a:rPr lang="en-US" dirty="0" err="1" smtClean="0"/>
              <a:t>pancytopenia</a:t>
            </a:r>
            <a:endParaRPr lang="en-US" dirty="0"/>
          </a:p>
        </p:txBody>
      </p:sp>
      <p:sp>
        <p:nvSpPr>
          <p:cNvPr id="4" name="Slide Number Placeholder 3"/>
          <p:cNvSpPr>
            <a:spLocks noGrp="1"/>
          </p:cNvSpPr>
          <p:nvPr>
            <p:ph type="sldNum" sz="quarter" idx="10"/>
          </p:nvPr>
        </p:nvSpPr>
        <p:spPr/>
        <p:txBody>
          <a:bodyPr/>
          <a:lstStyle/>
          <a:p>
            <a:fld id="{DB45BD3C-738E-4C61-ACE1-A9D82A8A6238}" type="slidenum">
              <a:rPr lang="en-US" smtClean="0"/>
              <a:pPr/>
              <a:t>16</a:t>
            </a:fld>
            <a:endParaRPr lang="en-US"/>
          </a:p>
        </p:txBody>
      </p:sp>
    </p:spTree>
    <p:extLst>
      <p:ext uri="{BB962C8B-B14F-4D97-AF65-F5344CB8AC3E}">
        <p14:creationId xmlns:p14="http://schemas.microsoft.com/office/powerpoint/2010/main" val="1216999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D2423B7-5BFF-4A57-80E3-A071A90CE9B4}" type="datetimeFigureOut">
              <a:rPr lang="en-US" smtClean="0"/>
              <a:pPr/>
              <a:t>12/29/2016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0AD1671-A712-48A0-A22E-6161BA7BE552}"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D2423B7-5BFF-4A57-80E3-A071A90CE9B4}" type="datetimeFigureOut">
              <a:rPr lang="en-US" smtClean="0"/>
              <a:pPr/>
              <a:t>12/29/2016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AD1671-A712-48A0-A22E-6161BA7BE552}"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2423B7-5BFF-4A57-80E3-A071A90CE9B4}" type="datetimeFigureOut">
              <a:rPr lang="en-US" smtClean="0"/>
              <a:pPr/>
              <a:t>12/29/2016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0AD1671-A712-48A0-A22E-6161BA7BE5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D2423B7-5BFF-4A57-80E3-A071A90CE9B4}" type="datetimeFigureOut">
              <a:rPr lang="en-US" smtClean="0"/>
              <a:pPr/>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D2423B7-5BFF-4A57-80E3-A071A90CE9B4}" type="datetimeFigureOut">
              <a:rPr lang="en-US" smtClean="0"/>
              <a:pPr/>
              <a:t>12/29/2016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AD1671-A712-48A0-A22E-6161BA7BE552}"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2423B7-5BFF-4A57-80E3-A071A90CE9B4}" type="datetimeFigureOut">
              <a:rPr lang="en-US" smtClean="0"/>
              <a:pPr/>
              <a:t>12/29/2016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423B7-5BFF-4A57-80E3-A071A90CE9B4}" type="datetimeFigureOut">
              <a:rPr lang="en-US" smtClean="0"/>
              <a:pPr/>
              <a:t>12/29/2016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AD1671-A712-48A0-A22E-6161BA7BE5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AD1671-A712-48A0-A22E-6161BA7BE552}"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423B7-5BFF-4A57-80E3-A071A90CE9B4}" type="datetimeFigureOut">
              <a:rPr lang="en-US" smtClean="0"/>
              <a:pPr/>
              <a:t>12/29/2016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0AD1671-A712-48A0-A22E-6161BA7BE55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D2423B7-5BFF-4A57-80E3-A071A90CE9B4}" type="datetimeFigureOut">
              <a:rPr lang="en-US" smtClean="0"/>
              <a:pPr/>
              <a:t>12/29/2016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0AD1671-A712-48A0-A22E-6161BA7BE5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Complications of liver cirrhosis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Inflammatory erosion of thinned overlying mucosa</a:t>
            </a:r>
          </a:p>
          <a:p>
            <a:r>
              <a:rPr lang="en-US" dirty="0" smtClean="0"/>
              <a:t>Increased tension in progressively dilated veins</a:t>
            </a:r>
          </a:p>
          <a:p>
            <a:r>
              <a:rPr lang="en-US" dirty="0" smtClean="0"/>
              <a:t>Increased vascular hydrostatic pressure associated with vomiting are likely to contribute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Clinical features:</a:t>
            </a:r>
          </a:p>
          <a:p>
            <a:r>
              <a:rPr lang="en-US" dirty="0" smtClean="0"/>
              <a:t>Asymptomatic or rupture-</a:t>
            </a:r>
            <a:r>
              <a:rPr lang="en-US" dirty="0" smtClean="0">
                <a:sym typeface="Wingdings" pitchFamily="2" charset="2"/>
              </a:rPr>
              <a:t></a:t>
            </a:r>
            <a:r>
              <a:rPr lang="en-US" dirty="0" smtClean="0"/>
              <a:t> massive </a:t>
            </a:r>
            <a:r>
              <a:rPr lang="en-US" dirty="0" err="1" smtClean="0"/>
              <a:t>hematemesis</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Medical emergency that is treated by any of several methods: </a:t>
            </a:r>
            <a:r>
              <a:rPr lang="en-US" dirty="0" err="1" smtClean="0"/>
              <a:t>sclerotherapy</a:t>
            </a:r>
            <a:endParaRPr lang="en-US" dirty="0" smtClean="0"/>
          </a:p>
          <a:p>
            <a:r>
              <a:rPr lang="en-US" dirty="0" smtClean="0"/>
              <a:t>Endoscopic balloon </a:t>
            </a:r>
            <a:r>
              <a:rPr lang="en-US" dirty="0" err="1" smtClean="0"/>
              <a:t>tamponade</a:t>
            </a:r>
            <a:endParaRPr lang="en-US" dirty="0" smtClean="0"/>
          </a:p>
          <a:p>
            <a:r>
              <a:rPr lang="en-US" dirty="0" smtClean="0"/>
              <a:t>Endoscopic rubber band ligation</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Half of patients die from the first bleeding episode either as a direct consequence of hemorrhage or following hepatic coma triggered by </a:t>
            </a:r>
            <a:r>
              <a:rPr lang="en-US" dirty="0" err="1" smtClean="0"/>
              <a:t>hypovolemic</a:t>
            </a:r>
            <a:r>
              <a:rPr lang="en-US" dirty="0" smtClean="0"/>
              <a:t> shock. </a:t>
            </a:r>
          </a:p>
          <a:p>
            <a:r>
              <a:rPr lang="en-US" dirty="0" smtClean="0"/>
              <a:t>Additional 50% within 1 year. </a:t>
            </a:r>
          </a:p>
          <a:p>
            <a:r>
              <a:rPr lang="en-US" dirty="0" smtClean="0"/>
              <a:t>Each episode has a similar rate of mortality. </a:t>
            </a:r>
          </a:p>
          <a:p>
            <a:r>
              <a:rPr lang="en-US" dirty="0" smtClean="0"/>
              <a:t>Over half of deaths among individuals with advanced cirrhosis result from </a:t>
            </a:r>
            <a:r>
              <a:rPr lang="en-US" dirty="0" err="1" smtClean="0"/>
              <a:t>variceal</a:t>
            </a:r>
            <a:r>
              <a:rPr lang="en-US" dirty="0" smtClean="0"/>
              <a:t> rupture.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pic>
        <p:nvPicPr>
          <p:cNvPr id="1027" name="Picture 3" descr="C:\Documents and Settings\Dr.Hala\My Documents\My Pictures\showimage.jpg"/>
          <p:cNvPicPr>
            <a:picLocks noGrp="1" noChangeAspect="1" noChangeArrowheads="1"/>
          </p:cNvPicPr>
          <p:nvPr>
            <p:ph sz="quarter" idx="1"/>
          </p:nvPr>
        </p:nvPicPr>
        <p:blipFill>
          <a:blip r:embed="rId3" cstate="print"/>
          <a:srcRect/>
          <a:stretch>
            <a:fillRect/>
          </a:stretch>
        </p:blipFill>
        <p:spPr bwMode="auto">
          <a:xfrm>
            <a:off x="0" y="0"/>
            <a:ext cx="9144000" cy="6857999"/>
          </a:xfrm>
          <a:prstGeom prst="rect">
            <a:avLst/>
          </a:prstGeom>
          <a:noFill/>
        </p:spPr>
      </p:pic>
      <p:sp>
        <p:nvSpPr>
          <p:cNvPr id="7" name="Rectangle 6"/>
          <p:cNvSpPr/>
          <p:nvPr/>
        </p:nvSpPr>
        <p:spPr>
          <a:xfrm>
            <a:off x="0" y="6629400"/>
            <a:ext cx="9144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b="1" dirty="0" smtClean="0"/>
              <a:t>Ascites</a:t>
            </a:r>
            <a:r>
              <a:rPr lang="en-US" dirty="0" smtClean="0"/>
              <a:t> is the accumulation of excess fluid in the peritoneal cavity: </a:t>
            </a:r>
            <a:endParaRPr lang="en-US" dirty="0"/>
          </a:p>
          <a:p>
            <a:r>
              <a:rPr lang="en-US" dirty="0" smtClean="0"/>
              <a:t>In 85% of cases, ascites is caused by cirrhosis</a:t>
            </a:r>
          </a:p>
          <a:p>
            <a:r>
              <a:rPr lang="en-US" dirty="0" smtClean="0"/>
              <a:t>Serous: less than 3 gm/</a:t>
            </a:r>
            <a:r>
              <a:rPr lang="en-US" dirty="0" err="1" smtClean="0"/>
              <a:t>dL</a:t>
            </a:r>
            <a:r>
              <a:rPr lang="en-US" dirty="0" smtClean="0"/>
              <a:t> of protein </a:t>
            </a:r>
          </a:p>
          <a:p>
            <a:r>
              <a:rPr lang="en-US" b="1" dirty="0"/>
              <a:t>Spontaneous bacterial peritonitis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b="1" dirty="0" err="1" smtClean="0"/>
              <a:t>Splenomegaly</a:t>
            </a:r>
            <a:r>
              <a:rPr lang="en-US" dirty="0" smtClean="0"/>
              <a:t> : Long-standing congestion may cause congestive </a:t>
            </a:r>
            <a:r>
              <a:rPr lang="en-US" dirty="0" err="1" smtClean="0"/>
              <a:t>splenomegaly</a:t>
            </a:r>
            <a:r>
              <a:rPr lang="en-US" dirty="0" smtClean="0"/>
              <a:t>. (1000 gm) </a:t>
            </a:r>
          </a:p>
          <a:p>
            <a:r>
              <a:rPr lang="en-US" dirty="0" err="1" smtClean="0"/>
              <a:t>Splenomegaly</a:t>
            </a:r>
            <a:r>
              <a:rPr lang="en-US" dirty="0" smtClean="0"/>
              <a:t> : Hematologic abnormalities attributable to </a:t>
            </a:r>
            <a:r>
              <a:rPr lang="en-US" dirty="0" err="1" smtClean="0"/>
              <a:t>hypersplenism</a:t>
            </a:r>
            <a:r>
              <a:rPr lang="en-US" dirty="0" smtClean="0"/>
              <a:t>, such as thrombocytopenia or  </a:t>
            </a:r>
            <a:r>
              <a:rPr lang="en-US" dirty="0" err="1" smtClean="0"/>
              <a:t>pancytopenia</a:t>
            </a:r>
            <a:r>
              <a:rPr lang="en-US" dirty="0" smtClean="0"/>
              <a:t>.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b="1" dirty="0" err="1" smtClean="0"/>
              <a:t>Hepatorenal</a:t>
            </a:r>
            <a:r>
              <a:rPr lang="en-US" b="1" dirty="0" smtClean="0"/>
              <a:t> syndrome: </a:t>
            </a:r>
            <a:r>
              <a:rPr lang="en-US" i="1" dirty="0" smtClean="0"/>
              <a:t>A</a:t>
            </a:r>
            <a:r>
              <a:rPr lang="en-US" dirty="0" smtClean="0"/>
              <a:t>ppearance of renal failure in individuals with severe chronic liver disease --- no intrinsic morphologic or functional causes for the renal failure.</a:t>
            </a:r>
          </a:p>
          <a:p>
            <a:r>
              <a:rPr lang="en-US" dirty="0"/>
              <a:t>The incidence of this syndrome is about 8% per year among patients who have cirrhosis and ascites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Decreased renal perfusion pressure .</a:t>
            </a:r>
          </a:p>
          <a:p>
            <a:r>
              <a:rPr lang="en-US" dirty="0" smtClean="0"/>
              <a:t>Activation of the renal sympathetic nervous system with vasoconstriction of the afferent renal arterioles</a:t>
            </a:r>
          </a:p>
          <a:p>
            <a:r>
              <a:rPr lang="en-US" dirty="0" smtClean="0"/>
              <a:t>Increased synthesis of renal </a:t>
            </a:r>
            <a:r>
              <a:rPr lang="en-US" dirty="0" err="1" smtClean="0"/>
              <a:t>vasoactive</a:t>
            </a:r>
            <a:r>
              <a:rPr lang="en-US" dirty="0" smtClean="0"/>
              <a:t> mediators,  that decrease </a:t>
            </a:r>
            <a:r>
              <a:rPr lang="en-US" dirty="0" err="1" smtClean="0"/>
              <a:t>glomerular</a:t>
            </a:r>
            <a:r>
              <a:rPr lang="en-US" dirty="0" smtClean="0"/>
              <a:t> filtration.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 of liver cirrhosis</a:t>
            </a:r>
          </a:p>
        </p:txBody>
      </p:sp>
      <p:sp>
        <p:nvSpPr>
          <p:cNvPr id="3" name="Content Placeholder 2"/>
          <p:cNvSpPr>
            <a:spLocks noGrp="1"/>
          </p:cNvSpPr>
          <p:nvPr>
            <p:ph sz="quarter" idx="1"/>
          </p:nvPr>
        </p:nvSpPr>
        <p:spPr/>
        <p:txBody>
          <a:bodyPr/>
          <a:lstStyle/>
          <a:p>
            <a:r>
              <a:rPr lang="en-US" dirty="0"/>
              <a:t>Hepatic </a:t>
            </a:r>
            <a:r>
              <a:rPr lang="en-US" dirty="0" smtClean="0"/>
              <a:t>encephalopathy :</a:t>
            </a:r>
          </a:p>
          <a:p>
            <a:pPr lvl="2"/>
            <a:r>
              <a:rPr lang="en-US" dirty="0" smtClean="0"/>
              <a:t>Sever loss of hepatocellular function</a:t>
            </a:r>
          </a:p>
          <a:p>
            <a:pPr lvl="2"/>
            <a:r>
              <a:rPr lang="en-US" dirty="0" smtClean="0"/>
              <a:t>Shunting of the blood.</a:t>
            </a:r>
          </a:p>
          <a:p>
            <a:pPr lvl="1"/>
            <a:r>
              <a:rPr lang="en-US" dirty="0" smtClean="0"/>
              <a:t>Elevated blood ammonia level</a:t>
            </a:r>
          </a:p>
          <a:p>
            <a:pPr lvl="1"/>
            <a:r>
              <a:rPr lang="en-US" dirty="0" smtClean="0"/>
              <a:t>Clinical manifestations</a:t>
            </a:r>
            <a:endParaRPr lang="en-US" dirty="0"/>
          </a:p>
          <a:p>
            <a:pPr marL="0" indent="0">
              <a:buNone/>
            </a:pPr>
            <a:endParaRPr lang="en-US" dirty="0"/>
          </a:p>
        </p:txBody>
      </p:sp>
    </p:spTree>
    <p:extLst>
      <p:ext uri="{BB962C8B-B14F-4D97-AF65-F5344CB8AC3E}">
        <p14:creationId xmlns:p14="http://schemas.microsoft.com/office/powerpoint/2010/main" val="1550513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dirty="0" smtClean="0"/>
              <a:t>Recognize the major complications of cirrhosis.</a:t>
            </a:r>
          </a:p>
          <a:p>
            <a:pPr lvl="0"/>
            <a:r>
              <a:rPr lang="en-US" dirty="0" smtClean="0"/>
              <a:t>Understand the pathological mechanisms underlying the occurrence of the complications.</a:t>
            </a:r>
          </a:p>
          <a:p>
            <a:pPr lvl="0"/>
            <a:r>
              <a:rPr lang="en-US" dirty="0" smtClean="0"/>
              <a:t>Recognize the clinical features inherent to the above mentioned complications.</a:t>
            </a:r>
          </a:p>
          <a:p>
            <a:pPr lvl="0"/>
            <a:r>
              <a:rPr lang="en-US" dirty="0" smtClean="0"/>
              <a:t>Describe the pathological findings of the different complications. </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err="1" smtClean="0"/>
              <a:t>Hepatocellular</a:t>
            </a:r>
            <a:r>
              <a:rPr lang="en-US" dirty="0" smtClean="0"/>
              <a:t> Carcinoma</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JAUNDICE AND CHOLESTASIS: Causes of jaundice </a:t>
            </a:r>
          </a:p>
          <a:p>
            <a:r>
              <a:rPr lang="en-US" dirty="0" err="1" smtClean="0"/>
              <a:t>Bilirubin</a:t>
            </a:r>
            <a:r>
              <a:rPr lang="en-US" dirty="0" smtClean="0"/>
              <a:t> overproduction, hepatitis, and obstruction of the flow of bile. </a:t>
            </a:r>
          </a:p>
          <a:p>
            <a:r>
              <a:rPr lang="en-US" i="1" dirty="0" smtClean="0"/>
              <a:t>Jaundice</a:t>
            </a:r>
            <a:r>
              <a:rPr lang="en-US" dirty="0" smtClean="0"/>
              <a:t> and </a:t>
            </a:r>
            <a:r>
              <a:rPr lang="en-US" i="1" dirty="0" err="1" smtClean="0"/>
              <a:t>icterus</a:t>
            </a:r>
            <a:endParaRPr lang="en-US" i="1" dirty="0" smtClean="0"/>
          </a:p>
          <a:p>
            <a:r>
              <a:rPr lang="en-US" i="1" dirty="0" err="1" smtClean="0"/>
              <a:t>Cholestasis</a:t>
            </a:r>
            <a:r>
              <a:rPr lang="en-US" dirty="0" smtClean="0"/>
              <a:t>, characterized by systemic retention of not only </a:t>
            </a:r>
            <a:r>
              <a:rPr lang="en-US" dirty="0" err="1" smtClean="0"/>
              <a:t>bilirubin</a:t>
            </a:r>
            <a:r>
              <a:rPr lang="en-US" dirty="0" smtClean="0"/>
              <a:t> but also other solutes eliminated in bile.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a:t>Portal hypertension</a:t>
            </a:r>
            <a:r>
              <a:rPr lang="en-US" dirty="0" smtClean="0"/>
              <a:t>.</a:t>
            </a:r>
          </a:p>
          <a:p>
            <a:pPr lvl="1"/>
            <a:r>
              <a:rPr lang="en-US" dirty="0" smtClean="0"/>
              <a:t>Ascites</a:t>
            </a:r>
            <a:r>
              <a:rPr lang="en-US" dirty="0"/>
              <a:t>.</a:t>
            </a:r>
            <a:r>
              <a:rPr lang="en-US" dirty="0" smtClean="0"/>
              <a:t> </a:t>
            </a:r>
          </a:p>
          <a:p>
            <a:pPr lvl="2"/>
            <a:r>
              <a:rPr lang="en-US" dirty="0" smtClean="0"/>
              <a:t>Spontaneous bacterial peritonitis. </a:t>
            </a:r>
          </a:p>
          <a:p>
            <a:pPr lvl="1"/>
            <a:r>
              <a:rPr lang="en-US" dirty="0" err="1" smtClean="0"/>
              <a:t>Portosystemic</a:t>
            </a:r>
            <a:r>
              <a:rPr lang="en-US" dirty="0" smtClean="0"/>
              <a:t> venous shunts:</a:t>
            </a:r>
          </a:p>
          <a:p>
            <a:pPr lvl="2"/>
            <a:r>
              <a:rPr lang="en-US" dirty="0" err="1" smtClean="0"/>
              <a:t>Variceal</a:t>
            </a:r>
            <a:r>
              <a:rPr lang="en-US" dirty="0" smtClean="0"/>
              <a:t> bleeding.</a:t>
            </a:r>
          </a:p>
          <a:p>
            <a:pPr lvl="1"/>
            <a:r>
              <a:rPr lang="en-US" dirty="0" smtClean="0"/>
              <a:t>Congestive </a:t>
            </a:r>
            <a:r>
              <a:rPr lang="en-US" dirty="0" smtClean="0"/>
              <a:t>splenomegaly</a:t>
            </a:r>
          </a:p>
          <a:p>
            <a:pPr lvl="0"/>
            <a:r>
              <a:rPr lang="en-US" dirty="0" err="1"/>
              <a:t>Hepatorenal</a:t>
            </a:r>
            <a:r>
              <a:rPr lang="en-US" dirty="0"/>
              <a:t> syndrome</a:t>
            </a:r>
            <a:r>
              <a:rPr lang="en-US" dirty="0" smtClean="0"/>
              <a:t>.</a:t>
            </a:r>
            <a:endParaRPr lang="en-US" dirty="0" smtClean="0"/>
          </a:p>
          <a:p>
            <a:r>
              <a:rPr lang="en-US" dirty="0" smtClean="0"/>
              <a:t>Hepatic encephalopathy</a:t>
            </a:r>
            <a:r>
              <a:rPr lang="en-US" dirty="0" smtClean="0"/>
              <a:t>.</a:t>
            </a:r>
            <a:endParaRPr lang="en-US" dirty="0" smtClean="0"/>
          </a:p>
          <a:p>
            <a:pPr lvl="0"/>
            <a:r>
              <a:rPr lang="en-US" dirty="0" err="1" smtClean="0"/>
              <a:t>Hepatocellular</a:t>
            </a:r>
            <a:r>
              <a:rPr lang="en-US" dirty="0" smtClean="0"/>
              <a:t> carcinoma. </a:t>
            </a:r>
          </a:p>
          <a:p>
            <a:endParaRPr lang="en-US" dirty="0"/>
          </a:p>
        </p:txBody>
      </p:sp>
      <p:sp>
        <p:nvSpPr>
          <p:cNvPr id="25601" name="Rectangle 1"/>
          <p:cNvSpPr>
            <a:spLocks noChangeArrowheads="1"/>
          </p:cNvSpPr>
          <p:nvPr/>
        </p:nvSpPr>
        <p:spPr bwMode="auto">
          <a:xfrm>
            <a:off x="0" y="0"/>
            <a:ext cx="261610"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lvl="0"/>
            <a:r>
              <a:rPr lang="en-US" sz="2400" dirty="0" smtClean="0"/>
              <a:t>PORTAL HYPERTENSION :</a:t>
            </a:r>
          </a:p>
          <a:p>
            <a:pPr lvl="0"/>
            <a:r>
              <a:rPr lang="en-US" sz="2000" dirty="0" smtClean="0"/>
              <a:t>Resistance to blood flow:</a:t>
            </a:r>
            <a:endParaRPr lang="en-US" sz="2000" dirty="0"/>
          </a:p>
          <a:p>
            <a:pPr lvl="1"/>
            <a:r>
              <a:rPr lang="en-US" sz="1800" dirty="0" smtClean="0"/>
              <a:t>  </a:t>
            </a:r>
            <a:r>
              <a:rPr lang="en-US" sz="1800" dirty="0" err="1" smtClean="0"/>
              <a:t>prehepatic</a:t>
            </a:r>
            <a:r>
              <a:rPr lang="en-US" sz="1800" dirty="0" smtClean="0"/>
              <a:t>, intrahepatic, and </a:t>
            </a:r>
            <a:r>
              <a:rPr lang="en-US" sz="1800" dirty="0" err="1" smtClean="0"/>
              <a:t>posthepatic</a:t>
            </a:r>
            <a:endParaRPr lang="en-US" sz="1800" dirty="0" smtClean="0"/>
          </a:p>
          <a:p>
            <a:pPr lvl="1"/>
            <a:r>
              <a:rPr lang="en-US" sz="1800" dirty="0" smtClean="0"/>
              <a:t>  The dominant intrahepatic cause is cirrhosis, accounting for most cases of portal hypertension </a:t>
            </a: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Instead of returning directly to the heart, venous blood from the GI tract is delivered to the liver via the portal vein before reaching the inferior vena cava.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r>
              <a:rPr lang="en-US" dirty="0" smtClean="0"/>
              <a:t>This circulatory pattern is responsible for the </a:t>
            </a:r>
            <a:r>
              <a:rPr lang="en-US" i="1" dirty="0" smtClean="0"/>
              <a:t>first-pass effect</a:t>
            </a:r>
            <a:r>
              <a:rPr lang="en-US" dirty="0" smtClean="0"/>
              <a:t> in which drugs and other materials absorbed in the intestines are processed by the liver before entering the systemic circulation..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lstStyle/>
          <a:p>
            <a:pPr marL="274320" lvl="1" indent="-274320">
              <a:spcBef>
                <a:spcPts val="580"/>
              </a:spcBef>
              <a:buClr>
                <a:schemeClr val="accent1"/>
              </a:buClr>
            </a:pPr>
            <a:r>
              <a:rPr lang="en-US" sz="2800" dirty="0" err="1"/>
              <a:t>Portosystemic</a:t>
            </a:r>
            <a:r>
              <a:rPr lang="en-US" sz="2800" dirty="0"/>
              <a:t> venous shunts</a:t>
            </a:r>
            <a:r>
              <a:rPr lang="en-US" sz="2800" dirty="0" smtClean="0"/>
              <a:t>:</a:t>
            </a:r>
          </a:p>
          <a:p>
            <a:pPr lvl="1"/>
            <a:r>
              <a:rPr lang="en-US" dirty="0" smtClean="0"/>
              <a:t>Esophageal varices.</a:t>
            </a:r>
          </a:p>
          <a:p>
            <a:pPr lvl="2"/>
            <a:r>
              <a:rPr lang="en-US" dirty="0" smtClean="0"/>
              <a:t>Massive hematemesis</a:t>
            </a:r>
          </a:p>
          <a:p>
            <a:pPr lvl="1"/>
            <a:r>
              <a:rPr lang="en-US" dirty="0" err="1" smtClean="0"/>
              <a:t>Hemorrhoides</a:t>
            </a:r>
            <a:endParaRPr lang="en-US" dirty="0" smtClean="0"/>
          </a:p>
          <a:p>
            <a:pPr lvl="1"/>
            <a:r>
              <a:rPr lang="en-US" dirty="0" err="1" smtClean="0"/>
              <a:t>Periumbilical</a:t>
            </a:r>
            <a:r>
              <a:rPr lang="en-US" dirty="0" smtClean="0"/>
              <a:t> collaterals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a:bodyPr>
          <a:lstStyle/>
          <a:p>
            <a:r>
              <a:rPr lang="en-US" dirty="0" smtClean="0"/>
              <a:t>Pathogenesis</a:t>
            </a:r>
          </a:p>
          <a:p>
            <a:r>
              <a:rPr lang="en-US" dirty="0" smtClean="0"/>
              <a:t>Portal hypertension results in the development of collateral channels at sites where the portal and </a:t>
            </a:r>
            <a:r>
              <a:rPr lang="en-US" dirty="0" err="1" smtClean="0"/>
              <a:t>caval</a:t>
            </a:r>
            <a:r>
              <a:rPr lang="en-US" dirty="0" smtClean="0"/>
              <a:t> systems communicate. Although these collateral veins allow some drainage to occur, they lead to development of a congested </a:t>
            </a:r>
            <a:r>
              <a:rPr lang="en-US" dirty="0" err="1" smtClean="0"/>
              <a:t>subepithelial</a:t>
            </a:r>
            <a:r>
              <a:rPr lang="en-US" dirty="0" smtClean="0"/>
              <a:t> and </a:t>
            </a:r>
            <a:r>
              <a:rPr lang="en-US" dirty="0" err="1" smtClean="0"/>
              <a:t>submucosal</a:t>
            </a:r>
            <a:r>
              <a:rPr lang="en-US" dirty="0" smtClean="0"/>
              <a:t> venous plexus within the distal esophagus. (</a:t>
            </a:r>
            <a:r>
              <a:rPr lang="en-US" i="1" dirty="0" err="1" smtClean="0"/>
              <a:t>varices</a:t>
            </a:r>
            <a:r>
              <a:rPr lang="en-US" i="1" dirty="0" smtClean="0"/>
              <a:t>): </a:t>
            </a:r>
            <a:r>
              <a:rPr lang="en-US" dirty="0" smtClean="0"/>
              <a:t>90% of cirrhotic patients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liver cirrhosis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smtClean="0"/>
              <a:t>Morphology.</a:t>
            </a:r>
            <a:r>
              <a:rPr lang="en-US" dirty="0" smtClean="0"/>
              <a:t> </a:t>
            </a:r>
            <a:r>
              <a:rPr lang="en-US" dirty="0" err="1" smtClean="0"/>
              <a:t>Varices</a:t>
            </a:r>
            <a:r>
              <a:rPr lang="en-US" dirty="0" smtClean="0"/>
              <a:t> can be detected by </a:t>
            </a:r>
            <a:r>
              <a:rPr lang="en-US" dirty="0" err="1" smtClean="0"/>
              <a:t>venogram</a:t>
            </a:r>
            <a:r>
              <a:rPr lang="en-US" dirty="0" smtClean="0"/>
              <a:t> : tortuous dilated veins lying primarily within the </a:t>
            </a:r>
            <a:r>
              <a:rPr lang="en-US" dirty="0" err="1" smtClean="0"/>
              <a:t>submucosa</a:t>
            </a:r>
            <a:r>
              <a:rPr lang="en-US" dirty="0" smtClean="0"/>
              <a:t> of the distal esophagus and proximal stomach. Venous channels directly beneath the esophageal epithelium may also become massively dilated. </a:t>
            </a:r>
          </a:p>
          <a:p>
            <a:r>
              <a:rPr lang="en-US" dirty="0" err="1" smtClean="0"/>
              <a:t>Varices</a:t>
            </a:r>
            <a:r>
              <a:rPr lang="en-US" dirty="0" smtClean="0"/>
              <a:t> may not be grossly obvious in surgical or postmortem specimens, because they collapse in the absence of blood flow .</a:t>
            </a:r>
          </a:p>
          <a:p>
            <a:r>
              <a:rPr lang="en-US" dirty="0" err="1" smtClean="0"/>
              <a:t>Variceal</a:t>
            </a:r>
            <a:r>
              <a:rPr lang="en-US" dirty="0" smtClean="0"/>
              <a:t> rupture results in hemorrhage into the lumen or esophageal wall, in which case the overlying mucosa appears ulcerated and necrotic. If rupture has occurred in the past, venous thrombosis, inflammation, and evidence of prior therapy may also be present.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372</TotalTime>
  <Words>1649</Words>
  <Application>Microsoft Office PowerPoint</Application>
  <PresentationFormat>On-screen Show (4:3)</PresentationFormat>
  <Paragraphs>108</Paragraphs>
  <Slides>21</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Franklin Gothic Book</vt:lpstr>
      <vt:lpstr>Perpetua</vt:lpstr>
      <vt:lpstr>Wingdings</vt:lpstr>
      <vt:lpstr>Wingdings 2</vt:lpstr>
      <vt:lpstr>Equity</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lpstr>Complications of liver cirrhosis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Complications of liver cirrhosis</dc:title>
  <dc:creator>Dr.Hala</dc:creator>
  <cp:lastModifiedBy>Abdul Malik Al Sheikh</cp:lastModifiedBy>
  <cp:revision>26</cp:revision>
  <dcterms:created xsi:type="dcterms:W3CDTF">2010-11-28T12:13:42Z</dcterms:created>
  <dcterms:modified xsi:type="dcterms:W3CDTF">2016-12-29T06:54:05Z</dcterms:modified>
</cp:coreProperties>
</file>