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extLst>
      <p:ext uri="{BB962C8B-B14F-4D97-AF65-F5344CB8AC3E}">
        <p14:creationId xmlns:p14="http://schemas.microsoft.com/office/powerpoint/2010/main" val="140877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3</a:t>
            </a:fld>
            <a:endParaRPr lang="en-GB" smtClean="0">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4923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12</a:t>
            </a:fld>
            <a:endParaRPr lang="en-GB" smtClean="0">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162772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13</a:t>
            </a:fld>
            <a:endParaRPr lang="en-GB" smtClean="0">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5272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14</a:t>
            </a:fld>
            <a:endParaRPr lang="en-GB" smtClean="0">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3945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726339AA-1945-4F91-96A8-9FC1C068BDD9}" type="slidenum">
              <a:rPr lang="en-GB" smtClean="0">
                <a:cs typeface="Arial" charset="0"/>
              </a:rPr>
              <a:pPr/>
              <a:t>15</a:t>
            </a:fld>
            <a:endParaRPr lang="en-GB" smtClean="0">
              <a:cs typeface="Arial" charset="0"/>
            </a:endParaRPr>
          </a:p>
        </p:txBody>
      </p:sp>
      <p:sp>
        <p:nvSpPr>
          <p:cNvPr id="415747" name="Rectangle 2"/>
          <p:cNvSpPr>
            <a:spLocks noGrp="1" noRot="1" noChangeAspect="1" noChangeArrowheads="1" noTextEdit="1"/>
          </p:cNvSpPr>
          <p:nvPr>
            <p:ph type="sldImg"/>
          </p:nvPr>
        </p:nvSpPr>
        <p:spPr>
          <a:ln>
            <a:noFill/>
          </a:ln>
        </p:spPr>
      </p:sp>
      <p:sp>
        <p:nvSpPr>
          <p:cNvPr id="41574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3573315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16</a:t>
            </a:fld>
            <a:endParaRPr lang="en-GB" smtClean="0">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299947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17</a:t>
            </a:fld>
            <a:endParaRPr lang="en-GB" smtClean="0">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227150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18</a:t>
            </a:fld>
            <a:endParaRPr lang="en-GB" smtClean="0">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8971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19</a:t>
            </a:fld>
            <a:endParaRPr lang="en-GB" smtClean="0">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6104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20</a:t>
            </a:fld>
            <a:endParaRPr lang="en-GB" smtClean="0">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1297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21</a:t>
            </a:fld>
            <a:endParaRPr lang="en-GB" smtClean="0">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34956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4</a:t>
            </a:fld>
            <a:endParaRPr lang="en-GB" smtClean="0">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84674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22</a:t>
            </a:fld>
            <a:endParaRPr lang="en-GB" smtClean="0">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9333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23</a:t>
            </a:fld>
            <a:endParaRPr lang="en-GB" smtClean="0">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608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24</a:t>
            </a:fld>
            <a:endParaRPr lang="en-GB" smtClean="0">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93541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25</a:t>
            </a:fld>
            <a:endParaRPr lang="en-GB" smtClean="0">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1621251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26</a:t>
            </a:fld>
            <a:endParaRPr lang="en-GB" smtClean="0">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55866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29</a:t>
            </a:fld>
            <a:endParaRPr lang="en-GB" smtClean="0">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79365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5</a:t>
            </a:fld>
            <a:endParaRPr lang="en-GB" smtClean="0">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15255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6</a:t>
            </a:fld>
            <a:endParaRPr lang="en-GB" smtClean="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7382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7</a:t>
            </a:fld>
            <a:endParaRPr lang="en-GB" smtClean="0">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93575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8</a:t>
            </a:fld>
            <a:endParaRPr lang="en-GB" smtClean="0">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952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9</a:t>
            </a:fld>
            <a:endParaRPr lang="en-GB" smtClean="0">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2877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10</a:t>
            </a:fld>
            <a:endParaRPr lang="en-GB" smtClean="0">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7870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11</a:t>
            </a:fld>
            <a:endParaRPr lang="en-GB" smtClean="0">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3121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E6F9-D7F9-48F2-9001-865C935E85A2}" type="datetimeFigureOut">
              <a:rPr lang="en-US" smtClean="0"/>
              <a:pPr/>
              <a:t>12/28/2016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5542-F708-4349-BD91-ED59207199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Cancers of the liver and pancreas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smtClean="0"/>
              <a:t>Morphology of HCC</a:t>
            </a:r>
          </a:p>
        </p:txBody>
      </p:sp>
      <p:sp>
        <p:nvSpPr>
          <p:cNvPr id="558083" name="Rectangle 3"/>
          <p:cNvSpPr>
            <a:spLocks noGrp="1" noChangeArrowheads="1"/>
          </p:cNvSpPr>
          <p:nvPr>
            <p:ph type="body" idx="1"/>
          </p:nvPr>
        </p:nvSpPr>
        <p:spPr/>
        <p:txBody>
          <a:bodyPr/>
          <a:lstStyle/>
          <a:p>
            <a:pPr eaLnBrk="1" hangingPunct="1">
              <a:lnSpc>
                <a:spcPct val="90000"/>
              </a:lnSpc>
              <a:defRPr/>
            </a:pPr>
            <a:r>
              <a:rPr lang="en-GB" dirty="0" smtClean="0"/>
              <a:t>In well-differentiated and moderately well-differentiated </a:t>
            </a:r>
            <a:r>
              <a:rPr lang="en-GB" dirty="0" err="1" smtClean="0"/>
              <a:t>tumors</a:t>
            </a:r>
            <a:r>
              <a:rPr lang="en-GB" dirty="0" smtClean="0"/>
              <a:t>, cells that are recognizable as </a:t>
            </a:r>
            <a:r>
              <a:rPr lang="en-GB" dirty="0" err="1" smtClean="0"/>
              <a:t>hepatocytic</a:t>
            </a:r>
            <a:r>
              <a:rPr lang="en-GB" dirty="0" smtClean="0"/>
              <a:t> in origin. Bile pigment is usually present. The malignant cells may be positive for alpha-fetoprotein.</a:t>
            </a:r>
          </a:p>
          <a:p>
            <a:pPr eaLnBrk="1" hangingPunct="1">
              <a:lnSpc>
                <a:spcPct val="90000"/>
              </a:lnSpc>
              <a:defRPr/>
            </a:pPr>
            <a:r>
              <a:rPr lang="en-GB" dirty="0" smtClean="0"/>
              <a:t>In poorly differentiated forms, </a:t>
            </a:r>
            <a:r>
              <a:rPr lang="en-GB" dirty="0" err="1" smtClean="0"/>
              <a:t>tumor</a:t>
            </a:r>
            <a:r>
              <a:rPr lang="en-GB" dirty="0" smtClean="0"/>
              <a:t> cells can take on a pleomorphic appearance with numerous anaplastic giant cells, can become small and completely undifferentiated cells.</a:t>
            </a:r>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smtClean="0"/>
              <a:t>fibrolamellar carcinoma</a:t>
            </a:r>
          </a:p>
        </p:txBody>
      </p:sp>
      <p:sp>
        <p:nvSpPr>
          <p:cNvPr id="398339" name="Rectangle 3"/>
          <p:cNvSpPr>
            <a:spLocks noGrp="1" noChangeArrowheads="1"/>
          </p:cNvSpPr>
          <p:nvPr>
            <p:ph type="body" idx="1"/>
          </p:nvPr>
        </p:nvSpPr>
        <p:spPr/>
        <p:txBody>
          <a:bodyPr/>
          <a:lstStyle/>
          <a:p>
            <a:pPr eaLnBrk="1" hangingPunct="1">
              <a:lnSpc>
                <a:spcPct val="90000"/>
              </a:lnSpc>
              <a:defRPr/>
            </a:pPr>
            <a:r>
              <a:rPr lang="en-GB" sz="2800" smtClean="0"/>
              <a:t>A distinctive variant of hepatocellular carcinoma is the </a:t>
            </a:r>
            <a:r>
              <a:rPr lang="en-GB" sz="2800" b="1" smtClean="0"/>
              <a:t>fibrolamellar carcinoma</a:t>
            </a:r>
            <a:r>
              <a:rPr lang="en-GB" sz="2800" smtClean="0"/>
              <a:t>. </a:t>
            </a:r>
          </a:p>
          <a:p>
            <a:pPr eaLnBrk="1" hangingPunct="1">
              <a:lnSpc>
                <a:spcPct val="90000"/>
              </a:lnSpc>
              <a:defRPr/>
            </a:pPr>
            <a:r>
              <a:rPr lang="en-GB" sz="2800" smtClean="0"/>
              <a:t>This tumor occurs in young male and female adults (20 to 40 years of age), has no association with HBV or cirrhosis,  and often has a better prognosis.</a:t>
            </a:r>
          </a:p>
          <a:p>
            <a:pPr eaLnBrk="1" hangingPunct="1">
              <a:lnSpc>
                <a:spcPct val="90000"/>
              </a:lnSpc>
              <a:defRPr/>
            </a:pPr>
            <a:r>
              <a:rPr lang="en-GB" sz="2800" smtClean="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smtClean="0"/>
          </a:p>
          <a:p>
            <a:pPr eaLnBrk="1" hangingPunct="1">
              <a:lnSpc>
                <a:spcPct val="90000"/>
              </a:lnSpc>
              <a:defRPr/>
            </a:pPr>
            <a:endParaRPr lang="en-US" sz="1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a:blip r:embed="rId3" cstate="print"/>
          <a:srcRect/>
          <a:stretch>
            <a:fillRect/>
          </a:stretch>
        </p:blipFill>
        <p:spPr bwMode="auto">
          <a:xfrm>
            <a:off x="1404938" y="1658938"/>
            <a:ext cx="6350000" cy="3552825"/>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029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029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029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descr="LIVER026"/>
          <p:cNvPicPr>
            <a:picLocks noChangeAspect="1" noChangeArrowheads="1"/>
          </p:cNvPicPr>
          <p:nvPr/>
        </p:nvPicPr>
        <p:blipFill>
          <a:blip r:embed="rId3" cstate="print"/>
          <a:srcRect/>
          <a:stretch>
            <a:fillRect/>
          </a:stretch>
        </p:blipFill>
        <p:spPr bwMode="auto">
          <a:xfrm>
            <a:off x="1371600" y="1852613"/>
            <a:ext cx="6858000" cy="5005387"/>
          </a:xfrm>
          <a:prstGeom prst="rect">
            <a:avLst/>
          </a:prstGeom>
          <a:noFill/>
          <a:ln w="9525">
            <a:noFill/>
            <a:miter lim="800000"/>
            <a:headEnd/>
            <a:tailEnd/>
          </a:ln>
        </p:spPr>
      </p:pic>
      <p:sp>
        <p:nvSpPr>
          <p:cNvPr id="306182" name="Rectangle 6"/>
          <p:cNvSpPr>
            <a:spLocks noGrp="1" noRot="1" noChangeArrowheads="1"/>
          </p:cNvSpPr>
          <p:nvPr>
            <p:ph type="title"/>
          </p:nvPr>
        </p:nvSpPr>
        <p:spPr>
          <a:xfrm>
            <a:off x="457200" y="0"/>
            <a:ext cx="8229600" cy="1905000"/>
          </a:xfrm>
        </p:spPr>
        <p:txBody>
          <a:bodyPr>
            <a:normAutofit fontScale="90000"/>
          </a:bodyPr>
          <a:lstStyle/>
          <a:p>
            <a:pPr eaLnBrk="1" hangingPunct="1">
              <a:defRPr/>
            </a:pPr>
            <a:r>
              <a:rPr lang="en-US" sz="2000" dirty="0" err="1" smtClean="0"/>
              <a:t>Hepatocellular</a:t>
            </a:r>
            <a:r>
              <a:rPr lang="en-US" sz="2000" dirty="0" smtClean="0"/>
              <a:t>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a:t>
            </a:r>
            <a:r>
              <a:rPr lang="en-US" sz="4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cstate="print"/>
          <a:srcRect/>
          <a:stretch>
            <a:fillRect/>
          </a:stretch>
        </p:blipFill>
        <p:spPr bwMode="auto">
          <a:xfrm>
            <a:off x="0" y="1600201"/>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p:txBody>
          <a:bodyPr/>
          <a:lstStyle/>
          <a:p>
            <a:pPr eaLnBrk="1" hangingPunct="1">
              <a:defRPr/>
            </a:pPr>
            <a:r>
              <a:rPr lang="en-US" sz="3200" smtClean="0"/>
              <a:t>The satellite nodules of this hepatocellular carcinoma.</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01871-018-f044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33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33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33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33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43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43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43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43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54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54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54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54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cstate="print"/>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fontScale="90000"/>
          </a:bodyPr>
          <a:lstStyle/>
          <a:p>
            <a:pPr eaLnBrk="1" hangingPunct="1">
              <a:defRPr/>
            </a:pPr>
            <a:r>
              <a:rPr lang="en-US" sz="2800" smtClean="0"/>
              <a:t>Malignant cells of  HCC (seen mostly on right) are well differentiated and interdigitate with normal, larger hepatocytes (seen mostly at left).</a:t>
            </a:r>
            <a:r>
              <a:rPr lang="en-US" sz="40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4147" name="Rectangle 3"/>
          <p:cNvSpPr>
            <a:spLocks noGrp="1" noChangeArrowheads="1"/>
          </p:cNvSpPr>
          <p:nvPr>
            <p:ph type="body" idx="1"/>
          </p:nvPr>
        </p:nvSpPr>
        <p:spPr/>
        <p:txBody>
          <a:bodyPr/>
          <a:lstStyle/>
          <a:p>
            <a:pPr eaLnBrk="1" hangingPunct="1">
              <a:lnSpc>
                <a:spcPct val="80000"/>
              </a:lnSpc>
              <a:defRPr/>
            </a:pPr>
            <a:r>
              <a:rPr lang="en-GB" dirty="0"/>
              <a:t>I</a:t>
            </a:r>
            <a:r>
              <a:rPr lang="en-GB" dirty="0" smtClean="0"/>
              <a:t>ll-defined upper abdominal pain, malaise, fatigue, weight loss, and feeling of abdominal fullness. </a:t>
            </a:r>
          </a:p>
          <a:p>
            <a:pPr eaLnBrk="1" hangingPunct="1">
              <a:lnSpc>
                <a:spcPct val="80000"/>
              </a:lnSpc>
              <a:defRPr/>
            </a:pPr>
            <a:r>
              <a:rPr lang="en-GB" dirty="0" smtClean="0"/>
              <a:t>In many cases, the enlarged liver can be felt on palpation. Jaundice and fever are uncommon.</a:t>
            </a:r>
          </a:p>
          <a:p>
            <a:pPr eaLnBrk="1" hangingPunct="1">
              <a:lnSpc>
                <a:spcPct val="80000"/>
              </a:lnSpc>
              <a:defRPr/>
            </a:pPr>
            <a:r>
              <a:rPr lang="en-GB" dirty="0" smtClean="0"/>
              <a:t>Laboratory studies: Elevated levels of serum α-fetoprotein are found in 50% to 75% of patients with HCC.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Cancers of the liver and pancreas</a:t>
            </a:r>
            <a:endParaRPr lang="en-US" dirty="0"/>
          </a:p>
        </p:txBody>
      </p:sp>
      <p:sp>
        <p:nvSpPr>
          <p:cNvPr id="3" name="Content Placeholder 2"/>
          <p:cNvSpPr>
            <a:spLocks noGrp="1"/>
          </p:cNvSpPr>
          <p:nvPr>
            <p:ph idx="1"/>
          </p:nvPr>
        </p:nvSpPr>
        <p:spPr/>
        <p:txBody>
          <a:bodyPr>
            <a:normAutofit/>
          </a:bodyPr>
          <a:lstStyle/>
          <a:p>
            <a:pPr lvl="0"/>
            <a:r>
              <a:rPr lang="en-US" dirty="0" smtClean="0"/>
              <a:t>Describe </a:t>
            </a:r>
            <a:r>
              <a:rPr lang="en-US" dirty="0" err="1" smtClean="0"/>
              <a:t>hepatocellular</a:t>
            </a:r>
            <a:r>
              <a:rPr lang="en-US" dirty="0" smtClean="0"/>
              <a:t> and </a:t>
            </a:r>
            <a:r>
              <a:rPr lang="en-US" dirty="0" err="1" smtClean="0"/>
              <a:t>cholangiocarcinoma</a:t>
            </a:r>
            <a:r>
              <a:rPr lang="en-US" dirty="0" smtClean="0"/>
              <a:t>.</a:t>
            </a:r>
          </a:p>
          <a:p>
            <a:pPr lvl="0"/>
            <a:r>
              <a:rPr lang="en-US" dirty="0" smtClean="0"/>
              <a:t>Understand  the frequency of metastatic disease to the liver.</a:t>
            </a:r>
          </a:p>
          <a:p>
            <a:pPr lvl="0"/>
            <a:r>
              <a:rPr lang="en-US" dirty="0" smtClean="0"/>
              <a:t>Recognize the rarity of primary liver </a:t>
            </a:r>
            <a:r>
              <a:rPr lang="en-US" dirty="0" err="1" smtClean="0"/>
              <a:t>neoplasms</a:t>
            </a:r>
            <a:r>
              <a:rPr lang="en-US" dirty="0" smtClean="0"/>
              <a:t> in children.</a:t>
            </a:r>
          </a:p>
          <a:p>
            <a:pPr lvl="0"/>
            <a:r>
              <a:rPr lang="en-US" dirty="0" smtClean="0"/>
              <a:t>Recognize all aspects of pancreatic carcinoma.</a:t>
            </a:r>
          </a:p>
          <a:p>
            <a:pPr>
              <a:buNone/>
            </a:pPr>
            <a:r>
              <a:rPr lang="en-US" dirty="0" smtClean="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smtClean="0"/>
              <a:t>Hepatocellular</a:t>
            </a:r>
            <a:r>
              <a:rPr lang="en-GB" dirty="0" smtClean="0"/>
              <a:t> Carcinoma</a:t>
            </a:r>
          </a:p>
        </p:txBody>
      </p:sp>
      <p:sp>
        <p:nvSpPr>
          <p:cNvPr id="39936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GB" sz="2800" dirty="0" smtClean="0"/>
          </a:p>
          <a:p>
            <a:pPr eaLnBrk="1" hangingPunct="1">
              <a:lnSpc>
                <a:spcPct val="80000"/>
              </a:lnSpc>
              <a:defRPr/>
            </a:pPr>
            <a:r>
              <a:rPr lang="en-GB" sz="2800" dirty="0" smtClean="0"/>
              <a:t>Overall, death usually occurs from </a:t>
            </a:r>
          </a:p>
          <a:p>
            <a:pPr eaLnBrk="1" hangingPunct="1">
              <a:lnSpc>
                <a:spcPct val="80000"/>
              </a:lnSpc>
              <a:defRPr/>
            </a:pPr>
            <a:r>
              <a:rPr lang="en-GB" sz="2800" dirty="0" smtClean="0"/>
              <a:t>(1) </a:t>
            </a:r>
            <a:r>
              <a:rPr lang="en-GB" sz="2800" dirty="0" err="1" smtClean="0"/>
              <a:t>cachexia</a:t>
            </a:r>
            <a:endParaRPr lang="en-GB" sz="2800" dirty="0"/>
          </a:p>
          <a:p>
            <a:pPr eaLnBrk="1" hangingPunct="1">
              <a:lnSpc>
                <a:spcPct val="80000"/>
              </a:lnSpc>
              <a:defRPr/>
            </a:pPr>
            <a:r>
              <a:rPr lang="en-GB" sz="2800" dirty="0" smtClean="0"/>
              <a:t>(2) gastrointestinal or </a:t>
            </a:r>
            <a:r>
              <a:rPr lang="en-GB" sz="2800" dirty="0" err="1" smtClean="0"/>
              <a:t>esophageal</a:t>
            </a:r>
            <a:r>
              <a:rPr lang="en-GB" sz="2800" dirty="0" smtClean="0"/>
              <a:t> </a:t>
            </a:r>
            <a:r>
              <a:rPr lang="en-GB" sz="2800" dirty="0" err="1" smtClean="0"/>
              <a:t>variceal</a:t>
            </a:r>
            <a:r>
              <a:rPr lang="en-GB" sz="2800" dirty="0" smtClean="0"/>
              <a:t> bleeding</a:t>
            </a:r>
          </a:p>
          <a:p>
            <a:pPr eaLnBrk="1" hangingPunct="1">
              <a:lnSpc>
                <a:spcPct val="80000"/>
              </a:lnSpc>
              <a:defRPr/>
            </a:pPr>
            <a:r>
              <a:rPr lang="en-GB" sz="2800" dirty="0" smtClean="0"/>
              <a:t>(3) liver failure with hepatic coma</a:t>
            </a:r>
          </a:p>
          <a:p>
            <a:pPr eaLnBrk="1" hangingPunct="1">
              <a:lnSpc>
                <a:spcPct val="80000"/>
              </a:lnSpc>
              <a:defRPr/>
            </a:pPr>
            <a:r>
              <a:rPr lang="en-GB" sz="2800" dirty="0" smtClean="0"/>
              <a:t>(4) rupture of the </a:t>
            </a:r>
            <a:r>
              <a:rPr lang="en-GB" sz="2800" dirty="0" err="1" smtClean="0"/>
              <a:t>tumor</a:t>
            </a:r>
            <a:r>
              <a:rPr lang="en-GB" sz="2800" dirty="0" smtClean="0"/>
              <a:t> with fatal </a:t>
            </a:r>
            <a:r>
              <a:rPr lang="en-GB" sz="2800" dirty="0" err="1" smtClean="0"/>
              <a:t>hemorrhage</a:t>
            </a:r>
            <a:r>
              <a:rPr lang="en-GB" sz="28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smtClean="0"/>
              <a:t>Cholangiocarcinoma</a:t>
            </a:r>
          </a:p>
        </p:txBody>
      </p:sp>
      <p:sp>
        <p:nvSpPr>
          <p:cNvPr id="135171" name="Rectangle 3"/>
          <p:cNvSpPr>
            <a:spLocks noGrp="1" noChangeArrowheads="1"/>
          </p:cNvSpPr>
          <p:nvPr>
            <p:ph type="body" idx="1"/>
          </p:nvPr>
        </p:nvSpPr>
        <p:spPr/>
        <p:txBody>
          <a:bodyPr/>
          <a:lstStyle/>
          <a:p>
            <a:pPr eaLnBrk="1" hangingPunct="1">
              <a:defRPr/>
            </a:pPr>
            <a:r>
              <a:rPr lang="en-GB" smtClean="0"/>
              <a:t>Cholangiocarcinoma is a malignancy of the biliary tree, arising from bile ducts within and outside of the liver.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smtClean="0"/>
              <a:t>The risk conditions for development of cholangiocarcinoma include</a:t>
            </a:r>
            <a:r>
              <a:rPr lang="en-GB" sz="4000" smtClean="0"/>
              <a:t> </a:t>
            </a:r>
            <a:br>
              <a:rPr lang="en-GB" sz="4000" smtClean="0"/>
            </a:br>
            <a:endParaRPr lang="en-GB" sz="4000" smtClean="0"/>
          </a:p>
        </p:txBody>
      </p:sp>
      <p:sp>
        <p:nvSpPr>
          <p:cNvPr id="559107" name="Rectangle 3"/>
          <p:cNvSpPr>
            <a:spLocks noGrp="1" noChangeArrowheads="1"/>
          </p:cNvSpPr>
          <p:nvPr>
            <p:ph type="body" idx="1"/>
          </p:nvPr>
        </p:nvSpPr>
        <p:spPr/>
        <p:txBody>
          <a:bodyPr/>
          <a:lstStyle/>
          <a:p>
            <a:pPr eaLnBrk="1" hangingPunct="1">
              <a:lnSpc>
                <a:spcPct val="90000"/>
              </a:lnSpc>
              <a:defRPr/>
            </a:pPr>
            <a:r>
              <a:rPr lang="en-GB" dirty="0" smtClean="0"/>
              <a:t>Primary </a:t>
            </a:r>
            <a:r>
              <a:rPr lang="en-GB" dirty="0" err="1" smtClean="0"/>
              <a:t>sclerosing</a:t>
            </a:r>
            <a:r>
              <a:rPr lang="en-GB" dirty="0" smtClean="0"/>
              <a:t> </a:t>
            </a:r>
            <a:r>
              <a:rPr lang="en-GB" dirty="0" err="1" smtClean="0"/>
              <a:t>cholangitis</a:t>
            </a:r>
            <a:r>
              <a:rPr lang="en-GB" dirty="0" smtClean="0"/>
              <a:t>, </a:t>
            </a:r>
          </a:p>
          <a:p>
            <a:pPr eaLnBrk="1" hangingPunct="1">
              <a:lnSpc>
                <a:spcPct val="90000"/>
              </a:lnSpc>
              <a:defRPr/>
            </a:pPr>
            <a:r>
              <a:rPr lang="en-GB" dirty="0" smtClean="0"/>
              <a:t>Congenital </a:t>
            </a:r>
            <a:r>
              <a:rPr lang="en-GB" dirty="0" err="1" smtClean="0"/>
              <a:t>fibropolycystic</a:t>
            </a:r>
            <a:r>
              <a:rPr lang="en-GB" dirty="0" smtClean="0"/>
              <a:t> diseases of the </a:t>
            </a:r>
            <a:r>
              <a:rPr lang="en-GB" dirty="0" err="1" smtClean="0"/>
              <a:t>biliary</a:t>
            </a:r>
            <a:r>
              <a:rPr lang="en-GB" dirty="0" smtClean="0"/>
              <a:t> system (particularly </a:t>
            </a:r>
            <a:r>
              <a:rPr lang="en-GB" dirty="0" err="1" smtClean="0"/>
              <a:t>Caroli</a:t>
            </a:r>
            <a:r>
              <a:rPr lang="en-GB" dirty="0" smtClean="0"/>
              <a:t> disease and </a:t>
            </a:r>
            <a:r>
              <a:rPr lang="en-GB" dirty="0" err="1" smtClean="0"/>
              <a:t>choledochal</a:t>
            </a:r>
            <a:r>
              <a:rPr lang="en-GB" dirty="0" smtClean="0"/>
              <a:t> cysts), </a:t>
            </a:r>
          </a:p>
          <a:p>
            <a:pPr eaLnBrk="1" hangingPunct="1">
              <a:lnSpc>
                <a:spcPct val="90000"/>
              </a:lnSpc>
              <a:defRPr/>
            </a:pPr>
            <a:r>
              <a:rPr lang="en-GB" dirty="0" smtClean="0"/>
              <a:t>Previous exposure to </a:t>
            </a:r>
            <a:r>
              <a:rPr lang="en-GB" dirty="0" err="1" smtClean="0"/>
              <a:t>Thorotrast</a:t>
            </a:r>
            <a:r>
              <a:rPr lang="en-GB" dirty="0" smtClean="0"/>
              <a:t> (formerly used in radiography of the </a:t>
            </a:r>
            <a:r>
              <a:rPr lang="en-GB" dirty="0" err="1" smtClean="0"/>
              <a:t>biliary</a:t>
            </a:r>
            <a:r>
              <a:rPr lang="en-GB" dirty="0" smtClean="0"/>
              <a:t> tract). </a:t>
            </a:r>
          </a:p>
          <a:p>
            <a:pPr eaLnBrk="1" hangingPunct="1">
              <a:lnSpc>
                <a:spcPct val="90000"/>
              </a:lnSpc>
              <a:defRPr/>
            </a:pPr>
            <a:r>
              <a:rPr lang="en-GB" dirty="0" smtClean="0"/>
              <a:t>In the Orient, the incidence rates are higher, and it is due to chronic infection of the </a:t>
            </a:r>
            <a:r>
              <a:rPr lang="en-GB" dirty="0" err="1" smtClean="0"/>
              <a:t>biliary</a:t>
            </a:r>
            <a:r>
              <a:rPr lang="en-GB" dirty="0" smtClean="0"/>
              <a:t> tract by the liver fluke </a:t>
            </a:r>
            <a:r>
              <a:rPr lang="en-GB" i="1" dirty="0" err="1" smtClean="0"/>
              <a:t>Opisthorchis</a:t>
            </a:r>
            <a:r>
              <a:rPr lang="en-GB" i="1" dirty="0" smtClean="0"/>
              <a:t> </a:t>
            </a:r>
            <a:r>
              <a:rPr lang="en-GB" i="1" dirty="0" err="1" smtClean="0"/>
              <a:t>sinensis</a:t>
            </a:r>
            <a:r>
              <a:rPr lang="en-GB" i="1" dirty="0" smtClean="0"/>
              <a:t>.</a:t>
            </a:r>
            <a:endParaRPr lang="en-GB"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smtClean="0"/>
              <a:t>Morphology</a:t>
            </a:r>
          </a:p>
        </p:txBody>
      </p:sp>
      <p:sp>
        <p:nvSpPr>
          <p:cNvPr id="136195" name="Rectangle 3"/>
          <p:cNvSpPr>
            <a:spLocks noGrp="1" noChangeArrowheads="1"/>
          </p:cNvSpPr>
          <p:nvPr>
            <p:ph type="body" idx="1"/>
          </p:nvPr>
        </p:nvSpPr>
        <p:spPr/>
        <p:txBody>
          <a:bodyPr/>
          <a:lstStyle/>
          <a:p>
            <a:pPr eaLnBrk="1" hangingPunct="1">
              <a:lnSpc>
                <a:spcPct val="90000"/>
              </a:lnSpc>
              <a:defRPr/>
            </a:pPr>
            <a:r>
              <a:rPr lang="en-GB" sz="2800" b="1" smtClean="0"/>
              <a:t>Intrahepatic cholangiocarcinomas</a:t>
            </a:r>
            <a:r>
              <a:rPr lang="en-GB" sz="2800" smtClean="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smtClean="0"/>
              <a:t>By microscopy, cholangiocarcinomas resemble adenocarcinomas arising in other parts of the body. Most are well to moderately differentiated. </a:t>
            </a:r>
            <a:r>
              <a:rPr lang="en-GB" sz="2800" b="1" smtClean="0"/>
              <a:t>Cholangiocarcinomas are rarely bile stained</a:t>
            </a:r>
            <a:r>
              <a:rPr lang="en-GB" sz="2800" smtClean="0"/>
              <a:t>, because differentiated bile duct epithelium does not synthesize bile.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smtClean="0"/>
              <a:t>Morphology</a:t>
            </a:r>
          </a:p>
        </p:txBody>
      </p:sp>
      <p:sp>
        <p:nvSpPr>
          <p:cNvPr id="137219" name="Rectangle 3"/>
          <p:cNvSpPr>
            <a:spLocks noGrp="1" noChangeArrowheads="1"/>
          </p:cNvSpPr>
          <p:nvPr>
            <p:ph type="body" idx="1"/>
          </p:nvPr>
        </p:nvSpPr>
        <p:spPr/>
        <p:txBody>
          <a:bodyPr/>
          <a:lstStyle/>
          <a:p>
            <a:pPr eaLnBrk="1" hangingPunct="1">
              <a:defRPr/>
            </a:pPr>
            <a:r>
              <a:rPr lang="en-GB" smtClean="0"/>
              <a:t>Mixed variants occur, in which elements of both hepatocellular carcinoma and cholangiocarcinoma are present.  </a:t>
            </a:r>
          </a:p>
          <a:p>
            <a:pPr eaLnBrk="1" hangingPunct="1">
              <a:defRPr/>
            </a:pPr>
            <a:r>
              <a:rPr lang="en-GB" smtClean="0"/>
              <a:t>Hematogenous metastases to the lungs, bones (mainly vertebrae), adrenals, brain. Lymph node metastases to the regional lymph nodes are also found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a:blip r:embed="rId3" cstate="print"/>
          <a:srcRect/>
          <a:stretch>
            <a:fillRect/>
          </a:stretch>
        </p:blipFill>
        <p:spPr bwMode="auto">
          <a:xfrm>
            <a:off x="0" y="152400"/>
            <a:ext cx="9144000" cy="6705600"/>
          </a:xfrm>
          <a:prstGeom prst="rect">
            <a:avLst/>
          </a:prstGeom>
          <a:noFill/>
          <a:ln w="9525">
            <a:solidFill>
              <a:schemeClr val="tx1"/>
            </a:solidFill>
            <a:miter lim="800000"/>
            <a:headEnd/>
            <a:tailEnd/>
          </a:ln>
        </p:spPr>
      </p:pic>
      <p:sp>
        <p:nvSpPr>
          <p:cNvPr id="15360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360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360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360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cstate="print"/>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fontScale="90000"/>
          </a:bodyPr>
          <a:lstStyle/>
          <a:p>
            <a:pPr eaLnBrk="1" hangingPunct="1">
              <a:defRPr/>
            </a:pPr>
            <a:r>
              <a:rPr lang="en-US" sz="2000" smtClean="0"/>
              <a:t>The carcinoma at the left has a glandular appearance. Cholangiocarcinomas do not make bile, but the cells do make mucin, and they can be almost impossible to distinguish from metastatic adenocarcinoma on biopsy or fine needle aspirate</a:t>
            </a:r>
            <a:r>
              <a:rPr lang="en-US" sz="40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8243" name="Rectangle 3"/>
          <p:cNvSpPr>
            <a:spLocks noGrp="1" noChangeArrowheads="1"/>
          </p:cNvSpPr>
          <p:nvPr>
            <p:ph type="body" idx="1"/>
          </p:nvPr>
        </p:nvSpPr>
        <p:spPr/>
        <p:txBody>
          <a:bodyPr/>
          <a:lstStyle/>
          <a:p>
            <a:pPr eaLnBrk="1" hangingPunct="1">
              <a:lnSpc>
                <a:spcPct val="90000"/>
              </a:lnSpc>
              <a:defRPr/>
            </a:pPr>
            <a:r>
              <a:rPr lang="en-GB" dirty="0" smtClean="0"/>
              <a:t>Intrahepatic </a:t>
            </a:r>
            <a:r>
              <a:rPr lang="en-GB" dirty="0" err="1" smtClean="0"/>
              <a:t>cholangiocarcinoma</a:t>
            </a:r>
            <a:r>
              <a:rPr lang="en-GB" dirty="0" smtClean="0"/>
              <a:t> is usually detected late in its course, either as the result of obstruction to bile flow through the hilum of the liver or as a symptomatic liver mass. </a:t>
            </a:r>
          </a:p>
          <a:p>
            <a:pPr eaLnBrk="1" hangingPunct="1">
              <a:lnSpc>
                <a:spcPct val="90000"/>
              </a:lnSpc>
              <a:defRPr/>
            </a:pPr>
            <a:r>
              <a:rPr lang="en-GB" dirty="0" smtClean="0"/>
              <a:t>Prognosis is poor. The median time from diagnosis to death is 6 months. Aggressive surgery remains the only treatment offering hope for long-term survival.</a:t>
            </a:r>
          </a:p>
          <a:p>
            <a:pPr eaLnBrk="1" hangingPunct="1">
              <a:lnSpc>
                <a:spcPct val="90000"/>
              </a:lnSpc>
              <a:defRPr/>
            </a:pPr>
            <a:r>
              <a:rPr lang="en-GB" dirty="0" smtClean="0"/>
              <a:t>Alpha-</a:t>
            </a:r>
            <a:r>
              <a:rPr lang="en-GB" dirty="0" err="1" smtClean="0"/>
              <a:t>fetoprorein</a:t>
            </a:r>
            <a:r>
              <a:rPr lang="en-GB" dirty="0" smtClean="0"/>
              <a:t> is not elevated.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smtClean="0"/>
              <a:t>Metastatic tumors</a:t>
            </a:r>
          </a:p>
        </p:txBody>
      </p:sp>
      <p:sp>
        <p:nvSpPr>
          <p:cNvPr id="139267" name="Rectangle 3"/>
          <p:cNvSpPr>
            <a:spLocks noGrp="1" noChangeArrowheads="1"/>
          </p:cNvSpPr>
          <p:nvPr>
            <p:ph type="body" idx="1"/>
          </p:nvPr>
        </p:nvSpPr>
        <p:spPr/>
        <p:txBody>
          <a:bodyPr/>
          <a:lstStyle/>
          <a:p>
            <a:pPr eaLnBrk="1" hangingPunct="1">
              <a:lnSpc>
                <a:spcPct val="90000"/>
              </a:lnSpc>
              <a:defRPr/>
            </a:pPr>
            <a:r>
              <a:rPr lang="en-GB" sz="2800" dirty="0" smtClean="0"/>
              <a:t>Metastatic involvement of the liver is far more common than primary neoplasia. </a:t>
            </a:r>
          </a:p>
          <a:p>
            <a:pPr eaLnBrk="1" hangingPunct="1">
              <a:lnSpc>
                <a:spcPct val="90000"/>
              </a:lnSpc>
              <a:defRPr/>
            </a:pPr>
            <a:r>
              <a:rPr lang="en-GB" sz="2800" dirty="0" smtClean="0"/>
              <a:t>Although the most common primaries producing hepatic metastases are those of the breast, lung, and colon, any cancer in any site of the body may spread to the liver, including </a:t>
            </a:r>
            <a:r>
              <a:rPr lang="en-GB" sz="2800" dirty="0" err="1" smtClean="0"/>
              <a:t>leukemias</a:t>
            </a:r>
            <a:r>
              <a:rPr lang="en-GB" sz="2800" dirty="0" smtClean="0"/>
              <a:t> and lymphomas. </a:t>
            </a:r>
          </a:p>
          <a:p>
            <a:pPr eaLnBrk="1" hangingPunct="1">
              <a:lnSpc>
                <a:spcPct val="90000"/>
              </a:lnSpc>
              <a:defRPr/>
            </a:pPr>
            <a:r>
              <a:rPr lang="en-GB" sz="2800" dirty="0" smtClean="0"/>
              <a:t>Typically, multiple nodular metastases are found that often cause striking hepatomegaly and may replace over 80% of existent hepatic parenchyma. The liver weight can exceed several kilograms.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57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7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7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77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t>Malignant </a:t>
            </a:r>
            <a:r>
              <a:rPr lang="en-GB" dirty="0" err="1" smtClean="0"/>
              <a:t>tumors</a:t>
            </a:r>
            <a:r>
              <a:rPr lang="en-GB" dirty="0" smtClean="0"/>
              <a:t> of the liver</a:t>
            </a:r>
          </a:p>
        </p:txBody>
      </p:sp>
      <p:sp>
        <p:nvSpPr>
          <p:cNvPr id="124931" name="Rectangle 3"/>
          <p:cNvSpPr>
            <a:spLocks noGrp="1" noChangeArrowheads="1"/>
          </p:cNvSpPr>
          <p:nvPr>
            <p:ph type="body" idx="1"/>
          </p:nvPr>
        </p:nvSpPr>
        <p:spPr/>
        <p:txBody>
          <a:bodyPr/>
          <a:lstStyle/>
          <a:p>
            <a:pPr eaLnBrk="1" hangingPunct="1">
              <a:lnSpc>
                <a:spcPct val="80000"/>
              </a:lnSpc>
              <a:defRPr/>
            </a:pPr>
            <a:r>
              <a:rPr lang="en-GB" dirty="0" smtClean="0"/>
              <a:t>The liver and lungs are the visceral organs that are most often involved by metastatic  </a:t>
            </a:r>
            <a:r>
              <a:rPr lang="en-GB" dirty="0" err="1" smtClean="0"/>
              <a:t>tumors</a:t>
            </a:r>
            <a:r>
              <a:rPr lang="en-GB" dirty="0" smtClean="0"/>
              <a:t>. </a:t>
            </a:r>
          </a:p>
          <a:p>
            <a:pPr eaLnBrk="1" hangingPunct="1">
              <a:lnSpc>
                <a:spcPct val="80000"/>
              </a:lnSpc>
              <a:defRPr/>
            </a:pPr>
            <a:r>
              <a:rPr lang="en-GB" dirty="0" smtClean="0"/>
              <a:t>Primary carcinomas of the liver are relatively uncommon. </a:t>
            </a:r>
          </a:p>
          <a:p>
            <a:pPr eaLnBrk="1" hangingPunct="1">
              <a:lnSpc>
                <a:spcPct val="80000"/>
              </a:lnSpc>
              <a:defRPr/>
            </a:pPr>
            <a:r>
              <a:rPr lang="en-GB" dirty="0" smtClean="0"/>
              <a:t>Most arise from </a:t>
            </a:r>
            <a:r>
              <a:rPr lang="en-GB" dirty="0" err="1" smtClean="0"/>
              <a:t>hepatocytes</a:t>
            </a:r>
            <a:r>
              <a:rPr lang="en-GB" dirty="0" smtClean="0"/>
              <a:t> and are termed </a:t>
            </a:r>
            <a:r>
              <a:rPr lang="en-GB" i="1" dirty="0" err="1" smtClean="0"/>
              <a:t>hepatocellular</a:t>
            </a:r>
            <a:r>
              <a:rPr lang="en-GB" i="1" dirty="0" smtClean="0"/>
              <a:t> carcinoma</a:t>
            </a:r>
            <a:r>
              <a:rPr lang="en-GB" dirty="0" smtClean="0"/>
              <a:t> (HCC). Much less common are carcinomas of bile duct origin, </a:t>
            </a:r>
            <a:r>
              <a:rPr lang="en-GB" i="1" dirty="0" err="1" smtClean="0"/>
              <a:t>cholangiocarcinomas</a:t>
            </a:r>
            <a:r>
              <a:rPr lang="en-GB" dirty="0" smtClean="0"/>
              <a:t>. </a:t>
            </a:r>
          </a:p>
          <a:p>
            <a:pPr eaLnBrk="1" hangingPunct="1">
              <a:lnSpc>
                <a:spcPct val="80000"/>
              </a:lnSpc>
              <a:defRPr/>
            </a:pPr>
            <a:r>
              <a:rPr lang="en-GB" dirty="0" smtClean="0"/>
              <a:t>The are two rare forms of primary liver cancer </a:t>
            </a:r>
            <a:r>
              <a:rPr lang="en-GB" dirty="0" err="1" smtClean="0"/>
              <a:t>hepatoblastomas</a:t>
            </a:r>
            <a:r>
              <a:rPr lang="en-GB" dirty="0" smtClean="0"/>
              <a:t> and </a:t>
            </a:r>
            <a:r>
              <a:rPr lang="en-GB" dirty="0" err="1" smtClean="0"/>
              <a:t>angiosarcomas</a:t>
            </a:r>
            <a:r>
              <a:rPr lang="en-GB"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cstate="print"/>
          <a:srcRect/>
          <a:stretch>
            <a:fillRect/>
          </a:stretch>
        </p:blipFill>
        <p:spPr bwMode="auto">
          <a:xfrm>
            <a:off x="0" y="1676401"/>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fontScale="90000"/>
          </a:bodyPr>
          <a:lstStyle/>
          <a:p>
            <a:pPr eaLnBrk="1" hangingPunct="1">
              <a:defRPr/>
            </a:pPr>
            <a:r>
              <a:rPr lang="en-US" sz="2800" smtClean="0"/>
              <a:t>Numerous mass lesions of variable size. Some of the larger ones demonstrate central necrosis. The masses are metastases to the liver.</a:t>
            </a:r>
            <a:r>
              <a:rPr lang="en-US" sz="400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smtClean="0"/>
              <a:t>ANGIOSARCOMA</a:t>
            </a:r>
          </a:p>
        </p:txBody>
      </p:sp>
      <p:sp>
        <p:nvSpPr>
          <p:cNvPr id="141315" name="Rectangle 3"/>
          <p:cNvSpPr>
            <a:spLocks noGrp="1" noChangeArrowheads="1"/>
          </p:cNvSpPr>
          <p:nvPr>
            <p:ph type="body" idx="1"/>
          </p:nvPr>
        </p:nvSpPr>
        <p:spPr/>
        <p:txBody>
          <a:bodyPr/>
          <a:lstStyle/>
          <a:p>
            <a:pPr eaLnBrk="1" hangingPunct="1">
              <a:defRPr/>
            </a:pPr>
            <a:r>
              <a:rPr lang="en-GB" dirty="0" smtClean="0"/>
              <a:t>This consists of pleomorphic endothelial cells with large </a:t>
            </a:r>
            <a:r>
              <a:rPr lang="en-GB" dirty="0" err="1" smtClean="0"/>
              <a:t>hyperchromatic</a:t>
            </a:r>
            <a:r>
              <a:rPr lang="en-GB" dirty="0" smtClean="0"/>
              <a:t> nuclei, giant cells</a:t>
            </a:r>
            <a:r>
              <a:rPr lang="en-US" dirty="0"/>
              <a:t>,</a:t>
            </a:r>
            <a:r>
              <a:rPr lang="en-GB" dirty="0" smtClean="0"/>
              <a:t> frequent mitosis and irregular anastomosing vascular channels. The cells may appear spindle shaped.</a:t>
            </a:r>
          </a:p>
          <a:p>
            <a:pPr eaLnBrk="1" hangingPunct="1">
              <a:defRPr/>
            </a:pPr>
            <a:r>
              <a:rPr lang="en-GB" dirty="0" smtClean="0"/>
              <a:t>cirrhosis is present in 20% to 40% of the cases.</a:t>
            </a:r>
          </a:p>
          <a:p>
            <a:pPr eaLnBrk="1" hangingPunct="1">
              <a:defRPr/>
            </a:pPr>
            <a:r>
              <a:rPr lang="en-GB" dirty="0" smtClean="0"/>
              <a:t>These have also been linked to vinyl chloride and </a:t>
            </a:r>
            <a:r>
              <a:rPr lang="en-GB" dirty="0" err="1" smtClean="0"/>
              <a:t>thorotrast</a:t>
            </a:r>
            <a:r>
              <a:rPr lang="en-GB" dirty="0" smtClean="0"/>
              <a:t> exposure.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i="1" smtClean="0"/>
              <a:t>PANCREATIC CARCINOMA</a:t>
            </a:r>
          </a:p>
        </p:txBody>
      </p:sp>
      <p:sp>
        <p:nvSpPr>
          <p:cNvPr id="495619" name="Rectangle 3"/>
          <p:cNvSpPr>
            <a:spLocks noGrp="1" noChangeArrowheads="1"/>
          </p:cNvSpPr>
          <p:nvPr>
            <p:ph type="body" idx="1"/>
          </p:nvPr>
        </p:nvSpPr>
        <p:spPr/>
        <p:txBody>
          <a:bodyPr/>
          <a:lstStyle/>
          <a:p>
            <a:pPr eaLnBrk="1" hangingPunct="1">
              <a:defRPr/>
            </a:pPr>
            <a:r>
              <a:rPr lang="en-GB" dirty="0" smtClean="0"/>
              <a:t>Pancreatic cancer has one of the highest mortality rates of any cancer. It is carcinoma of the exocrine pancreas. It arises from ductal epithelial </a:t>
            </a:r>
            <a:r>
              <a:rPr lang="en-GB" dirty="0" smtClean="0"/>
              <a:t>cells or </a:t>
            </a:r>
            <a:r>
              <a:rPr lang="en-GB" dirty="0" err="1" smtClean="0"/>
              <a:t>acinar</a:t>
            </a:r>
            <a:r>
              <a:rPr lang="en-GB" dirty="0" smtClean="0"/>
              <a:t> cells.</a:t>
            </a:r>
            <a:endParaRPr lang="en-GB" dirty="0" smtClean="0"/>
          </a:p>
          <a:p>
            <a:pPr eaLnBrk="1" hangingPunct="1">
              <a:defRPr/>
            </a:pPr>
            <a:r>
              <a:rPr lang="en-GB" dirty="0" smtClean="0"/>
              <a:t>It occurs in the 6</a:t>
            </a:r>
            <a:r>
              <a:rPr lang="en-GB" baseline="30000" dirty="0" smtClean="0"/>
              <a:t>th</a:t>
            </a:r>
            <a:r>
              <a:rPr lang="en-GB" dirty="0" smtClean="0"/>
              <a:t> to 8</a:t>
            </a:r>
            <a:r>
              <a:rPr lang="en-GB" baseline="30000" dirty="0" smtClean="0"/>
              <a:t>th</a:t>
            </a:r>
            <a:r>
              <a:rPr lang="en-GB" dirty="0" smtClean="0"/>
              <a:t> decade, blacks more than whites, males more than females, diabetics more than non-diabetics.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7667" name="Rectangle 3"/>
          <p:cNvSpPr>
            <a:spLocks noGrp="1" noChangeArrowheads="1"/>
          </p:cNvSpPr>
          <p:nvPr>
            <p:ph type="body" idx="1"/>
          </p:nvPr>
        </p:nvSpPr>
        <p:spPr/>
        <p:txBody>
          <a:bodyPr/>
          <a:lstStyle/>
          <a:p>
            <a:pPr eaLnBrk="1" hangingPunct="1">
              <a:lnSpc>
                <a:spcPct val="90000"/>
              </a:lnSpc>
              <a:defRPr/>
            </a:pPr>
            <a:r>
              <a:rPr lang="en-GB" sz="2800" dirty="0" smtClean="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smtClean="0"/>
              <a:t>Carcinomas of the pancreas are usually hard, </a:t>
            </a:r>
            <a:r>
              <a:rPr lang="en-GB" sz="2800" dirty="0" err="1" smtClean="0"/>
              <a:t>stellate</a:t>
            </a:r>
            <a:r>
              <a:rPr lang="en-GB" sz="2800" dirty="0" smtClean="0"/>
              <a:t>, gray-white, poorly defined masses.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PANCREATIC CARCINOMA</a:t>
            </a:r>
            <a:r>
              <a:rPr lang="en-GB" dirty="0" smtClean="0"/>
              <a:t> Morphology</a:t>
            </a:r>
            <a:endParaRPr lang="en-US" dirty="0"/>
          </a:p>
        </p:txBody>
      </p:sp>
      <p:sp>
        <p:nvSpPr>
          <p:cNvPr id="3" name="Content Placeholder 2"/>
          <p:cNvSpPr>
            <a:spLocks noGrp="1"/>
          </p:cNvSpPr>
          <p:nvPr>
            <p:ph idx="1"/>
          </p:nvPr>
        </p:nvSpPr>
        <p:spPr/>
        <p:txBody>
          <a:bodyPr/>
          <a:lstStyle/>
          <a:p>
            <a:r>
              <a:rPr lang="en-GB" dirty="0" smtClean="0"/>
              <a:t>Majority of carcinomas are ductal adenocarcinomas. </a:t>
            </a:r>
            <a:endParaRPr lang="en-GB" dirty="0" smtClean="0"/>
          </a:p>
          <a:p>
            <a:r>
              <a:rPr lang="en-GB" dirty="0" smtClean="0"/>
              <a:t>Two </a:t>
            </a:r>
            <a:r>
              <a:rPr lang="en-GB" dirty="0" smtClean="0"/>
              <a:t>features are characteristic: It is highly invasive, and it elicits an intense non-neoplastic host reaction called a "</a:t>
            </a:r>
            <a:r>
              <a:rPr lang="en-GB" dirty="0" err="1" smtClean="0"/>
              <a:t>desmoplastic</a:t>
            </a:r>
            <a:r>
              <a:rPr lang="en-GB" dirty="0" smtClean="0"/>
              <a:t> response".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8691" name="Rectangle 3"/>
          <p:cNvSpPr>
            <a:spLocks noGrp="1" noChangeArrowheads="1"/>
          </p:cNvSpPr>
          <p:nvPr>
            <p:ph type="body" idx="1"/>
          </p:nvPr>
        </p:nvSpPr>
        <p:spPr/>
        <p:txBody>
          <a:bodyPr/>
          <a:lstStyle/>
          <a:p>
            <a:pPr eaLnBrk="1" hangingPunct="1">
              <a:lnSpc>
                <a:spcPct val="90000"/>
              </a:lnSpc>
              <a:defRPr/>
            </a:pPr>
            <a:r>
              <a:rPr lang="en-GB" sz="2800" smtClean="0"/>
              <a:t>Peripancreatic, gastric, mesenteric, omental, and portahepatic lymph nodes are frequently involved. Distant metastases occur, principally to the lungs and bones.</a:t>
            </a:r>
          </a:p>
          <a:p>
            <a:pPr eaLnBrk="1" hangingPunct="1">
              <a:lnSpc>
                <a:spcPct val="90000"/>
              </a:lnSpc>
              <a:defRPr/>
            </a:pPr>
            <a:r>
              <a:rPr lang="en-GB" sz="2800" smtClean="0"/>
              <a:t>Less common variants of pancreatic cancer include </a:t>
            </a:r>
            <a:r>
              <a:rPr lang="en-GB" sz="2800" b="1" smtClean="0"/>
              <a:t>acinar cell carcinomas, adenosquamous carcinomas</a:t>
            </a:r>
            <a:r>
              <a:rPr lang="en-GB" sz="2800" smtClean="0"/>
              <a:t>, and </a:t>
            </a:r>
            <a:r>
              <a:rPr lang="en-GB" sz="2800" b="1" smtClean="0"/>
              <a:t>undifferentiated carcinomas with osteoclast-like giant cells</a:t>
            </a:r>
            <a:r>
              <a:rPr lang="en-GB" sz="280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fontScale="90000"/>
          </a:bodyPr>
          <a:lstStyle/>
          <a:p>
            <a:pPr eaLnBrk="1" hangingPunct="1">
              <a:defRPr/>
            </a:pPr>
            <a:r>
              <a:rPr lang="en-GB" sz="4000" b="0" i="1" smtClean="0"/>
              <a:t>PANCREATIC CARCINOMA: CLINICAL FEATURES</a:t>
            </a:r>
          </a:p>
        </p:txBody>
      </p:sp>
      <p:sp>
        <p:nvSpPr>
          <p:cNvPr id="646147" name="Rectangle 3"/>
          <p:cNvSpPr>
            <a:spLocks noGrp="1" noChangeArrowheads="1"/>
          </p:cNvSpPr>
          <p:nvPr>
            <p:ph type="body" idx="1"/>
          </p:nvPr>
        </p:nvSpPr>
        <p:spPr/>
        <p:txBody>
          <a:bodyPr/>
          <a:lstStyle/>
          <a:p>
            <a:pPr eaLnBrk="1" hangingPunct="1">
              <a:defRPr/>
            </a:pPr>
            <a:r>
              <a:rPr lang="en-GB" sz="3300" smtClean="0"/>
              <a:t>Jaundice, weight loss, pain ,massive metastasis to liver and migratory thrombophelebitis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PANCREATIC CARCINOMA</a:t>
            </a:r>
            <a:endParaRPr lang="en-US" dirty="0"/>
          </a:p>
        </p:txBody>
      </p:sp>
      <p:pic>
        <p:nvPicPr>
          <p:cNvPr id="223235" name="Content Placeholder 3" descr="untitled.bmp"/>
          <p:cNvPicPr>
            <a:picLocks noGrp="1" noChangeAspect="1"/>
          </p:cNvPicPr>
          <p:nvPr>
            <p:ph idx="1"/>
          </p:nvPr>
        </p:nvPicPr>
        <p:blipFill>
          <a:blip r:embed="rId2" cstate="print"/>
          <a:srcRect/>
          <a:stretch>
            <a:fillRect/>
          </a:stretch>
        </p:blipFill>
        <p:spPr>
          <a:xfrm>
            <a:off x="0" y="1447800"/>
            <a:ext cx="9144000" cy="5410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126979" name="Rectangle 3"/>
          <p:cNvSpPr>
            <a:spLocks noGrp="1" noChangeArrowheads="1"/>
          </p:cNvSpPr>
          <p:nvPr>
            <p:ph type="body" idx="1"/>
          </p:nvPr>
        </p:nvSpPr>
        <p:spPr/>
        <p:txBody>
          <a:bodyPr/>
          <a:lstStyle/>
          <a:p>
            <a:pPr eaLnBrk="1" hangingPunct="1">
              <a:defRPr/>
            </a:pPr>
            <a:r>
              <a:rPr lang="en-GB" dirty="0"/>
              <a:t>M</a:t>
            </a:r>
            <a:r>
              <a:rPr lang="en-GB" dirty="0" smtClean="0"/>
              <a:t>ale predominance </a:t>
            </a:r>
          </a:p>
          <a:p>
            <a:pPr eaLnBrk="1" hangingPunct="1">
              <a:defRPr/>
            </a:pPr>
            <a:r>
              <a:rPr lang="en-GB" i="1" dirty="0" smtClean="0"/>
              <a:t>More than 85% of cases of HCC occur in countries with high rates of chronic HBV infection.</a:t>
            </a:r>
            <a:r>
              <a:rPr lang="en-GB" dirty="0" smtClean="0"/>
              <a:t> In these regions, the HBV carrier state begins in infancy following vertical transmission of virus from infected mothers, conferring a 200-fold increased risk for HCC by adulthood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395267" name="Rectangle 3"/>
          <p:cNvSpPr>
            <a:spLocks noGrp="1" noChangeArrowheads="1"/>
          </p:cNvSpPr>
          <p:nvPr>
            <p:ph type="body" idx="1"/>
          </p:nvPr>
        </p:nvSpPr>
        <p:spPr/>
        <p:txBody>
          <a:bodyPr/>
          <a:lstStyle/>
          <a:p>
            <a:pPr eaLnBrk="1" hangingPunct="1">
              <a:defRPr/>
            </a:pPr>
            <a:r>
              <a:rPr lang="en-GB" smtClean="0"/>
              <a:t>In the Western world where HBV is not prevalent, cirrhosis is present in 85% to 90% of cases of HCC, usually in the setting of other chronic liver diseases; </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2800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GB" sz="2800" dirty="0" smtClean="0"/>
              <a:t>   The following have been implicated in human </a:t>
            </a:r>
            <a:r>
              <a:rPr lang="en-GB" sz="2800" dirty="0" err="1" smtClean="0"/>
              <a:t>hepatocarcinogenesis</a:t>
            </a:r>
            <a:r>
              <a:rPr lang="en-GB" sz="2800" dirty="0" smtClean="0"/>
              <a:t>: </a:t>
            </a:r>
          </a:p>
          <a:p>
            <a:pPr marL="609600" indent="-609600" eaLnBrk="1" hangingPunct="1">
              <a:buFont typeface="Wingdings" pitchFamily="2" charset="2"/>
              <a:buAutoNum type="arabicParenR"/>
              <a:defRPr/>
            </a:pPr>
            <a:r>
              <a:rPr lang="en-GB" sz="2800" dirty="0" smtClean="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dirty="0" smtClean="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dirty="0" smtClean="0"/>
              <a:t>Chronic alcoholism.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30051"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GB" sz="3600" dirty="0" smtClean="0"/>
              <a:t>4) Food contaminants (primarily </a:t>
            </a:r>
            <a:r>
              <a:rPr lang="en-GB" sz="3600" dirty="0" err="1" smtClean="0"/>
              <a:t>aflatoxins</a:t>
            </a:r>
            <a:r>
              <a:rPr lang="en-GB" sz="3600" dirty="0" smtClean="0"/>
              <a:t> from </a:t>
            </a:r>
            <a:r>
              <a:rPr lang="en-GB" sz="3600" dirty="0" err="1" smtClean="0"/>
              <a:t>aspergillus</a:t>
            </a:r>
            <a:r>
              <a:rPr lang="en-GB" sz="3600" dirty="0" smtClean="0"/>
              <a:t>). High exposure to dietary </a:t>
            </a:r>
            <a:r>
              <a:rPr lang="en-GB" sz="3600" dirty="0" err="1" smtClean="0"/>
              <a:t>aflatoxins</a:t>
            </a:r>
            <a:r>
              <a:rPr lang="en-GB" sz="3600" dirty="0" smtClean="0"/>
              <a:t> derived from the fungus </a:t>
            </a:r>
            <a:r>
              <a:rPr lang="en-GB" sz="3600" i="1" dirty="0" err="1" smtClean="0"/>
              <a:t>Aspergillus</a:t>
            </a:r>
            <a:r>
              <a:rPr lang="en-GB" sz="3600" i="1" dirty="0" smtClean="0"/>
              <a:t> </a:t>
            </a:r>
            <a:r>
              <a:rPr lang="en-GB" sz="3600" i="1" dirty="0" err="1" smtClean="0"/>
              <a:t>flavus</a:t>
            </a:r>
            <a:r>
              <a:rPr lang="en-GB" sz="3600" dirty="0" smtClean="0"/>
              <a:t>. These highly carcinogenic toxins are found in "</a:t>
            </a:r>
            <a:r>
              <a:rPr lang="en-GB" sz="3600" dirty="0" err="1" smtClean="0"/>
              <a:t>moldy</a:t>
            </a:r>
            <a:r>
              <a:rPr lang="en-GB" sz="3600" dirty="0" smtClean="0"/>
              <a:t>" grains and peanuts. </a:t>
            </a:r>
          </a:p>
          <a:p>
            <a:pPr eaLnBrk="1" hangingPunct="1">
              <a:buFont typeface="Wingdings" pitchFamily="2" charset="2"/>
              <a:buNone/>
              <a:defRPr/>
            </a:pPr>
            <a:r>
              <a:rPr lang="en-GB" sz="3600" dirty="0" smtClean="0"/>
              <a:t>5) Other conditions include </a:t>
            </a:r>
            <a:r>
              <a:rPr lang="en-GB" sz="3600" dirty="0" err="1" smtClean="0"/>
              <a:t>tyrosinemia</a:t>
            </a:r>
            <a:r>
              <a:rPr lang="en-GB" sz="3600" dirty="0" smtClean="0"/>
              <a:t> and hereditary hemochromatosis. </a:t>
            </a:r>
          </a:p>
          <a:p>
            <a:pPr eaLnBrk="1" hangingPunct="1">
              <a:defRPr/>
            </a:pPr>
            <a:endParaRPr lang="en-US" sz="3600" dirty="0" smtClean="0"/>
          </a:p>
          <a:p>
            <a:pPr eaLnBrk="1" hangingPunct="1">
              <a:defRPr/>
            </a:pPr>
            <a:endParaRPr lang="en-GB"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smtClean="0"/>
              <a:t>Morphology of HCC</a:t>
            </a:r>
          </a:p>
        </p:txBody>
      </p:sp>
      <p:sp>
        <p:nvSpPr>
          <p:cNvPr id="132099" name="Rectangle 3"/>
          <p:cNvSpPr>
            <a:spLocks noGrp="1" noChangeArrowheads="1"/>
          </p:cNvSpPr>
          <p:nvPr>
            <p:ph type="body" idx="1"/>
          </p:nvPr>
        </p:nvSpPr>
        <p:spPr/>
        <p:txBody>
          <a:bodyPr>
            <a:normAutofit lnSpcReduction="10000"/>
          </a:bodyPr>
          <a:lstStyle/>
          <a:p>
            <a:pPr eaLnBrk="1" hangingPunct="1">
              <a:defRPr/>
            </a:pPr>
            <a:r>
              <a:rPr lang="en-GB" dirty="0" smtClean="0"/>
              <a:t>Grossly it may be </a:t>
            </a:r>
            <a:r>
              <a:rPr lang="en-GB" dirty="0" smtClean="0"/>
              <a:t>:</a:t>
            </a:r>
            <a:endParaRPr lang="en-GB" dirty="0" smtClean="0"/>
          </a:p>
          <a:p>
            <a:pPr marL="457200" lvl="1" indent="0">
              <a:buNone/>
              <a:defRPr/>
            </a:pPr>
            <a:r>
              <a:rPr lang="en-GB" dirty="0" smtClean="0"/>
              <a:t> (</a:t>
            </a:r>
            <a:r>
              <a:rPr lang="en-GB" dirty="0" smtClean="0"/>
              <a:t>1) a </a:t>
            </a:r>
            <a:r>
              <a:rPr lang="en-GB" b="1" dirty="0" err="1" smtClean="0"/>
              <a:t>unifocal</a:t>
            </a:r>
            <a:r>
              <a:rPr lang="en-GB" dirty="0" smtClean="0"/>
              <a:t> mass  </a:t>
            </a:r>
          </a:p>
          <a:p>
            <a:pPr eaLnBrk="1" hangingPunct="1">
              <a:buFont typeface="Wingdings" pitchFamily="2" charset="2"/>
              <a:buNone/>
              <a:defRPr/>
            </a:pPr>
            <a:r>
              <a:rPr lang="en-GB" dirty="0" smtClean="0"/>
              <a:t>   </a:t>
            </a:r>
            <a:r>
              <a:rPr lang="en-GB" dirty="0" smtClean="0"/>
              <a:t>  (</a:t>
            </a:r>
            <a:r>
              <a:rPr lang="en-GB" dirty="0" smtClean="0"/>
              <a:t>2) </a:t>
            </a:r>
            <a:r>
              <a:rPr lang="en-GB" b="1" dirty="0" smtClean="0"/>
              <a:t>multifocal</a:t>
            </a:r>
            <a:r>
              <a:rPr lang="en-GB" dirty="0" smtClean="0"/>
              <a:t>, </a:t>
            </a:r>
            <a:r>
              <a:rPr lang="en-GB" dirty="0" err="1" smtClean="0"/>
              <a:t>multipe</a:t>
            </a:r>
            <a:r>
              <a:rPr lang="en-GB" dirty="0" smtClean="0"/>
              <a:t> nodules of variable </a:t>
            </a:r>
            <a:r>
              <a:rPr lang="en-GB" dirty="0" smtClean="0"/>
              <a:t>sizes</a:t>
            </a:r>
            <a:endParaRPr lang="en-GB" dirty="0" smtClean="0"/>
          </a:p>
          <a:p>
            <a:pPr eaLnBrk="1" hangingPunct="1">
              <a:buFont typeface="Wingdings" pitchFamily="2" charset="2"/>
              <a:buNone/>
              <a:defRPr/>
            </a:pPr>
            <a:r>
              <a:rPr lang="en-GB" dirty="0"/>
              <a:t> </a:t>
            </a:r>
            <a:r>
              <a:rPr lang="en-GB" dirty="0" smtClean="0"/>
              <a:t>  </a:t>
            </a:r>
            <a:r>
              <a:rPr lang="en-GB" dirty="0" smtClean="0"/>
              <a:t>  (</a:t>
            </a:r>
            <a:r>
              <a:rPr lang="en-GB" dirty="0" smtClean="0"/>
              <a:t>3) a </a:t>
            </a:r>
            <a:r>
              <a:rPr lang="en-GB" b="1" dirty="0" smtClean="0"/>
              <a:t>diffusely infiltrative</a:t>
            </a:r>
            <a:r>
              <a:rPr lang="en-GB" dirty="0" smtClean="0"/>
              <a:t> cancer. </a:t>
            </a:r>
          </a:p>
          <a:p>
            <a:pPr eaLnBrk="1" hangingPunct="1">
              <a:defRPr/>
            </a:pPr>
            <a:r>
              <a:rPr lang="en-GB" dirty="0" smtClean="0"/>
              <a:t>All three patterns may cause liver enlargement.  </a:t>
            </a:r>
            <a:r>
              <a:rPr lang="en-GB" b="1" dirty="0" smtClean="0"/>
              <a:t>All patterns of </a:t>
            </a:r>
            <a:r>
              <a:rPr lang="en-GB" b="1" dirty="0" err="1" smtClean="0"/>
              <a:t>hepatocellular</a:t>
            </a:r>
            <a:r>
              <a:rPr lang="en-GB" b="1" dirty="0" smtClean="0"/>
              <a:t> carcinomas have a strong propensity for invasion of vascular channels</a:t>
            </a:r>
            <a:r>
              <a:rPr lang="en-GB"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smtClean="0"/>
              <a:t>Morphology of HCC</a:t>
            </a:r>
          </a:p>
        </p:txBody>
      </p:sp>
      <p:sp>
        <p:nvSpPr>
          <p:cNvPr id="397315" name="Rectangle 3"/>
          <p:cNvSpPr>
            <a:spLocks noGrp="1" noChangeArrowheads="1"/>
          </p:cNvSpPr>
          <p:nvPr>
            <p:ph type="body" idx="1"/>
          </p:nvPr>
        </p:nvSpPr>
        <p:spPr/>
        <p:txBody>
          <a:bodyPr/>
          <a:lstStyle/>
          <a:p>
            <a:pPr eaLnBrk="1" hangingPunct="1">
              <a:lnSpc>
                <a:spcPct val="90000"/>
              </a:lnSpc>
              <a:defRPr/>
            </a:pPr>
            <a:r>
              <a:rPr lang="en-GB" sz="2800" dirty="0" smtClean="0"/>
              <a:t>Extensive </a:t>
            </a:r>
            <a:r>
              <a:rPr lang="en-GB" sz="2800" dirty="0" err="1" smtClean="0"/>
              <a:t>intrahepatic</a:t>
            </a:r>
            <a:r>
              <a:rPr lang="en-GB" sz="2800" dirty="0" smtClean="0"/>
              <a:t> metastases may occur</a:t>
            </a:r>
          </a:p>
          <a:p>
            <a:pPr eaLnBrk="1" hangingPunct="1">
              <a:lnSpc>
                <a:spcPct val="90000"/>
              </a:lnSpc>
              <a:defRPr/>
            </a:pPr>
            <a:r>
              <a:rPr lang="en-GB" sz="2800" dirty="0" err="1" smtClean="0"/>
              <a:t>Tumor</a:t>
            </a:r>
            <a:r>
              <a:rPr lang="en-GB" sz="2800" dirty="0" smtClean="0"/>
              <a:t> may invade the portal vein (with occlusion of the portal circulation) or inferior vena cava, extending even into the right side of the heart. </a:t>
            </a:r>
          </a:p>
          <a:p>
            <a:pPr eaLnBrk="1" hangingPunct="1">
              <a:lnSpc>
                <a:spcPct val="90000"/>
              </a:lnSpc>
              <a:defRPr/>
            </a:pPr>
            <a:r>
              <a:rPr lang="en-GB" sz="2800" dirty="0" smtClean="0"/>
              <a:t>Lymph node metastases to the </a:t>
            </a:r>
            <a:r>
              <a:rPr lang="en-GB" sz="2800" dirty="0" err="1" smtClean="0"/>
              <a:t>perihilar</a:t>
            </a:r>
            <a:r>
              <a:rPr lang="en-GB" sz="2800" dirty="0" smtClean="0"/>
              <a:t>, </a:t>
            </a:r>
            <a:r>
              <a:rPr lang="en-GB" sz="2800" dirty="0" err="1" smtClean="0"/>
              <a:t>peripancreatic</a:t>
            </a:r>
            <a:r>
              <a:rPr lang="en-GB" sz="2800" dirty="0" smtClean="0"/>
              <a:t>, and </a:t>
            </a:r>
            <a:r>
              <a:rPr lang="en-GB" sz="2800" dirty="0" err="1" smtClean="0"/>
              <a:t>para</a:t>
            </a:r>
            <a:r>
              <a:rPr lang="en-GB" sz="2800" dirty="0" smtClean="0"/>
              <a:t>-aortic nodes above and below the diaphragm can be present.</a:t>
            </a:r>
          </a:p>
          <a:p>
            <a:pPr eaLnBrk="1" hangingPunct="1">
              <a:lnSpc>
                <a:spcPct val="90000"/>
              </a:lnSpc>
              <a:defRPr/>
            </a:pPr>
            <a:r>
              <a:rPr lang="en-GB" sz="2800" dirty="0" err="1" smtClean="0"/>
              <a:t>Hepatocellular</a:t>
            </a:r>
            <a:r>
              <a:rPr lang="en-GB" sz="2800" dirty="0" smtClean="0"/>
              <a:t> carcinomas range from well-differentiated to highly </a:t>
            </a:r>
            <a:r>
              <a:rPr lang="en-GB" sz="2800" dirty="0" err="1" smtClean="0"/>
              <a:t>anaplastic</a:t>
            </a:r>
            <a:r>
              <a:rPr lang="en-GB" sz="2800" dirty="0" smtClean="0"/>
              <a:t> undifferentiated lesions.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1634</Words>
  <Application>Microsoft Office PowerPoint</Application>
  <PresentationFormat>On-screen Show (4:3)</PresentationFormat>
  <Paragraphs>136</Paragraphs>
  <Slides>37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Cancers of the liver and pancreas</vt:lpstr>
      <vt:lpstr>Cancers of the liver and pancreas</vt:lpstr>
      <vt:lpstr>Malignant tumors of the liver</vt:lpstr>
      <vt:lpstr>Hepatocellular Carcinomas</vt:lpstr>
      <vt:lpstr>Hepatocellular Carcinomas</vt:lpstr>
      <vt:lpstr>Pathogenesis of HCC</vt:lpstr>
      <vt:lpstr>Pathogenesis of HCC</vt:lpstr>
      <vt:lpstr>Morphology of HCC</vt:lpstr>
      <vt:lpstr>Morphology of HCC</vt:lpstr>
      <vt:lpstr>Morphology of HCC</vt:lpstr>
      <vt:lpstr>fibrolamellar carcinoma</vt:lpstr>
      <vt:lpstr>PowerPoint Presentation</vt:lpstr>
      <vt:lpstr>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 </vt:lpstr>
      <vt:lpstr>The satellite nodules of this hepatocellular carcinoma.</vt:lpstr>
      <vt:lpstr>PowerPoint Presentation</vt:lpstr>
      <vt:lpstr>PowerPoint Presentation</vt:lpstr>
      <vt:lpstr>PowerPoint Presentation</vt:lpstr>
      <vt:lpstr>Malignant cells of  HCC (seen mostly on right) are well differentiated and interdigitate with normal, larger hepatocytes (seen mostly at left). </vt:lpstr>
      <vt:lpstr>Clinical Features</vt:lpstr>
      <vt:lpstr>Hepatocellular Carcinoma</vt:lpstr>
      <vt:lpstr>Cholangiocarcinoma</vt:lpstr>
      <vt:lpstr>The risk conditions for development of cholangiocarcinoma include  </vt:lpstr>
      <vt:lpstr>Morphology</vt:lpstr>
      <vt:lpstr>Morphology</vt:lpstr>
      <vt:lpstr>PowerPoint Presentation</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PowerPoint Presentation</vt:lpstr>
      <vt:lpstr>Numerous mass lesions of variable size. Some of the larger ones demonstrate central necrosis. The masses are metastases to the liver. </vt:lpstr>
      <vt:lpstr>ANGIOSARCOMA</vt:lpstr>
      <vt:lpstr>PANCREATIC CARCINOMA</vt:lpstr>
      <vt:lpstr>PANCREATIC CARCINOMA Morphology</vt:lpstr>
      <vt:lpstr>PANCREATIC CARCINOMA Morphology</vt:lpstr>
      <vt:lpstr>PANCREATIC CARCINOMA Morphology</vt:lpstr>
      <vt:lpstr>PANCREATIC CARCINOMA: CLINICAL FEATURES</vt:lpstr>
      <vt:lpstr>PANCREATIC CARCINOMA</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Abdul Malik Al Sheikh</cp:lastModifiedBy>
  <cp:revision>10</cp:revision>
  <dcterms:created xsi:type="dcterms:W3CDTF">2011-01-05T09:20:18Z</dcterms:created>
  <dcterms:modified xsi:type="dcterms:W3CDTF">2016-12-28T08:53:28Z</dcterms:modified>
</cp:coreProperties>
</file>