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343" r:id="rId3"/>
    <p:sldId id="345" r:id="rId4"/>
    <p:sldId id="346" r:id="rId5"/>
    <p:sldId id="347" r:id="rId6"/>
    <p:sldId id="348" r:id="rId7"/>
    <p:sldId id="349" r:id="rId8"/>
    <p:sldId id="350" r:id="rId9"/>
    <p:sldId id="351" r:id="rId10"/>
    <p:sldId id="376" r:id="rId11"/>
    <p:sldId id="377" r:id="rId12"/>
    <p:sldId id="378" r:id="rId13"/>
    <p:sldId id="379" r:id="rId14"/>
    <p:sldId id="380" r:id="rId15"/>
    <p:sldId id="381" r:id="rId16"/>
    <p:sldId id="382" r:id="rId17"/>
    <p:sldId id="383" r:id="rId18"/>
    <p:sldId id="384" r:id="rId19"/>
    <p:sldId id="385"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6" d="100"/>
          <a:sy n="66" d="100"/>
        </p:scale>
        <p:origin x="72" y="2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94975-4685-4179-A0D4-6539B24CFC97}" type="datetimeFigureOut">
              <a:rPr lang="en-US" smtClean="0"/>
              <a:t>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6C833-A93E-44B9-A267-7965159341B0}" type="slidenum">
              <a:rPr lang="en-US" smtClean="0"/>
              <a:t>‹#›</a:t>
            </a:fld>
            <a:endParaRPr lang="en-US"/>
          </a:p>
        </p:txBody>
      </p:sp>
    </p:spTree>
    <p:extLst>
      <p:ext uri="{BB962C8B-B14F-4D97-AF65-F5344CB8AC3E}">
        <p14:creationId xmlns:p14="http://schemas.microsoft.com/office/powerpoint/2010/main" val="138324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5392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bwMode="auto">
          <a:noFill/>
          <a:ln>
            <a:solidFill>
              <a:srgbClr val="000000"/>
            </a:solidFill>
            <a:miter lim="800000"/>
            <a:headEnd/>
            <a:tailEnd/>
          </a:ln>
        </p:spPr>
      </p:sp>
      <p:sp>
        <p:nvSpPr>
          <p:cNvPr id="505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05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7F84CC-2D60-4EEC-A4C6-9237E41E0F87}" type="slidenum">
              <a:rPr lang="en-US" smtClean="0">
                <a:solidFill>
                  <a:prstClr val="black"/>
                </a:solidFill>
              </a:rPr>
              <a:pPr fontAlgn="base">
                <a:spcBef>
                  <a:spcPct val="0"/>
                </a:spcBef>
                <a:spcAft>
                  <a:spcPct val="0"/>
                </a:spcAft>
                <a:defRPr/>
              </a:pPr>
              <a:t>23</a:t>
            </a:fld>
            <a:endParaRPr lang="en-US" smtClean="0">
              <a:solidFill>
                <a:prstClr val="black"/>
              </a:solidFill>
            </a:endParaRPr>
          </a:p>
        </p:txBody>
      </p:sp>
    </p:spTree>
    <p:extLst>
      <p:ext uri="{BB962C8B-B14F-4D97-AF65-F5344CB8AC3E}">
        <p14:creationId xmlns:p14="http://schemas.microsoft.com/office/powerpoint/2010/main" val="360180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p:spPr>
        <p:txBody>
          <a:bodyPr/>
          <a:lstStyle/>
          <a:p>
            <a:endParaRPr lang="en-US" dirty="0" smtClean="0"/>
          </a:p>
        </p:txBody>
      </p:sp>
      <p:sp>
        <p:nvSpPr>
          <p:cNvPr id="358404" name="Slide Number Placeholder 3"/>
          <p:cNvSpPr>
            <a:spLocks noGrp="1"/>
          </p:cNvSpPr>
          <p:nvPr>
            <p:ph type="sldNum" sz="quarter"/>
          </p:nvPr>
        </p:nvSpPr>
        <p:spPr>
          <a:noFill/>
        </p:spPr>
        <p:txBody>
          <a:bodyPr/>
          <a:lstStyle/>
          <a:p>
            <a:fld id="{A732ADFE-4E98-41CD-A819-BF208450C779}" type="slidenum">
              <a:rPr lang="en-GB" smtClean="0">
                <a:solidFill>
                  <a:prstClr val="black"/>
                </a:solidFill>
              </a:rPr>
              <a:pPr/>
              <a:t>26</a:t>
            </a:fld>
            <a:endParaRPr lang="en-GB" smtClean="0">
              <a:solidFill>
                <a:prstClr val="black"/>
              </a:solidFill>
            </a:endParaRPr>
          </a:p>
        </p:txBody>
      </p:sp>
    </p:spTree>
    <p:extLst>
      <p:ext uri="{BB962C8B-B14F-4D97-AF65-F5344CB8AC3E}">
        <p14:creationId xmlns:p14="http://schemas.microsoft.com/office/powerpoint/2010/main" val="135662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p:spPr>
        <p:txBody>
          <a:bodyPr/>
          <a:lstStyle/>
          <a:p>
            <a:endParaRPr lang="en-US" dirty="0" smtClean="0"/>
          </a:p>
        </p:txBody>
      </p:sp>
      <p:sp>
        <p:nvSpPr>
          <p:cNvPr id="357380" name="Slide Number Placeholder 3"/>
          <p:cNvSpPr>
            <a:spLocks noGrp="1"/>
          </p:cNvSpPr>
          <p:nvPr>
            <p:ph type="sldNum" sz="quarter"/>
          </p:nvPr>
        </p:nvSpPr>
        <p:spPr>
          <a:noFill/>
        </p:spPr>
        <p:txBody>
          <a:bodyPr/>
          <a:lstStyle/>
          <a:p>
            <a:fld id="{752F5D8B-3DDA-4013-8759-A3A306C7381D}" type="slidenum">
              <a:rPr lang="en-GB" smtClean="0">
                <a:solidFill>
                  <a:prstClr val="black"/>
                </a:solidFill>
              </a:rPr>
              <a:pPr/>
              <a:t>27</a:t>
            </a:fld>
            <a:endParaRPr lang="en-GB" smtClean="0">
              <a:solidFill>
                <a:prstClr val="black"/>
              </a:solidFill>
            </a:endParaRPr>
          </a:p>
        </p:txBody>
      </p:sp>
    </p:spTree>
    <p:extLst>
      <p:ext uri="{BB962C8B-B14F-4D97-AF65-F5344CB8AC3E}">
        <p14:creationId xmlns:p14="http://schemas.microsoft.com/office/powerpoint/2010/main" val="424214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bwMode="auto">
          <a:noFill/>
          <a:ln>
            <a:solidFill>
              <a:srgbClr val="000000"/>
            </a:solidFill>
            <a:miter lim="800000"/>
            <a:headEnd/>
            <a:tailEnd/>
          </a:ln>
        </p:spPr>
      </p:sp>
      <p:sp>
        <p:nvSpPr>
          <p:cNvPr id="487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7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FC6F80-B797-46E7-A431-AB8F4E137D32}" type="slidenum">
              <a:rPr lang="en-US" smtClean="0">
                <a:solidFill>
                  <a:prstClr val="black"/>
                </a:solidFill>
              </a:rPr>
              <a:pPr fontAlgn="base">
                <a:spcBef>
                  <a:spcPct val="0"/>
                </a:spcBef>
                <a:spcAft>
                  <a:spcPct val="0"/>
                </a:spcAft>
                <a:defRPr/>
              </a:pPr>
              <a:t>5</a:t>
            </a:fld>
            <a:endParaRPr lang="en-US" smtClean="0">
              <a:solidFill>
                <a:prstClr val="black"/>
              </a:solidFill>
            </a:endParaRPr>
          </a:p>
        </p:txBody>
      </p:sp>
    </p:spTree>
    <p:extLst>
      <p:ext uri="{BB962C8B-B14F-4D97-AF65-F5344CB8AC3E}">
        <p14:creationId xmlns:p14="http://schemas.microsoft.com/office/powerpoint/2010/main" val="221689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18D320-F9FB-4A7C-8050-A884ECE144EF}" type="slidenum">
              <a:rPr lang="en-US">
                <a:solidFill>
                  <a:prstClr val="black"/>
                </a:solidFill>
              </a:rPr>
              <a:pPr fontAlgn="base">
                <a:spcBef>
                  <a:spcPct val="0"/>
                </a:spcBef>
                <a:spcAft>
                  <a:spcPct val="0"/>
                </a:spcAft>
              </a:pPr>
              <a:t>7</a:t>
            </a:fld>
            <a:endParaRPr lang="en-US">
              <a:solidFill>
                <a:prstClr val="black"/>
              </a:solidFill>
            </a:endParaRPr>
          </a:p>
        </p:txBody>
      </p:sp>
    </p:spTree>
    <p:extLst>
      <p:ext uri="{BB962C8B-B14F-4D97-AF65-F5344CB8AC3E}">
        <p14:creationId xmlns:p14="http://schemas.microsoft.com/office/powerpoint/2010/main" val="180086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Th</a:t>
            </a:r>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1442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p:spPr>
      </p:sp>
      <p:sp>
        <p:nvSpPr>
          <p:cNvPr id="496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6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F14DD4-F646-4F28-B7DF-22861FF1D4D6}" type="slidenum">
              <a:rPr lang="en-US">
                <a:solidFill>
                  <a:prstClr val="black"/>
                </a:solidFill>
              </a:rPr>
              <a:pPr fontAlgn="base">
                <a:spcBef>
                  <a:spcPct val="0"/>
                </a:spcBef>
                <a:spcAft>
                  <a:spcPct val="0"/>
                </a:spcAft>
                <a:defRPr/>
              </a:pPr>
              <a:t>13</a:t>
            </a:fld>
            <a:endParaRPr lang="en-US">
              <a:solidFill>
                <a:prstClr val="black"/>
              </a:solidFill>
            </a:endParaRPr>
          </a:p>
        </p:txBody>
      </p:sp>
    </p:spTree>
    <p:extLst>
      <p:ext uri="{BB962C8B-B14F-4D97-AF65-F5344CB8AC3E}">
        <p14:creationId xmlns:p14="http://schemas.microsoft.com/office/powerpoint/2010/main" val="180641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205D49-467D-41A1-B8FB-6284CAEF362F}" type="slidenum">
              <a:rPr lang="en-US">
                <a:solidFill>
                  <a:prstClr val="black"/>
                </a:solidFill>
              </a:rPr>
              <a:pPr fontAlgn="base">
                <a:spcBef>
                  <a:spcPct val="0"/>
                </a:spcBef>
                <a:spcAft>
                  <a:spcPct val="0"/>
                </a:spcAft>
              </a:pPr>
              <a:t>15</a:t>
            </a:fld>
            <a:endParaRPr lang="en-US">
              <a:solidFill>
                <a:prstClr val="black"/>
              </a:solidFill>
            </a:endParaRPr>
          </a:p>
        </p:txBody>
      </p:sp>
    </p:spTree>
    <p:extLst>
      <p:ext uri="{BB962C8B-B14F-4D97-AF65-F5344CB8AC3E}">
        <p14:creationId xmlns:p14="http://schemas.microsoft.com/office/powerpoint/2010/main" val="72252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951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6FEAB6-B081-4056-8630-12B3B2DDEB9B}" type="slidenum">
              <a:rPr lang="en-US">
                <a:solidFill>
                  <a:prstClr val="black"/>
                </a:solidFill>
              </a:rPr>
              <a:pPr fontAlgn="base">
                <a:spcBef>
                  <a:spcPct val="0"/>
                </a:spcBef>
                <a:spcAft>
                  <a:spcPct val="0"/>
                </a:spcAft>
              </a:pPr>
              <a:t>18</a:t>
            </a:fld>
            <a:endParaRPr lang="en-US">
              <a:solidFill>
                <a:prstClr val="black"/>
              </a:solidFill>
            </a:endParaRPr>
          </a:p>
        </p:txBody>
      </p:sp>
    </p:spTree>
    <p:extLst>
      <p:ext uri="{BB962C8B-B14F-4D97-AF65-F5344CB8AC3E}">
        <p14:creationId xmlns:p14="http://schemas.microsoft.com/office/powerpoint/2010/main" val="332803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6FEAB6-B081-4056-8630-12B3B2DDEB9B}" type="slidenum">
              <a:rPr lang="en-US">
                <a:solidFill>
                  <a:prstClr val="black"/>
                </a:solidFill>
              </a:rPr>
              <a:pPr fontAlgn="base">
                <a:spcBef>
                  <a:spcPct val="0"/>
                </a:spcBef>
                <a:spcAft>
                  <a:spcPct val="0"/>
                </a:spcAft>
              </a:pPr>
              <a:t>19</a:t>
            </a:fld>
            <a:endParaRPr lang="en-US">
              <a:solidFill>
                <a:prstClr val="black"/>
              </a:solidFill>
            </a:endParaRPr>
          </a:p>
        </p:txBody>
      </p:sp>
    </p:spTree>
    <p:extLst>
      <p:ext uri="{BB962C8B-B14F-4D97-AF65-F5344CB8AC3E}">
        <p14:creationId xmlns:p14="http://schemas.microsoft.com/office/powerpoint/2010/main" val="387196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70933" y="1"/>
            <a:ext cx="5037667"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767698" y="6117337"/>
            <a:ext cx="1143297" cy="365125"/>
          </a:xfrm>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11"/>
          </p:nvPr>
        </p:nvSpPr>
        <p:spPr>
          <a:xfrm>
            <a:off x="4831644" y="6117337"/>
            <a:ext cx="4812584"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33760" y="6117337"/>
            <a:ext cx="548640" cy="365125"/>
          </a:xfrm>
        </p:spPr>
        <p:txBody>
          <a:bodyPr/>
          <a:lstStyle/>
          <a:p>
            <a:fld id="{1AEBD49D-256D-49CD-932D-340D3D5ECF92}" type="slidenum">
              <a:rPr lang="en-US" smtClean="0">
                <a:solidFill>
                  <a:prstClr val="black"/>
                </a:solidFill>
              </a:rPr>
              <a:pPr/>
              <a:t>‹#›</a:t>
            </a:fld>
            <a:endParaRPr lang="en-US">
              <a:solidFill>
                <a:prstClr val="black"/>
              </a:solidFill>
            </a:endParaRPr>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86213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019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546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784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872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2089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4624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8918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4874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99568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8288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400800"/>
            <a:ext cx="2540000" cy="457200"/>
          </a:xfrm>
        </p:spPr>
        <p:txBody>
          <a:bodyPr/>
          <a:lstStyle>
            <a:lvl1pPr>
              <a:defRPr/>
            </a:lvl1pPr>
          </a:lstStyle>
          <a:p>
            <a:fld id="{AE131A16-B614-45A7-B5A5-D789006B2C58}" type="datetimeFigureOut">
              <a:rPr lang="en-US" smtClean="0">
                <a:solidFill>
                  <a:prstClr val="black"/>
                </a:solidFill>
              </a:rPr>
              <a:pPr/>
              <a:t>1/8/2017</a:t>
            </a:fld>
            <a:endParaRPr lang="en-US">
              <a:solidFill>
                <a:prstClr val="black"/>
              </a:solidFill>
            </a:endParaRPr>
          </a:p>
        </p:txBody>
      </p:sp>
      <p:sp>
        <p:nvSpPr>
          <p:cNvPr id="6" name="Footer Placeholder 5"/>
          <p:cNvSpPr>
            <a:spLocks noGrp="1"/>
          </p:cNvSpPr>
          <p:nvPr>
            <p:ph type="ftr" sz="quarter" idx="11"/>
          </p:nvPr>
        </p:nvSpPr>
        <p:spPr>
          <a:xfrm>
            <a:off x="4165600" y="6400800"/>
            <a:ext cx="3860800" cy="457200"/>
          </a:xfrm>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a:xfrm>
            <a:off x="8737600" y="6400800"/>
            <a:ext cx="2540000" cy="457200"/>
          </a:xfrm>
        </p:spPr>
        <p:txBody>
          <a:bodyPr/>
          <a:lstStyle>
            <a:lvl1pPr>
              <a:defRPr/>
            </a:lvl1p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21180429"/>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99568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828800"/>
            <a:ext cx="508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4152900"/>
            <a:ext cx="508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8288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400800"/>
            <a:ext cx="2540000" cy="457200"/>
          </a:xfrm>
        </p:spPr>
        <p:txBody>
          <a:bodyPr/>
          <a:lstStyle>
            <a:lvl1pPr>
              <a:defRPr/>
            </a:lvl1pPr>
          </a:lstStyle>
          <a:p>
            <a:fld id="{AE131A16-B614-45A7-B5A5-D789006B2C58}" type="datetimeFigureOut">
              <a:rPr lang="en-US" smtClean="0">
                <a:solidFill>
                  <a:prstClr val="black"/>
                </a:solidFill>
              </a:rPr>
              <a:pPr/>
              <a:t>1/8/2017</a:t>
            </a:fld>
            <a:endParaRPr lang="en-US">
              <a:solidFill>
                <a:prstClr val="black"/>
              </a:solidFill>
            </a:endParaRPr>
          </a:p>
        </p:txBody>
      </p:sp>
      <p:sp>
        <p:nvSpPr>
          <p:cNvPr id="7" name="Footer Placeholder 6"/>
          <p:cNvSpPr>
            <a:spLocks noGrp="1"/>
          </p:cNvSpPr>
          <p:nvPr>
            <p:ph type="ftr" sz="quarter" idx="11"/>
          </p:nvPr>
        </p:nvSpPr>
        <p:spPr>
          <a:xfrm>
            <a:off x="4165600" y="6400800"/>
            <a:ext cx="3860800" cy="457200"/>
          </a:xfrm>
        </p:spPr>
        <p:txBody>
          <a:bodyPr/>
          <a:lstStyle>
            <a:lvl1pPr>
              <a:defRPr/>
            </a:lvl1pPr>
          </a:lstStyle>
          <a:p>
            <a:endParaRPr lang="en-US">
              <a:solidFill>
                <a:prstClr val="black"/>
              </a:solidFill>
            </a:endParaRPr>
          </a:p>
        </p:txBody>
      </p:sp>
      <p:sp>
        <p:nvSpPr>
          <p:cNvPr id="8" name="Slide Number Placeholder 7"/>
          <p:cNvSpPr>
            <a:spLocks noGrp="1"/>
          </p:cNvSpPr>
          <p:nvPr>
            <p:ph type="sldNum" sz="quarter" idx="12"/>
          </p:nvPr>
        </p:nvSpPr>
        <p:spPr>
          <a:xfrm>
            <a:off x="8737600" y="6400800"/>
            <a:ext cx="2540000" cy="457200"/>
          </a:xfrm>
        </p:spPr>
        <p:txBody>
          <a:bodyPr/>
          <a:lstStyle>
            <a:lvl1pPr>
              <a:defRPr/>
            </a:lvl1p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6763731"/>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309512" y="2667000"/>
            <a:ext cx="10272889"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792440" y="6108174"/>
            <a:ext cx="1143297" cy="365125"/>
          </a:xfrm>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11"/>
          </p:nvPr>
        </p:nvSpPr>
        <p:spPr>
          <a:xfrm>
            <a:off x="2630197" y="6108174"/>
            <a:ext cx="7086023"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1957" y="6108174"/>
            <a:ext cx="570444" cy="365125"/>
          </a:xfrm>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112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31090" y="6116071"/>
            <a:ext cx="551311" cy="365125"/>
          </a:xfrm>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931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86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9635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866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937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479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solidFill>
                  <a:prstClr val="black"/>
                </a:solidFill>
              </a:rPr>
              <a:pPr/>
              <a:t>1/8/2017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118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1" y="1"/>
            <a:ext cx="2842684"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131A16-B614-45A7-B5A5-D789006B2C58}" type="datetimeFigureOut">
              <a:rPr lang="en-US" smtClean="0">
                <a:solidFill>
                  <a:prstClr val="black"/>
                </a:solidFill>
              </a:rPr>
              <a:pPr/>
              <a:t>1/8/2017</a:t>
            </a:fld>
            <a:endParaRPr lang="en-US">
              <a:solidFill>
                <a:prstClr val="black"/>
              </a:solidFill>
            </a:endParaRPr>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3513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http://www.med.und.nodak.edu/depts/path/powerpoint/blk5/NP1_files/slide0031_image029.wmz" TargetMode="External"/><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0/01/Crohn's_disease_-_colon_-_high_mag.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142984"/>
            <a:ext cx="6553200" cy="3186122"/>
          </a:xfrm>
        </p:spPr>
        <p:txBody>
          <a:bodyPr>
            <a:noAutofit/>
          </a:bodyPr>
          <a:lstStyle/>
          <a:p>
            <a:pPr algn="ctr"/>
            <a:r>
              <a:rPr lang="en-US" sz="7200" b="1" i="1" dirty="0">
                <a:solidFill>
                  <a:srgbClr val="002060"/>
                </a:solidFill>
                <a:effectLst>
                  <a:outerShdw blurRad="38100" dist="38100" dir="2700000" algn="tl">
                    <a:srgbClr val="000000">
                      <a:alpha val="43137"/>
                    </a:srgbClr>
                  </a:outerShdw>
                </a:effectLst>
              </a:rPr>
              <a:t>GIT</a:t>
            </a:r>
            <a:r>
              <a:rPr lang="en-US" sz="6600" b="1" i="1" dirty="0">
                <a:solidFill>
                  <a:srgbClr val="002060"/>
                </a:solidFill>
                <a:effectLst>
                  <a:outerShdw blurRad="38100" dist="38100" dir="2700000" algn="tl">
                    <a:srgbClr val="000000">
                      <a:alpha val="43137"/>
                    </a:srgbClr>
                  </a:outerShdw>
                </a:effectLst>
              </a:rPr>
              <a:t> BLOCK</a:t>
            </a:r>
            <a:r>
              <a:rPr lang="en-US" sz="4000" i="1" dirty="0">
                <a:solidFill>
                  <a:schemeClr val="accent2">
                    <a:lumMod val="60000"/>
                    <a:lumOff val="40000"/>
                  </a:schemeClr>
                </a:solidFill>
              </a:rPr>
              <a:t/>
            </a:r>
            <a:br>
              <a:rPr lang="en-US" sz="4000" i="1" dirty="0">
                <a:solidFill>
                  <a:schemeClr val="accent2">
                    <a:lumMod val="60000"/>
                    <a:lumOff val="40000"/>
                  </a:schemeClr>
                </a:solidFill>
              </a:rPr>
            </a:br>
            <a:r>
              <a:rPr lang="en-US" sz="4000" i="1" dirty="0">
                <a:solidFill>
                  <a:schemeClr val="accent2">
                    <a:lumMod val="60000"/>
                    <a:lumOff val="40000"/>
                  </a:schemeClr>
                </a:solidFill>
              </a:rPr>
              <a:t/>
            </a:r>
            <a:br>
              <a:rPr lang="en-US" sz="4000" i="1" dirty="0">
                <a:solidFill>
                  <a:schemeClr val="accent2">
                    <a:lumMod val="60000"/>
                    <a:lumOff val="40000"/>
                  </a:schemeClr>
                </a:solidFill>
              </a:rPr>
            </a:br>
            <a:r>
              <a:rPr lang="en-US" sz="4000" b="1" i="1" dirty="0">
                <a:solidFill>
                  <a:schemeClr val="accent2">
                    <a:lumMod val="60000"/>
                    <a:lumOff val="40000"/>
                  </a:schemeClr>
                </a:solidFill>
                <a:effectLst>
                  <a:outerShdw blurRad="38100" dist="38100" dir="2700000" algn="tl">
                    <a:srgbClr val="000000">
                      <a:alpha val="43137"/>
                    </a:srgbClr>
                  </a:outerShdw>
                </a:effectLst>
              </a:rPr>
              <a:t> </a:t>
            </a:r>
            <a:r>
              <a:rPr lang="en-US" sz="4000" b="1" i="1" dirty="0">
                <a:solidFill>
                  <a:schemeClr val="tx1">
                    <a:lumMod val="95000"/>
                  </a:schemeClr>
                </a:solidFill>
                <a:effectLst>
                  <a:outerShdw blurRad="38100" dist="38100" dir="2700000" algn="tl">
                    <a:srgbClr val="000000">
                      <a:alpha val="43137"/>
                    </a:srgbClr>
                  </a:outerShdw>
                </a:effectLst>
              </a:rPr>
              <a:t>PATHOLOGY  </a:t>
            </a:r>
            <a:r>
              <a:rPr lang="en-US" sz="4000" b="1" i="1" dirty="0" smtClean="0">
                <a:solidFill>
                  <a:schemeClr val="tx1">
                    <a:lumMod val="95000"/>
                  </a:schemeClr>
                </a:solidFill>
                <a:effectLst>
                  <a:outerShdw blurRad="38100" dist="38100" dir="2700000" algn="tl">
                    <a:srgbClr val="000000">
                      <a:alpha val="43137"/>
                    </a:srgbClr>
                  </a:outerShdw>
                </a:effectLst>
              </a:rPr>
              <a:t>PRACTICAL</a:t>
            </a:r>
            <a:br>
              <a:rPr lang="en-US" sz="4000" b="1" i="1" dirty="0" smtClean="0">
                <a:solidFill>
                  <a:schemeClr val="tx1">
                    <a:lumMod val="95000"/>
                  </a:schemeClr>
                </a:solidFill>
                <a:effectLst>
                  <a:outerShdw blurRad="38100" dist="38100" dir="2700000" algn="tl">
                    <a:srgbClr val="000000">
                      <a:alpha val="43137"/>
                    </a:srgbClr>
                  </a:outerShdw>
                </a:effectLst>
              </a:rPr>
            </a:br>
            <a:r>
              <a:rPr lang="en-US" sz="4000" b="1" i="1" dirty="0" smtClean="0">
                <a:solidFill>
                  <a:schemeClr val="tx1">
                    <a:lumMod val="95000"/>
                  </a:schemeClr>
                </a:solidFill>
                <a:effectLst>
                  <a:outerShdw blurRad="38100" dist="38100" dir="2700000" algn="tl">
                    <a:srgbClr val="000000">
                      <a:alpha val="43137"/>
                    </a:srgbClr>
                  </a:outerShdw>
                </a:effectLst>
              </a:rPr>
              <a:t/>
            </a:r>
            <a:br>
              <a:rPr lang="en-US" sz="4000" b="1" i="1" dirty="0" smtClean="0">
                <a:solidFill>
                  <a:schemeClr val="tx1">
                    <a:lumMod val="95000"/>
                  </a:schemeClr>
                </a:solidFill>
                <a:effectLst>
                  <a:outerShdw blurRad="38100" dist="38100" dir="2700000" algn="tl">
                    <a:srgbClr val="000000">
                      <a:alpha val="43137"/>
                    </a:srgbClr>
                  </a:outerShdw>
                </a:effectLst>
              </a:rPr>
            </a:br>
            <a:r>
              <a:rPr lang="en-US" sz="4000" b="1" i="1" dirty="0" err="1" smtClean="0">
                <a:solidFill>
                  <a:schemeClr val="tx1">
                    <a:lumMod val="95000"/>
                  </a:schemeClr>
                </a:solidFill>
                <a:effectLst>
                  <a:outerShdw blurRad="38100" dist="38100" dir="2700000" algn="tl">
                    <a:srgbClr val="000000">
                      <a:alpha val="43137"/>
                    </a:srgbClr>
                  </a:outerShdw>
                </a:effectLst>
              </a:rPr>
              <a:t>Dr</a:t>
            </a:r>
            <a:r>
              <a:rPr lang="en-US" sz="4000" b="1" i="1" dirty="0" smtClean="0">
                <a:solidFill>
                  <a:schemeClr val="tx1">
                    <a:lumMod val="95000"/>
                  </a:schemeClr>
                </a:solidFill>
                <a:effectLst>
                  <a:outerShdw blurRad="38100" dist="38100" dir="2700000" algn="tl">
                    <a:srgbClr val="000000">
                      <a:alpha val="43137"/>
                    </a:srgbClr>
                  </a:outerShdw>
                </a:effectLst>
              </a:rPr>
              <a:t> Abdullah Basabein</a:t>
            </a:r>
            <a:endParaRPr lang="en-US" b="1" i="1" dirty="0">
              <a:solidFill>
                <a:schemeClr val="tx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077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895600"/>
            <a:ext cx="6172200" cy="1096888"/>
          </a:xfrm>
        </p:spPr>
        <p:txBody>
          <a:bodyPr>
            <a:normAutofit/>
          </a:bodyPr>
          <a:lstStyle/>
          <a:p>
            <a:pPr algn="ctr"/>
            <a:r>
              <a:rPr lang="en-US" b="1" i="1" dirty="0" smtClean="0">
                <a:solidFill>
                  <a:schemeClr val="bg2">
                    <a:lumMod val="25000"/>
                  </a:schemeClr>
                </a:solidFill>
                <a:effectLst>
                  <a:outerShdw blurRad="38100" dist="38100" dir="2700000" algn="tl">
                    <a:srgbClr val="000000">
                      <a:alpha val="43137"/>
                    </a:srgbClr>
                  </a:outerShdw>
                </a:effectLst>
              </a:rPr>
              <a:t> Ulcerative colitis</a:t>
            </a:r>
            <a:endParaRPr lang="en-US" b="1" i="1" dirty="0">
              <a:solidFill>
                <a:schemeClr val="bg2">
                  <a:lumMod val="25000"/>
                </a:schemeClr>
              </a:solidFill>
              <a:effectLst>
                <a:outerShdw blurRad="38100" dist="38100" dir="2700000" algn="tl">
                  <a:srgbClr val="000000">
                    <a:alpha val="43137"/>
                  </a:srgbClr>
                </a:outerShdw>
              </a:effectLst>
            </a:endParaRPr>
          </a:p>
        </p:txBody>
      </p:sp>
      <p:sp>
        <p:nvSpPr>
          <p:cNvPr id="3" name="TextBox 2"/>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4" name="TextBox 3"/>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1636517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711624" y="5541040"/>
            <a:ext cx="6696744" cy="1323439"/>
          </a:xfrm>
          <a:prstGeom prst="rect">
            <a:avLst/>
          </a:prstGeom>
        </p:spPr>
        <p:txBody>
          <a:bodyPr wrap="square">
            <a:spAutoFit/>
          </a:bodyPr>
          <a:lstStyle/>
          <a:p>
            <a:pPr algn="ctr"/>
            <a:r>
              <a:rPr lang="en-US" sz="2000" b="1" i="1" dirty="0">
                <a:solidFill>
                  <a:prstClr val="black"/>
                </a:solidFill>
              </a:rPr>
              <a:t>The most intense inflammation begins at the sigmoid colon (Right) and extends upward and around to the ascending colon. At the lower left is the ileocecal valve with a portion of terminal ileum that is not involved. </a:t>
            </a:r>
          </a:p>
        </p:txBody>
      </p:sp>
      <p:pic>
        <p:nvPicPr>
          <p:cNvPr id="141314" name="Picture 2" descr="http://library.med.utah.edu/WebPath/jpeg4/GI071.jpg"/>
          <p:cNvPicPr>
            <a:picLocks noChangeAspect="1" noChangeArrowheads="1"/>
          </p:cNvPicPr>
          <p:nvPr/>
        </p:nvPicPr>
        <p:blipFill>
          <a:blip r:embed="rId3" cstate="print"/>
          <a:srcRect/>
          <a:stretch>
            <a:fillRect/>
          </a:stretch>
        </p:blipFill>
        <p:spPr bwMode="auto">
          <a:xfrm>
            <a:off x="3215680" y="836713"/>
            <a:ext cx="5832648" cy="4680520"/>
          </a:xfrm>
          <a:prstGeom prst="rect">
            <a:avLst/>
          </a:prstGeom>
          <a:noFill/>
        </p:spPr>
      </p:pic>
      <p:sp>
        <p:nvSpPr>
          <p:cNvPr id="5" name="Rounded Rectangle 4"/>
          <p:cNvSpPr/>
          <p:nvPr/>
        </p:nvSpPr>
        <p:spPr>
          <a:xfrm>
            <a:off x="3143672" y="188640"/>
            <a:ext cx="5904656"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Chronic Ulcerative Colitis - Gross</a:t>
            </a:r>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827821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9730" name="Picture 2" descr="http://library.med.utah.edu/WebPath/jpeg4/GI070.jpg"/>
          <p:cNvPicPr>
            <a:picLocks noChangeAspect="1" noChangeArrowheads="1"/>
          </p:cNvPicPr>
          <p:nvPr/>
        </p:nvPicPr>
        <p:blipFill>
          <a:blip r:embed="rId2" cstate="print"/>
          <a:srcRect/>
          <a:stretch>
            <a:fillRect/>
          </a:stretch>
        </p:blipFill>
        <p:spPr bwMode="auto">
          <a:xfrm>
            <a:off x="2927648" y="1052736"/>
            <a:ext cx="6192688" cy="4176464"/>
          </a:xfrm>
          <a:prstGeom prst="rect">
            <a:avLst/>
          </a:prstGeom>
          <a:noFill/>
        </p:spPr>
      </p:pic>
      <p:sp>
        <p:nvSpPr>
          <p:cNvPr id="3" name="Rectangle 2"/>
          <p:cNvSpPr/>
          <p:nvPr/>
        </p:nvSpPr>
        <p:spPr>
          <a:xfrm>
            <a:off x="2855640" y="5373217"/>
            <a:ext cx="6336704" cy="707886"/>
          </a:xfrm>
          <a:prstGeom prst="rect">
            <a:avLst/>
          </a:prstGeom>
        </p:spPr>
        <p:txBody>
          <a:bodyPr wrap="square">
            <a:spAutoFit/>
          </a:bodyPr>
          <a:lstStyle/>
          <a:p>
            <a:pPr algn="ctr"/>
            <a:r>
              <a:rPr lang="en-US" sz="2000" b="1" i="1" dirty="0" smtClean="0"/>
              <a:t>- </a:t>
            </a:r>
            <a:r>
              <a:rPr lang="en-US" sz="2000" b="1" i="1" dirty="0">
                <a:solidFill>
                  <a:srgbClr val="FF0000"/>
                </a:solidFill>
              </a:rPr>
              <a:t>Dilated</a:t>
            </a:r>
            <a:r>
              <a:rPr lang="en-US" sz="2000" b="1" i="1" dirty="0"/>
              <a:t> </a:t>
            </a:r>
            <a:r>
              <a:rPr lang="en-US" sz="2000" b="1" i="1" dirty="0">
                <a:solidFill>
                  <a:schemeClr val="bg2">
                    <a:lumMod val="50000"/>
                  </a:schemeClr>
                </a:solidFill>
              </a:rPr>
              <a:t>ulcerated</a:t>
            </a:r>
            <a:r>
              <a:rPr lang="en-US" sz="2000" b="1" i="1" dirty="0"/>
              <a:t> </a:t>
            </a:r>
            <a:r>
              <a:rPr lang="en-US" sz="2000" b="1" i="1" u="sng" dirty="0"/>
              <a:t>colon</a:t>
            </a:r>
            <a:r>
              <a:rPr lang="en-US" sz="2000" b="1" i="1" dirty="0"/>
              <a:t> showing </a:t>
            </a:r>
            <a:r>
              <a:rPr lang="en-US" sz="2000" b="1" i="1" u="sng" dirty="0"/>
              <a:t>numerous inflammatory</a:t>
            </a:r>
            <a:r>
              <a:rPr lang="en-US" sz="2000" b="1" i="1" dirty="0"/>
              <a:t> </a:t>
            </a:r>
            <a:r>
              <a:rPr lang="en-US" sz="2000" b="1" i="1" dirty="0">
                <a:solidFill>
                  <a:srgbClr val="00B050"/>
                </a:solidFill>
              </a:rPr>
              <a:t>pseudo polyps</a:t>
            </a:r>
            <a:r>
              <a:rPr lang="en-US" sz="2000" b="1" i="1" dirty="0"/>
              <a:t>.</a:t>
            </a:r>
            <a:endParaRPr lang="en-US" sz="2000" b="1" i="1" dirty="0">
              <a:solidFill>
                <a:prstClr val="black"/>
              </a:solidFill>
            </a:endParaRPr>
          </a:p>
        </p:txBody>
      </p:sp>
      <p:sp>
        <p:nvSpPr>
          <p:cNvPr id="4" name="Rounded Rectangle 3"/>
          <p:cNvSpPr/>
          <p:nvPr/>
        </p:nvSpPr>
        <p:spPr>
          <a:xfrm>
            <a:off x="3719736" y="260648"/>
            <a:ext cx="4392488"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Pseudopolyps</a:t>
            </a:r>
            <a:r>
              <a:rPr lang="en-US" sz="2800" dirty="0">
                <a:solidFill>
                  <a:prstClr val="white"/>
                </a:solidFill>
              </a:rPr>
              <a:t> </a:t>
            </a:r>
            <a:r>
              <a:rPr lang="en-US" sz="2800" b="1" i="1" dirty="0">
                <a:solidFill>
                  <a:prstClr val="white"/>
                </a:solidFill>
              </a:rPr>
              <a:t>- Gross</a:t>
            </a:r>
          </a:p>
        </p:txBody>
      </p:sp>
      <p:sp>
        <p:nvSpPr>
          <p:cNvPr id="5" name="TextBox 4"/>
          <p:cNvSpPr txBox="1"/>
          <p:nvPr/>
        </p:nvSpPr>
        <p:spPr>
          <a:xfrm>
            <a:off x="1524000" y="6627192"/>
            <a:ext cx="14478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242772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1490" name="Picture 1"/>
          <p:cNvPicPr>
            <a:picLocks noChangeAspect="1"/>
          </p:cNvPicPr>
          <p:nvPr/>
        </p:nvPicPr>
        <p:blipFill>
          <a:blip r:embed="rId3" cstate="print"/>
          <a:srcRect/>
          <a:stretch>
            <a:fillRect/>
          </a:stretch>
        </p:blipFill>
        <p:spPr bwMode="auto">
          <a:xfrm rot="5400000">
            <a:off x="3863752" y="-171400"/>
            <a:ext cx="4320480" cy="6624737"/>
          </a:xfrm>
          <a:prstGeom prst="rect">
            <a:avLst/>
          </a:prstGeom>
          <a:noFill/>
          <a:ln w="9525">
            <a:noFill/>
            <a:miter lim="800000"/>
            <a:headEnd/>
            <a:tailEnd/>
          </a:ln>
        </p:spPr>
      </p:pic>
      <p:sp>
        <p:nvSpPr>
          <p:cNvPr id="3" name="Rectangle 2"/>
          <p:cNvSpPr/>
          <p:nvPr/>
        </p:nvSpPr>
        <p:spPr>
          <a:xfrm>
            <a:off x="2783632" y="5457999"/>
            <a:ext cx="6264696" cy="1015663"/>
          </a:xfrm>
          <a:prstGeom prst="rect">
            <a:avLst/>
          </a:prstGeom>
        </p:spPr>
        <p:txBody>
          <a:bodyPr wrap="square">
            <a:spAutoFit/>
          </a:bodyPr>
          <a:lstStyle/>
          <a:p>
            <a:pPr algn="ctr">
              <a:spcBef>
                <a:spcPct val="0"/>
              </a:spcBef>
            </a:pPr>
            <a:r>
              <a:rPr lang="en-US" sz="2000" b="1" i="1" dirty="0">
                <a:solidFill>
                  <a:prstClr val="black"/>
                </a:solidFill>
              </a:rPr>
              <a:t>The picture shows pseudo polyps formation . </a:t>
            </a:r>
          </a:p>
          <a:p>
            <a:pPr algn="ctr">
              <a:spcBef>
                <a:spcPct val="0"/>
              </a:spcBef>
            </a:pPr>
            <a:r>
              <a:rPr lang="en-US" sz="2000" b="1" i="1" dirty="0">
                <a:solidFill>
                  <a:prstClr val="black"/>
                </a:solidFill>
              </a:rPr>
              <a:t>Toxic mega colon, glandular dysplasia and adenocarcinoma are the main complications .</a:t>
            </a:r>
          </a:p>
        </p:txBody>
      </p:sp>
      <p:sp>
        <p:nvSpPr>
          <p:cNvPr id="4" name="Rounded Rectangle 3"/>
          <p:cNvSpPr/>
          <p:nvPr/>
        </p:nvSpPr>
        <p:spPr>
          <a:xfrm>
            <a:off x="3719736" y="260648"/>
            <a:ext cx="4392488"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Pseudopolyps</a:t>
            </a:r>
            <a:r>
              <a:rPr lang="en-US" sz="2800" dirty="0">
                <a:solidFill>
                  <a:prstClr val="white"/>
                </a:solidFill>
              </a:rPr>
              <a:t> </a:t>
            </a:r>
            <a:r>
              <a:rPr lang="en-US" sz="2800" b="1" i="1" dirty="0">
                <a:solidFill>
                  <a:prstClr val="white"/>
                </a:solidFill>
              </a:rPr>
              <a:t>- Gross</a:t>
            </a:r>
          </a:p>
        </p:txBody>
      </p:sp>
      <p:sp>
        <p:nvSpPr>
          <p:cNvPr id="5" name="TextBox 4"/>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464225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0754" name="Picture 2" descr="http://library.med.utah.edu/WebPath/jpeg4/GI073.jpg"/>
          <p:cNvPicPr>
            <a:picLocks noChangeAspect="1" noChangeArrowheads="1"/>
          </p:cNvPicPr>
          <p:nvPr/>
        </p:nvPicPr>
        <p:blipFill>
          <a:blip r:embed="rId2" cstate="print"/>
          <a:srcRect/>
          <a:stretch>
            <a:fillRect/>
          </a:stretch>
        </p:blipFill>
        <p:spPr bwMode="auto">
          <a:xfrm>
            <a:off x="2746862" y="1124744"/>
            <a:ext cx="6445483" cy="4176464"/>
          </a:xfrm>
          <a:prstGeom prst="rect">
            <a:avLst/>
          </a:prstGeom>
          <a:noFill/>
          <a:ln>
            <a:solidFill>
              <a:schemeClr val="tx1"/>
            </a:solidFill>
          </a:ln>
        </p:spPr>
      </p:pic>
      <p:sp>
        <p:nvSpPr>
          <p:cNvPr id="4" name="Rectangle 3"/>
          <p:cNvSpPr/>
          <p:nvPr/>
        </p:nvSpPr>
        <p:spPr>
          <a:xfrm>
            <a:off x="2783632" y="5397024"/>
            <a:ext cx="6408712" cy="1015663"/>
          </a:xfrm>
          <a:prstGeom prst="rect">
            <a:avLst/>
          </a:prstGeom>
        </p:spPr>
        <p:txBody>
          <a:bodyPr wrap="square">
            <a:spAutoFit/>
          </a:bodyPr>
          <a:lstStyle/>
          <a:p>
            <a:pPr algn="ctr"/>
            <a:r>
              <a:rPr lang="en-US" sz="2000" b="1" i="1" dirty="0">
                <a:solidFill>
                  <a:prstClr val="black"/>
                </a:solidFill>
              </a:rPr>
              <a:t>Microscopically, the inflammation of ulcerative colitis is confined primarily to the mucosa. Here, the mucosa is eroded by an ulcer that undermines surrounding mucosa.</a:t>
            </a:r>
          </a:p>
        </p:txBody>
      </p:sp>
      <p:sp>
        <p:nvSpPr>
          <p:cNvPr id="5" name="Rounded Rectangle 4"/>
          <p:cNvSpPr/>
          <p:nvPr/>
        </p:nvSpPr>
        <p:spPr>
          <a:xfrm>
            <a:off x="3071664" y="332656"/>
            <a:ext cx="5832648"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Chronic Ulcerative Colitis - LPF</a:t>
            </a:r>
          </a:p>
        </p:txBody>
      </p:sp>
      <p:sp>
        <p:nvSpPr>
          <p:cNvPr id="6" name="TextBox 5"/>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p>
        </p:txBody>
      </p:sp>
      <p:sp>
        <p:nvSpPr>
          <p:cNvPr id="7" name="TextBox 6"/>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235053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7218" name="Picture 2" descr="http://library.med.utah.edu/WebPath/jpeg4/GI184.jpg"/>
          <p:cNvPicPr>
            <a:picLocks noChangeAspect="1" noChangeArrowheads="1"/>
          </p:cNvPicPr>
          <p:nvPr/>
        </p:nvPicPr>
        <p:blipFill>
          <a:blip r:embed="rId3" cstate="print"/>
          <a:srcRect/>
          <a:stretch>
            <a:fillRect/>
          </a:stretch>
        </p:blipFill>
        <p:spPr bwMode="auto">
          <a:xfrm>
            <a:off x="2567608" y="836713"/>
            <a:ext cx="6768752" cy="4289901"/>
          </a:xfrm>
          <a:prstGeom prst="rect">
            <a:avLst/>
          </a:prstGeom>
          <a:noFill/>
          <a:ln>
            <a:solidFill>
              <a:schemeClr val="tx1"/>
            </a:solidFill>
          </a:ln>
        </p:spPr>
      </p:pic>
      <p:sp>
        <p:nvSpPr>
          <p:cNvPr id="6" name="Rectangle 5"/>
          <p:cNvSpPr/>
          <p:nvPr/>
        </p:nvSpPr>
        <p:spPr>
          <a:xfrm>
            <a:off x="2279576" y="5192032"/>
            <a:ext cx="7344816" cy="1631216"/>
          </a:xfrm>
          <a:prstGeom prst="rect">
            <a:avLst/>
          </a:prstGeom>
        </p:spPr>
        <p:txBody>
          <a:bodyPr wrap="square">
            <a:spAutoFit/>
          </a:bodyPr>
          <a:lstStyle/>
          <a:p>
            <a:pPr algn="ctr"/>
            <a:r>
              <a:rPr lang="en-US" sz="2000" b="1" i="1" dirty="0">
                <a:solidFill>
                  <a:prstClr val="black"/>
                </a:solidFill>
              </a:rPr>
              <a:t>The colonic mucosa of active ulcerative colitis shows "crypt abscesses" in which a neutrophilic exudate is found in glandular lumens. The submucosa shows intense inflammation. The glands demonstrate loss of goblet cells and hyperchromatic nuclei with inflammatory atypia.</a:t>
            </a:r>
          </a:p>
        </p:txBody>
      </p:sp>
      <p:sp>
        <p:nvSpPr>
          <p:cNvPr id="7" name="Rounded Rectangle 6"/>
          <p:cNvSpPr/>
          <p:nvPr/>
        </p:nvSpPr>
        <p:spPr>
          <a:xfrm>
            <a:off x="2438400" y="188640"/>
            <a:ext cx="7162800"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Ulcerative Colitis with Crypt Abscesses - MPF</a:t>
            </a:r>
          </a:p>
        </p:txBody>
      </p:sp>
      <p:sp>
        <p:nvSpPr>
          <p:cNvPr id="5" name="TextBox 4"/>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p>
        </p:txBody>
      </p:sp>
      <p:sp>
        <p:nvSpPr>
          <p:cNvPr id="8" name="TextBox 7"/>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420370340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3071664" y="332656"/>
            <a:ext cx="5832648"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Chronic Ulcerative Colitis - HPF</a:t>
            </a:r>
          </a:p>
        </p:txBody>
      </p:sp>
      <p:pic>
        <p:nvPicPr>
          <p:cNvPr id="331778" name="Picture 2" descr="http://library.med.utah.edu/WebPath/jpeg4/GI074.jpg"/>
          <p:cNvPicPr>
            <a:picLocks noChangeAspect="1" noChangeArrowheads="1"/>
          </p:cNvPicPr>
          <p:nvPr/>
        </p:nvPicPr>
        <p:blipFill>
          <a:blip r:embed="rId2" cstate="print"/>
          <a:srcRect/>
          <a:stretch>
            <a:fillRect/>
          </a:stretch>
        </p:blipFill>
        <p:spPr bwMode="auto">
          <a:xfrm>
            <a:off x="2783632" y="980728"/>
            <a:ext cx="6600800" cy="4176464"/>
          </a:xfrm>
          <a:prstGeom prst="rect">
            <a:avLst/>
          </a:prstGeom>
          <a:noFill/>
          <a:ln>
            <a:solidFill>
              <a:schemeClr val="tx1"/>
            </a:solidFill>
          </a:ln>
        </p:spPr>
      </p:pic>
      <p:sp>
        <p:nvSpPr>
          <p:cNvPr id="4" name="Rectangle 3"/>
          <p:cNvSpPr/>
          <p:nvPr/>
        </p:nvSpPr>
        <p:spPr>
          <a:xfrm>
            <a:off x="2711624" y="5229201"/>
            <a:ext cx="6768752" cy="1323439"/>
          </a:xfrm>
          <a:prstGeom prst="rect">
            <a:avLst/>
          </a:prstGeom>
        </p:spPr>
        <p:txBody>
          <a:bodyPr wrap="square">
            <a:spAutoFit/>
          </a:bodyPr>
          <a:lstStyle/>
          <a:p>
            <a:pPr algn="ctr"/>
            <a:r>
              <a:rPr lang="en-US" sz="2000" b="1" i="1" dirty="0">
                <a:solidFill>
                  <a:prstClr val="black"/>
                </a:solidFill>
              </a:rPr>
              <a:t>At higher magnification, the intense inflammation of the mucosa is seen. The colonic mucosal epithelium demonstrates loss of goblet cells. An exudate is present over the surface. Both acute and chronic inflammatory cells are present</a:t>
            </a: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165194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22" name="Picture 2" descr="http://library.med.utah.edu/WebPath/jpeg4/GI183.jpg"/>
          <p:cNvPicPr>
            <a:picLocks noChangeAspect="1" noChangeArrowheads="1"/>
          </p:cNvPicPr>
          <p:nvPr/>
        </p:nvPicPr>
        <p:blipFill>
          <a:blip r:embed="rId3" cstate="print"/>
          <a:srcRect/>
          <a:stretch>
            <a:fillRect/>
          </a:stretch>
        </p:blipFill>
        <p:spPr bwMode="auto">
          <a:xfrm>
            <a:off x="2567608" y="836713"/>
            <a:ext cx="6840760" cy="4520927"/>
          </a:xfrm>
          <a:prstGeom prst="rect">
            <a:avLst/>
          </a:prstGeom>
          <a:noFill/>
        </p:spPr>
      </p:pic>
      <p:sp>
        <p:nvSpPr>
          <p:cNvPr id="5" name="Rounded Rectangle 4"/>
          <p:cNvSpPr/>
          <p:nvPr/>
        </p:nvSpPr>
        <p:spPr>
          <a:xfrm>
            <a:off x="2495600" y="188640"/>
            <a:ext cx="6912768"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Ulcerative Colitis with Crypt Abscesses - HPF</a:t>
            </a:r>
          </a:p>
        </p:txBody>
      </p:sp>
      <p:sp>
        <p:nvSpPr>
          <p:cNvPr id="6" name="Rectangle 5"/>
          <p:cNvSpPr/>
          <p:nvPr/>
        </p:nvSpPr>
        <p:spPr>
          <a:xfrm>
            <a:off x="2495600" y="5445225"/>
            <a:ext cx="7181800" cy="1015663"/>
          </a:xfrm>
          <a:prstGeom prst="rect">
            <a:avLst/>
          </a:prstGeom>
        </p:spPr>
        <p:txBody>
          <a:bodyPr wrap="square">
            <a:spAutoFit/>
          </a:bodyPr>
          <a:lstStyle/>
          <a:p>
            <a:r>
              <a:rPr lang="en-US" sz="2000" b="1" i="1" dirty="0" smtClean="0"/>
              <a:t>- </a:t>
            </a:r>
            <a:r>
              <a:rPr lang="en-US" sz="2000" b="1" i="1" dirty="0"/>
              <a:t>Crypt abscesses. </a:t>
            </a:r>
            <a:endParaRPr lang="en-US" sz="2000" dirty="0"/>
          </a:p>
          <a:p>
            <a:r>
              <a:rPr lang="en-US" sz="2000" b="1" i="1" dirty="0" smtClean="0"/>
              <a:t>- </a:t>
            </a:r>
            <a:r>
              <a:rPr lang="en-US" sz="2000" b="1" i="1" dirty="0"/>
              <a:t>Goblet cells depletion. </a:t>
            </a:r>
            <a:endParaRPr lang="en-US" sz="2000" dirty="0"/>
          </a:p>
          <a:p>
            <a:r>
              <a:rPr lang="en-US" sz="2000" b="1" i="1" dirty="0" smtClean="0"/>
              <a:t>- </a:t>
            </a:r>
            <a:r>
              <a:rPr lang="en-US" sz="2000" b="1" i="1" dirty="0"/>
              <a:t>Marked acute on chronic inflammation in lamina </a:t>
            </a:r>
            <a:r>
              <a:rPr lang="en-US" sz="2000" b="1" i="1" dirty="0" err="1"/>
              <a:t>propria</a:t>
            </a:r>
            <a:r>
              <a:rPr lang="en-US" sz="2000" b="1" i="1" dirty="0"/>
              <a:t>.</a:t>
            </a:r>
            <a:endParaRPr lang="en-US" sz="2000" b="1" i="1" dirty="0">
              <a:solidFill>
                <a:prstClr val="black"/>
              </a:solidFill>
            </a:endParaRPr>
          </a:p>
        </p:txBody>
      </p:sp>
      <p:cxnSp>
        <p:nvCxnSpPr>
          <p:cNvPr id="8" name="Straight Arrow Connector 7"/>
          <p:cNvCxnSpPr/>
          <p:nvPr/>
        </p:nvCxnSpPr>
        <p:spPr>
          <a:xfrm flipH="1">
            <a:off x="5591944" y="2060848"/>
            <a:ext cx="288032" cy="136815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879976" y="2060848"/>
            <a:ext cx="720080" cy="7920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879976" y="1700808"/>
            <a:ext cx="1368152"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12" name="TextBox 11"/>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60166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5170" name="Picture 2" descr="http://library.med.utah.edu/WebPath/jpeg4/GI077.jpg"/>
          <p:cNvPicPr>
            <a:picLocks noChangeAspect="1" noChangeArrowheads="1"/>
          </p:cNvPicPr>
          <p:nvPr/>
        </p:nvPicPr>
        <p:blipFill>
          <a:blip r:embed="rId3" cstate="print"/>
          <a:srcRect/>
          <a:stretch>
            <a:fillRect/>
          </a:stretch>
        </p:blipFill>
        <p:spPr bwMode="auto">
          <a:xfrm>
            <a:off x="2567608" y="908720"/>
            <a:ext cx="6912768" cy="4304904"/>
          </a:xfrm>
          <a:prstGeom prst="rect">
            <a:avLst/>
          </a:prstGeom>
          <a:noFill/>
          <a:ln>
            <a:solidFill>
              <a:schemeClr val="tx1"/>
            </a:solidFill>
          </a:ln>
        </p:spPr>
      </p:pic>
      <p:sp>
        <p:nvSpPr>
          <p:cNvPr id="7" name="Rectangle 6"/>
          <p:cNvSpPr/>
          <p:nvPr/>
        </p:nvSpPr>
        <p:spPr>
          <a:xfrm>
            <a:off x="2514600" y="5229201"/>
            <a:ext cx="7010400" cy="1323439"/>
          </a:xfrm>
          <a:prstGeom prst="rect">
            <a:avLst/>
          </a:prstGeom>
        </p:spPr>
        <p:txBody>
          <a:bodyPr wrap="square">
            <a:spAutoFit/>
          </a:bodyPr>
          <a:lstStyle/>
          <a:p>
            <a:pPr algn="ctr"/>
            <a:r>
              <a:rPr lang="en-US" sz="2000" b="1" i="1" dirty="0">
                <a:solidFill>
                  <a:prstClr val="black"/>
                </a:solidFill>
              </a:rPr>
              <a:t>Over time, there is a risk for adenocarcinoma with ulcerative colitis. Here, more normal glands are seen at the left, but the glands at the right demonstrate dysplasia, the first indication that there is a move towards neoplasia.</a:t>
            </a:r>
          </a:p>
        </p:txBody>
      </p:sp>
      <p:sp>
        <p:nvSpPr>
          <p:cNvPr id="8" name="Rounded Rectangle 7"/>
          <p:cNvSpPr/>
          <p:nvPr/>
        </p:nvSpPr>
        <p:spPr>
          <a:xfrm>
            <a:off x="2362200" y="188640"/>
            <a:ext cx="7391400"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Chronic Ulcerative Colitis with Dysplasia- MPF</a:t>
            </a: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19738104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62200" y="188640"/>
            <a:ext cx="7391400" cy="129181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white"/>
                </a:solidFill>
              </a:rPr>
              <a:t> Ulcerative Colitis </a:t>
            </a:r>
            <a:endParaRPr lang="en-US" sz="2800" i="1" dirty="0"/>
          </a:p>
          <a:p>
            <a:pPr algn="ctr"/>
            <a:r>
              <a:rPr lang="en-US" sz="2800" b="1" i="1" dirty="0"/>
              <a:t>complications </a:t>
            </a:r>
            <a:endParaRPr lang="en-US" sz="2800" i="1" dirty="0"/>
          </a:p>
          <a:p>
            <a:pPr algn="ctr"/>
            <a:endParaRPr lang="en-US" sz="2800" b="1" i="1" dirty="0">
              <a:solidFill>
                <a:prstClr val="white"/>
              </a:solidFill>
            </a:endParaRP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
        <p:nvSpPr>
          <p:cNvPr id="2" name="TextBox 1"/>
          <p:cNvSpPr txBox="1"/>
          <p:nvPr/>
        </p:nvSpPr>
        <p:spPr>
          <a:xfrm>
            <a:off x="1524000" y="2801257"/>
            <a:ext cx="10203542" cy="2554545"/>
          </a:xfrm>
          <a:prstGeom prst="rect">
            <a:avLst/>
          </a:prstGeom>
          <a:noFill/>
        </p:spPr>
        <p:txBody>
          <a:bodyPr wrap="square" rtlCol="0">
            <a:spAutoFit/>
          </a:bodyPr>
          <a:lstStyle/>
          <a:p>
            <a:r>
              <a:rPr lang="en-US" sz="3200" b="1" i="1" dirty="0" smtClean="0"/>
              <a:t>- </a:t>
            </a:r>
            <a:r>
              <a:rPr lang="en-US" sz="3200" b="1" i="1" dirty="0"/>
              <a:t>Increased risk of carcinoma. </a:t>
            </a:r>
          </a:p>
          <a:p>
            <a:r>
              <a:rPr lang="en-US" sz="3200" b="1" i="1" dirty="0" smtClean="0"/>
              <a:t>- </a:t>
            </a:r>
            <a:r>
              <a:rPr lang="en-US" sz="3200" b="1" i="1" dirty="0"/>
              <a:t>Toxic megacolon. </a:t>
            </a:r>
          </a:p>
          <a:p>
            <a:r>
              <a:rPr lang="en-US" sz="3200" b="1" i="1" dirty="0" smtClean="0"/>
              <a:t>- </a:t>
            </a:r>
            <a:r>
              <a:rPr lang="en-US" sz="3200" b="1" i="1" dirty="0"/>
              <a:t>Massive </a:t>
            </a:r>
            <a:r>
              <a:rPr lang="en-US" sz="3200" b="1" i="1" dirty="0" smtClean="0"/>
              <a:t>hemorrhage. </a:t>
            </a:r>
            <a:endParaRPr lang="en-US" sz="3200" b="1" i="1" dirty="0"/>
          </a:p>
          <a:p>
            <a:r>
              <a:rPr lang="en-US" sz="3200" b="1" i="1" dirty="0" smtClean="0"/>
              <a:t>- </a:t>
            </a:r>
            <a:r>
              <a:rPr lang="en-US" sz="3200" b="1" i="1" dirty="0"/>
              <a:t>Perforation and peritonitis. </a:t>
            </a:r>
          </a:p>
          <a:p>
            <a:r>
              <a:rPr lang="en-US" sz="3200" b="1" i="1" dirty="0" smtClean="0"/>
              <a:t>- </a:t>
            </a:r>
            <a:r>
              <a:rPr lang="en-US" sz="3200" b="1" i="1" dirty="0"/>
              <a:t>Electrolytes derangements because of severe diarrhea. </a:t>
            </a:r>
            <a:endParaRPr lang="en-US" sz="3200" b="1" i="1" dirty="0"/>
          </a:p>
        </p:txBody>
      </p:sp>
    </p:spTree>
    <p:extLst>
      <p:ext uri="{BB962C8B-B14F-4D97-AF65-F5344CB8AC3E}">
        <p14:creationId xmlns:p14="http://schemas.microsoft.com/office/powerpoint/2010/main" val="9630565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
        <p:nvSpPr>
          <p:cNvPr id="7" name="Rectangle 6"/>
          <p:cNvSpPr/>
          <p:nvPr/>
        </p:nvSpPr>
        <p:spPr>
          <a:xfrm>
            <a:off x="3429000" y="2667000"/>
            <a:ext cx="6427038" cy="2150978"/>
          </a:xfrm>
          <a:prstGeom prst="rect">
            <a:avLst/>
          </a:prstGeom>
          <a:noFill/>
        </p:spPr>
        <p:txBody>
          <a:bodyPr wrap="square" lIns="91440" tIns="45720" rIns="91440" bIns="45720">
            <a:spAutoFit/>
          </a:bodyPr>
          <a:lstStyle/>
          <a:p>
            <a:pPr algn="ctr"/>
            <a:r>
              <a:rPr lang="en-US" sz="6600" b="1" i="1" dirty="0">
                <a:ln w="31550" cmpd="sng">
                  <a:gradFill>
                    <a:gsLst>
                      <a:gs pos="25000">
                        <a:srgbClr val="2DA2BF">
                          <a:shade val="25000"/>
                          <a:satMod val="190000"/>
                        </a:srgbClr>
                      </a:gs>
                      <a:gs pos="80000">
                        <a:srgbClr val="2DA2BF">
                          <a:tint val="75000"/>
                          <a:satMod val="190000"/>
                        </a:srgbClr>
                      </a:gs>
                    </a:gsLst>
                    <a:lin ang="5400000"/>
                  </a:gradFill>
                  <a:prstDash val="solid"/>
                </a:ln>
                <a:solidFill>
                  <a:srgbClr val="DEF5FA">
                    <a:lumMod val="25000"/>
                  </a:srgbClr>
                </a:solidFill>
                <a:effectLst>
                  <a:outerShdw blurRad="41275" dist="12700" dir="12000000" algn="tl" rotWithShape="0">
                    <a:srgbClr val="000000">
                      <a:alpha val="40000"/>
                    </a:srgbClr>
                  </a:outerShdw>
                </a:effectLst>
              </a:rPr>
              <a:t>LARGE INTESTINE</a:t>
            </a:r>
            <a:endParaRPr lang="en-US" sz="6600" b="1" dirty="0">
              <a:ln w="31550" cmpd="sng">
                <a:gradFill>
                  <a:gsLst>
                    <a:gs pos="25000">
                      <a:srgbClr val="2DA2BF">
                        <a:shade val="25000"/>
                        <a:satMod val="190000"/>
                      </a:srgbClr>
                    </a:gs>
                    <a:gs pos="80000">
                      <a:srgbClr val="2DA2BF">
                        <a:tint val="75000"/>
                        <a:satMod val="190000"/>
                      </a:srgbClr>
                    </a:gs>
                  </a:gsLst>
                  <a:lin ang="5400000"/>
                </a:gradFill>
                <a:prstDash val="solid"/>
              </a:ln>
              <a:solidFill>
                <a:srgbClr val="DEF5FA">
                  <a:lumMod val="25000"/>
                </a:srgbClr>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231483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33800" y="2743200"/>
            <a:ext cx="6172200" cy="1528936"/>
          </a:xfrm>
        </p:spPr>
        <p:txBody>
          <a:bodyPr>
            <a:normAutofit fontScale="90000"/>
          </a:bodyPr>
          <a:lstStyle/>
          <a:p>
            <a:pPr algn="ctr"/>
            <a:r>
              <a:rPr lang="en-US" b="1" i="1" dirty="0" smtClean="0">
                <a:solidFill>
                  <a:srgbClr val="0B0B8F"/>
                </a:solidFill>
                <a:effectLst>
                  <a:outerShdw blurRad="38100" dist="38100" dir="2700000" algn="tl">
                    <a:srgbClr val="000000">
                      <a:alpha val="43137"/>
                    </a:srgbClr>
                  </a:outerShdw>
                </a:effectLst>
              </a:rPr>
              <a:t>Adenomatous polyps of rectum / colon</a:t>
            </a:r>
            <a:endParaRPr lang="en-US" b="1" i="1" dirty="0">
              <a:solidFill>
                <a:srgbClr val="0B0B8F"/>
              </a:solidFill>
              <a:effectLst>
                <a:outerShdw blurRad="38100" dist="38100" dir="2700000" algn="tl">
                  <a:srgbClr val="000000">
                    <a:alpha val="43137"/>
                  </a:srgbClr>
                </a:outerShdw>
              </a:effectLst>
            </a:endParaRP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1826409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5634" name="Picture 2" descr="http://library.med.utah.edu/WebPath/jpeg4/GI114.jpg"/>
          <p:cNvPicPr>
            <a:picLocks noChangeAspect="1" noChangeArrowheads="1"/>
          </p:cNvPicPr>
          <p:nvPr/>
        </p:nvPicPr>
        <p:blipFill>
          <a:blip r:embed="rId2" cstate="print"/>
          <a:srcRect/>
          <a:stretch>
            <a:fillRect/>
          </a:stretch>
        </p:blipFill>
        <p:spPr bwMode="auto">
          <a:xfrm>
            <a:off x="2927648" y="908720"/>
            <a:ext cx="6192688" cy="4149602"/>
          </a:xfrm>
          <a:prstGeom prst="rect">
            <a:avLst/>
          </a:prstGeom>
          <a:noFill/>
        </p:spPr>
      </p:pic>
      <p:sp>
        <p:nvSpPr>
          <p:cNvPr id="5" name="Rectangle 4"/>
          <p:cNvSpPr/>
          <p:nvPr/>
        </p:nvSpPr>
        <p:spPr>
          <a:xfrm>
            <a:off x="2639616" y="5120024"/>
            <a:ext cx="6696744" cy="1631216"/>
          </a:xfrm>
          <a:prstGeom prst="rect">
            <a:avLst/>
          </a:prstGeom>
        </p:spPr>
        <p:txBody>
          <a:bodyPr wrap="square">
            <a:spAutoFit/>
          </a:bodyPr>
          <a:lstStyle/>
          <a:p>
            <a:pPr algn="ctr"/>
            <a:r>
              <a:rPr lang="en-US" sz="2000" b="1" i="1" dirty="0">
                <a:solidFill>
                  <a:prstClr val="black"/>
                </a:solidFill>
              </a:rPr>
              <a:t>Multiple adenomatous polyps (tubulovillous adenomas) of the cecum are seen here in a case of familial adenomatous polyposis, a genetic syndrome in which an abnormal genetic mutation leads to development of multiple neoplasms in the colon</a:t>
            </a:r>
          </a:p>
        </p:txBody>
      </p:sp>
      <p:sp>
        <p:nvSpPr>
          <p:cNvPr id="6" name="Rounded Rectangle 5"/>
          <p:cNvSpPr/>
          <p:nvPr/>
        </p:nvSpPr>
        <p:spPr>
          <a:xfrm>
            <a:off x="2927648" y="260648"/>
            <a:ext cx="6192688"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Adenomatous polyp of the colon - Gross</a:t>
            </a:r>
          </a:p>
        </p:txBody>
      </p:sp>
      <p:sp>
        <p:nvSpPr>
          <p:cNvPr id="7" name="TextBox 6"/>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p>
        </p:txBody>
      </p:sp>
      <p:sp>
        <p:nvSpPr>
          <p:cNvPr id="8" name="TextBox 7"/>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8097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4" descr="http://www.med.und.nodak.edu/depts/path/powerpoint/blk5/NP1_files/slide0031_image029.wmz"/>
          <p:cNvPicPr>
            <a:picLocks noChangeArrowheads="1"/>
          </p:cNvPicPr>
          <p:nvPr/>
        </p:nvPicPr>
        <p:blipFill>
          <a:blip r:embed="rId2" r:link="rId3" cstate="print">
            <a:lum bright="6000"/>
          </a:blip>
          <a:srcRect b="23607"/>
          <a:stretch>
            <a:fillRect/>
          </a:stretch>
        </p:blipFill>
        <p:spPr bwMode="auto">
          <a:xfrm>
            <a:off x="2711624" y="980728"/>
            <a:ext cx="6480720" cy="4176464"/>
          </a:xfrm>
          <a:prstGeom prst="rect">
            <a:avLst/>
          </a:prstGeom>
          <a:noFill/>
          <a:ln w="28575">
            <a:solidFill>
              <a:schemeClr val="tx1"/>
            </a:solidFill>
            <a:miter lim="800000"/>
            <a:headEnd/>
            <a:tailEnd/>
          </a:ln>
        </p:spPr>
      </p:pic>
      <p:sp>
        <p:nvSpPr>
          <p:cNvPr id="6" name="Rounded Rectangle 5"/>
          <p:cNvSpPr/>
          <p:nvPr/>
        </p:nvSpPr>
        <p:spPr>
          <a:xfrm>
            <a:off x="2711624" y="260648"/>
            <a:ext cx="6480720"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Adenomatous polyp of the colon - Gross</a:t>
            </a:r>
          </a:p>
        </p:txBody>
      </p:sp>
      <p:sp>
        <p:nvSpPr>
          <p:cNvPr id="7" name="Rectangle 6"/>
          <p:cNvSpPr/>
          <p:nvPr/>
        </p:nvSpPr>
        <p:spPr>
          <a:xfrm>
            <a:off x="2063552" y="5229201"/>
            <a:ext cx="7776864" cy="1323439"/>
          </a:xfrm>
          <a:prstGeom prst="rect">
            <a:avLst/>
          </a:prstGeom>
        </p:spPr>
        <p:txBody>
          <a:bodyPr wrap="square">
            <a:spAutoFit/>
          </a:bodyPr>
          <a:lstStyle/>
          <a:p>
            <a:pPr algn="ctr"/>
            <a:r>
              <a:rPr lang="en-US" sz="2000" b="1" i="1" dirty="0">
                <a:solidFill>
                  <a:prstClr val="black"/>
                </a:solidFill>
              </a:rPr>
              <a:t>This adenomatous polyp has a hemorrhagic surface (which is why they may first be detected with stool occult blood screening) and a long narrow stalk. The size of this polyp--above 2 cm--makes the possibility of malignancy more likely, but this polyp proved to be benign</a:t>
            </a:r>
          </a:p>
        </p:txBody>
      </p:sp>
      <p:sp>
        <p:nvSpPr>
          <p:cNvPr id="9" name="TextBox 8"/>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10" name="TextBox 9"/>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92163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0706" name="Picture 1"/>
          <p:cNvPicPr>
            <a:picLocks noChangeAspect="1"/>
          </p:cNvPicPr>
          <p:nvPr/>
        </p:nvPicPr>
        <p:blipFill>
          <a:blip r:embed="rId3" cstate="print"/>
          <a:srcRect/>
          <a:stretch>
            <a:fillRect/>
          </a:stretch>
        </p:blipFill>
        <p:spPr bwMode="auto">
          <a:xfrm rot="5400000">
            <a:off x="3921200" y="-228849"/>
            <a:ext cx="4176464" cy="6739633"/>
          </a:xfrm>
          <a:prstGeom prst="rect">
            <a:avLst/>
          </a:prstGeom>
          <a:noFill/>
          <a:ln w="9525">
            <a:noFill/>
            <a:miter lim="800000"/>
            <a:headEnd/>
            <a:tailEnd/>
          </a:ln>
        </p:spPr>
      </p:pic>
      <p:sp>
        <p:nvSpPr>
          <p:cNvPr id="3" name="Rectangle 2"/>
          <p:cNvSpPr/>
          <p:nvPr/>
        </p:nvSpPr>
        <p:spPr>
          <a:xfrm>
            <a:off x="2567608" y="5373217"/>
            <a:ext cx="6948264" cy="1015663"/>
          </a:xfrm>
          <a:prstGeom prst="rect">
            <a:avLst/>
          </a:prstGeom>
        </p:spPr>
        <p:txBody>
          <a:bodyPr wrap="square">
            <a:spAutoFit/>
          </a:bodyPr>
          <a:lstStyle/>
          <a:p>
            <a:pPr algn="ctr">
              <a:spcBef>
                <a:spcPct val="0"/>
              </a:spcBef>
            </a:pPr>
            <a:r>
              <a:rPr lang="en-US" sz="2000" b="1" i="1" dirty="0">
                <a:solidFill>
                  <a:prstClr val="black"/>
                </a:solidFill>
              </a:rPr>
              <a:t>It is caused by mutations of the adenomatous polyposis coli , or APC gene . The major complication is development of  adenocarcinoma of the colon.</a:t>
            </a:r>
          </a:p>
        </p:txBody>
      </p:sp>
      <p:sp>
        <p:nvSpPr>
          <p:cNvPr id="4" name="Rounded Rectangle 3"/>
          <p:cNvSpPr/>
          <p:nvPr/>
        </p:nvSpPr>
        <p:spPr>
          <a:xfrm>
            <a:off x="2711624" y="260648"/>
            <a:ext cx="6480720" cy="5965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Familial polyposis of the colon - Gross</a:t>
            </a:r>
          </a:p>
        </p:txBody>
      </p:sp>
      <p:sp>
        <p:nvSpPr>
          <p:cNvPr id="5" name="TextBox 4"/>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1680459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4" descr="polyp"/>
          <p:cNvSpPr>
            <a:spLocks noGrp="1" noChangeAspect="1" noChangeArrowheads="1"/>
          </p:cNvSpPr>
          <p:nvPr isPhoto="1"/>
        </p:nvSpPr>
        <p:spPr bwMode="auto">
          <a:xfrm>
            <a:off x="1919536" y="908720"/>
            <a:ext cx="3960440" cy="4392488"/>
          </a:xfrm>
          <a:prstGeom prst="rect">
            <a:avLst/>
          </a:prstGeom>
          <a:blipFill dpi="0" rotWithShape="1">
            <a:blip r:embed="rId2" cstate="print"/>
            <a:srcRect/>
            <a:stretch>
              <a:fillRect b="-25856"/>
            </a:stretch>
          </a:blipFill>
          <a:ln w="28575">
            <a:solidFill>
              <a:schemeClr val="tx1"/>
            </a:solidFill>
            <a:miter lim="800000"/>
            <a:headEnd/>
            <a:tailEnd/>
          </a:ln>
          <a:effectLst/>
        </p:spPr>
        <p:txBody>
          <a:bodyPr/>
          <a:lstStyle/>
          <a:p>
            <a:endParaRPr lang="en-US">
              <a:solidFill>
                <a:prstClr val="black"/>
              </a:solidFill>
            </a:endParaRPr>
          </a:p>
        </p:txBody>
      </p:sp>
      <p:pic>
        <p:nvPicPr>
          <p:cNvPr id="74754" name="Picture 2" descr="http://library.med.utah.edu/WebPath/jpeg4/GI115.jpg"/>
          <p:cNvPicPr>
            <a:picLocks noChangeAspect="1" noChangeArrowheads="1"/>
          </p:cNvPicPr>
          <p:nvPr/>
        </p:nvPicPr>
        <p:blipFill>
          <a:blip r:embed="rId3" cstate="print"/>
          <a:srcRect/>
          <a:stretch>
            <a:fillRect/>
          </a:stretch>
        </p:blipFill>
        <p:spPr bwMode="auto">
          <a:xfrm>
            <a:off x="6096000" y="908721"/>
            <a:ext cx="4032448" cy="4392489"/>
          </a:xfrm>
          <a:prstGeom prst="rect">
            <a:avLst/>
          </a:prstGeom>
          <a:noFill/>
          <a:ln w="28575">
            <a:solidFill>
              <a:schemeClr val="tx1"/>
            </a:solidFill>
          </a:ln>
        </p:spPr>
      </p:pic>
      <p:sp>
        <p:nvSpPr>
          <p:cNvPr id="5" name="Rectangle 4"/>
          <p:cNvSpPr/>
          <p:nvPr/>
        </p:nvSpPr>
        <p:spPr>
          <a:xfrm>
            <a:off x="1524000" y="5380673"/>
            <a:ext cx="8280920" cy="1323439"/>
          </a:xfrm>
          <a:prstGeom prst="rect">
            <a:avLst/>
          </a:prstGeom>
        </p:spPr>
        <p:txBody>
          <a:bodyPr wrap="square">
            <a:spAutoFit/>
          </a:bodyPr>
          <a:lstStyle/>
          <a:p>
            <a:pPr algn="ctr"/>
            <a:r>
              <a:rPr lang="en-US" sz="2000" b="1" i="1" dirty="0">
                <a:solidFill>
                  <a:prstClr val="black"/>
                </a:solidFill>
              </a:rPr>
              <a:t>This small adenomatous polyp (tubular adenoma) on a small stalk is seen microscopically to have more crowded, disorganized glands than the normal underlying colonic mucosa. Goblet cells are less numerous and the cells lining the glands of the polyp have hyperchromatic nuclei</a:t>
            </a:r>
          </a:p>
        </p:txBody>
      </p:sp>
      <p:sp>
        <p:nvSpPr>
          <p:cNvPr id="6" name="Rounded Rectangle 5"/>
          <p:cNvSpPr/>
          <p:nvPr/>
        </p:nvSpPr>
        <p:spPr>
          <a:xfrm>
            <a:off x="2711624" y="214290"/>
            <a:ext cx="6480720" cy="55041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Adenomatous polyp of the colon - LPF</a:t>
            </a:r>
          </a:p>
        </p:txBody>
      </p:sp>
      <p:sp>
        <p:nvSpPr>
          <p:cNvPr id="9" name="TextBox 8"/>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10" name="TextBox 9"/>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18328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47138" name="Picture 2" descr="http://library.med.utah.edu/WebPath/jpeg4/GI068.jpg"/>
          <p:cNvPicPr>
            <a:picLocks noChangeAspect="1" noChangeArrowheads="1"/>
          </p:cNvPicPr>
          <p:nvPr/>
        </p:nvPicPr>
        <p:blipFill>
          <a:blip r:embed="rId2" cstate="print"/>
          <a:srcRect/>
          <a:stretch>
            <a:fillRect/>
          </a:stretch>
        </p:blipFill>
        <p:spPr bwMode="auto">
          <a:xfrm>
            <a:off x="2207568" y="980728"/>
            <a:ext cx="7632848" cy="4464496"/>
          </a:xfrm>
          <a:prstGeom prst="rect">
            <a:avLst/>
          </a:prstGeom>
          <a:noFill/>
          <a:ln w="28575">
            <a:solidFill>
              <a:schemeClr val="tx1"/>
            </a:solidFill>
          </a:ln>
        </p:spPr>
      </p:pic>
      <p:sp>
        <p:nvSpPr>
          <p:cNvPr id="3" name="Rectangle 2"/>
          <p:cNvSpPr/>
          <p:nvPr/>
        </p:nvSpPr>
        <p:spPr>
          <a:xfrm>
            <a:off x="1991544" y="5445225"/>
            <a:ext cx="7848872" cy="1323439"/>
          </a:xfrm>
          <a:prstGeom prst="rect">
            <a:avLst/>
          </a:prstGeom>
        </p:spPr>
        <p:txBody>
          <a:bodyPr wrap="square">
            <a:spAutoFit/>
          </a:bodyPr>
          <a:lstStyle/>
          <a:p>
            <a:pPr algn="ctr"/>
            <a:r>
              <a:rPr lang="en-US" sz="2000" b="1" i="1" dirty="0">
                <a:solidFill>
                  <a:prstClr val="black"/>
                </a:solidFill>
              </a:rPr>
              <a:t>A microscopic comparison of normal colonic mucosa on the left and that of an adenomatous polyp (tubular adenoma) on the right is seen here. The neoplastic glands are more irregular with darker (hyperchromatic) and more crowded nuclei</a:t>
            </a:r>
          </a:p>
        </p:txBody>
      </p:sp>
      <p:sp>
        <p:nvSpPr>
          <p:cNvPr id="4" name="Rounded Rectangle 3"/>
          <p:cNvSpPr/>
          <p:nvPr/>
        </p:nvSpPr>
        <p:spPr>
          <a:xfrm>
            <a:off x="2207568" y="188640"/>
            <a:ext cx="7632848"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Normal vs Adenomatous polyp of the colon - MPF </a:t>
            </a:r>
          </a:p>
        </p:txBody>
      </p:sp>
      <p:cxnSp>
        <p:nvCxnSpPr>
          <p:cNvPr id="6" name="Straight Connector 5"/>
          <p:cNvCxnSpPr>
            <a:stCxn id="347138" idx="0"/>
          </p:cNvCxnSpPr>
          <p:nvPr/>
        </p:nvCxnSpPr>
        <p:spPr>
          <a:xfrm>
            <a:off x="6023992" y="980728"/>
            <a:ext cx="72008" cy="44644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87688" y="692696"/>
            <a:ext cx="0"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20136" y="692696"/>
            <a:ext cx="0"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11" name="TextBox 10"/>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2962392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4867" name="Picture 2"/>
          <p:cNvPicPr>
            <a:picLocks noGrp="1" noChangeAspect="1" noChangeArrowheads="1"/>
          </p:cNvPicPr>
          <p:nvPr>
            <p:ph idx="1"/>
          </p:nvPr>
        </p:nvPicPr>
        <p:blipFill>
          <a:blip r:embed="rId3" cstate="print"/>
          <a:srcRect/>
          <a:stretch>
            <a:fillRect/>
          </a:stretch>
        </p:blipFill>
        <p:spPr>
          <a:xfrm>
            <a:off x="2639616" y="1124744"/>
            <a:ext cx="6624736" cy="4392488"/>
          </a:xfrm>
          <a:noFill/>
          <a:ln>
            <a:solidFill>
              <a:schemeClr val="tx1"/>
            </a:solidFill>
          </a:ln>
        </p:spPr>
      </p:pic>
      <p:sp>
        <p:nvSpPr>
          <p:cNvPr id="5" name="Rounded Rectangle 4"/>
          <p:cNvSpPr/>
          <p:nvPr/>
        </p:nvSpPr>
        <p:spPr>
          <a:xfrm>
            <a:off x="2927648" y="404664"/>
            <a:ext cx="6120680"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Adenomatous Polyp  (Villous) - MPF</a:t>
            </a:r>
          </a:p>
        </p:txBody>
      </p:sp>
      <p:sp>
        <p:nvSpPr>
          <p:cNvPr id="6" name="Rectangle 5"/>
          <p:cNvSpPr/>
          <p:nvPr/>
        </p:nvSpPr>
        <p:spPr>
          <a:xfrm>
            <a:off x="2711624" y="5517233"/>
            <a:ext cx="6480720" cy="1015663"/>
          </a:xfrm>
          <a:prstGeom prst="rect">
            <a:avLst/>
          </a:prstGeom>
        </p:spPr>
        <p:txBody>
          <a:bodyPr wrap="square">
            <a:spAutoFit/>
          </a:bodyPr>
          <a:lstStyle/>
          <a:p>
            <a:pPr algn="ctr"/>
            <a:r>
              <a:rPr lang="en-US" sz="2000" b="1" i="1" dirty="0">
                <a:solidFill>
                  <a:prstClr val="black"/>
                </a:solidFill>
              </a:rPr>
              <a:t>Villous adenomas behave more aggressively than tubular adenomas. They have a HIGHER rate of developing into frank adenocarcinomas than the “tubular” patterns.</a:t>
            </a:r>
          </a:p>
        </p:txBody>
      </p:sp>
      <p:sp>
        <p:nvSpPr>
          <p:cNvPr id="7" name="TextBox 6"/>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8" name="TextBox 7"/>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2408884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843" name="Picture 2"/>
          <p:cNvPicPr>
            <a:picLocks noGrp="1" noChangeAspect="1" noChangeArrowheads="1"/>
          </p:cNvPicPr>
          <p:nvPr>
            <p:ph idx="1"/>
          </p:nvPr>
        </p:nvPicPr>
        <p:blipFill>
          <a:blip r:embed="rId3" cstate="print"/>
          <a:srcRect/>
          <a:stretch>
            <a:fillRect/>
          </a:stretch>
        </p:blipFill>
        <p:spPr>
          <a:xfrm>
            <a:off x="2567608" y="1196752"/>
            <a:ext cx="6840760" cy="4392488"/>
          </a:xfrm>
          <a:noFill/>
          <a:ln>
            <a:solidFill>
              <a:schemeClr val="tx1"/>
            </a:solidFill>
          </a:ln>
        </p:spPr>
      </p:pic>
      <p:sp>
        <p:nvSpPr>
          <p:cNvPr id="4" name="Rectangle 3"/>
          <p:cNvSpPr/>
          <p:nvPr/>
        </p:nvSpPr>
        <p:spPr>
          <a:xfrm>
            <a:off x="2063552" y="5805264"/>
            <a:ext cx="7560840" cy="707886"/>
          </a:xfrm>
          <a:prstGeom prst="rect">
            <a:avLst/>
          </a:prstGeom>
        </p:spPr>
        <p:txBody>
          <a:bodyPr wrap="square">
            <a:spAutoFit/>
          </a:bodyPr>
          <a:lstStyle/>
          <a:p>
            <a:pPr algn="ctr"/>
            <a:r>
              <a:rPr lang="en-US" sz="2000" b="1" i="1" dirty="0">
                <a:solidFill>
                  <a:prstClr val="black"/>
                </a:solidFill>
              </a:rPr>
              <a:t>TUBULAR adenoma with crowded dysplastic glands and chronic inflammation.</a:t>
            </a:r>
          </a:p>
        </p:txBody>
      </p:sp>
      <p:sp>
        <p:nvSpPr>
          <p:cNvPr id="6" name="Rounded Rectangle 5"/>
          <p:cNvSpPr/>
          <p:nvPr/>
        </p:nvSpPr>
        <p:spPr>
          <a:xfrm>
            <a:off x="2855640" y="404664"/>
            <a:ext cx="6120680"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Adenomatous Polyp  (Tubular) - MPF</a:t>
            </a:r>
          </a:p>
        </p:txBody>
      </p:sp>
      <p:sp>
        <p:nvSpPr>
          <p:cNvPr id="5" name="TextBox 4"/>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8382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86010" y="2708920"/>
            <a:ext cx="7500990" cy="1894362"/>
          </a:xfrm>
        </p:spPr>
        <p:txBody>
          <a:bodyPr>
            <a:noAutofit/>
          </a:bodyPr>
          <a:lstStyle/>
          <a:p>
            <a:pPr algn="ctr"/>
            <a:r>
              <a:rPr lang="en-US" b="1" i="1" dirty="0">
                <a:solidFill>
                  <a:srgbClr val="660066"/>
                </a:solidFill>
                <a:effectLst>
                  <a:outerShdw blurRad="38100" dist="38100" dir="2700000" algn="tl">
                    <a:srgbClr val="000000">
                      <a:alpha val="43137"/>
                    </a:srgbClr>
                  </a:outerShdw>
                </a:effectLst>
              </a:rPr>
              <a:t>Adenocarcinoma of the large intestine</a:t>
            </a: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2336266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03512" y="5301209"/>
            <a:ext cx="8208912" cy="1323439"/>
          </a:xfrm>
          <a:prstGeom prst="rect">
            <a:avLst/>
          </a:prstGeom>
        </p:spPr>
        <p:txBody>
          <a:bodyPr wrap="square">
            <a:spAutoFit/>
          </a:bodyPr>
          <a:lstStyle/>
          <a:p>
            <a:pPr algn="ctr"/>
            <a:r>
              <a:rPr lang="en-US" sz="2000" b="1" i="1" dirty="0">
                <a:solidFill>
                  <a:prstClr val="black"/>
                </a:solidFill>
              </a:rPr>
              <a:t>This is an adenocarcinoma arising in a villous adenoma. The surface of the neoplasm is polypoid and reddish pink. Hemorrhage from the surface of the tumor creates a guaiac positive stool. This neoplasm was located in the sigmoid colon</a:t>
            </a:r>
          </a:p>
        </p:txBody>
      </p:sp>
      <p:pic>
        <p:nvPicPr>
          <p:cNvPr id="15362" name="Picture 2" descr="http://library.med.utah.edu/WebPath/jpeg4/GI112.jpg"/>
          <p:cNvPicPr>
            <a:picLocks noChangeAspect="1" noChangeArrowheads="1"/>
          </p:cNvPicPr>
          <p:nvPr/>
        </p:nvPicPr>
        <p:blipFill>
          <a:blip r:embed="rId2" cstate="print"/>
          <a:srcRect/>
          <a:stretch>
            <a:fillRect/>
          </a:stretch>
        </p:blipFill>
        <p:spPr bwMode="auto">
          <a:xfrm>
            <a:off x="2351584" y="836713"/>
            <a:ext cx="7344816" cy="4464496"/>
          </a:xfrm>
          <a:prstGeom prst="rect">
            <a:avLst/>
          </a:prstGeom>
          <a:noFill/>
          <a:ln w="28575">
            <a:solidFill>
              <a:schemeClr val="tx1"/>
            </a:solidFill>
          </a:ln>
        </p:spPr>
      </p:pic>
      <p:sp>
        <p:nvSpPr>
          <p:cNvPr id="5" name="Rounded Rectangle 4"/>
          <p:cNvSpPr/>
          <p:nvPr/>
        </p:nvSpPr>
        <p:spPr>
          <a:xfrm>
            <a:off x="2927648" y="188640"/>
            <a:ext cx="6120680"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Adenocarcinoma of the Colon - Gross</a:t>
            </a:r>
          </a:p>
        </p:txBody>
      </p:sp>
      <p:sp>
        <p:nvSpPr>
          <p:cNvPr id="7" name="TextBox 6"/>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p>
        </p:txBody>
      </p:sp>
      <p:sp>
        <p:nvSpPr>
          <p:cNvPr id="9" name="TextBox 8"/>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334485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3048000"/>
            <a:ext cx="6172200" cy="1024880"/>
          </a:xfrm>
        </p:spPr>
        <p:txBody>
          <a:bodyPr>
            <a:normAutofit/>
          </a:bodyPr>
          <a:lstStyle/>
          <a:p>
            <a:pPr algn="ctr"/>
            <a:r>
              <a:rPr lang="en-US" b="1" i="1" dirty="0">
                <a:solidFill>
                  <a:srgbClr val="0B0B8F"/>
                </a:solidFill>
                <a:effectLst>
                  <a:outerShdw blurRad="38100" dist="38100" dir="2700000" algn="tl">
                    <a:srgbClr val="000000">
                      <a:alpha val="43137"/>
                    </a:srgbClr>
                  </a:outerShdw>
                </a:effectLst>
                <a:latin typeface="Aharoni" pitchFamily="2" charset="-79"/>
                <a:cs typeface="Aharoni" pitchFamily="2" charset="-79"/>
              </a:rPr>
              <a:t> Crohn’s disease</a:t>
            </a:r>
          </a:p>
        </p:txBody>
      </p:sp>
      <p:sp>
        <p:nvSpPr>
          <p:cNvPr id="3" name="TextBox 2"/>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4" name="TextBox 3"/>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1613524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495600" y="980728"/>
            <a:ext cx="7056784" cy="4896544"/>
          </a:xfrm>
          <a:prstGeom prst="rect">
            <a:avLst/>
          </a:prstGeom>
          <a:noFill/>
          <a:ln w="9525">
            <a:solidFill>
              <a:schemeClr val="tx1"/>
            </a:solidFill>
            <a:miter lim="800000"/>
            <a:headEnd/>
            <a:tailEnd/>
          </a:ln>
        </p:spPr>
      </p:pic>
      <p:sp>
        <p:nvSpPr>
          <p:cNvPr id="3" name="Rectangle 2"/>
          <p:cNvSpPr/>
          <p:nvPr/>
        </p:nvSpPr>
        <p:spPr>
          <a:xfrm>
            <a:off x="2711624" y="5949280"/>
            <a:ext cx="6696744" cy="707886"/>
          </a:xfrm>
          <a:prstGeom prst="rect">
            <a:avLst/>
          </a:prstGeom>
        </p:spPr>
        <p:txBody>
          <a:bodyPr wrap="square">
            <a:spAutoFit/>
          </a:bodyPr>
          <a:lstStyle/>
          <a:p>
            <a:pPr marL="531813" indent="-531813" algn="ctr">
              <a:defRPr/>
            </a:pPr>
            <a:r>
              <a:rPr lang="en-US" sz="2000" b="1" i="1" dirty="0">
                <a:solidFill>
                  <a:prstClr val="black"/>
                </a:solidFill>
              </a:rPr>
              <a:t>Tumour consists of crowded irregular malignant acini separated by thin fibrovascular stroma.</a:t>
            </a:r>
          </a:p>
        </p:txBody>
      </p:sp>
      <p:sp>
        <p:nvSpPr>
          <p:cNvPr id="4" name="Rounded Rectangle 3"/>
          <p:cNvSpPr/>
          <p:nvPr/>
        </p:nvSpPr>
        <p:spPr>
          <a:xfrm>
            <a:off x="2855640" y="260648"/>
            <a:ext cx="633670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Adenocarcinoma of the Colon - LPF</a:t>
            </a: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2410385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2423592" y="764705"/>
            <a:ext cx="7056784" cy="4896543"/>
          </a:xfrm>
          <a:prstGeom prst="rect">
            <a:avLst/>
          </a:prstGeom>
          <a:noFill/>
          <a:ln w="28575">
            <a:solidFill>
              <a:schemeClr val="tx1"/>
            </a:solidFill>
            <a:miter lim="800000"/>
            <a:headEnd/>
            <a:tailEnd/>
          </a:ln>
        </p:spPr>
      </p:pic>
      <p:sp>
        <p:nvSpPr>
          <p:cNvPr id="3" name="Rectangle 2"/>
          <p:cNvSpPr/>
          <p:nvPr/>
        </p:nvSpPr>
        <p:spPr>
          <a:xfrm>
            <a:off x="1991544" y="5733257"/>
            <a:ext cx="7848872" cy="1015663"/>
          </a:xfrm>
          <a:prstGeom prst="rect">
            <a:avLst/>
          </a:prstGeom>
        </p:spPr>
        <p:txBody>
          <a:bodyPr wrap="square">
            <a:spAutoFit/>
          </a:bodyPr>
          <a:lstStyle/>
          <a:p>
            <a:pPr marL="531813" indent="-531813" algn="ctr">
              <a:defRPr/>
            </a:pPr>
            <a:r>
              <a:rPr lang="en-US" sz="2000" b="1" i="1" dirty="0">
                <a:solidFill>
                  <a:prstClr val="black"/>
                </a:solidFill>
              </a:rPr>
              <a:t>The acini are lined by one or several layers of neoplastic cells with papillary projection showing pleomorphism, hyperchromatism and few mitoses.</a:t>
            </a:r>
          </a:p>
        </p:txBody>
      </p:sp>
      <p:sp>
        <p:nvSpPr>
          <p:cNvPr id="4" name="Rounded Rectangle 3"/>
          <p:cNvSpPr/>
          <p:nvPr/>
        </p:nvSpPr>
        <p:spPr>
          <a:xfrm>
            <a:off x="2855640" y="116632"/>
            <a:ext cx="633670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Adenocarcinoma of the Colon - LPF</a:t>
            </a:r>
          </a:p>
        </p:txBody>
      </p:sp>
      <p:sp>
        <p:nvSpPr>
          <p:cNvPr id="8" name="TextBox 7"/>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9" name="TextBox 8"/>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799660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Picture 2" descr="http://library.med.utah.edu/WebPath/jpeg4/GI120.jpg"/>
          <p:cNvPicPr>
            <a:picLocks noChangeAspect="1" noChangeArrowheads="1"/>
          </p:cNvPicPr>
          <p:nvPr/>
        </p:nvPicPr>
        <p:blipFill>
          <a:blip r:embed="rId2" cstate="print"/>
          <a:srcRect/>
          <a:stretch>
            <a:fillRect/>
          </a:stretch>
        </p:blipFill>
        <p:spPr bwMode="auto">
          <a:xfrm>
            <a:off x="2495600" y="836712"/>
            <a:ext cx="7128792" cy="4896544"/>
          </a:xfrm>
          <a:prstGeom prst="rect">
            <a:avLst/>
          </a:prstGeom>
          <a:noFill/>
          <a:ln w="28575">
            <a:solidFill>
              <a:schemeClr val="tx1"/>
            </a:solidFill>
          </a:ln>
        </p:spPr>
      </p:pic>
      <p:sp>
        <p:nvSpPr>
          <p:cNvPr id="4" name="Rectangle 3"/>
          <p:cNvSpPr/>
          <p:nvPr/>
        </p:nvSpPr>
        <p:spPr>
          <a:xfrm>
            <a:off x="2351584" y="5805264"/>
            <a:ext cx="7344816" cy="707886"/>
          </a:xfrm>
          <a:prstGeom prst="rect">
            <a:avLst/>
          </a:prstGeom>
        </p:spPr>
        <p:txBody>
          <a:bodyPr wrap="square">
            <a:spAutoFit/>
          </a:bodyPr>
          <a:lstStyle/>
          <a:p>
            <a:pPr algn="ctr"/>
            <a:r>
              <a:rPr lang="en-US" sz="2000" b="1" i="1" dirty="0">
                <a:solidFill>
                  <a:prstClr val="black"/>
                </a:solidFill>
              </a:rPr>
              <a:t>Here is an adenocarcinoma in which the glands are much larger and filled with necrotic debris.</a:t>
            </a:r>
          </a:p>
        </p:txBody>
      </p:sp>
      <p:sp>
        <p:nvSpPr>
          <p:cNvPr id="5" name="Rounded Rectangle 4"/>
          <p:cNvSpPr/>
          <p:nvPr/>
        </p:nvSpPr>
        <p:spPr>
          <a:xfrm>
            <a:off x="2855640" y="188640"/>
            <a:ext cx="633670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Adenocarcinoma of the Colon - MPF</a:t>
            </a:r>
          </a:p>
        </p:txBody>
      </p:sp>
      <p:sp>
        <p:nvSpPr>
          <p:cNvPr id="7" name="TextBox 6"/>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9" name="TextBox 8"/>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4269212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0514" name="Picture 2" descr="http://library.med.utah.edu/WebPath/jpeg4/GI118.jpg"/>
          <p:cNvPicPr>
            <a:picLocks noChangeAspect="1" noChangeArrowheads="1"/>
          </p:cNvPicPr>
          <p:nvPr/>
        </p:nvPicPr>
        <p:blipFill>
          <a:blip r:embed="rId2" cstate="print"/>
          <a:srcRect/>
          <a:stretch>
            <a:fillRect/>
          </a:stretch>
        </p:blipFill>
        <p:spPr bwMode="auto">
          <a:xfrm>
            <a:off x="2495600" y="882718"/>
            <a:ext cx="7056784" cy="4634514"/>
          </a:xfrm>
          <a:prstGeom prst="rect">
            <a:avLst/>
          </a:prstGeom>
          <a:noFill/>
          <a:ln w="28575">
            <a:solidFill>
              <a:schemeClr val="tx1"/>
            </a:solidFill>
          </a:ln>
        </p:spPr>
      </p:pic>
      <p:sp>
        <p:nvSpPr>
          <p:cNvPr id="3" name="Rectangle 2"/>
          <p:cNvSpPr/>
          <p:nvPr/>
        </p:nvSpPr>
        <p:spPr>
          <a:xfrm>
            <a:off x="2135560" y="5589241"/>
            <a:ext cx="7632848" cy="1015663"/>
          </a:xfrm>
          <a:prstGeom prst="rect">
            <a:avLst/>
          </a:prstGeom>
        </p:spPr>
        <p:txBody>
          <a:bodyPr wrap="square">
            <a:spAutoFit/>
          </a:bodyPr>
          <a:lstStyle/>
          <a:p>
            <a:pPr algn="ctr"/>
            <a:r>
              <a:rPr lang="en-US" sz="2000" b="1" i="1" dirty="0">
                <a:solidFill>
                  <a:prstClr val="black"/>
                </a:solidFill>
              </a:rPr>
              <a:t>At high magnification, the neoplastic glands of adenocarcinoma have crowded nuclei with hyperchromatism and pleomorphism. No normal goblet cells are seen</a:t>
            </a:r>
          </a:p>
        </p:txBody>
      </p:sp>
      <p:sp>
        <p:nvSpPr>
          <p:cNvPr id="4" name="Rounded Rectangle 3"/>
          <p:cNvSpPr/>
          <p:nvPr/>
        </p:nvSpPr>
        <p:spPr>
          <a:xfrm>
            <a:off x="2855640" y="188640"/>
            <a:ext cx="633670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Adenocarcinoma of the Colon - HPF</a:t>
            </a:r>
          </a:p>
        </p:txBody>
      </p:sp>
      <p:sp>
        <p:nvSpPr>
          <p:cNvPr id="8" name="TextBox 7"/>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9" name="TextBox 8"/>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135507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74434" name="Picture 2" descr="http://www.pathology.washington.edu/about/education/gallery/jpgs575/spa/img0023.jpg"/>
          <p:cNvPicPr>
            <a:picLocks noChangeAspect="1" noChangeArrowheads="1"/>
          </p:cNvPicPr>
          <p:nvPr/>
        </p:nvPicPr>
        <p:blipFill>
          <a:blip r:embed="rId3" cstate="print"/>
          <a:srcRect/>
          <a:stretch>
            <a:fillRect/>
          </a:stretch>
        </p:blipFill>
        <p:spPr bwMode="auto">
          <a:xfrm>
            <a:off x="2783632" y="836712"/>
            <a:ext cx="6552728" cy="45806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ctangle 2"/>
          <p:cNvSpPr/>
          <p:nvPr/>
        </p:nvSpPr>
        <p:spPr>
          <a:xfrm>
            <a:off x="2639616" y="5517233"/>
            <a:ext cx="6408712" cy="1015663"/>
          </a:xfrm>
          <a:prstGeom prst="rect">
            <a:avLst/>
          </a:prstGeom>
        </p:spPr>
        <p:txBody>
          <a:bodyPr wrap="square">
            <a:spAutoFit/>
          </a:bodyPr>
          <a:lstStyle/>
          <a:p>
            <a:pPr algn="ctr"/>
            <a:r>
              <a:rPr lang="en-US" sz="2000" b="1" i="1" dirty="0">
                <a:solidFill>
                  <a:prstClr val="black"/>
                </a:solidFill>
              </a:rPr>
              <a:t>Here the inflammation has produced large, irregularly shaped to rake-like ulcers that are separated from each other by mucosa that appears close to normal. </a:t>
            </a:r>
          </a:p>
        </p:txBody>
      </p:sp>
      <p:sp>
        <p:nvSpPr>
          <p:cNvPr id="4" name="Rounded Rectangle 3"/>
          <p:cNvSpPr/>
          <p:nvPr/>
        </p:nvSpPr>
        <p:spPr>
          <a:xfrm>
            <a:off x="3719736" y="188640"/>
            <a:ext cx="4608512" cy="504056"/>
          </a:xfrm>
          <a:prstGeom prst="round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Crohn’s Disease- Gross</a:t>
            </a: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1975653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1554" name="Picture 2" descr="http://library.med.utah.edu/WebPath/jpeg4/GI060.jpg"/>
          <p:cNvPicPr>
            <a:picLocks noChangeAspect="1" noChangeArrowheads="1"/>
          </p:cNvPicPr>
          <p:nvPr/>
        </p:nvPicPr>
        <p:blipFill>
          <a:blip r:embed="rId3" cstate="print"/>
          <a:srcRect/>
          <a:stretch>
            <a:fillRect/>
          </a:stretch>
        </p:blipFill>
        <p:spPr bwMode="auto">
          <a:xfrm>
            <a:off x="2805890" y="908720"/>
            <a:ext cx="6488575" cy="4248472"/>
          </a:xfrm>
          <a:prstGeom prst="rect">
            <a:avLst/>
          </a:prstGeom>
          <a:no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ounded Rectangle 3"/>
          <p:cNvSpPr/>
          <p:nvPr/>
        </p:nvSpPr>
        <p:spPr>
          <a:xfrm>
            <a:off x="3719736" y="188640"/>
            <a:ext cx="4608512" cy="504056"/>
          </a:xfrm>
          <a:prstGeom prst="round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Crohn’s Disease- Gross</a:t>
            </a:r>
          </a:p>
        </p:txBody>
      </p:sp>
      <p:sp>
        <p:nvSpPr>
          <p:cNvPr id="5" name="Rectangle 4"/>
          <p:cNvSpPr/>
          <p:nvPr/>
        </p:nvSpPr>
        <p:spPr>
          <a:xfrm>
            <a:off x="2783632" y="5397024"/>
            <a:ext cx="6480720" cy="1323439"/>
          </a:xfrm>
          <a:prstGeom prst="rect">
            <a:avLst/>
          </a:prstGeom>
        </p:spPr>
        <p:txBody>
          <a:bodyPr wrap="square">
            <a:spAutoFit/>
          </a:bodyPr>
          <a:lstStyle/>
          <a:p>
            <a:pPr algn="ctr"/>
            <a:r>
              <a:rPr lang="en-US" sz="2000" b="1" i="1" dirty="0">
                <a:solidFill>
                  <a:prstClr val="black"/>
                </a:solidFill>
              </a:rPr>
              <a:t>This is another example of Crohn's disease involving the small intestine. Here, the mucosal surface demonstrates an irregular nodular appearance with hyperemia and focal superficial ulceration.</a:t>
            </a:r>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84457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7" name="Picture 6" descr="39"/>
          <p:cNvPicPr>
            <a:picLocks noGrp="1" noChangeAspect="1" noChangeArrowheads="1"/>
          </p:cNvPicPr>
          <p:nvPr>
            <p:ph idx="1"/>
          </p:nvPr>
        </p:nvPicPr>
        <p:blipFill>
          <a:blip r:embed="rId2" cstate="print">
            <a:lum contrast="20000"/>
          </a:blip>
          <a:srcRect/>
          <a:stretch>
            <a:fillRect/>
          </a:stretch>
        </p:blipFill>
        <p:spPr>
          <a:xfrm>
            <a:off x="2667001" y="908720"/>
            <a:ext cx="6717125" cy="4608512"/>
          </a:xfrm>
          <a:no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ounded Rectangle 3"/>
          <p:cNvSpPr/>
          <p:nvPr/>
        </p:nvSpPr>
        <p:spPr>
          <a:xfrm>
            <a:off x="3215680" y="188640"/>
            <a:ext cx="5616624" cy="504056"/>
          </a:xfrm>
          <a:prstGeom prst="round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Crohn’s Disease vs Normal Colon</a:t>
            </a:r>
          </a:p>
        </p:txBody>
      </p:sp>
      <p:sp>
        <p:nvSpPr>
          <p:cNvPr id="5" name="Rectangle 4"/>
          <p:cNvSpPr/>
          <p:nvPr/>
        </p:nvSpPr>
        <p:spPr>
          <a:xfrm>
            <a:off x="2639616" y="5879013"/>
            <a:ext cx="6599656" cy="707886"/>
          </a:xfrm>
          <a:prstGeom prst="rect">
            <a:avLst/>
          </a:prstGeom>
        </p:spPr>
        <p:txBody>
          <a:bodyPr wrap="square">
            <a:spAutoFit/>
          </a:bodyPr>
          <a:lstStyle/>
          <a:p>
            <a:pPr algn="ctr"/>
            <a:r>
              <a:rPr lang="en-US" sz="2000" b="1" i="1" dirty="0">
                <a:solidFill>
                  <a:prstClr val="black"/>
                </a:solidFill>
              </a:rPr>
              <a:t>Section of large bowel shows alternating normal and ulcerating mucosa </a:t>
            </a:r>
            <a:endParaRPr lang="en-US" sz="2000" b="1" dirty="0">
              <a:solidFill>
                <a:prstClr val="black"/>
              </a:solidFill>
            </a:endParaRPr>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23404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8482" name="Picture 2" descr="http://library.med.utah.edu/WebPath/jpeg4/GI061.jpg"/>
          <p:cNvPicPr>
            <a:picLocks noChangeAspect="1" noChangeArrowheads="1"/>
          </p:cNvPicPr>
          <p:nvPr/>
        </p:nvPicPr>
        <p:blipFill>
          <a:blip r:embed="rId3" cstate="print"/>
          <a:srcRect/>
          <a:stretch>
            <a:fillRect/>
          </a:stretch>
        </p:blipFill>
        <p:spPr bwMode="auto">
          <a:xfrm>
            <a:off x="2783632" y="836712"/>
            <a:ext cx="6462447" cy="4104456"/>
          </a:xfrm>
          <a:prstGeom prst="rect">
            <a:avLst/>
          </a:prstGeom>
          <a:no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ectangle 5"/>
          <p:cNvSpPr/>
          <p:nvPr/>
        </p:nvSpPr>
        <p:spPr>
          <a:xfrm>
            <a:off x="2423592" y="5120024"/>
            <a:ext cx="7128792" cy="1631216"/>
          </a:xfrm>
          <a:prstGeom prst="rect">
            <a:avLst/>
          </a:prstGeom>
        </p:spPr>
        <p:txBody>
          <a:bodyPr wrap="square">
            <a:spAutoFit/>
          </a:bodyPr>
          <a:lstStyle/>
          <a:p>
            <a:pPr algn="ctr"/>
            <a:r>
              <a:rPr lang="en-US" sz="2000" b="1" i="1" dirty="0">
                <a:solidFill>
                  <a:prstClr val="black"/>
                </a:solidFill>
              </a:rPr>
              <a:t>Microscopically, Crohn's disease is characterized by transmural inflammation. Here, inflammatory cells (the bluish infiltrates) extend from mucosa through submucosa and muscularis and appear as nodular infiltrates on the serosal surface with pale granulomatous centers.</a:t>
            </a:r>
          </a:p>
        </p:txBody>
      </p:sp>
      <p:sp>
        <p:nvSpPr>
          <p:cNvPr id="7" name="Rounded Rectangle 6"/>
          <p:cNvSpPr/>
          <p:nvPr/>
        </p:nvSpPr>
        <p:spPr>
          <a:xfrm>
            <a:off x="3719736" y="188640"/>
            <a:ext cx="4608512" cy="504056"/>
          </a:xfrm>
          <a:prstGeom prst="round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Crohn’s Disease- LPF</a:t>
            </a: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8" name="TextBox 7"/>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5864254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362200" y="5613048"/>
            <a:ext cx="7391400" cy="1015663"/>
          </a:xfrm>
          <a:prstGeom prst="rect">
            <a:avLst/>
          </a:prstGeom>
        </p:spPr>
        <p:txBody>
          <a:bodyPr wrap="square">
            <a:spAutoFit/>
          </a:bodyPr>
          <a:lstStyle/>
          <a:p>
            <a:pPr marL="533400" indent="-533400" algn="ctr"/>
            <a:r>
              <a:rPr lang="en-US" sz="2000" b="1" i="1" dirty="0">
                <a:solidFill>
                  <a:prstClr val="black"/>
                </a:solidFill>
              </a:rPr>
              <a:t>All layers of intestinal wall show transmural chronic inflammatory cell infiltrate, lymphoid aggregates and mild fibrosis. Subserosa contains few epithelioid granulomas</a:t>
            </a:r>
          </a:p>
        </p:txBody>
      </p:sp>
      <p:sp>
        <p:nvSpPr>
          <p:cNvPr id="4" name="Rounded Rectangle 3"/>
          <p:cNvSpPr/>
          <p:nvPr/>
        </p:nvSpPr>
        <p:spPr>
          <a:xfrm>
            <a:off x="3719736" y="188640"/>
            <a:ext cx="4608512" cy="504056"/>
          </a:xfrm>
          <a:prstGeom prst="round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Crohn’s Disease- HPF</a:t>
            </a:r>
          </a:p>
        </p:txBody>
      </p:sp>
      <p:pic>
        <p:nvPicPr>
          <p:cNvPr id="145410" name="Picture 2" descr="File:Crohn's disease - colon - high mag.jpg">
            <a:hlinkClick r:id="rId2"/>
          </p:cNvPr>
          <p:cNvPicPr>
            <a:picLocks noChangeAspect="1" noChangeArrowheads="1"/>
          </p:cNvPicPr>
          <p:nvPr/>
        </p:nvPicPr>
        <p:blipFill>
          <a:blip r:embed="rId3" cstate="print"/>
          <a:srcRect/>
          <a:stretch>
            <a:fillRect/>
          </a:stretch>
        </p:blipFill>
        <p:spPr bwMode="auto">
          <a:xfrm>
            <a:off x="2495600" y="836712"/>
            <a:ext cx="6984776" cy="4752528"/>
          </a:xfrm>
          <a:prstGeom prst="rect">
            <a:avLst/>
          </a:prstGeom>
          <a:noFill/>
          <a:ln>
            <a:solidFill>
              <a:schemeClr val="tx1"/>
            </a:solidFill>
          </a:ln>
        </p:spPr>
      </p:pic>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673283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6434" name="Picture 2" descr="http://library.med.utah.edu/WebPath/jpeg4/GI062.jpg"/>
          <p:cNvPicPr>
            <a:picLocks noChangeAspect="1" noChangeArrowheads="1"/>
          </p:cNvPicPr>
          <p:nvPr/>
        </p:nvPicPr>
        <p:blipFill>
          <a:blip r:embed="rId2" cstate="print"/>
          <a:srcRect/>
          <a:stretch>
            <a:fillRect/>
          </a:stretch>
        </p:blipFill>
        <p:spPr bwMode="auto">
          <a:xfrm>
            <a:off x="2639617" y="917487"/>
            <a:ext cx="6729812" cy="4213461"/>
          </a:xfrm>
          <a:prstGeom prst="rect">
            <a:avLst/>
          </a:prstGeom>
          <a:no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p:cNvSpPr/>
          <p:nvPr/>
        </p:nvSpPr>
        <p:spPr>
          <a:xfrm>
            <a:off x="2711624" y="5336049"/>
            <a:ext cx="6480720" cy="1323439"/>
          </a:xfrm>
          <a:prstGeom prst="rect">
            <a:avLst/>
          </a:prstGeom>
        </p:spPr>
        <p:txBody>
          <a:bodyPr wrap="square">
            <a:spAutoFit/>
          </a:bodyPr>
          <a:lstStyle/>
          <a:p>
            <a:pPr algn="ctr"/>
            <a:r>
              <a:rPr lang="en-US" sz="2000" b="1" i="1" dirty="0">
                <a:solidFill>
                  <a:prstClr val="black"/>
                </a:solidFill>
              </a:rPr>
              <a:t>At high magnification the granulomatous nature of the inflammation of Crohn's disease is demonstrated here with epithelioid cells, giant cells, and many lymphocytes. Special stains for organisms are negative.</a:t>
            </a:r>
          </a:p>
        </p:txBody>
      </p:sp>
      <p:sp>
        <p:nvSpPr>
          <p:cNvPr id="5" name="Rounded Rectangle 4"/>
          <p:cNvSpPr/>
          <p:nvPr/>
        </p:nvSpPr>
        <p:spPr>
          <a:xfrm>
            <a:off x="3719736" y="188640"/>
            <a:ext cx="4608512" cy="504056"/>
          </a:xfrm>
          <a:prstGeom prst="round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Crohn’s Disease- HPF</a:t>
            </a:r>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p>
        </p:txBody>
      </p:sp>
    </p:spTree>
    <p:extLst>
      <p:ext uri="{BB962C8B-B14F-4D97-AF65-F5344CB8AC3E}">
        <p14:creationId xmlns:p14="http://schemas.microsoft.com/office/powerpoint/2010/main" val="3421252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1165</Words>
  <Application>Microsoft Office PowerPoint</Application>
  <PresentationFormat>Widescreen</PresentationFormat>
  <Paragraphs>146</Paragraphs>
  <Slides>33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Aharoni</vt:lpstr>
      <vt:lpstr>Arial</vt:lpstr>
      <vt:lpstr>Calibri</vt:lpstr>
      <vt:lpstr>Corbel</vt:lpstr>
      <vt:lpstr>Theme1</vt:lpstr>
      <vt:lpstr>GIT BLOCK   PATHOLOGY  PRACTICAL  Dr Abdullah Basabein</vt:lpstr>
      <vt:lpstr>PowerPoint Presentation</vt:lpstr>
      <vt:lpstr> Crohn’s disease</vt:lpstr>
      <vt:lpstr>PowerPoint Presentation</vt:lpstr>
      <vt:lpstr>PowerPoint Presentation</vt:lpstr>
      <vt:lpstr>PowerPoint Presentation</vt:lpstr>
      <vt:lpstr>PowerPoint Presentation</vt:lpstr>
      <vt:lpstr>PowerPoint Presentation</vt:lpstr>
      <vt:lpstr>PowerPoint Presentation</vt:lpstr>
      <vt:lpstr> Ulcerative colitis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Adenomatous polyps of rectum / colon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Adenocarcinoma of the large intestine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Naseem Zaidi Shaesta</dc:creator>
  <cp:lastModifiedBy>Abdullah Basabein</cp:lastModifiedBy>
  <cp:revision>11</cp:revision>
  <dcterms:created xsi:type="dcterms:W3CDTF">2016-12-05T08:37:01Z</dcterms:created>
  <dcterms:modified xsi:type="dcterms:W3CDTF">2017-01-08T20:15:18Z</dcterms:modified>
</cp:coreProperties>
</file>