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3"/>
  </p:notesMasterIdLst>
  <p:handoutMasterIdLst>
    <p:handoutMasterId r:id="rId54"/>
  </p:handoutMasterIdLst>
  <p:sldIdLst>
    <p:sldId id="311" r:id="rId2"/>
    <p:sldId id="329" r:id="rId3"/>
    <p:sldId id="383" r:id="rId4"/>
    <p:sldId id="390" r:id="rId5"/>
    <p:sldId id="358" r:id="rId6"/>
    <p:sldId id="359" r:id="rId7"/>
    <p:sldId id="360" r:id="rId8"/>
    <p:sldId id="391" r:id="rId9"/>
    <p:sldId id="363" r:id="rId10"/>
    <p:sldId id="361" r:id="rId11"/>
    <p:sldId id="406" r:id="rId12"/>
    <p:sldId id="387" r:id="rId13"/>
    <p:sldId id="362" r:id="rId14"/>
    <p:sldId id="394" r:id="rId15"/>
    <p:sldId id="364" r:id="rId16"/>
    <p:sldId id="405" r:id="rId17"/>
    <p:sldId id="365" r:id="rId18"/>
    <p:sldId id="366" r:id="rId19"/>
    <p:sldId id="367" r:id="rId20"/>
    <p:sldId id="372" r:id="rId21"/>
    <p:sldId id="368" r:id="rId22"/>
    <p:sldId id="370" r:id="rId23"/>
    <p:sldId id="388" r:id="rId24"/>
    <p:sldId id="369" r:id="rId25"/>
    <p:sldId id="371" r:id="rId26"/>
    <p:sldId id="373" r:id="rId27"/>
    <p:sldId id="374" r:id="rId28"/>
    <p:sldId id="375" r:id="rId29"/>
    <p:sldId id="376" r:id="rId30"/>
    <p:sldId id="380" r:id="rId31"/>
    <p:sldId id="395" r:id="rId32"/>
    <p:sldId id="378" r:id="rId33"/>
    <p:sldId id="389" r:id="rId34"/>
    <p:sldId id="396" r:id="rId35"/>
    <p:sldId id="397" r:id="rId36"/>
    <p:sldId id="398" r:id="rId37"/>
    <p:sldId id="399" r:id="rId38"/>
    <p:sldId id="400" r:id="rId39"/>
    <p:sldId id="402" r:id="rId40"/>
    <p:sldId id="408" r:id="rId41"/>
    <p:sldId id="403" r:id="rId42"/>
    <p:sldId id="404" r:id="rId43"/>
    <p:sldId id="381" r:id="rId44"/>
    <p:sldId id="401" r:id="rId45"/>
    <p:sldId id="392" r:id="rId46"/>
    <p:sldId id="382" r:id="rId47"/>
    <p:sldId id="407" r:id="rId48"/>
    <p:sldId id="384" r:id="rId49"/>
    <p:sldId id="385" r:id="rId50"/>
    <p:sldId id="386" r:id="rId51"/>
    <p:sldId id="357" r:id="rId52"/>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varScale="1">
        <p:scale>
          <a:sx n="70" d="100"/>
          <a:sy n="70"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11/27/2016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sz="3200" dirty="0" smtClean="0">
                <a:latin typeface="Times New Roman" pitchFamily="18" charset="0"/>
                <a:cs typeface="Times New Roman" pitchFamily="18" charset="0"/>
              </a:rPr>
              <a:t>Chapter 63; pages-797-806</a:t>
            </a:r>
            <a:r>
              <a:rPr lang="en-US" dirty="0" smtClean="0"/>
              <a:t/>
            </a:r>
            <a:br>
              <a:rPr lang="en-US" dirty="0" smtClean="0"/>
            </a:br>
            <a:r>
              <a:rPr lang="en-US" dirty="0" smtClean="0">
                <a:latin typeface="Times New Roman" pitchFamily="18" charset="0"/>
                <a:cs typeface="Times New Roman" pitchFamily="18" charset="0"/>
              </a:rPr>
              <a:t>Lecture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Gastrointestinal Physiology  </a:t>
            </a:r>
            <a:endParaRPr lang="en-US" sz="4800" dirty="0" smtClean="0"/>
          </a:p>
        </p:txBody>
      </p:sp>
      <p:sp>
        <p:nvSpPr>
          <p:cNvPr id="3075" name="Rectangle 1027"/>
          <p:cNvSpPr>
            <a:spLocks noGrp="1" noChangeArrowheads="1"/>
          </p:cNvSpPr>
          <p:nvPr>
            <p:ph type="subTitle" idx="1"/>
          </p:nvPr>
        </p:nvSpPr>
        <p:spPr>
          <a:xfrm>
            <a:off x="0" y="2438400"/>
            <a:ext cx="9144000" cy="3962400"/>
          </a:xfrm>
        </p:spPr>
        <p:txBody>
          <a:bodyPr/>
          <a:lstStyle/>
          <a:p>
            <a:pPr eaLnBrk="1" hangingPunct="1"/>
            <a:r>
              <a:rPr lang="en-US" b="1" dirty="0" smtClean="0"/>
              <a:t>General Principles of Gastrointestinal Function-Motility, Nervous Control, and Blood Circulation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Mohammed </a:t>
            </a:r>
            <a:r>
              <a:rPr lang="en-US" sz="3600" b="1" dirty="0" err="1" smtClean="0">
                <a:latin typeface="Times New Roman" pitchFamily="18" charset="0"/>
                <a:cs typeface="Times New Roman" pitchFamily="18" charset="0"/>
              </a:rPr>
              <a:t>Alzoghaibi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Ph.D</a:t>
            </a:r>
            <a:endParaRPr lang="en-US" sz="3600" b="1"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zzoghaibi@gmail.com</a:t>
            </a:r>
          </a:p>
          <a:p>
            <a:pPr eaLnBrk="1" hangingPunct="1"/>
            <a:r>
              <a:rPr lang="en-US" sz="3600" b="1" dirty="0">
                <a:solidFill>
                  <a:srgbClr val="FFFFFF"/>
                </a:solidFill>
                <a:latin typeface="Times New Roman" pitchFamily="18" charset="0"/>
                <a:cs typeface="Times New Roman" pitchFamily="18" charset="0"/>
              </a:rPr>
              <a:t>Cell Phone #: </a:t>
            </a:r>
            <a:r>
              <a:rPr lang="en-US" sz="3600" b="1" dirty="0" smtClean="0">
                <a:solidFill>
                  <a:srgbClr val="FFFFFF"/>
                </a:solidFill>
                <a:latin typeface="Times New Roman" pitchFamily="18" charset="0"/>
                <a:cs typeface="Times New Roman" pitchFamily="18" charset="0"/>
              </a:rPr>
              <a:t>0506338400</a:t>
            </a:r>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r>
              <a:rPr lang="en-US" dirty="0" smtClean="0"/>
              <a:t>The Specific Characteristics of Smooth Muscle in the Gut </a:t>
            </a:r>
            <a:endParaRPr lang="ar-SA" dirty="0" smtClean="0"/>
          </a:p>
        </p:txBody>
      </p:sp>
      <p:sp>
        <p:nvSpPr>
          <p:cNvPr id="10243" name="Content Placeholder 2"/>
          <p:cNvSpPr>
            <a:spLocks noGrp="1"/>
          </p:cNvSpPr>
          <p:nvPr>
            <p:ph idx="1"/>
          </p:nvPr>
        </p:nvSpPr>
        <p:spPr>
          <a:xfrm>
            <a:off x="152400" y="1447800"/>
            <a:ext cx="8763000" cy="4114800"/>
          </a:xfrm>
        </p:spPr>
        <p:txBody>
          <a:bodyPr/>
          <a:lstStyle/>
          <a:p>
            <a:pPr marL="514350" indent="-514350">
              <a:buFont typeface="Garamond" pitchFamily="18" charset="0"/>
              <a:buAutoNum type="arabicPeriod"/>
            </a:pPr>
            <a:r>
              <a:rPr lang="en-US" sz="2400" b="1" u="sng" dirty="0" smtClean="0"/>
              <a:t>Gastrointestinal Smooth Muscle Functions as a </a:t>
            </a:r>
            <a:r>
              <a:rPr lang="en-US" sz="2400" b="1" u="sng" dirty="0" err="1" smtClean="0"/>
              <a:t>Syncytium</a:t>
            </a:r>
            <a:r>
              <a:rPr lang="en-US" sz="2400" b="1" u="sng" dirty="0" smtClean="0"/>
              <a:t>:</a:t>
            </a:r>
          </a:p>
          <a:p>
            <a:pPr marL="514350" indent="-514350">
              <a:buFontTx/>
              <a:buNone/>
            </a:pPr>
            <a:r>
              <a:rPr lang="en-US" sz="2400" b="1" dirty="0" smtClean="0"/>
              <a:t>The individual smooth muscle fibers are 200 to 500 µm in length and 2 to 10 µm in diameter, and they are arranged in bundles of as many as 1000 parallel fibers.</a:t>
            </a:r>
          </a:p>
          <a:p>
            <a:pPr marL="514350" indent="-514350">
              <a:buFontTx/>
              <a:buNone/>
            </a:pPr>
            <a:r>
              <a:rPr lang="en-US" sz="2400" b="1" dirty="0" smtClean="0"/>
              <a:t>Within each bundle, the muscle fibers are electrically connected with one another through large numbers of </a:t>
            </a:r>
            <a:r>
              <a:rPr lang="en-US" sz="2800" b="1" i="1" dirty="0" smtClean="0"/>
              <a:t>gap junctions</a:t>
            </a:r>
            <a:r>
              <a:rPr lang="en-US" sz="2400" b="1" dirty="0" smtClean="0"/>
              <a:t>.</a:t>
            </a:r>
          </a:p>
          <a:p>
            <a:pPr marL="514350" indent="-514350">
              <a:buFontTx/>
              <a:buNone/>
            </a:pPr>
            <a:r>
              <a:rPr lang="en-US" sz="2400" b="1" dirty="0" smtClean="0"/>
              <a:t>Each bundle of smooth muscle fibers is partly separated from the next by loose </a:t>
            </a:r>
            <a:r>
              <a:rPr lang="en-US" sz="2400" b="1" u="sng" dirty="0" smtClean="0"/>
              <a:t>connective tissue </a:t>
            </a:r>
            <a:r>
              <a:rPr lang="en-US" sz="2400" b="1" dirty="0" smtClean="0"/>
              <a:t>but they fuse with one another at many points, so each muscle layer represents a branching latticework of smooth muscle bundles. Therefore, each muscle layer functions as a </a:t>
            </a:r>
            <a:r>
              <a:rPr lang="en-US" sz="2400" b="1" i="1" dirty="0" err="1" smtClean="0">
                <a:solidFill>
                  <a:srgbClr val="FF0000"/>
                </a:solidFill>
              </a:rPr>
              <a:t>syncytium</a:t>
            </a:r>
            <a:r>
              <a:rPr lang="en-US" sz="2400" b="1" dirty="0" smtClean="0"/>
              <a:t>; that is, when an action potential is elicited anywhere within the muscle mass, it generally travels in all directions in the muscle. </a:t>
            </a:r>
          </a:p>
          <a:p>
            <a:pPr marL="514350" indent="-514350">
              <a:buFontTx/>
              <a:buNone/>
            </a:pPr>
            <a:endParaRPr lang="ar-SA"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 Characteristics of Smooth Muscle in the Gut </a:t>
            </a:r>
          </a:p>
        </p:txBody>
      </p:sp>
      <p:grpSp>
        <p:nvGrpSpPr>
          <p:cNvPr id="5" name="Group 6"/>
          <p:cNvGrpSpPr>
            <a:grpSpLocks/>
          </p:cNvGrpSpPr>
          <p:nvPr/>
        </p:nvGrpSpPr>
        <p:grpSpPr bwMode="auto">
          <a:xfrm>
            <a:off x="2339752" y="1844824"/>
            <a:ext cx="3668713" cy="4200525"/>
            <a:chOff x="-263139" y="162831"/>
            <a:chExt cx="3991562" cy="4715867"/>
          </a:xfrm>
        </p:grpSpPr>
        <p:grpSp>
          <p:nvGrpSpPr>
            <p:cNvPr id="6" name="Group 7"/>
            <p:cNvGrpSpPr>
              <a:grpSpLocks/>
            </p:cNvGrpSpPr>
            <p:nvPr/>
          </p:nvGrpSpPr>
          <p:grpSpPr bwMode="auto">
            <a:xfrm>
              <a:off x="731785" y="904433"/>
              <a:ext cx="2297349" cy="3952458"/>
              <a:chOff x="988960" y="-171892"/>
              <a:chExt cx="2297349" cy="3952458"/>
            </a:xfrm>
          </p:grpSpPr>
          <p:sp>
            <p:nvSpPr>
              <p:cNvPr id="22" name="Freeform 23"/>
              <p:cNvSpPr>
                <a:spLocks/>
              </p:cNvSpPr>
              <p:nvPr/>
            </p:nvSpPr>
            <p:spPr bwMode="auto">
              <a:xfrm>
                <a:off x="2056802" y="-171892"/>
                <a:ext cx="1212230" cy="2872260"/>
              </a:xfrm>
              <a:custGeom>
                <a:avLst/>
                <a:gdLst>
                  <a:gd name="T0" fmla="*/ 560063 w 1212230"/>
                  <a:gd name="T1" fmla="*/ 1473 h 2872260"/>
                  <a:gd name="T2" fmla="*/ 949807 w 1212230"/>
                  <a:gd name="T3" fmla="*/ 353742 h 2872260"/>
                  <a:gd name="T4" fmla="*/ 1197145 w 1212230"/>
                  <a:gd name="T5" fmla="*/ 1253152 h 2872260"/>
                  <a:gd name="T6" fmla="*/ 1152175 w 1212230"/>
                  <a:gd name="T7" fmla="*/ 2122581 h 2872260"/>
                  <a:gd name="T8" fmla="*/ 882352 w 1212230"/>
                  <a:gd name="T9" fmla="*/ 2647237 h 2872260"/>
                  <a:gd name="T10" fmla="*/ 605034 w 1212230"/>
                  <a:gd name="T11" fmla="*/ 2872089 h 2872260"/>
                  <a:gd name="T12" fmla="*/ 267755 w 1212230"/>
                  <a:gd name="T13" fmla="*/ 2617257 h 2872260"/>
                  <a:gd name="T14" fmla="*/ 72883 w 1212230"/>
                  <a:gd name="T15" fmla="*/ 2002660 h 2872260"/>
                  <a:gd name="T16" fmla="*/ 5427 w 1212230"/>
                  <a:gd name="T17" fmla="*/ 1170706 h 2872260"/>
                  <a:gd name="T18" fmla="*/ 200299 w 1212230"/>
                  <a:gd name="T19" fmla="*/ 466168 h 2872260"/>
                  <a:gd name="T20" fmla="*/ 560063 w 1212230"/>
                  <a:gd name="T21" fmla="*/ 1473 h 2872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2230" h="2872260">
                    <a:moveTo>
                      <a:pt x="560063" y="1473"/>
                    </a:moveTo>
                    <a:cubicBezTo>
                      <a:pt x="684981" y="-17265"/>
                      <a:pt x="843627" y="145129"/>
                      <a:pt x="949807" y="353742"/>
                    </a:cubicBezTo>
                    <a:cubicBezTo>
                      <a:pt x="1055987" y="562355"/>
                      <a:pt x="1163417" y="958346"/>
                      <a:pt x="1197145" y="1253152"/>
                    </a:cubicBezTo>
                    <a:cubicBezTo>
                      <a:pt x="1230873" y="1547958"/>
                      <a:pt x="1204640" y="1890234"/>
                      <a:pt x="1152175" y="2122581"/>
                    </a:cubicBezTo>
                    <a:cubicBezTo>
                      <a:pt x="1099710" y="2354928"/>
                      <a:pt x="973542" y="2522319"/>
                      <a:pt x="882352" y="2647237"/>
                    </a:cubicBezTo>
                    <a:cubicBezTo>
                      <a:pt x="791162" y="2772155"/>
                      <a:pt x="707467" y="2877086"/>
                      <a:pt x="605034" y="2872089"/>
                    </a:cubicBezTo>
                    <a:cubicBezTo>
                      <a:pt x="502601" y="2867092"/>
                      <a:pt x="356447" y="2762162"/>
                      <a:pt x="267755" y="2617257"/>
                    </a:cubicBezTo>
                    <a:cubicBezTo>
                      <a:pt x="179063" y="2472352"/>
                      <a:pt x="116604" y="2243752"/>
                      <a:pt x="72883" y="2002660"/>
                    </a:cubicBezTo>
                    <a:cubicBezTo>
                      <a:pt x="29162" y="1761568"/>
                      <a:pt x="-15809" y="1426788"/>
                      <a:pt x="5427" y="1170706"/>
                    </a:cubicBezTo>
                    <a:cubicBezTo>
                      <a:pt x="26663" y="914624"/>
                      <a:pt x="114106" y="659791"/>
                      <a:pt x="200299" y="466168"/>
                    </a:cubicBezTo>
                    <a:cubicBezTo>
                      <a:pt x="286492" y="272545"/>
                      <a:pt x="435145" y="20211"/>
                      <a:pt x="560063" y="1473"/>
                    </a:cubicBezTo>
                    <a:close/>
                  </a:path>
                </a:pathLst>
              </a:custGeom>
              <a:solidFill>
                <a:srgbClr val="996633">
                  <a:alpha val="70195"/>
                </a:srgbClr>
              </a:solidFill>
              <a:ln w="12700" cap="flat" cmpd="sng" algn="ctr">
                <a:solidFill>
                  <a:schemeClr val="tx1"/>
                </a:solidFill>
                <a:prstDash val="solid"/>
                <a:round/>
                <a:headEnd type="none" w="med" len="med"/>
                <a:tailEnd type="none" w="med" len="med"/>
              </a:ln>
            </p:spPr>
            <p:txBody>
              <a:bodyPr/>
              <a:lstStyle/>
              <a:p>
                <a:endParaRPr lang="en-US"/>
              </a:p>
            </p:txBody>
          </p:sp>
          <p:sp>
            <p:nvSpPr>
              <p:cNvPr id="23" name="Freeform 24"/>
              <p:cNvSpPr>
                <a:spLocks/>
              </p:cNvSpPr>
              <p:nvPr/>
            </p:nvSpPr>
            <p:spPr bwMode="auto">
              <a:xfrm>
                <a:off x="1003228" y="908306"/>
                <a:ext cx="1212230" cy="2872260"/>
              </a:xfrm>
              <a:custGeom>
                <a:avLst/>
                <a:gdLst>
                  <a:gd name="T0" fmla="*/ 560063 w 1212230"/>
                  <a:gd name="T1" fmla="*/ 1473 h 2872260"/>
                  <a:gd name="T2" fmla="*/ 949807 w 1212230"/>
                  <a:gd name="T3" fmla="*/ 353742 h 2872260"/>
                  <a:gd name="T4" fmla="*/ 1197145 w 1212230"/>
                  <a:gd name="T5" fmla="*/ 1253152 h 2872260"/>
                  <a:gd name="T6" fmla="*/ 1152175 w 1212230"/>
                  <a:gd name="T7" fmla="*/ 2122581 h 2872260"/>
                  <a:gd name="T8" fmla="*/ 882352 w 1212230"/>
                  <a:gd name="T9" fmla="*/ 2647237 h 2872260"/>
                  <a:gd name="T10" fmla="*/ 605034 w 1212230"/>
                  <a:gd name="T11" fmla="*/ 2872089 h 2872260"/>
                  <a:gd name="T12" fmla="*/ 267755 w 1212230"/>
                  <a:gd name="T13" fmla="*/ 2617257 h 2872260"/>
                  <a:gd name="T14" fmla="*/ 72883 w 1212230"/>
                  <a:gd name="T15" fmla="*/ 2002660 h 2872260"/>
                  <a:gd name="T16" fmla="*/ 5427 w 1212230"/>
                  <a:gd name="T17" fmla="*/ 1170706 h 2872260"/>
                  <a:gd name="T18" fmla="*/ 200299 w 1212230"/>
                  <a:gd name="T19" fmla="*/ 466168 h 2872260"/>
                  <a:gd name="T20" fmla="*/ 560063 w 1212230"/>
                  <a:gd name="T21" fmla="*/ 1473 h 2872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2230" h="2872260">
                    <a:moveTo>
                      <a:pt x="560063" y="1473"/>
                    </a:moveTo>
                    <a:cubicBezTo>
                      <a:pt x="684981" y="-17265"/>
                      <a:pt x="843627" y="145129"/>
                      <a:pt x="949807" y="353742"/>
                    </a:cubicBezTo>
                    <a:cubicBezTo>
                      <a:pt x="1055987" y="562355"/>
                      <a:pt x="1163417" y="958346"/>
                      <a:pt x="1197145" y="1253152"/>
                    </a:cubicBezTo>
                    <a:cubicBezTo>
                      <a:pt x="1230873" y="1547958"/>
                      <a:pt x="1204640" y="1890234"/>
                      <a:pt x="1152175" y="2122581"/>
                    </a:cubicBezTo>
                    <a:cubicBezTo>
                      <a:pt x="1099710" y="2354928"/>
                      <a:pt x="973542" y="2522319"/>
                      <a:pt x="882352" y="2647237"/>
                    </a:cubicBezTo>
                    <a:cubicBezTo>
                      <a:pt x="791162" y="2772155"/>
                      <a:pt x="707467" y="2877086"/>
                      <a:pt x="605034" y="2872089"/>
                    </a:cubicBezTo>
                    <a:cubicBezTo>
                      <a:pt x="502601" y="2867092"/>
                      <a:pt x="356447" y="2762162"/>
                      <a:pt x="267755" y="2617257"/>
                    </a:cubicBezTo>
                    <a:cubicBezTo>
                      <a:pt x="179063" y="2472352"/>
                      <a:pt x="116604" y="2243752"/>
                      <a:pt x="72883" y="2002660"/>
                    </a:cubicBezTo>
                    <a:cubicBezTo>
                      <a:pt x="29162" y="1761568"/>
                      <a:pt x="-15809" y="1426788"/>
                      <a:pt x="5427" y="1170706"/>
                    </a:cubicBezTo>
                    <a:cubicBezTo>
                      <a:pt x="26663" y="914624"/>
                      <a:pt x="114106" y="659791"/>
                      <a:pt x="200299" y="466168"/>
                    </a:cubicBezTo>
                    <a:cubicBezTo>
                      <a:pt x="286492" y="272545"/>
                      <a:pt x="435145" y="20211"/>
                      <a:pt x="560063" y="1473"/>
                    </a:cubicBezTo>
                    <a:close/>
                  </a:path>
                </a:pathLst>
              </a:custGeom>
              <a:solidFill>
                <a:srgbClr val="996633">
                  <a:alpha val="70979"/>
                </a:srgbClr>
              </a:solidFill>
              <a:ln w="12700" cap="flat" cmpd="sng" algn="ctr">
                <a:solidFill>
                  <a:schemeClr val="tx1"/>
                </a:solidFill>
                <a:prstDash val="solid"/>
                <a:round/>
                <a:headEnd type="none" w="med" len="med"/>
                <a:tailEnd type="none" w="med" len="med"/>
              </a:ln>
            </p:spPr>
            <p:txBody>
              <a:bodyPr/>
              <a:lstStyle/>
              <a:p>
                <a:endParaRPr lang="en-US"/>
              </a:p>
            </p:txBody>
          </p:sp>
          <p:sp>
            <p:nvSpPr>
              <p:cNvPr id="24" name="Freeform 25"/>
              <p:cNvSpPr>
                <a:spLocks/>
              </p:cNvSpPr>
              <p:nvPr/>
            </p:nvSpPr>
            <p:spPr bwMode="auto">
              <a:xfrm>
                <a:off x="1131757" y="757003"/>
                <a:ext cx="2061148" cy="2435902"/>
              </a:xfrm>
              <a:custGeom>
                <a:avLst/>
                <a:gdLst>
                  <a:gd name="T0" fmla="*/ 2061148 w 2061148"/>
                  <a:gd name="T1" fmla="*/ 0 h 2435902"/>
                  <a:gd name="T2" fmla="*/ 1461541 w 2061148"/>
                  <a:gd name="T3" fmla="*/ 734518 h 2435902"/>
                  <a:gd name="T4" fmla="*/ 1176728 w 2061148"/>
                  <a:gd name="T5" fmla="*/ 1056807 h 2435902"/>
                  <a:gd name="T6" fmla="*/ 869430 w 2061148"/>
                  <a:gd name="T7" fmla="*/ 1311640 h 2435902"/>
                  <a:gd name="T8" fmla="*/ 434715 w 2061148"/>
                  <a:gd name="T9" fmla="*/ 1971207 h 2435902"/>
                  <a:gd name="T10" fmla="*/ 0 w 2061148"/>
                  <a:gd name="T11" fmla="*/ 2435902 h 24359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1148" h="2435902">
                    <a:moveTo>
                      <a:pt x="2061148" y="0"/>
                    </a:moveTo>
                    <a:lnTo>
                      <a:pt x="1461541" y="734518"/>
                    </a:lnTo>
                    <a:cubicBezTo>
                      <a:pt x="1314138" y="910652"/>
                      <a:pt x="1275413" y="960620"/>
                      <a:pt x="1176728" y="1056807"/>
                    </a:cubicBezTo>
                    <a:cubicBezTo>
                      <a:pt x="1078043" y="1152994"/>
                      <a:pt x="993099" y="1159240"/>
                      <a:pt x="869430" y="1311640"/>
                    </a:cubicBezTo>
                    <a:cubicBezTo>
                      <a:pt x="745761" y="1464040"/>
                      <a:pt x="579620" y="1783830"/>
                      <a:pt x="434715" y="1971207"/>
                    </a:cubicBezTo>
                    <a:lnTo>
                      <a:pt x="0" y="2435902"/>
                    </a:lnTo>
                  </a:path>
                </a:pathLst>
              </a:custGeom>
              <a:noFill/>
              <a:ln w="25400" cap="flat" cmpd="sng" algn="ctr">
                <a:solidFill>
                  <a:schemeClr val="bg2">
                    <a:alpha val="45097"/>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Oval 26"/>
              <p:cNvSpPr>
                <a:spLocks noChangeArrowheads="1"/>
              </p:cNvSpPr>
              <p:nvPr/>
            </p:nvSpPr>
            <p:spPr bwMode="auto">
              <a:xfrm>
                <a:off x="2815704" y="1056806"/>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6" name="Oval 27"/>
              <p:cNvSpPr>
                <a:spLocks noChangeArrowheads="1"/>
              </p:cNvSpPr>
              <p:nvPr/>
            </p:nvSpPr>
            <p:spPr bwMode="auto">
              <a:xfrm>
                <a:off x="2427585" y="1576465"/>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7" name="Oval 28"/>
              <p:cNvSpPr>
                <a:spLocks noChangeArrowheads="1"/>
              </p:cNvSpPr>
              <p:nvPr/>
            </p:nvSpPr>
            <p:spPr bwMode="auto">
              <a:xfrm>
                <a:off x="1422011" y="1683894"/>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8" name="Oval 29"/>
              <p:cNvSpPr>
                <a:spLocks noChangeArrowheads="1"/>
              </p:cNvSpPr>
              <p:nvPr/>
            </p:nvSpPr>
            <p:spPr bwMode="auto">
              <a:xfrm>
                <a:off x="1541888" y="203866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29" name="Oval 30"/>
              <p:cNvSpPr>
                <a:spLocks noChangeArrowheads="1"/>
              </p:cNvSpPr>
              <p:nvPr/>
            </p:nvSpPr>
            <p:spPr bwMode="auto">
              <a:xfrm>
                <a:off x="1850861" y="2173574"/>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0" name="Oval 31"/>
              <p:cNvSpPr>
                <a:spLocks noChangeArrowheads="1"/>
              </p:cNvSpPr>
              <p:nvPr/>
            </p:nvSpPr>
            <p:spPr bwMode="auto">
              <a:xfrm>
                <a:off x="1422011" y="2747701"/>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1" name="Oval 32"/>
              <p:cNvSpPr>
                <a:spLocks noChangeArrowheads="1"/>
              </p:cNvSpPr>
              <p:nvPr/>
            </p:nvSpPr>
            <p:spPr bwMode="auto">
              <a:xfrm>
                <a:off x="1131757" y="3057993"/>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2" name="Oval 33"/>
              <p:cNvSpPr>
                <a:spLocks noChangeArrowheads="1"/>
              </p:cNvSpPr>
              <p:nvPr/>
            </p:nvSpPr>
            <p:spPr bwMode="auto">
              <a:xfrm>
                <a:off x="1236701" y="127666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3" name="Oval 34"/>
              <p:cNvSpPr>
                <a:spLocks noChangeArrowheads="1"/>
              </p:cNvSpPr>
              <p:nvPr/>
            </p:nvSpPr>
            <p:spPr bwMode="auto">
              <a:xfrm>
                <a:off x="1813062" y="2683239"/>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4" name="Oval 35"/>
              <p:cNvSpPr>
                <a:spLocks noChangeArrowheads="1"/>
              </p:cNvSpPr>
              <p:nvPr/>
            </p:nvSpPr>
            <p:spPr bwMode="auto">
              <a:xfrm>
                <a:off x="2209438" y="1818806"/>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5" name="Oval 36"/>
              <p:cNvSpPr>
                <a:spLocks noChangeArrowheads="1"/>
              </p:cNvSpPr>
              <p:nvPr/>
            </p:nvSpPr>
            <p:spPr bwMode="auto">
              <a:xfrm>
                <a:off x="2030845" y="1903750"/>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36" name="Freeform 37"/>
              <p:cNvSpPr>
                <a:spLocks/>
              </p:cNvSpPr>
              <p:nvPr/>
            </p:nvSpPr>
            <p:spPr bwMode="auto">
              <a:xfrm>
                <a:off x="1033466" y="1754862"/>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7" name="Freeform 38"/>
              <p:cNvSpPr>
                <a:spLocks/>
              </p:cNvSpPr>
              <p:nvPr/>
            </p:nvSpPr>
            <p:spPr bwMode="auto">
              <a:xfrm rot="-732130">
                <a:off x="988960" y="211522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8" name="Freeform 39"/>
              <p:cNvSpPr>
                <a:spLocks/>
              </p:cNvSpPr>
              <p:nvPr/>
            </p:nvSpPr>
            <p:spPr bwMode="auto">
              <a:xfrm rot="-1101492">
                <a:off x="1002796" y="240642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39" name="Freeform 40"/>
              <p:cNvSpPr>
                <a:spLocks/>
              </p:cNvSpPr>
              <p:nvPr/>
            </p:nvSpPr>
            <p:spPr bwMode="auto">
              <a:xfrm rot="441316">
                <a:off x="1110170" y="148206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0" name="Freeform 41"/>
              <p:cNvSpPr>
                <a:spLocks/>
              </p:cNvSpPr>
              <p:nvPr/>
            </p:nvSpPr>
            <p:spPr bwMode="auto">
              <a:xfrm rot="1206753">
                <a:off x="1298946" y="109619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1" name="Freeform 42"/>
              <p:cNvSpPr>
                <a:spLocks/>
              </p:cNvSpPr>
              <p:nvPr/>
            </p:nvSpPr>
            <p:spPr bwMode="auto">
              <a:xfrm rot="1627475">
                <a:off x="1415390" y="95838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2" name="Freeform 43"/>
              <p:cNvSpPr>
                <a:spLocks/>
              </p:cNvSpPr>
              <p:nvPr/>
            </p:nvSpPr>
            <p:spPr bwMode="auto">
              <a:xfrm rot="7415272">
                <a:off x="1662378" y="99140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3" name="Freeform 44"/>
              <p:cNvSpPr>
                <a:spLocks/>
              </p:cNvSpPr>
              <p:nvPr/>
            </p:nvSpPr>
            <p:spPr bwMode="auto">
              <a:xfrm rot="-1258493">
                <a:off x="1037999" y="2647176"/>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4" name="Freeform 45"/>
              <p:cNvSpPr>
                <a:spLocks/>
              </p:cNvSpPr>
              <p:nvPr/>
            </p:nvSpPr>
            <p:spPr bwMode="auto">
              <a:xfrm rot="8530045">
                <a:off x="1778059" y="113845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5" name="Freeform 46"/>
              <p:cNvSpPr>
                <a:spLocks/>
              </p:cNvSpPr>
              <p:nvPr/>
            </p:nvSpPr>
            <p:spPr bwMode="auto">
              <a:xfrm rot="8783084">
                <a:off x="1855356" y="1310022"/>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6" name="Freeform 47"/>
              <p:cNvSpPr>
                <a:spLocks/>
              </p:cNvSpPr>
              <p:nvPr/>
            </p:nvSpPr>
            <p:spPr bwMode="auto">
              <a:xfrm rot="-1258493">
                <a:off x="1074730" y="2899414"/>
                <a:ext cx="110443" cy="128688"/>
              </a:xfrm>
              <a:custGeom>
                <a:avLst/>
                <a:gdLst>
                  <a:gd name="T0" fmla="*/ 459 w 174780"/>
                  <a:gd name="T1" fmla="*/ 0 h 155144"/>
                  <a:gd name="T2" fmla="*/ 918 w 174780"/>
                  <a:gd name="T3" fmla="*/ 10622 h 155144"/>
                  <a:gd name="T4" fmla="*/ 2295 w 174780"/>
                  <a:gd name="T5" fmla="*/ 8853 h 155144"/>
                  <a:gd name="T6" fmla="*/ 2792 w 174780"/>
                  <a:gd name="T7" fmla="*/ 18590 h 155144"/>
                  <a:gd name="T8" fmla="*/ 1798 w 174780"/>
                  <a:gd name="T9" fmla="*/ 28769 h 155144"/>
                  <a:gd name="T10" fmla="*/ 994 w 174780"/>
                  <a:gd name="T11" fmla="*/ 23016 h 155144"/>
                  <a:gd name="T12" fmla="*/ 0 w 174780"/>
                  <a:gd name="T13" fmla="*/ 23016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7" name="Freeform 48"/>
              <p:cNvSpPr>
                <a:spLocks/>
              </p:cNvSpPr>
              <p:nvPr/>
            </p:nvSpPr>
            <p:spPr bwMode="auto">
              <a:xfrm rot="-3242447">
                <a:off x="1308076" y="348845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8" name="Freeform 49"/>
              <p:cNvSpPr>
                <a:spLocks/>
              </p:cNvSpPr>
              <p:nvPr/>
            </p:nvSpPr>
            <p:spPr bwMode="auto">
              <a:xfrm rot="-9429347">
                <a:off x="1652820" y="352836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49" name="Freeform 50"/>
              <p:cNvSpPr>
                <a:spLocks/>
              </p:cNvSpPr>
              <p:nvPr/>
            </p:nvSpPr>
            <p:spPr bwMode="auto">
              <a:xfrm rot="-9429347">
                <a:off x="1767508" y="337062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0" name="Freeform 51"/>
              <p:cNvSpPr>
                <a:spLocks/>
              </p:cNvSpPr>
              <p:nvPr/>
            </p:nvSpPr>
            <p:spPr bwMode="auto">
              <a:xfrm rot="-9924660">
                <a:off x="1888736" y="3183779"/>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1" name="Freeform 52"/>
              <p:cNvSpPr>
                <a:spLocks/>
              </p:cNvSpPr>
              <p:nvPr/>
            </p:nvSpPr>
            <p:spPr bwMode="auto">
              <a:xfrm rot="10514019">
                <a:off x="2032537" y="273981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2" name="Freeform 53"/>
              <p:cNvSpPr>
                <a:spLocks/>
              </p:cNvSpPr>
              <p:nvPr/>
            </p:nvSpPr>
            <p:spPr bwMode="auto">
              <a:xfrm rot="10223661">
                <a:off x="2052261" y="247750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3" name="Freeform 54"/>
              <p:cNvSpPr>
                <a:spLocks/>
              </p:cNvSpPr>
              <p:nvPr/>
            </p:nvSpPr>
            <p:spPr bwMode="auto">
              <a:xfrm rot="10223661">
                <a:off x="2093153" y="2212273"/>
                <a:ext cx="130958" cy="155144"/>
              </a:xfrm>
              <a:custGeom>
                <a:avLst/>
                <a:gdLst>
                  <a:gd name="T0" fmla="*/ 2126 w 174780"/>
                  <a:gd name="T1" fmla="*/ 0 h 155144"/>
                  <a:gd name="T2" fmla="*/ 4254 w 174780"/>
                  <a:gd name="T3" fmla="*/ 57150 h 155144"/>
                  <a:gd name="T4" fmla="*/ 10634 w 174780"/>
                  <a:gd name="T5" fmla="*/ 47625 h 155144"/>
                  <a:gd name="T6" fmla="*/ 12938 w 174780"/>
                  <a:gd name="T7" fmla="*/ 100013 h 155144"/>
                  <a:gd name="T8" fmla="*/ 8330 w 174780"/>
                  <a:gd name="T9" fmla="*/ 154781 h 155144"/>
                  <a:gd name="T10" fmla="*/ 4608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4" name="Freeform 55"/>
              <p:cNvSpPr>
                <a:spLocks/>
              </p:cNvSpPr>
              <p:nvPr/>
            </p:nvSpPr>
            <p:spPr bwMode="auto">
              <a:xfrm rot="-3533969">
                <a:off x="2381148" y="242856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5" name="Freeform 56"/>
              <p:cNvSpPr>
                <a:spLocks/>
              </p:cNvSpPr>
              <p:nvPr/>
            </p:nvSpPr>
            <p:spPr bwMode="auto">
              <a:xfrm rot="-2352424">
                <a:off x="2268121" y="2278808"/>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6" name="Freeform 57"/>
              <p:cNvSpPr>
                <a:spLocks/>
              </p:cNvSpPr>
              <p:nvPr/>
            </p:nvSpPr>
            <p:spPr bwMode="auto">
              <a:xfrm rot="-8924204">
                <a:off x="2702954" y="247750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7" name="Freeform 58"/>
              <p:cNvSpPr>
                <a:spLocks/>
              </p:cNvSpPr>
              <p:nvPr/>
            </p:nvSpPr>
            <p:spPr bwMode="auto">
              <a:xfrm rot="-9466219">
                <a:off x="2851604" y="2288327"/>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8" name="Freeform 59"/>
              <p:cNvSpPr>
                <a:spLocks/>
              </p:cNvSpPr>
              <p:nvPr/>
            </p:nvSpPr>
            <p:spPr bwMode="auto">
              <a:xfrm rot="-9592974">
                <a:off x="2998328" y="2148275"/>
                <a:ext cx="110786" cy="155144"/>
              </a:xfrm>
              <a:custGeom>
                <a:avLst/>
                <a:gdLst>
                  <a:gd name="T0" fmla="*/ 472 w 174780"/>
                  <a:gd name="T1" fmla="*/ 0 h 155144"/>
                  <a:gd name="T2" fmla="*/ 944 w 174780"/>
                  <a:gd name="T3" fmla="*/ 57150 h 155144"/>
                  <a:gd name="T4" fmla="*/ 2360 w 174780"/>
                  <a:gd name="T5" fmla="*/ 47625 h 155144"/>
                  <a:gd name="T6" fmla="*/ 2871 w 174780"/>
                  <a:gd name="T7" fmla="*/ 100013 h 155144"/>
                  <a:gd name="T8" fmla="*/ 1848 w 174780"/>
                  <a:gd name="T9" fmla="*/ 154781 h 155144"/>
                  <a:gd name="T10" fmla="*/ 102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59" name="Freeform 60"/>
              <p:cNvSpPr>
                <a:spLocks/>
              </p:cNvSpPr>
              <p:nvPr/>
            </p:nvSpPr>
            <p:spPr bwMode="auto">
              <a:xfrm rot="-10536354">
                <a:off x="3045025" y="1906505"/>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0" name="Freeform 61"/>
              <p:cNvSpPr>
                <a:spLocks/>
              </p:cNvSpPr>
              <p:nvPr/>
            </p:nvSpPr>
            <p:spPr bwMode="auto">
              <a:xfrm rot="10541517">
                <a:off x="3088231" y="166473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1" name="Freeform 62"/>
              <p:cNvSpPr>
                <a:spLocks/>
              </p:cNvSpPr>
              <p:nvPr/>
            </p:nvSpPr>
            <p:spPr bwMode="auto">
              <a:xfrm rot="10085130">
                <a:off x="3111529" y="1417920"/>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2" name="Freeform 63"/>
              <p:cNvSpPr>
                <a:spLocks/>
              </p:cNvSpPr>
              <p:nvPr/>
            </p:nvSpPr>
            <p:spPr bwMode="auto">
              <a:xfrm rot="9735266">
                <a:off x="3106610" y="1130123"/>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3" name="Freeform 64"/>
              <p:cNvSpPr>
                <a:spLocks/>
              </p:cNvSpPr>
              <p:nvPr/>
            </p:nvSpPr>
            <p:spPr bwMode="auto">
              <a:xfrm rot="8796065">
                <a:off x="2971392" y="422594"/>
                <a:ext cx="174780" cy="155144"/>
              </a:xfrm>
              <a:custGeom>
                <a:avLst/>
                <a:gdLst>
                  <a:gd name="T0" fmla="*/ 28575 w 174780"/>
                  <a:gd name="T1" fmla="*/ 0 h 155144"/>
                  <a:gd name="T2" fmla="*/ 57150 w 174780"/>
                  <a:gd name="T3" fmla="*/ 57150 h 155144"/>
                  <a:gd name="T4" fmla="*/ 142875 w 174780"/>
                  <a:gd name="T5" fmla="*/ 47625 h 155144"/>
                  <a:gd name="T6" fmla="*/ 173832 w 174780"/>
                  <a:gd name="T7" fmla="*/ 100013 h 155144"/>
                  <a:gd name="T8" fmla="*/ 111919 w 174780"/>
                  <a:gd name="T9" fmla="*/ 154781 h 155144"/>
                  <a:gd name="T10" fmla="*/ 61913 w 174780"/>
                  <a:gd name="T11" fmla="*/ 123825 h 155144"/>
                  <a:gd name="T12" fmla="*/ 0 w 174780"/>
                  <a:gd name="T13" fmla="*/ 123825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4" name="Freeform 65"/>
              <p:cNvSpPr>
                <a:spLocks/>
              </p:cNvSpPr>
              <p:nvPr/>
            </p:nvSpPr>
            <p:spPr bwMode="auto">
              <a:xfrm rot="8501298">
                <a:off x="2919516" y="197978"/>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5" name="Freeform 66"/>
              <p:cNvSpPr>
                <a:spLocks/>
              </p:cNvSpPr>
              <p:nvPr/>
            </p:nvSpPr>
            <p:spPr bwMode="auto">
              <a:xfrm rot="7925324">
                <a:off x="2839565" y="47512"/>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6" name="Freeform 67"/>
              <p:cNvSpPr>
                <a:spLocks/>
              </p:cNvSpPr>
              <p:nvPr/>
            </p:nvSpPr>
            <p:spPr bwMode="auto">
              <a:xfrm rot="7228133">
                <a:off x="2731797" y="-90175"/>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7" name="Freeform 68"/>
              <p:cNvSpPr>
                <a:spLocks/>
              </p:cNvSpPr>
              <p:nvPr/>
            </p:nvSpPr>
            <p:spPr bwMode="auto">
              <a:xfrm rot="1835284">
                <a:off x="2450396" y="-99887"/>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8" name="Freeform 69"/>
              <p:cNvSpPr>
                <a:spLocks/>
              </p:cNvSpPr>
              <p:nvPr/>
            </p:nvSpPr>
            <p:spPr bwMode="auto">
              <a:xfrm rot="1125996">
                <a:off x="2322433" y="88200"/>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69" name="Freeform 70"/>
              <p:cNvSpPr>
                <a:spLocks/>
              </p:cNvSpPr>
              <p:nvPr/>
            </p:nvSpPr>
            <p:spPr bwMode="auto">
              <a:xfrm rot="639611">
                <a:off x="2158600" y="449322"/>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70" name="Freeform 71"/>
              <p:cNvSpPr>
                <a:spLocks/>
              </p:cNvSpPr>
              <p:nvPr/>
            </p:nvSpPr>
            <p:spPr bwMode="auto">
              <a:xfrm>
                <a:off x="2072302" y="768757"/>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sp>
            <p:nvSpPr>
              <p:cNvPr id="71" name="Freeform 72"/>
              <p:cNvSpPr>
                <a:spLocks/>
              </p:cNvSpPr>
              <p:nvPr/>
            </p:nvSpPr>
            <p:spPr bwMode="auto">
              <a:xfrm rot="-716836">
                <a:off x="2042904" y="1066534"/>
                <a:ext cx="134831" cy="125683"/>
              </a:xfrm>
              <a:custGeom>
                <a:avLst/>
                <a:gdLst>
                  <a:gd name="T0" fmla="*/ 2765 w 174780"/>
                  <a:gd name="T1" fmla="*/ 0 h 155144"/>
                  <a:gd name="T2" fmla="*/ 5529 w 174780"/>
                  <a:gd name="T3" fmla="*/ 8588 h 155144"/>
                  <a:gd name="T4" fmla="*/ 13824 w 174780"/>
                  <a:gd name="T5" fmla="*/ 7157 h 155144"/>
                  <a:gd name="T6" fmla="*/ 16820 w 174780"/>
                  <a:gd name="T7" fmla="*/ 15029 h 155144"/>
                  <a:gd name="T8" fmla="*/ 10829 w 174780"/>
                  <a:gd name="T9" fmla="*/ 23259 h 155144"/>
                  <a:gd name="T10" fmla="*/ 5990 w 174780"/>
                  <a:gd name="T11" fmla="*/ 18607 h 155144"/>
                  <a:gd name="T12" fmla="*/ 0 w 174780"/>
                  <a:gd name="T13" fmla="*/ 18607 h 155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780" h="155144">
                    <a:moveTo>
                      <a:pt x="28575" y="0"/>
                    </a:moveTo>
                    <a:cubicBezTo>
                      <a:pt x="33337" y="24606"/>
                      <a:pt x="38100" y="49213"/>
                      <a:pt x="57150" y="57150"/>
                    </a:cubicBezTo>
                    <a:cubicBezTo>
                      <a:pt x="76200" y="65087"/>
                      <a:pt x="123428" y="40481"/>
                      <a:pt x="142875" y="47625"/>
                    </a:cubicBezTo>
                    <a:cubicBezTo>
                      <a:pt x="162322" y="54769"/>
                      <a:pt x="178991" y="82154"/>
                      <a:pt x="173832" y="100013"/>
                    </a:cubicBezTo>
                    <a:cubicBezTo>
                      <a:pt x="168673" y="117872"/>
                      <a:pt x="130572" y="150812"/>
                      <a:pt x="111919" y="154781"/>
                    </a:cubicBezTo>
                    <a:cubicBezTo>
                      <a:pt x="93266" y="158750"/>
                      <a:pt x="80566" y="128984"/>
                      <a:pt x="61913" y="123825"/>
                    </a:cubicBezTo>
                    <a:cubicBezTo>
                      <a:pt x="43260" y="118666"/>
                      <a:pt x="17462" y="107553"/>
                      <a:pt x="0" y="123825"/>
                    </a:cubicBezTo>
                  </a:path>
                </a:pathLst>
              </a:custGeom>
              <a:solidFill>
                <a:srgbClr val="FFFFFF"/>
              </a:solidFill>
              <a:ln w="12700" cap="flat" cmpd="sng" algn="ctr">
                <a:solidFill>
                  <a:schemeClr val="bg2"/>
                </a:solidFill>
                <a:prstDash val="solid"/>
                <a:round/>
                <a:headEnd type="none" w="med" len="med"/>
                <a:tailEnd type="none" w="med" len="med"/>
              </a:ln>
            </p:spPr>
            <p:txBody>
              <a:bodyPr/>
              <a:lstStyle/>
              <a:p>
                <a:endParaRPr lang="en-US"/>
              </a:p>
            </p:txBody>
          </p:sp>
          <p:cxnSp>
            <p:nvCxnSpPr>
              <p:cNvPr id="72" name="Straight Connector 73"/>
              <p:cNvCxnSpPr>
                <a:cxnSpLocks noChangeShapeType="1"/>
              </p:cNvCxnSpPr>
              <p:nvPr/>
            </p:nvCxnSpPr>
            <p:spPr bwMode="auto">
              <a:xfrm flipH="1">
                <a:off x="2896937" y="827205"/>
                <a:ext cx="156179" cy="2000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3" name="Straight Connector 74"/>
              <p:cNvCxnSpPr>
                <a:cxnSpLocks noChangeShapeType="1"/>
              </p:cNvCxnSpPr>
              <p:nvPr/>
            </p:nvCxnSpPr>
            <p:spPr bwMode="auto">
              <a:xfrm flipH="1">
                <a:off x="2983289" y="918101"/>
                <a:ext cx="156179" cy="2000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4" name="Straight Connector 75"/>
              <p:cNvCxnSpPr>
                <a:cxnSpLocks noChangeShapeType="1"/>
              </p:cNvCxnSpPr>
              <p:nvPr/>
            </p:nvCxnSpPr>
            <p:spPr bwMode="auto">
              <a:xfrm flipH="1">
                <a:off x="2639526" y="1184686"/>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5" name="Straight Connector 76"/>
              <p:cNvCxnSpPr>
                <a:cxnSpLocks noChangeShapeType="1"/>
              </p:cNvCxnSpPr>
              <p:nvPr/>
            </p:nvCxnSpPr>
            <p:spPr bwMode="auto">
              <a:xfrm flipH="1">
                <a:off x="2745150" y="1278303"/>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6" name="Straight Connector 77"/>
              <p:cNvCxnSpPr>
                <a:cxnSpLocks noChangeShapeType="1"/>
              </p:cNvCxnSpPr>
              <p:nvPr/>
            </p:nvCxnSpPr>
            <p:spPr bwMode="auto">
              <a:xfrm flipH="1">
                <a:off x="2606655" y="1430954"/>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7" name="Straight Connector 78"/>
              <p:cNvCxnSpPr>
                <a:cxnSpLocks noChangeShapeType="1"/>
              </p:cNvCxnSpPr>
              <p:nvPr/>
            </p:nvCxnSpPr>
            <p:spPr bwMode="auto">
              <a:xfrm flipH="1">
                <a:off x="2518491" y="1359037"/>
                <a:ext cx="108263" cy="13444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8" name="Straight Connector 79"/>
              <p:cNvCxnSpPr>
                <a:cxnSpLocks noChangeShapeType="1"/>
              </p:cNvCxnSpPr>
              <p:nvPr/>
            </p:nvCxnSpPr>
            <p:spPr bwMode="auto">
              <a:xfrm flipH="1">
                <a:off x="2281586" y="1653277"/>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79" name="Straight Connector 80"/>
              <p:cNvCxnSpPr>
                <a:cxnSpLocks noChangeShapeType="1"/>
              </p:cNvCxnSpPr>
              <p:nvPr/>
            </p:nvCxnSpPr>
            <p:spPr bwMode="auto">
              <a:xfrm flipH="1">
                <a:off x="2354697" y="1754862"/>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0" name="Straight Connector 81"/>
              <p:cNvCxnSpPr>
                <a:cxnSpLocks noChangeShapeType="1"/>
              </p:cNvCxnSpPr>
              <p:nvPr/>
            </p:nvCxnSpPr>
            <p:spPr bwMode="auto">
              <a:xfrm flipH="1">
                <a:off x="1900280" y="2002073"/>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1" name="Straight Connector 82"/>
              <p:cNvCxnSpPr>
                <a:cxnSpLocks noChangeShapeType="1"/>
              </p:cNvCxnSpPr>
              <p:nvPr/>
            </p:nvCxnSpPr>
            <p:spPr bwMode="auto">
              <a:xfrm flipH="1">
                <a:off x="1986068" y="2092235"/>
                <a:ext cx="83738" cy="86196"/>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2" name="Straight Connector 83"/>
              <p:cNvCxnSpPr>
                <a:cxnSpLocks noChangeShapeType="1"/>
              </p:cNvCxnSpPr>
              <p:nvPr/>
            </p:nvCxnSpPr>
            <p:spPr bwMode="auto">
              <a:xfrm flipH="1">
                <a:off x="1823496" y="2344436"/>
                <a:ext cx="74053" cy="10672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3" name="Straight Connector 84"/>
              <p:cNvCxnSpPr>
                <a:cxnSpLocks noChangeShapeType="1"/>
              </p:cNvCxnSpPr>
              <p:nvPr/>
            </p:nvCxnSpPr>
            <p:spPr bwMode="auto">
              <a:xfrm flipH="1">
                <a:off x="1629559" y="2578889"/>
                <a:ext cx="112345" cy="16881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4" name="Straight Connector 85"/>
              <p:cNvCxnSpPr>
                <a:cxnSpLocks noChangeShapeType="1"/>
              </p:cNvCxnSpPr>
              <p:nvPr/>
            </p:nvCxnSpPr>
            <p:spPr bwMode="auto">
              <a:xfrm flipH="1">
                <a:off x="1540701" y="2479593"/>
                <a:ext cx="112345" cy="168812"/>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5" name="Straight Connector 86"/>
              <p:cNvCxnSpPr>
                <a:cxnSpLocks noChangeShapeType="1"/>
              </p:cNvCxnSpPr>
              <p:nvPr/>
            </p:nvCxnSpPr>
            <p:spPr bwMode="auto">
              <a:xfrm flipH="1">
                <a:off x="1312952" y="2936101"/>
                <a:ext cx="145708" cy="149860"/>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6" name="Straight Connector 87"/>
              <p:cNvCxnSpPr>
                <a:cxnSpLocks noChangeShapeType="1"/>
              </p:cNvCxnSpPr>
              <p:nvPr/>
            </p:nvCxnSpPr>
            <p:spPr bwMode="auto">
              <a:xfrm flipH="1">
                <a:off x="1233491" y="2844689"/>
                <a:ext cx="145708" cy="149860"/>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7" name="Straight Connector 88"/>
              <p:cNvCxnSpPr>
                <a:cxnSpLocks noChangeShapeType="1"/>
              </p:cNvCxnSpPr>
              <p:nvPr/>
            </p:nvCxnSpPr>
            <p:spPr bwMode="auto">
              <a:xfrm flipH="1" flipV="1">
                <a:off x="1392453" y="1439869"/>
                <a:ext cx="98950" cy="18719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8" name="Straight Connector 89"/>
              <p:cNvCxnSpPr>
                <a:cxnSpLocks noChangeShapeType="1"/>
              </p:cNvCxnSpPr>
              <p:nvPr/>
            </p:nvCxnSpPr>
            <p:spPr bwMode="auto">
              <a:xfrm flipH="1" flipV="1">
                <a:off x="1299428" y="1492290"/>
                <a:ext cx="98950" cy="187195"/>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89" name="Straight Connector 90"/>
              <p:cNvCxnSpPr>
                <a:cxnSpLocks noChangeShapeType="1"/>
              </p:cNvCxnSpPr>
              <p:nvPr/>
            </p:nvCxnSpPr>
            <p:spPr bwMode="auto">
              <a:xfrm flipH="1" flipV="1">
                <a:off x="1589728" y="1824921"/>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0" name="Straight Connector 91"/>
              <p:cNvCxnSpPr>
                <a:cxnSpLocks noChangeShapeType="1"/>
              </p:cNvCxnSpPr>
              <p:nvPr/>
            </p:nvCxnSpPr>
            <p:spPr bwMode="auto">
              <a:xfrm flipH="1" flipV="1">
                <a:off x="1487024" y="1864442"/>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1" name="Straight Connector 92"/>
              <p:cNvCxnSpPr>
                <a:cxnSpLocks noChangeShapeType="1"/>
              </p:cNvCxnSpPr>
              <p:nvPr/>
            </p:nvCxnSpPr>
            <p:spPr bwMode="auto">
              <a:xfrm flipH="1" flipV="1">
                <a:off x="1719485" y="2191286"/>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2" name="Straight Connector 93"/>
              <p:cNvCxnSpPr>
                <a:cxnSpLocks noChangeShapeType="1"/>
              </p:cNvCxnSpPr>
              <p:nvPr/>
            </p:nvCxnSpPr>
            <p:spPr bwMode="auto">
              <a:xfrm flipH="1" flipV="1">
                <a:off x="1613160" y="2238561"/>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3" name="Straight Connector 94"/>
              <p:cNvCxnSpPr>
                <a:cxnSpLocks noChangeShapeType="1"/>
              </p:cNvCxnSpPr>
              <p:nvPr/>
            </p:nvCxnSpPr>
            <p:spPr bwMode="auto">
              <a:xfrm flipH="1" flipV="1">
                <a:off x="1842376" y="2530116"/>
                <a:ext cx="47074" cy="141233"/>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4" name="Straight Connector 95"/>
              <p:cNvCxnSpPr>
                <a:cxnSpLocks noChangeShapeType="1"/>
              </p:cNvCxnSpPr>
              <p:nvPr/>
            </p:nvCxnSpPr>
            <p:spPr bwMode="auto">
              <a:xfrm flipH="1" flipV="1">
                <a:off x="1774126" y="2621034"/>
                <a:ext cx="30202" cy="90574"/>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5" name="Straight Connector 96"/>
              <p:cNvCxnSpPr>
                <a:cxnSpLocks noChangeShapeType="1"/>
              </p:cNvCxnSpPr>
              <p:nvPr/>
            </p:nvCxnSpPr>
            <p:spPr bwMode="auto">
              <a:xfrm flipH="1" flipV="1">
                <a:off x="1913030" y="2898764"/>
                <a:ext cx="88054" cy="89998"/>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cxnSp>
            <p:nvCxnSpPr>
              <p:cNvPr id="96" name="Straight Connector 97"/>
              <p:cNvCxnSpPr>
                <a:cxnSpLocks noChangeShapeType="1"/>
              </p:cNvCxnSpPr>
              <p:nvPr/>
            </p:nvCxnSpPr>
            <p:spPr bwMode="auto">
              <a:xfrm flipH="1" flipV="1">
                <a:off x="1982050" y="2841511"/>
                <a:ext cx="88054" cy="89998"/>
              </a:xfrm>
              <a:prstGeom prst="line">
                <a:avLst/>
              </a:prstGeom>
              <a:noFill/>
              <a:ln w="38100" algn="ctr">
                <a:solidFill>
                  <a:srgbClr val="FF5050"/>
                </a:solidFill>
                <a:round/>
                <a:headEnd/>
                <a:tailEnd/>
              </a:ln>
              <a:extLst>
                <a:ext uri="{909E8E84-426E-40DD-AFC4-6F175D3DCCD1}">
                  <a14:hiddenFill xmlns:a14="http://schemas.microsoft.com/office/drawing/2010/main">
                    <a:noFill/>
                  </a14:hiddenFill>
                </a:ext>
              </a:extLst>
            </p:spPr>
          </p:cxnSp>
          <p:sp>
            <p:nvSpPr>
              <p:cNvPr id="97" name="Freeform 98"/>
              <p:cNvSpPr>
                <a:spLocks/>
              </p:cNvSpPr>
              <p:nvPr/>
            </p:nvSpPr>
            <p:spPr bwMode="auto">
              <a:xfrm>
                <a:off x="1385888" y="1328738"/>
                <a:ext cx="657225" cy="595313"/>
              </a:xfrm>
              <a:custGeom>
                <a:avLst/>
                <a:gdLst>
                  <a:gd name="T0" fmla="*/ 0 w 657225"/>
                  <a:gd name="T1" fmla="*/ 0 h 595313"/>
                  <a:gd name="T2" fmla="*/ 200025 w 657225"/>
                  <a:gd name="T3" fmla="*/ 119062 h 595313"/>
                  <a:gd name="T4" fmla="*/ 466725 w 657225"/>
                  <a:gd name="T5" fmla="*/ 381000 h 595313"/>
                  <a:gd name="T6" fmla="*/ 547687 w 657225"/>
                  <a:gd name="T7" fmla="*/ 509587 h 595313"/>
                  <a:gd name="T8" fmla="*/ 657225 w 657225"/>
                  <a:gd name="T9" fmla="*/ 595313 h 595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225" h="595313">
                    <a:moveTo>
                      <a:pt x="0" y="0"/>
                    </a:moveTo>
                    <a:cubicBezTo>
                      <a:pt x="61119" y="27781"/>
                      <a:pt x="122238" y="55562"/>
                      <a:pt x="200025" y="119062"/>
                    </a:cubicBezTo>
                    <a:cubicBezTo>
                      <a:pt x="277813" y="182562"/>
                      <a:pt x="408781" y="315913"/>
                      <a:pt x="466725" y="381000"/>
                    </a:cubicBezTo>
                    <a:cubicBezTo>
                      <a:pt x="524669" y="446087"/>
                      <a:pt x="515937" y="473868"/>
                      <a:pt x="547687" y="509587"/>
                    </a:cubicBezTo>
                    <a:cubicBezTo>
                      <a:pt x="579437" y="545306"/>
                      <a:pt x="650875" y="592932"/>
                      <a:pt x="657225" y="595313"/>
                    </a:cubicBezTo>
                  </a:path>
                </a:pathLst>
              </a:custGeom>
              <a:noFill/>
              <a:ln w="1270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99"/>
              <p:cNvSpPr>
                <a:spLocks/>
              </p:cNvSpPr>
              <p:nvPr/>
            </p:nvSpPr>
            <p:spPr bwMode="auto">
              <a:xfrm>
                <a:off x="1557338" y="1714501"/>
                <a:ext cx="481013" cy="228600"/>
              </a:xfrm>
              <a:custGeom>
                <a:avLst/>
                <a:gdLst>
                  <a:gd name="T0" fmla="*/ 0 w 481013"/>
                  <a:gd name="T1" fmla="*/ 0 h 228600"/>
                  <a:gd name="T2" fmla="*/ 104775 w 481013"/>
                  <a:gd name="T3" fmla="*/ 38100 h 228600"/>
                  <a:gd name="T4" fmla="*/ 238125 w 481013"/>
                  <a:gd name="T5" fmla="*/ 42863 h 228600"/>
                  <a:gd name="T6" fmla="*/ 352425 w 481013"/>
                  <a:gd name="T7" fmla="*/ 142875 h 228600"/>
                  <a:gd name="T8" fmla="*/ 481013 w 481013"/>
                  <a:gd name="T9" fmla="*/ 228600 h 228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013" h="228600">
                    <a:moveTo>
                      <a:pt x="0" y="0"/>
                    </a:moveTo>
                    <a:cubicBezTo>
                      <a:pt x="32544" y="15478"/>
                      <a:pt x="65088" y="30956"/>
                      <a:pt x="104775" y="38100"/>
                    </a:cubicBezTo>
                    <a:cubicBezTo>
                      <a:pt x="144462" y="45244"/>
                      <a:pt x="196850" y="25401"/>
                      <a:pt x="238125" y="42863"/>
                    </a:cubicBezTo>
                    <a:cubicBezTo>
                      <a:pt x="279400" y="60326"/>
                      <a:pt x="311944" y="111919"/>
                      <a:pt x="352425" y="142875"/>
                    </a:cubicBezTo>
                    <a:cubicBezTo>
                      <a:pt x="392906" y="173831"/>
                      <a:pt x="438150" y="200025"/>
                      <a:pt x="481013" y="22860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00"/>
              <p:cNvSpPr>
                <a:spLocks/>
              </p:cNvSpPr>
              <p:nvPr/>
            </p:nvSpPr>
            <p:spPr bwMode="auto">
              <a:xfrm>
                <a:off x="1230957" y="1766888"/>
                <a:ext cx="178743" cy="1323975"/>
              </a:xfrm>
              <a:custGeom>
                <a:avLst/>
                <a:gdLst>
                  <a:gd name="T0" fmla="*/ 178743 w 178743"/>
                  <a:gd name="T1" fmla="*/ 0 h 1323975"/>
                  <a:gd name="T2" fmla="*/ 140643 w 178743"/>
                  <a:gd name="T3" fmla="*/ 200025 h 1323975"/>
                  <a:gd name="T4" fmla="*/ 140643 w 178743"/>
                  <a:gd name="T5" fmla="*/ 514350 h 1323975"/>
                  <a:gd name="T6" fmla="*/ 78731 w 178743"/>
                  <a:gd name="T7" fmla="*/ 733425 h 1323975"/>
                  <a:gd name="T8" fmla="*/ 7293 w 178743"/>
                  <a:gd name="T9" fmla="*/ 1071562 h 1323975"/>
                  <a:gd name="T10" fmla="*/ 12056 w 178743"/>
                  <a:gd name="T11" fmla="*/ 1323975 h 13239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43" h="1323975">
                    <a:moveTo>
                      <a:pt x="178743" y="0"/>
                    </a:moveTo>
                    <a:cubicBezTo>
                      <a:pt x="162868" y="57150"/>
                      <a:pt x="146993" y="114300"/>
                      <a:pt x="140643" y="200025"/>
                    </a:cubicBezTo>
                    <a:cubicBezTo>
                      <a:pt x="134293" y="285750"/>
                      <a:pt x="150962" y="425450"/>
                      <a:pt x="140643" y="514350"/>
                    </a:cubicBezTo>
                    <a:cubicBezTo>
                      <a:pt x="130324" y="603250"/>
                      <a:pt x="100956" y="640556"/>
                      <a:pt x="78731" y="733425"/>
                    </a:cubicBezTo>
                    <a:cubicBezTo>
                      <a:pt x="56506" y="826294"/>
                      <a:pt x="18406" y="973137"/>
                      <a:pt x="7293" y="1071562"/>
                    </a:cubicBezTo>
                    <a:cubicBezTo>
                      <a:pt x="-3820" y="1169987"/>
                      <a:pt x="-2231" y="1287463"/>
                      <a:pt x="12056" y="132397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01"/>
              <p:cNvSpPr>
                <a:spLocks/>
              </p:cNvSpPr>
              <p:nvPr/>
            </p:nvSpPr>
            <p:spPr bwMode="auto">
              <a:xfrm>
                <a:off x="1652588" y="1929007"/>
                <a:ext cx="395287" cy="123631"/>
              </a:xfrm>
              <a:custGeom>
                <a:avLst/>
                <a:gdLst>
                  <a:gd name="T0" fmla="*/ 0 w 395287"/>
                  <a:gd name="T1" fmla="*/ 123631 h 123631"/>
                  <a:gd name="T2" fmla="*/ 104775 w 395287"/>
                  <a:gd name="T3" fmla="*/ 37906 h 123631"/>
                  <a:gd name="T4" fmla="*/ 395287 w 395287"/>
                  <a:gd name="T5" fmla="*/ 14093 h 123631"/>
                  <a:gd name="T6" fmla="*/ 0 60000 65536"/>
                  <a:gd name="T7" fmla="*/ 0 60000 65536"/>
                  <a:gd name="T8" fmla="*/ 0 60000 65536"/>
                </a:gdLst>
                <a:ahLst/>
                <a:cxnLst>
                  <a:cxn ang="T6">
                    <a:pos x="T0" y="T1"/>
                  </a:cxn>
                  <a:cxn ang="T7">
                    <a:pos x="T2" y="T3"/>
                  </a:cxn>
                  <a:cxn ang="T8">
                    <a:pos x="T4" y="T5"/>
                  </a:cxn>
                </a:cxnLst>
                <a:rect l="0" t="0" r="r" b="b"/>
                <a:pathLst>
                  <a:path w="395287" h="123631">
                    <a:moveTo>
                      <a:pt x="0" y="123631"/>
                    </a:moveTo>
                    <a:cubicBezTo>
                      <a:pt x="19447" y="89896"/>
                      <a:pt x="38894" y="56162"/>
                      <a:pt x="104775" y="37906"/>
                    </a:cubicBezTo>
                    <a:cubicBezTo>
                      <a:pt x="170656" y="19650"/>
                      <a:pt x="257968" y="-21626"/>
                      <a:pt x="395287" y="14093"/>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02"/>
              <p:cNvSpPr>
                <a:spLocks/>
              </p:cNvSpPr>
              <p:nvPr/>
            </p:nvSpPr>
            <p:spPr bwMode="auto">
              <a:xfrm>
                <a:off x="1562100" y="2778471"/>
                <a:ext cx="266700" cy="45692"/>
              </a:xfrm>
              <a:custGeom>
                <a:avLst/>
                <a:gdLst>
                  <a:gd name="T0" fmla="*/ 0 w 266700"/>
                  <a:gd name="T1" fmla="*/ 45692 h 45692"/>
                  <a:gd name="T2" fmla="*/ 114300 w 266700"/>
                  <a:gd name="T3" fmla="*/ 7592 h 45692"/>
                  <a:gd name="T4" fmla="*/ 266700 w 266700"/>
                  <a:gd name="T5" fmla="*/ 2829 h 45692"/>
                  <a:gd name="T6" fmla="*/ 0 60000 65536"/>
                  <a:gd name="T7" fmla="*/ 0 60000 65536"/>
                  <a:gd name="T8" fmla="*/ 0 60000 65536"/>
                </a:gdLst>
                <a:ahLst/>
                <a:cxnLst>
                  <a:cxn ang="T6">
                    <a:pos x="T0" y="T1"/>
                  </a:cxn>
                  <a:cxn ang="T7">
                    <a:pos x="T2" y="T3"/>
                  </a:cxn>
                  <a:cxn ang="T8">
                    <a:pos x="T4" y="T5"/>
                  </a:cxn>
                </a:cxnLst>
                <a:rect l="0" t="0" r="r" b="b"/>
                <a:pathLst>
                  <a:path w="266700" h="45692">
                    <a:moveTo>
                      <a:pt x="0" y="45692"/>
                    </a:moveTo>
                    <a:cubicBezTo>
                      <a:pt x="34925" y="30214"/>
                      <a:pt x="69850" y="14736"/>
                      <a:pt x="114300" y="7592"/>
                    </a:cubicBezTo>
                    <a:cubicBezTo>
                      <a:pt x="158750" y="448"/>
                      <a:pt x="226219" y="-2727"/>
                      <a:pt x="266700" y="2829"/>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03"/>
              <p:cNvSpPr>
                <a:spLocks/>
              </p:cNvSpPr>
              <p:nvPr/>
            </p:nvSpPr>
            <p:spPr bwMode="auto">
              <a:xfrm>
                <a:off x="1233488" y="2800350"/>
                <a:ext cx="595312" cy="342900"/>
              </a:xfrm>
              <a:custGeom>
                <a:avLst/>
                <a:gdLst>
                  <a:gd name="T0" fmla="*/ 0 w 595312"/>
                  <a:gd name="T1" fmla="*/ 342900 h 342900"/>
                  <a:gd name="T2" fmla="*/ 185737 w 595312"/>
                  <a:gd name="T3" fmla="*/ 300038 h 342900"/>
                  <a:gd name="T4" fmla="*/ 347662 w 595312"/>
                  <a:gd name="T5" fmla="*/ 185738 h 342900"/>
                  <a:gd name="T6" fmla="*/ 495300 w 595312"/>
                  <a:gd name="T7" fmla="*/ 80963 h 342900"/>
                  <a:gd name="T8" fmla="*/ 595312 w 595312"/>
                  <a:gd name="T9" fmla="*/ 0 h 342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312" h="342900">
                    <a:moveTo>
                      <a:pt x="0" y="342900"/>
                    </a:moveTo>
                    <a:cubicBezTo>
                      <a:pt x="63896" y="334566"/>
                      <a:pt x="127793" y="326232"/>
                      <a:pt x="185737" y="300038"/>
                    </a:cubicBezTo>
                    <a:cubicBezTo>
                      <a:pt x="243681" y="273844"/>
                      <a:pt x="347662" y="185738"/>
                      <a:pt x="347662" y="185738"/>
                    </a:cubicBezTo>
                    <a:cubicBezTo>
                      <a:pt x="399256" y="149225"/>
                      <a:pt x="454025" y="111919"/>
                      <a:pt x="495300" y="80963"/>
                    </a:cubicBezTo>
                    <a:cubicBezTo>
                      <a:pt x="536575" y="50007"/>
                      <a:pt x="577849" y="10319"/>
                      <a:pt x="595312" y="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04"/>
              <p:cNvSpPr>
                <a:spLocks/>
              </p:cNvSpPr>
              <p:nvPr/>
            </p:nvSpPr>
            <p:spPr bwMode="auto">
              <a:xfrm>
                <a:off x="1571624" y="2976563"/>
                <a:ext cx="494647" cy="99867"/>
              </a:xfrm>
              <a:custGeom>
                <a:avLst/>
                <a:gdLst>
                  <a:gd name="T0" fmla="*/ 0 w 395288"/>
                  <a:gd name="T1" fmla="*/ 0 h 120180"/>
                  <a:gd name="T2" fmla="*/ 1182460 w 395288"/>
                  <a:gd name="T3" fmla="*/ 9898 h 120180"/>
                  <a:gd name="T4" fmla="*/ 2615741 w 395288"/>
                  <a:gd name="T5" fmla="*/ 22495 h 120180"/>
                  <a:gd name="T6" fmla="*/ 2974059 w 395288"/>
                  <a:gd name="T7" fmla="*/ 17996 h 120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5288" h="120180">
                    <a:moveTo>
                      <a:pt x="0" y="0"/>
                    </a:moveTo>
                    <a:lnTo>
                      <a:pt x="157163" y="52387"/>
                    </a:lnTo>
                    <a:cubicBezTo>
                      <a:pt x="215107" y="72231"/>
                      <a:pt x="307976" y="111918"/>
                      <a:pt x="347663" y="119062"/>
                    </a:cubicBezTo>
                    <a:cubicBezTo>
                      <a:pt x="387350" y="126206"/>
                      <a:pt x="385763" y="96838"/>
                      <a:pt x="395288" y="95250"/>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05"/>
              <p:cNvSpPr>
                <a:spLocks/>
              </p:cNvSpPr>
              <p:nvPr/>
            </p:nvSpPr>
            <p:spPr bwMode="auto">
              <a:xfrm>
                <a:off x="1326164" y="2138363"/>
                <a:ext cx="226411" cy="276225"/>
              </a:xfrm>
              <a:custGeom>
                <a:avLst/>
                <a:gdLst>
                  <a:gd name="T0" fmla="*/ 226411 w 226411"/>
                  <a:gd name="T1" fmla="*/ 0 h 276225"/>
                  <a:gd name="T2" fmla="*/ 93061 w 226411"/>
                  <a:gd name="T3" fmla="*/ 180975 h 276225"/>
                  <a:gd name="T4" fmla="*/ 12099 w 226411"/>
                  <a:gd name="T5" fmla="*/ 276225 h 276225"/>
                  <a:gd name="T6" fmla="*/ 0 60000 65536"/>
                  <a:gd name="T7" fmla="*/ 0 60000 65536"/>
                  <a:gd name="T8" fmla="*/ 0 60000 65536"/>
                </a:gdLst>
                <a:ahLst/>
                <a:cxnLst>
                  <a:cxn ang="T6">
                    <a:pos x="T0" y="T1"/>
                  </a:cxn>
                  <a:cxn ang="T7">
                    <a:pos x="T2" y="T3"/>
                  </a:cxn>
                  <a:cxn ang="T8">
                    <a:pos x="T4" y="T5"/>
                  </a:cxn>
                </a:cxnLst>
                <a:rect l="0" t="0" r="r" b="b"/>
                <a:pathLst>
                  <a:path w="226411" h="276225">
                    <a:moveTo>
                      <a:pt x="226411" y="0"/>
                    </a:moveTo>
                    <a:cubicBezTo>
                      <a:pt x="177595" y="67469"/>
                      <a:pt x="128780" y="134938"/>
                      <a:pt x="93061" y="180975"/>
                    </a:cubicBezTo>
                    <a:cubicBezTo>
                      <a:pt x="57342" y="227012"/>
                      <a:pt x="-32351" y="246063"/>
                      <a:pt x="12099" y="27622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06"/>
              <p:cNvSpPr>
                <a:spLocks/>
              </p:cNvSpPr>
              <p:nvPr/>
            </p:nvSpPr>
            <p:spPr bwMode="auto">
              <a:xfrm>
                <a:off x="1341405" y="2376488"/>
                <a:ext cx="87345" cy="390525"/>
              </a:xfrm>
              <a:custGeom>
                <a:avLst/>
                <a:gdLst>
                  <a:gd name="T0" fmla="*/ 11145 w 87345"/>
                  <a:gd name="T1" fmla="*/ 0 h 390525"/>
                  <a:gd name="T2" fmla="*/ 6383 w 87345"/>
                  <a:gd name="T3" fmla="*/ 266700 h 390525"/>
                  <a:gd name="T4" fmla="*/ 87345 w 87345"/>
                  <a:gd name="T5" fmla="*/ 390525 h 390525"/>
                  <a:gd name="T6" fmla="*/ 0 60000 65536"/>
                  <a:gd name="T7" fmla="*/ 0 60000 65536"/>
                  <a:gd name="T8" fmla="*/ 0 60000 65536"/>
                </a:gdLst>
                <a:ahLst/>
                <a:cxnLst>
                  <a:cxn ang="T6">
                    <a:pos x="T0" y="T1"/>
                  </a:cxn>
                  <a:cxn ang="T7">
                    <a:pos x="T2" y="T3"/>
                  </a:cxn>
                  <a:cxn ang="T8">
                    <a:pos x="T4" y="T5"/>
                  </a:cxn>
                </a:cxnLst>
                <a:rect l="0" t="0" r="r" b="b"/>
                <a:pathLst>
                  <a:path w="87345" h="390525">
                    <a:moveTo>
                      <a:pt x="11145" y="0"/>
                    </a:moveTo>
                    <a:cubicBezTo>
                      <a:pt x="2414" y="100806"/>
                      <a:pt x="-6317" y="201613"/>
                      <a:pt x="6383" y="266700"/>
                    </a:cubicBezTo>
                    <a:cubicBezTo>
                      <a:pt x="19083" y="331787"/>
                      <a:pt x="87345" y="390525"/>
                      <a:pt x="87345" y="390525"/>
                    </a:cubicBezTo>
                  </a:path>
                </a:pathLst>
              </a:custGeom>
              <a:noFill/>
              <a:ln w="19050" cap="flat" cmpd="sng" algn="ctr">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Oval 107"/>
              <p:cNvSpPr>
                <a:spLocks noChangeArrowheads="1"/>
              </p:cNvSpPr>
              <p:nvPr/>
            </p:nvSpPr>
            <p:spPr bwMode="auto">
              <a:xfrm>
                <a:off x="2068560" y="1626393"/>
                <a:ext cx="79578" cy="147301"/>
              </a:xfrm>
              <a:prstGeom prst="ellipse">
                <a:avLst/>
              </a:prstGeom>
              <a:solidFill>
                <a:srgbClr val="996633"/>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grpSp>
        <p:sp>
          <p:nvSpPr>
            <p:cNvPr id="7" name="TextBox 8"/>
            <p:cNvSpPr txBox="1">
              <a:spLocks noChangeArrowheads="1"/>
            </p:cNvSpPr>
            <p:nvPr/>
          </p:nvSpPr>
          <p:spPr bwMode="auto">
            <a:xfrm>
              <a:off x="38716" y="2815798"/>
              <a:ext cx="583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Actin</a:t>
              </a:r>
            </a:p>
          </p:txBody>
        </p:sp>
        <p:cxnSp>
          <p:nvCxnSpPr>
            <p:cNvPr id="8" name="Straight Connector 9"/>
            <p:cNvCxnSpPr>
              <a:cxnSpLocks noChangeShapeType="1"/>
            </p:cNvCxnSpPr>
            <p:nvPr/>
          </p:nvCxnSpPr>
          <p:spPr bwMode="auto">
            <a:xfrm>
              <a:off x="557389" y="2987343"/>
              <a:ext cx="903294" cy="553105"/>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9" name="TextBox 10"/>
            <p:cNvSpPr txBox="1">
              <a:spLocks noChangeArrowheads="1"/>
            </p:cNvSpPr>
            <p:nvPr/>
          </p:nvSpPr>
          <p:spPr bwMode="auto">
            <a:xfrm>
              <a:off x="169336" y="2025174"/>
              <a:ext cx="752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Myosin</a:t>
              </a:r>
            </a:p>
          </p:txBody>
        </p:sp>
        <p:cxnSp>
          <p:nvCxnSpPr>
            <p:cNvPr id="10" name="Straight Connector 11"/>
            <p:cNvCxnSpPr>
              <a:cxnSpLocks noChangeShapeType="1"/>
            </p:cNvCxnSpPr>
            <p:nvPr/>
          </p:nvCxnSpPr>
          <p:spPr bwMode="auto">
            <a:xfrm>
              <a:off x="849092" y="2182734"/>
              <a:ext cx="800404" cy="937544"/>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1" name="TextBox 12"/>
            <p:cNvSpPr txBox="1">
              <a:spLocks noChangeArrowheads="1"/>
            </p:cNvSpPr>
            <p:nvPr/>
          </p:nvSpPr>
          <p:spPr bwMode="auto">
            <a:xfrm>
              <a:off x="-263139" y="4355478"/>
              <a:ext cx="1178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Intermediate</a:t>
              </a:r>
            </a:p>
            <a:p>
              <a:pPr eaLnBrk="1" hangingPunct="1"/>
              <a:r>
                <a:rPr lang="en-US" altLang="en-US" sz="1400"/>
                <a:t>Filaments</a:t>
              </a:r>
            </a:p>
          </p:txBody>
        </p:sp>
        <p:cxnSp>
          <p:nvCxnSpPr>
            <p:cNvPr id="12" name="Straight Connector 13"/>
            <p:cNvCxnSpPr>
              <a:cxnSpLocks noChangeShapeType="1"/>
            </p:cNvCxnSpPr>
            <p:nvPr/>
          </p:nvCxnSpPr>
          <p:spPr bwMode="auto">
            <a:xfrm flipV="1">
              <a:off x="807312" y="4107425"/>
              <a:ext cx="654998" cy="374378"/>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3" name="Oval 14"/>
            <p:cNvSpPr>
              <a:spLocks noChangeArrowheads="1"/>
            </p:cNvSpPr>
            <p:nvPr/>
          </p:nvSpPr>
          <p:spPr bwMode="auto">
            <a:xfrm>
              <a:off x="1779059" y="4069742"/>
              <a:ext cx="134911" cy="134912"/>
            </a:xfrm>
            <a:prstGeom prst="ellipse">
              <a:avLst/>
            </a:prstGeom>
            <a:solidFill>
              <a:srgbClr val="2104F8"/>
            </a:solidFill>
            <a:ln w="12700" algn="ctr">
              <a:solidFill>
                <a:schemeClr val="tx1">
                  <a:alpha val="98822"/>
                </a:schemeClr>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endParaRPr lang="en-US" altLang="en-US" sz="9600">
                <a:solidFill>
                  <a:srgbClr val="FFFEF3"/>
                </a:solidFill>
              </a:endParaRPr>
            </a:p>
          </p:txBody>
        </p:sp>
        <p:sp>
          <p:nvSpPr>
            <p:cNvPr id="14" name="TextBox 15"/>
            <p:cNvSpPr txBox="1">
              <a:spLocks noChangeArrowheads="1"/>
            </p:cNvSpPr>
            <p:nvPr/>
          </p:nvSpPr>
          <p:spPr bwMode="auto">
            <a:xfrm>
              <a:off x="2060302" y="4131492"/>
              <a:ext cx="702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Dense</a:t>
              </a:r>
            </a:p>
            <a:p>
              <a:pPr eaLnBrk="1" hangingPunct="1"/>
              <a:r>
                <a:rPr lang="en-US" altLang="en-US" sz="1400"/>
                <a:t>Body</a:t>
              </a:r>
            </a:p>
          </p:txBody>
        </p:sp>
        <p:cxnSp>
          <p:nvCxnSpPr>
            <p:cNvPr id="15" name="Straight Connector 16"/>
            <p:cNvCxnSpPr>
              <a:cxnSpLocks noChangeShapeType="1"/>
              <a:endCxn id="13" idx="5"/>
            </p:cNvCxnSpPr>
            <p:nvPr/>
          </p:nvCxnSpPr>
          <p:spPr bwMode="auto">
            <a:xfrm flipH="1" flipV="1">
              <a:off x="1894213" y="4184897"/>
              <a:ext cx="245180" cy="106212"/>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6" name="TextBox 17"/>
            <p:cNvSpPr txBox="1">
              <a:spLocks noChangeArrowheads="1"/>
            </p:cNvSpPr>
            <p:nvPr/>
          </p:nvSpPr>
          <p:spPr bwMode="auto">
            <a:xfrm>
              <a:off x="657990" y="1352905"/>
              <a:ext cx="941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Caveolae</a:t>
              </a:r>
            </a:p>
          </p:txBody>
        </p:sp>
        <p:cxnSp>
          <p:nvCxnSpPr>
            <p:cNvPr id="17" name="Straight Connector 18"/>
            <p:cNvCxnSpPr>
              <a:cxnSpLocks noChangeShapeType="1"/>
            </p:cNvCxnSpPr>
            <p:nvPr/>
          </p:nvCxnSpPr>
          <p:spPr bwMode="auto">
            <a:xfrm>
              <a:off x="1160260" y="1616520"/>
              <a:ext cx="646440" cy="276947"/>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18" name="Straight Connector 19"/>
            <p:cNvCxnSpPr>
              <a:cxnSpLocks noChangeShapeType="1"/>
              <a:stCxn id="16" idx="2"/>
            </p:cNvCxnSpPr>
            <p:nvPr/>
          </p:nvCxnSpPr>
          <p:spPr bwMode="auto">
            <a:xfrm>
              <a:off x="1128632" y="1660682"/>
              <a:ext cx="45307" cy="389633"/>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9" name="TextBox 20"/>
            <p:cNvSpPr txBox="1">
              <a:spLocks noChangeArrowheads="1"/>
            </p:cNvSpPr>
            <p:nvPr/>
          </p:nvSpPr>
          <p:spPr bwMode="auto">
            <a:xfrm>
              <a:off x="2876907" y="816515"/>
              <a:ext cx="851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Gap</a:t>
              </a:r>
            </a:p>
            <a:p>
              <a:pPr eaLnBrk="1" hangingPunct="1"/>
              <a:r>
                <a:rPr lang="en-US" altLang="en-US" sz="1400"/>
                <a:t>Junction</a:t>
              </a:r>
            </a:p>
          </p:txBody>
        </p:sp>
        <p:cxnSp>
          <p:nvCxnSpPr>
            <p:cNvPr id="20" name="Straight Connector 21"/>
            <p:cNvCxnSpPr>
              <a:cxnSpLocks noChangeShapeType="1"/>
              <a:endCxn id="106" idx="7"/>
            </p:cNvCxnSpPr>
            <p:nvPr/>
          </p:nvCxnSpPr>
          <p:spPr bwMode="auto">
            <a:xfrm flipH="1">
              <a:off x="1879309" y="1065034"/>
              <a:ext cx="986394" cy="1659256"/>
            </a:xfrm>
            <a:prstGeom prst="line">
              <a:avLst/>
            </a:prstGeom>
            <a:noFill/>
            <a:ln w="15875"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21" name="TextBox 20"/>
            <p:cNvSpPr txBox="1"/>
            <p:nvPr/>
          </p:nvSpPr>
          <p:spPr>
            <a:xfrm>
              <a:off x="956265" y="162831"/>
              <a:ext cx="1836015" cy="646961"/>
            </a:xfrm>
            <a:prstGeom prst="rect">
              <a:avLst/>
            </a:prstGeom>
            <a:noFill/>
          </p:spPr>
          <p:txBody>
            <a:bodyPr wrap="none">
              <a:spAutoFit/>
            </a:bodyPr>
            <a:lstStyle/>
            <a:p>
              <a:pPr eaLnBrk="1" hangingPunct="1">
                <a:defRPr/>
              </a:pPr>
              <a:r>
                <a:rPr lang="en-US" b="1" dirty="0">
                  <a:latin typeface="+mn-lt"/>
                </a:rPr>
                <a:t>Single-Unit Type</a:t>
              </a:r>
            </a:p>
            <a:p>
              <a:pPr eaLnBrk="1" hangingPunct="1">
                <a:defRPr/>
              </a:pPr>
              <a:r>
                <a:rPr lang="en-US" b="1" dirty="0">
                  <a:latin typeface="+mn-lt"/>
                </a:rPr>
                <a:t>Muscle</a:t>
              </a:r>
            </a:p>
          </p:txBody>
        </p:sp>
      </p:grpSp>
    </p:spTree>
    <p:extLst>
      <p:ext uri="{BB962C8B-B14F-4D97-AF65-F5344CB8AC3E}">
        <p14:creationId xmlns:p14="http://schemas.microsoft.com/office/powerpoint/2010/main" val="1674504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772400" cy="1143000"/>
          </a:xfrm>
        </p:spPr>
        <p:txBody>
          <a:bodyPr/>
          <a:lstStyle/>
          <a:p>
            <a:r>
              <a:rPr lang="en-US" dirty="0" smtClean="0"/>
              <a:t>The Specific Characteristics of The Muscle Cells </a:t>
            </a:r>
            <a:endParaRPr lang="ar-SA" dirty="0"/>
          </a:p>
        </p:txBody>
      </p:sp>
      <p:pic>
        <p:nvPicPr>
          <p:cNvPr id="6" name="Content Placeholder 4" descr="skeletal muscle.jpg"/>
          <p:cNvPicPr>
            <a:picLocks noChangeAspect="1"/>
          </p:cNvPicPr>
          <p:nvPr/>
        </p:nvPicPr>
        <p:blipFill>
          <a:blip r:embed="rId2" cstate="print"/>
          <a:srcRect/>
          <a:stretch>
            <a:fillRect/>
          </a:stretch>
        </p:blipFill>
        <p:spPr>
          <a:xfrm>
            <a:off x="2034644" y="1417637"/>
            <a:ext cx="5509156" cy="3505200"/>
          </a:xfrm>
          <a:prstGeom prst="rect">
            <a:avLst/>
          </a:prstGeom>
        </p:spPr>
      </p:pic>
      <p:pic>
        <p:nvPicPr>
          <p:cNvPr id="7" name="Picture 5" descr="skeletal muscle2.jpg"/>
          <p:cNvPicPr>
            <a:picLocks noChangeAspect="1"/>
          </p:cNvPicPr>
          <p:nvPr/>
        </p:nvPicPr>
        <p:blipFill>
          <a:blip r:embed="rId3" cstate="print"/>
          <a:srcRect/>
          <a:stretch>
            <a:fillRect/>
          </a:stretch>
        </p:blipFill>
        <p:spPr bwMode="auto">
          <a:xfrm>
            <a:off x="2034642" y="4437112"/>
            <a:ext cx="5509158" cy="2203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683568" y="162272"/>
            <a:ext cx="7772400" cy="836712"/>
          </a:xfrm>
        </p:spPr>
        <p:txBody>
          <a:bodyPr/>
          <a:lstStyle/>
          <a:p>
            <a:r>
              <a:rPr lang="en-US" dirty="0" smtClean="0"/>
              <a:t>The Specific Characteristics of Smooth Muscle in the Gut </a:t>
            </a:r>
            <a:r>
              <a:rPr lang="en-US" dirty="0"/>
              <a:t>(Cont.)</a:t>
            </a:r>
            <a:endParaRPr lang="en-US" dirty="0" smtClean="0"/>
          </a:p>
        </p:txBody>
      </p:sp>
      <p:sp>
        <p:nvSpPr>
          <p:cNvPr id="1028" name="Content Placeholder 5"/>
          <p:cNvSpPr>
            <a:spLocks noGrp="1"/>
          </p:cNvSpPr>
          <p:nvPr>
            <p:ph idx="1"/>
          </p:nvPr>
        </p:nvSpPr>
        <p:spPr>
          <a:xfrm>
            <a:off x="35496" y="1009870"/>
            <a:ext cx="9214792" cy="2430016"/>
          </a:xfrm>
        </p:spPr>
        <p:txBody>
          <a:bodyPr/>
          <a:lstStyle/>
          <a:p>
            <a:pPr marL="514350" indent="-514350">
              <a:buFont typeface="Garamond" pitchFamily="18" charset="0"/>
              <a:buAutoNum type="arabicPeriod" startAt="2"/>
            </a:pPr>
            <a:r>
              <a:rPr lang="en-US" b="1" dirty="0" smtClean="0"/>
              <a:t>Electrical Activity of Gastrointestinal Smooth Muscle: </a:t>
            </a:r>
          </a:p>
          <a:p>
            <a:pPr marL="514350" indent="-514350">
              <a:buFontTx/>
              <a:buNone/>
            </a:pPr>
            <a:r>
              <a:rPr lang="en-US" sz="2400" b="1" dirty="0" smtClean="0"/>
              <a:t>The smooth muscle of the gastrointestinal tract is excited by almost continual slow, intrinsic electrical activity along the membranes of the muscle fibers. This activity has two basic types of electrical waves: (a) </a:t>
            </a:r>
            <a:r>
              <a:rPr lang="en-US" sz="2400" b="1" i="1" dirty="0" smtClean="0"/>
              <a:t>slow waves</a:t>
            </a:r>
            <a:r>
              <a:rPr lang="en-US" sz="2400" b="1" dirty="0" smtClean="0"/>
              <a:t> and (b) </a:t>
            </a:r>
            <a:r>
              <a:rPr lang="en-US" sz="2400" b="1" i="1" dirty="0" smtClean="0"/>
              <a:t>spikes</a:t>
            </a:r>
            <a:r>
              <a:rPr lang="en-US" sz="2400" b="1" dirty="0" smtClean="0"/>
              <a:t>. </a:t>
            </a:r>
          </a:p>
          <a:p>
            <a:pPr marL="514350" indent="-514350">
              <a:buFontTx/>
              <a:buNone/>
            </a:pPr>
            <a:endParaRPr lang="en-US" dirty="0" smtClean="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0714" y="3573016"/>
            <a:ext cx="4498107" cy="32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685800" y="76200"/>
            <a:ext cx="7772400" cy="1143000"/>
          </a:xfrm>
        </p:spPr>
        <p:txBody>
          <a:bodyPr/>
          <a:lstStyle/>
          <a:p>
            <a:r>
              <a:rPr lang="en-US" dirty="0"/>
              <a:t>Membrane potentials</a:t>
            </a:r>
            <a:br>
              <a:rPr lang="en-US" dirty="0"/>
            </a:br>
            <a:r>
              <a:rPr lang="en-US" dirty="0"/>
              <a:t>in intestinal smooth </a:t>
            </a:r>
            <a:r>
              <a:rPr lang="en-US" dirty="0" smtClean="0"/>
              <a:t>muscle </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484784"/>
            <a:ext cx="61468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5914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685800" y="116632"/>
            <a:ext cx="7772400" cy="404664"/>
          </a:xfrm>
        </p:spPr>
        <p:txBody>
          <a:bodyPr/>
          <a:lstStyle/>
          <a:p>
            <a:r>
              <a:rPr lang="en-US" sz="2800" dirty="0" smtClean="0"/>
              <a:t>Smooth Muscle in the Gut </a:t>
            </a:r>
            <a:r>
              <a:rPr lang="en-US" sz="2800" dirty="0"/>
              <a:t>(Cont.)</a:t>
            </a:r>
            <a:endParaRPr lang="en-US" sz="2800" dirty="0" smtClean="0"/>
          </a:p>
        </p:txBody>
      </p:sp>
      <p:sp>
        <p:nvSpPr>
          <p:cNvPr id="11267" name="Content Placeholder 5"/>
          <p:cNvSpPr>
            <a:spLocks noGrp="1"/>
          </p:cNvSpPr>
          <p:nvPr>
            <p:ph idx="1"/>
          </p:nvPr>
        </p:nvSpPr>
        <p:spPr>
          <a:xfrm>
            <a:off x="0" y="291620"/>
            <a:ext cx="9144000" cy="4114800"/>
          </a:xfrm>
        </p:spPr>
        <p:txBody>
          <a:bodyPr/>
          <a:lstStyle/>
          <a:p>
            <a:pPr>
              <a:buFontTx/>
              <a:buNone/>
            </a:pPr>
            <a:r>
              <a:rPr lang="en-US" sz="2400" b="1" dirty="0" smtClean="0"/>
              <a:t>a. Slow Waves</a:t>
            </a:r>
            <a:r>
              <a:rPr lang="en-US" sz="2400" dirty="0" smtClean="0"/>
              <a:t> </a:t>
            </a:r>
          </a:p>
          <a:p>
            <a:r>
              <a:rPr lang="en-US" sz="2400" b="1" dirty="0" smtClean="0"/>
              <a:t>Most gastrointestinal contractions occur rhythmically, and this rhythm is determined mainly by the frequency of so-called "slow waves" of smooth muscle membrane potential. These waves </a:t>
            </a:r>
            <a:r>
              <a:rPr lang="en-US" sz="2400" b="1" u="sng" dirty="0" smtClean="0"/>
              <a:t>are not action potentials</a:t>
            </a:r>
            <a:r>
              <a:rPr lang="en-US" sz="2400" b="1" dirty="0" smtClean="0"/>
              <a:t>. Instead, they are oscillating depolarization and repolarization in the resting membrane potential with unknown cause. </a:t>
            </a:r>
          </a:p>
          <a:p>
            <a:r>
              <a:rPr lang="en-US" sz="2400" b="1" dirty="0" smtClean="0"/>
              <a:t>Their intensity usually varies between 5 and 15 mV, and their frequency ranges in different parts of the human gastrointestinal tract from 3 to 12 per minute: about 3 in the body of the stomach, as much as 12 in the duodenum, and about 8 or 9 in the terminal ileum. </a:t>
            </a:r>
          </a:p>
          <a:p>
            <a:r>
              <a:rPr lang="en-US" sz="2400" b="1" dirty="0"/>
              <a:t>Origin of slow waves: They may originate in the interstitial cells of </a:t>
            </a:r>
            <a:r>
              <a:rPr lang="en-US" sz="2400" b="1" dirty="0" err="1"/>
              <a:t>Cajal</a:t>
            </a:r>
            <a:r>
              <a:rPr lang="en-US" sz="2400" b="1" dirty="0"/>
              <a:t> (ICC, the GI pacemaker), which are abundant in the myenteric </a:t>
            </a:r>
            <a:r>
              <a:rPr lang="en-US" sz="2400" b="1" dirty="0" err="1"/>
              <a:t>plexues</a:t>
            </a:r>
            <a:r>
              <a:rPr lang="en-US" sz="2400" b="1" dirty="0"/>
              <a:t>. These ICCs form a network with each other and are interposed between the smooth muscle layers, with synaptic-like contacts to smooth muscle cells.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1143000"/>
          </a:xfrm>
        </p:spPr>
        <p:txBody>
          <a:bodyPr/>
          <a:lstStyle/>
          <a:p>
            <a:r>
              <a:rPr lang="en-US" dirty="0" smtClean="0"/>
              <a:t>Membrane potentials</a:t>
            </a:r>
            <a:br>
              <a:rPr lang="en-US" dirty="0" smtClean="0"/>
            </a:br>
            <a:r>
              <a:rPr lang="en-US" dirty="0" smtClean="0"/>
              <a:t>in intestinal smooth muscle (cont.)</a:t>
            </a:r>
            <a:endParaRPr lang="ar-SA" dirty="0"/>
          </a:p>
        </p:txBody>
      </p:sp>
      <p:pic>
        <p:nvPicPr>
          <p:cNvPr id="4" name="Picture 5" descr="fox78119_1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49" y="1622425"/>
            <a:ext cx="4934913" cy="4758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2291" name="Content Placeholder 2"/>
          <p:cNvSpPr>
            <a:spLocks noGrp="1"/>
          </p:cNvSpPr>
          <p:nvPr>
            <p:ph idx="1"/>
          </p:nvPr>
        </p:nvSpPr>
        <p:spPr>
          <a:xfrm>
            <a:off x="0" y="1124744"/>
            <a:ext cx="9144000" cy="4114800"/>
          </a:xfrm>
        </p:spPr>
        <p:txBody>
          <a:bodyPr/>
          <a:lstStyle/>
          <a:p>
            <a:pPr>
              <a:buFontTx/>
              <a:buNone/>
            </a:pPr>
            <a:r>
              <a:rPr lang="en-US" sz="2400" b="1" dirty="0" smtClean="0"/>
              <a:t>b. The spike potentials are true action potentials. They occur automatically when the resting membrane potential of the gut smooth muscle becomes more positive (&lt;-40 mV) (the normal resting membrane potential is between -50 and -60 mV). The higher the slow wave potential rises, the greater the frequency of the spike potentials, usually ranging between 1 and 10 spikes per second. The spike potentials last 10 to 40 times as long in gastrointestinal muscle as the action potentials in large nerve fibers, each gastrointestinal spike lasting as long as 10 to 20 msec. </a:t>
            </a:r>
          </a:p>
          <a:p>
            <a:r>
              <a:rPr lang="en-US" sz="2400" b="1" dirty="0" smtClean="0"/>
              <a:t>In gastrointestinal smooth muscle fibers, the channels responsible for the action potentials are somewhat different; they allow especially large numbers of calcium ions to enter along with smaller numbers of sodium ions and therefore are called </a:t>
            </a:r>
            <a:r>
              <a:rPr lang="en-US" sz="2400" b="1" i="1" dirty="0" smtClean="0"/>
              <a:t>calcium-sodium channels</a:t>
            </a:r>
            <a:r>
              <a:rPr lang="en-US" sz="2400" b="1" dirty="0" smtClean="0"/>
              <a:t>. These channels are much slower to open and close than the rapid Na channels of large nerve fibers.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23900" y="109384"/>
            <a:ext cx="7772400" cy="688504"/>
          </a:xfrm>
        </p:spPr>
        <p:txBody>
          <a:bodyPr/>
          <a:lstStyle/>
          <a:p>
            <a:r>
              <a:rPr lang="en-US" dirty="0" smtClean="0"/>
              <a:t>Smooth Muscle in the Gut </a:t>
            </a:r>
            <a:r>
              <a:rPr lang="en-US" dirty="0"/>
              <a:t>(Cont.)</a:t>
            </a:r>
            <a:endParaRPr lang="en-US" dirty="0" smtClean="0"/>
          </a:p>
        </p:txBody>
      </p:sp>
      <p:sp>
        <p:nvSpPr>
          <p:cNvPr id="13315" name="Content Placeholder 2"/>
          <p:cNvSpPr>
            <a:spLocks noGrp="1"/>
          </p:cNvSpPr>
          <p:nvPr>
            <p:ph idx="1"/>
          </p:nvPr>
        </p:nvSpPr>
        <p:spPr>
          <a:xfrm>
            <a:off x="76200" y="764704"/>
            <a:ext cx="9067800" cy="4114800"/>
          </a:xfrm>
        </p:spPr>
        <p:txBody>
          <a:bodyPr/>
          <a:lstStyle/>
          <a:p>
            <a:pPr marL="0" indent="0">
              <a:buNone/>
            </a:pPr>
            <a:r>
              <a:rPr lang="en-US" sz="2200" b="1" u="sng" dirty="0" smtClean="0"/>
              <a:t>Changes in Voltage of the Resting Membrane Potential.</a:t>
            </a:r>
            <a:r>
              <a:rPr lang="en-US" sz="2200" u="sng" dirty="0" smtClean="0"/>
              <a:t> </a:t>
            </a:r>
          </a:p>
          <a:p>
            <a:pPr marL="457200" indent="-457200">
              <a:buFontTx/>
              <a:buNone/>
            </a:pPr>
            <a:r>
              <a:rPr lang="en-US" sz="2200" b="1" dirty="0" smtClean="0"/>
              <a:t>The resting membrane potential averages about -56 </a:t>
            </a:r>
            <a:r>
              <a:rPr lang="en-US" sz="2200" b="1" dirty="0" err="1" smtClean="0"/>
              <a:t>millivolts</a:t>
            </a:r>
            <a:r>
              <a:rPr lang="en-US" sz="2200" b="1" dirty="0" smtClean="0"/>
              <a:t>, but multiple factors can change this level. When the potential becomes less negative, which is called </a:t>
            </a:r>
            <a:r>
              <a:rPr lang="en-US" sz="2200" b="1" i="1" dirty="0" smtClean="0"/>
              <a:t>depolarization</a:t>
            </a:r>
            <a:r>
              <a:rPr lang="en-US" sz="2200" b="1" dirty="0" smtClean="0"/>
              <a:t> of the membrane, the muscle fibers become more excitable. When the potential becomes more negative, which is called </a:t>
            </a:r>
            <a:r>
              <a:rPr lang="en-US" sz="2200" b="1" i="1" dirty="0" err="1" smtClean="0"/>
              <a:t>hyperpolarization</a:t>
            </a:r>
            <a:r>
              <a:rPr lang="en-US" sz="2200" b="1" dirty="0" smtClean="0"/>
              <a:t>, the fibers become less excitable. </a:t>
            </a:r>
          </a:p>
          <a:p>
            <a:r>
              <a:rPr lang="en-US" sz="2200" b="1" dirty="0" smtClean="0"/>
              <a:t>Factors that depolarize the membrane-that make it more excitable-are:</a:t>
            </a:r>
          </a:p>
          <a:p>
            <a:pPr marL="457200" indent="-457200">
              <a:buFontTx/>
              <a:buAutoNum type="arabicParenBoth"/>
            </a:pPr>
            <a:r>
              <a:rPr lang="en-US" sz="2200" b="1" i="1" dirty="0" smtClean="0"/>
              <a:t>stretching</a:t>
            </a:r>
            <a:r>
              <a:rPr lang="en-US" sz="2200" b="1" dirty="0" smtClean="0"/>
              <a:t> of the muscle, (2) stimulation by </a:t>
            </a:r>
            <a:r>
              <a:rPr lang="en-US" sz="2200" b="1" i="1" dirty="0" smtClean="0"/>
              <a:t>acetylcholine</a:t>
            </a:r>
            <a:r>
              <a:rPr lang="en-US" sz="2200" b="1" dirty="0"/>
              <a:t> </a:t>
            </a:r>
            <a:r>
              <a:rPr lang="en-US" sz="2200" b="1" dirty="0" smtClean="0"/>
              <a:t>released from the endings of </a:t>
            </a:r>
            <a:r>
              <a:rPr lang="en-US" sz="2200" b="1" i="1" dirty="0" smtClean="0"/>
              <a:t>parasympathetic nerves</a:t>
            </a:r>
            <a:r>
              <a:rPr lang="en-US" sz="2200" b="1" dirty="0" smtClean="0"/>
              <a:t>, and (3) stimulation by several </a:t>
            </a:r>
            <a:r>
              <a:rPr lang="en-US" sz="2200" b="1" i="1" dirty="0" smtClean="0"/>
              <a:t>specific gastrointestinal hormones</a:t>
            </a:r>
            <a:r>
              <a:rPr lang="en-US" sz="2200" b="1" dirty="0" smtClean="0"/>
              <a:t>. </a:t>
            </a:r>
          </a:p>
          <a:p>
            <a:r>
              <a:rPr lang="en-US" sz="2200" b="1" dirty="0" smtClean="0"/>
              <a:t>Factors that make the membrane potential more negative-that is, hyperpolarize the membrane and make the muscle fibers less excitable-are: (1) the effect of </a:t>
            </a:r>
            <a:r>
              <a:rPr lang="en-US" sz="2200" b="1" i="1" dirty="0" smtClean="0"/>
              <a:t>norepinephrine</a:t>
            </a:r>
            <a:r>
              <a:rPr lang="en-US" sz="2200" b="1" dirty="0" smtClean="0"/>
              <a:t> or </a:t>
            </a:r>
            <a:r>
              <a:rPr lang="en-US" sz="2200" b="1" i="1" dirty="0" smtClean="0"/>
              <a:t>epinephrine</a:t>
            </a:r>
            <a:r>
              <a:rPr lang="en-US" sz="2200" b="1" dirty="0" smtClean="0"/>
              <a:t> on the fiber membrane and (2) stimulation of the sympathetic nerves that secrete mainly norepinephrine at their endings.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3" name="Content Placeholder 2"/>
          <p:cNvSpPr>
            <a:spLocks noGrp="1"/>
          </p:cNvSpPr>
          <p:nvPr>
            <p:ph idx="1"/>
          </p:nvPr>
        </p:nvSpPr>
        <p:spPr>
          <a:xfrm>
            <a:off x="0" y="1258416"/>
            <a:ext cx="8991600" cy="4114800"/>
          </a:xfrm>
        </p:spPr>
        <p:txBody>
          <a:bodyPr/>
          <a:lstStyle/>
          <a:p>
            <a:pPr>
              <a:defRPr/>
            </a:pPr>
            <a:r>
              <a:rPr lang="en-US" sz="2000" b="1" u="sng" dirty="0" smtClean="0"/>
              <a:t>Calcium Ions and Muscle Contraction.</a:t>
            </a:r>
            <a:r>
              <a:rPr lang="en-US" sz="2000" u="sng" dirty="0" smtClean="0"/>
              <a:t> </a:t>
            </a:r>
            <a:r>
              <a:rPr lang="en-US" sz="2000" b="1" dirty="0" smtClean="0"/>
              <a:t>Smooth muscle contraction occurs in response to entry of calcium ions into the muscle fiber. The slow waves do not cause calcium ions to enter the smooth muscle fiber (only sodium ions). Therefore, the slow waves by themselves usually cause no muscle contraction. Instead, it is during the spike potentials, generated at the peaks of the slow waves, that significant quantities of calcium ions do enter the fibers and cause most of the contraction.</a:t>
            </a:r>
          </a:p>
          <a:p>
            <a:pPr>
              <a:defRPr/>
            </a:pPr>
            <a:r>
              <a:rPr lang="en-US" sz="2000" b="1" u="sng" dirty="0" smtClean="0"/>
              <a:t>Tonic Contraction of Some Gastrointestinal Smooth Muscle.</a:t>
            </a:r>
            <a:r>
              <a:rPr lang="en-US" sz="2000" u="sng" dirty="0" smtClean="0"/>
              <a:t> </a:t>
            </a:r>
          </a:p>
          <a:p>
            <a:pPr>
              <a:buFontTx/>
              <a:buNone/>
              <a:defRPr/>
            </a:pPr>
            <a:r>
              <a:rPr lang="en-US" sz="2000" b="1" dirty="0" smtClean="0"/>
              <a:t>Some smooth muscle of the GI exhibits </a:t>
            </a:r>
            <a:r>
              <a:rPr lang="en-US" sz="2000" b="1" i="1" dirty="0" smtClean="0"/>
              <a:t>tonic contraction</a:t>
            </a:r>
            <a:r>
              <a:rPr lang="en-US" sz="2000" b="1" dirty="0" smtClean="0"/>
              <a:t> as well as or instead of rhythmical contractions. Tonic contraction is continuous, not associated with the basic electrical rhythm of the slow waves but often lasting several minutes or even hours. </a:t>
            </a:r>
          </a:p>
          <a:p>
            <a:pPr>
              <a:buFontTx/>
              <a:buNone/>
              <a:defRPr/>
            </a:pPr>
            <a:r>
              <a:rPr lang="en-US" sz="2000" b="1" dirty="0" smtClean="0"/>
              <a:t>Tonic contraction is sometimes caused by:</a:t>
            </a:r>
          </a:p>
          <a:p>
            <a:pPr marL="0" indent="0">
              <a:buNone/>
              <a:defRPr/>
            </a:pPr>
            <a:r>
              <a:rPr lang="en-US" sz="2000" b="1" dirty="0" smtClean="0"/>
              <a:t>1. Continuous repetitive spike potentials. 2. Hormones. 3. Continuous entry of calcium ions into the interior of the cell brought about in ways not associated with changes in membrane potential (Not via voltage-gated Ca channels). </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Required Textbook</a:t>
            </a:r>
            <a:br>
              <a:rPr lang="en-US" sz="4400" dirty="0" smtClean="0">
                <a:latin typeface="Times New Roman" panose="02020603050405020304" pitchFamily="18" charset="0"/>
                <a:cs typeface="Times New Roman" panose="02020603050405020304" pitchFamily="18" charset="0"/>
              </a:rPr>
            </a:br>
            <a:endParaRPr lang="en-US" sz="4400" dirty="0" smtClean="0">
              <a:latin typeface="Times New Roman" panose="02020603050405020304" pitchFamily="18" charset="0"/>
              <a:cs typeface="Times New Roman" panose="02020603050405020304" pitchFamily="18" charset="0"/>
            </a:endParaRPr>
          </a:p>
        </p:txBody>
      </p:sp>
      <p:sp>
        <p:nvSpPr>
          <p:cNvPr id="4099" name="Text Box 5"/>
          <p:cNvSpPr txBox="1">
            <a:spLocks noChangeArrowheads="1"/>
          </p:cNvSpPr>
          <p:nvPr/>
        </p:nvSpPr>
        <p:spPr bwMode="auto">
          <a:xfrm>
            <a:off x="211138" y="2481263"/>
            <a:ext cx="8704262" cy="3416300"/>
          </a:xfrm>
          <a:prstGeom prst="rect">
            <a:avLst/>
          </a:prstGeom>
          <a:noFill/>
          <a:ln w="12700">
            <a:noFill/>
            <a:miter lim="800000"/>
            <a:headEnd type="none" w="sm" len="sm"/>
            <a:tailEnd type="none" w="sm" len="sm"/>
          </a:ln>
        </p:spPr>
        <p:txBody>
          <a:bodyPr>
            <a:spAutoFit/>
          </a:bodyPr>
          <a:lstStyle/>
          <a:p>
            <a:pPr marL="457200" indent="-457200" algn="ctr"/>
            <a:r>
              <a:rPr lang="en-US" sz="3600" b="1" dirty="0">
                <a:solidFill>
                  <a:srgbClr val="FFFFFF"/>
                </a:solidFill>
                <a:latin typeface="Times New Roman" pitchFamily="18" charset="0"/>
                <a:cs typeface="Times New Roman" pitchFamily="18" charset="0"/>
              </a:rPr>
              <a:t>Textbook of Medical Physiology</a:t>
            </a:r>
          </a:p>
          <a:p>
            <a:pPr marL="457200" indent="-457200" algn="ctr"/>
            <a:r>
              <a:rPr lang="en-US" sz="3600" b="1" dirty="0" smtClean="0">
                <a:solidFill>
                  <a:srgbClr val="FFFF00"/>
                </a:solidFill>
                <a:latin typeface="Times New Roman" pitchFamily="18" charset="0"/>
                <a:cs typeface="Times New Roman" pitchFamily="18" charset="0"/>
              </a:rPr>
              <a:t>Thirteenth </a:t>
            </a:r>
            <a:r>
              <a:rPr lang="en-US" sz="3600" b="1" dirty="0">
                <a:solidFill>
                  <a:srgbClr val="FFFF00"/>
                </a:solidFill>
                <a:latin typeface="Times New Roman" pitchFamily="18" charset="0"/>
                <a:cs typeface="Times New Roman" pitchFamily="18" charset="0"/>
              </a:rPr>
              <a:t>Edition</a:t>
            </a:r>
          </a:p>
          <a:p>
            <a:pPr marL="457200" indent="-457200" algn="ctr"/>
            <a:r>
              <a:rPr lang="en-US" sz="3600" b="1" dirty="0">
                <a:solidFill>
                  <a:srgbClr val="FFFFFF"/>
                </a:solidFill>
                <a:latin typeface="Times New Roman" pitchFamily="18" charset="0"/>
                <a:cs typeface="Times New Roman" pitchFamily="18" charset="0"/>
              </a:rPr>
              <a:t>Guyton &amp; Hall</a:t>
            </a:r>
          </a:p>
          <a:p>
            <a:pPr marL="457200" indent="-457200" algn="ctr"/>
            <a:r>
              <a:rPr lang="en-US" sz="3600" b="1" dirty="0">
                <a:solidFill>
                  <a:srgbClr val="FFFFFF"/>
                </a:solidFill>
                <a:latin typeface="Times New Roman" pitchFamily="18" charset="0"/>
                <a:cs typeface="Times New Roman" pitchFamily="18" charset="0"/>
              </a:rPr>
              <a:t>Published by Elsevier Saunders</a:t>
            </a:r>
          </a:p>
          <a:p>
            <a:pPr marL="457200" indent="-457200" algn="ctr"/>
            <a:r>
              <a:rPr lang="en-US" sz="3600" b="1" dirty="0" smtClean="0">
                <a:solidFill>
                  <a:srgbClr val="FFFFFF"/>
                </a:solidFill>
                <a:latin typeface="Times New Roman" pitchFamily="18" charset="0"/>
                <a:cs typeface="Times New Roman" pitchFamily="18" charset="0"/>
              </a:rPr>
              <a:t>2016</a:t>
            </a:r>
            <a:endParaRPr lang="en-US" sz="3600" b="1" dirty="0">
              <a:solidFill>
                <a:srgbClr val="FFFFFF"/>
              </a:solidFill>
              <a:latin typeface="Times New Roman" pitchFamily="18" charset="0"/>
              <a:cs typeface="Times New Roman" pitchFamily="18" charset="0"/>
            </a:endParaRPr>
          </a:p>
          <a:p>
            <a:pPr marL="457200" indent="-457200"/>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buFontTx/>
              <a:buNone/>
            </a:pPr>
            <a:r>
              <a:rPr lang="en-US" sz="4400" b="1" smtClean="0"/>
              <a:t>Neural Control of Gastrointestinal Function-Enteric Nervous System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mtClean="0"/>
              <a:t>Neural Control of Gastrointestinal Function-Enteric Nervous System </a:t>
            </a:r>
          </a:p>
        </p:txBody>
      </p:sp>
      <p:sp>
        <p:nvSpPr>
          <p:cNvPr id="16387" name="Content Placeholder 2"/>
          <p:cNvSpPr>
            <a:spLocks noGrp="1"/>
          </p:cNvSpPr>
          <p:nvPr>
            <p:ph idx="1"/>
          </p:nvPr>
        </p:nvSpPr>
        <p:spPr>
          <a:xfrm>
            <a:off x="323528" y="1628800"/>
            <a:ext cx="8424936" cy="4680520"/>
          </a:xfrm>
        </p:spPr>
        <p:txBody>
          <a:bodyPr/>
          <a:lstStyle/>
          <a:p>
            <a:r>
              <a:rPr lang="en-US" sz="2400" b="1" i="1" dirty="0" smtClean="0"/>
              <a:t>Enteric Nervous System is </a:t>
            </a:r>
            <a:r>
              <a:rPr lang="en-US" sz="2400" b="1" dirty="0" smtClean="0"/>
              <a:t>the nervous system of GI tract. It lies entirely in the wall of the gut, beginning in the esophagus and extending all the way to the anus. It h</a:t>
            </a:r>
            <a:r>
              <a:rPr lang="en-US" sz="2400" b="1" dirty="0" smtClean="0">
                <a:cs typeface="Arial" charset="0"/>
              </a:rPr>
              <a:t>as as many neurons as spinal cord (</a:t>
            </a:r>
            <a:r>
              <a:rPr lang="en-US" sz="2400" b="1" dirty="0" smtClean="0"/>
              <a:t>about 100 million). </a:t>
            </a:r>
          </a:p>
          <a:p>
            <a:r>
              <a:rPr lang="en-US" sz="2400" b="1" dirty="0" smtClean="0"/>
              <a:t>The enteric nervous system is composed mainly of two plexuses: </a:t>
            </a:r>
          </a:p>
          <a:p>
            <a:pPr>
              <a:buFontTx/>
              <a:buNone/>
            </a:pPr>
            <a:r>
              <a:rPr lang="en-US" sz="2400" b="1" dirty="0" smtClean="0"/>
              <a:t>	(1) an outer plexus lying between the longitudinal and circular muscle layers, called the </a:t>
            </a:r>
            <a:r>
              <a:rPr lang="en-US" sz="2400" b="1" i="1" dirty="0" err="1" smtClean="0"/>
              <a:t>myenteric</a:t>
            </a:r>
            <a:r>
              <a:rPr lang="en-US" sz="2400" b="1" i="1" dirty="0" smtClean="0"/>
              <a:t> plexus; </a:t>
            </a:r>
            <a:r>
              <a:rPr lang="en-US" sz="2400" b="1" u="sng" dirty="0" smtClean="0"/>
              <a:t>controls mainly the gastrointestinal movements</a:t>
            </a:r>
            <a:r>
              <a:rPr lang="en-US" sz="2400" b="1" dirty="0" smtClean="0"/>
              <a:t>. </a:t>
            </a:r>
          </a:p>
          <a:p>
            <a:pPr>
              <a:buFontTx/>
              <a:buNone/>
            </a:pPr>
            <a:r>
              <a:rPr lang="en-US" sz="2400" b="1" dirty="0" smtClean="0"/>
              <a:t>	(2) an inner plexus, called the </a:t>
            </a:r>
            <a:r>
              <a:rPr lang="en-US" sz="2400" b="1" i="1" dirty="0" err="1" smtClean="0"/>
              <a:t>submucosal</a:t>
            </a:r>
            <a:r>
              <a:rPr lang="en-US" sz="2400" b="1" i="1" dirty="0" smtClean="0"/>
              <a:t> plexus</a:t>
            </a:r>
            <a:r>
              <a:rPr lang="en-US" sz="2400" b="1" dirty="0" smtClean="0"/>
              <a:t> or </a:t>
            </a:r>
            <a:r>
              <a:rPr lang="en-US" sz="2400" b="1" i="1" dirty="0" err="1" smtClean="0"/>
              <a:t>Meissner's</a:t>
            </a:r>
            <a:r>
              <a:rPr lang="en-US" sz="2400" b="1" i="1" dirty="0" smtClean="0"/>
              <a:t> plexus</a:t>
            </a:r>
            <a:r>
              <a:rPr lang="en-US" sz="2400" b="1" dirty="0" smtClean="0"/>
              <a:t>, that lies in the </a:t>
            </a:r>
            <a:r>
              <a:rPr lang="en-US" sz="2400" b="1" dirty="0" err="1" smtClean="0"/>
              <a:t>submucosa</a:t>
            </a:r>
            <a:r>
              <a:rPr lang="en-US" sz="2400" b="1" dirty="0" smtClean="0"/>
              <a:t>;  </a:t>
            </a:r>
            <a:r>
              <a:rPr lang="en-US" sz="2400" b="1" u="sng" dirty="0" smtClean="0"/>
              <a:t>controls mainly gastrointestinal secretion and local blood flow</a:t>
            </a:r>
            <a:r>
              <a:rPr lang="en-US" sz="2400"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650037"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Neural Control of Gastrointestinal Function-Enteric Nervous System </a:t>
            </a:r>
            <a:endParaRPr lang="ar-SA" dirty="0"/>
          </a:p>
        </p:txBody>
      </p:sp>
      <p:pic>
        <p:nvPicPr>
          <p:cNvPr id="3" name="Picture 4" descr="26-10"/>
          <p:cNvPicPr>
            <a:picLocks noChangeAspect="1" noChangeArrowheads="1"/>
          </p:cNvPicPr>
          <p:nvPr/>
        </p:nvPicPr>
        <p:blipFill>
          <a:blip r:embed="rId2" cstate="print"/>
          <a:srcRect/>
          <a:stretch>
            <a:fillRect/>
          </a:stretch>
        </p:blipFill>
        <p:spPr>
          <a:xfrm>
            <a:off x="1252082" y="1676400"/>
            <a:ext cx="7053717" cy="470492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7772400" cy="1143000"/>
          </a:xfrm>
        </p:spPr>
        <p:txBody>
          <a:bodyPr/>
          <a:lstStyle/>
          <a:p>
            <a:r>
              <a:rPr lang="en-US" smtClean="0"/>
              <a:t>Neural Control of Gastrointestinal Function-Enteric Nervous System </a:t>
            </a:r>
          </a:p>
        </p:txBody>
      </p:sp>
      <p:sp>
        <p:nvSpPr>
          <p:cNvPr id="18435" name="Content Placeholder 2"/>
          <p:cNvSpPr>
            <a:spLocks noGrp="1"/>
          </p:cNvSpPr>
          <p:nvPr>
            <p:ph idx="1"/>
          </p:nvPr>
        </p:nvSpPr>
        <p:spPr>
          <a:xfrm>
            <a:off x="107950" y="1484784"/>
            <a:ext cx="8815388" cy="3505200"/>
          </a:xfrm>
        </p:spPr>
        <p:txBody>
          <a:bodyPr/>
          <a:lstStyle/>
          <a:p>
            <a:r>
              <a:rPr lang="en-US" sz="2400" b="1" dirty="0" smtClean="0"/>
              <a:t>The enteric nervous system can function on its own, independently of the parasympathetic and sympathetic systems, however, these extrinsic nerves can greatly enhance or inhibit gastrointestinal functions. The sensory nerve endings send afferent fibers to both plexuses of the enteric system and then to: (1) the </a:t>
            </a:r>
            <a:r>
              <a:rPr lang="en-US" sz="2400" b="1" dirty="0" err="1" smtClean="0"/>
              <a:t>prevertebral</a:t>
            </a:r>
            <a:r>
              <a:rPr lang="en-US" sz="2400" b="1" dirty="0" smtClean="0"/>
              <a:t> ganglia of the sympathetic nervous system, (2) the spinal cord, and (3) the </a:t>
            </a:r>
            <a:r>
              <a:rPr lang="en-US" sz="2400" b="1" dirty="0" err="1" smtClean="0"/>
              <a:t>vagus</a:t>
            </a:r>
            <a:r>
              <a:rPr lang="en-US" sz="2400" b="1" dirty="0" smtClean="0"/>
              <a:t> nerves all the way to the brain stem. These sensory nerves can elicit local reflexes within the gut wall.</a:t>
            </a:r>
          </a:p>
        </p:txBody>
      </p:sp>
      <p:sp>
        <p:nvSpPr>
          <p:cNvPr id="18436" name="TextBox 3"/>
          <p:cNvSpPr txBox="1">
            <a:spLocks noChangeArrowheads="1"/>
          </p:cNvSpPr>
          <p:nvPr/>
        </p:nvSpPr>
        <p:spPr bwMode="auto">
          <a:xfrm>
            <a:off x="1828800" y="5029200"/>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07950" y="4822825"/>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603875"/>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638800"/>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489575"/>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448300"/>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5813425"/>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454650"/>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414963"/>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054725"/>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021388"/>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5780088"/>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599113"/>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227638"/>
            <a:ext cx="828675" cy="274637"/>
          </a:xfrm>
          <a:prstGeom prst="rect">
            <a:avLst/>
          </a:prstGeom>
          <a:noFill/>
          <a:ln w="9525">
            <a:noFill/>
            <a:miter lim="800000"/>
            <a:headEnd/>
            <a:tailEnd/>
          </a:ln>
        </p:spPr>
        <p:txBody>
          <a:bodyPr wrap="none">
            <a:spAutoFit/>
          </a:bodyPr>
          <a:lstStyle/>
          <a:p>
            <a:r>
              <a:rPr lang="en-US" sz="1200" b="1" dirty="0">
                <a:solidFill>
                  <a:srgbClr val="FF0000"/>
                </a:solidFill>
                <a:latin typeface="Arial" charset="0"/>
              </a:rPr>
              <a:t>Stimulus</a:t>
            </a:r>
            <a:endParaRPr lang="en-US" sz="1200" b="1" i="1" dirty="0">
              <a:solidFill>
                <a:srgbClr val="FF0000"/>
              </a:solidFill>
              <a:latin typeface="Arial" charset="0"/>
            </a:endParaRPr>
          </a:p>
        </p:txBody>
      </p:sp>
      <p:sp>
        <p:nvSpPr>
          <p:cNvPr id="19" name="Rectangle 20"/>
          <p:cNvSpPr>
            <a:spLocks noChangeArrowheads="1"/>
          </p:cNvSpPr>
          <p:nvPr/>
        </p:nvSpPr>
        <p:spPr bwMode="auto">
          <a:xfrm>
            <a:off x="615950" y="6073775"/>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172075"/>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5889625"/>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4795838"/>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5995988"/>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4938713"/>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551488"/>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649913"/>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499"/>
                                          </p:stCondLst>
                                        </p:cTn>
                                        <p:tgtEl>
                                          <p:spTgt spid="24"/>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499"/>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11"/>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499"/>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par>
                          <p:cTn id="59" fill="hold">
                            <p:stCondLst>
                              <p:cond delay="7500"/>
                            </p:stCondLst>
                            <p:childTnLst>
                              <p:par>
                                <p:cTn id="60" presetID="1" presetClass="entr" presetSubtype="0" fill="hold" grpId="0" nodeType="afterEffect">
                                  <p:stCondLst>
                                    <p:cond delay="0"/>
                                  </p:stCondLst>
                                  <p:childTnLst>
                                    <p:set>
                                      <p:cBhvr>
                                        <p:cTn id="6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smtClean="0"/>
              <a:t>Differences Between the Myenteric and Submucosal Plexuses </a:t>
            </a:r>
          </a:p>
        </p:txBody>
      </p:sp>
      <p:sp>
        <p:nvSpPr>
          <p:cNvPr id="19459" name="Content Placeholder 2"/>
          <p:cNvSpPr>
            <a:spLocks noGrp="1"/>
          </p:cNvSpPr>
          <p:nvPr>
            <p:ph idx="1"/>
          </p:nvPr>
        </p:nvSpPr>
        <p:spPr>
          <a:xfrm>
            <a:off x="381000" y="1219200"/>
            <a:ext cx="8077200" cy="4114800"/>
          </a:xfrm>
        </p:spPr>
        <p:txBody>
          <a:bodyPr/>
          <a:lstStyle/>
          <a:p>
            <a:pPr>
              <a:buFontTx/>
              <a:buNone/>
            </a:pPr>
            <a:r>
              <a:rPr lang="en-US" sz="2800" b="1" dirty="0" smtClean="0"/>
              <a:t>The </a:t>
            </a:r>
            <a:r>
              <a:rPr lang="en-US" sz="2800" b="1" i="1" dirty="0" err="1" smtClean="0"/>
              <a:t>myenteric</a:t>
            </a:r>
            <a:r>
              <a:rPr lang="en-US" sz="2800" b="1" i="1" dirty="0" smtClean="0"/>
              <a:t> plexus</a:t>
            </a:r>
            <a:r>
              <a:rPr lang="en-US" sz="2800" b="1" dirty="0" smtClean="0"/>
              <a:t> </a:t>
            </a:r>
          </a:p>
          <a:p>
            <a:r>
              <a:rPr lang="en-US" sz="2000" b="1" dirty="0"/>
              <a:t>C</a:t>
            </a:r>
            <a:r>
              <a:rPr lang="en-US" sz="2000" b="1" dirty="0" smtClean="0"/>
              <a:t>onsists mostly of a linear chain of many interconnecting neurons.</a:t>
            </a:r>
          </a:p>
          <a:p>
            <a:r>
              <a:rPr lang="en-US" sz="2000" b="1" dirty="0" smtClean="0"/>
              <a:t>When it is stimulated, its principal effects are: </a:t>
            </a:r>
          </a:p>
          <a:p>
            <a:pPr>
              <a:buFontTx/>
              <a:buNone/>
            </a:pPr>
            <a:r>
              <a:rPr lang="en-US" sz="2000" b="1" dirty="0" smtClean="0"/>
              <a:t>	(1) increased tonic contraction</a:t>
            </a:r>
          </a:p>
          <a:p>
            <a:pPr>
              <a:buFontTx/>
              <a:buNone/>
            </a:pPr>
            <a:r>
              <a:rPr lang="en-US" sz="2000" b="1" dirty="0" smtClean="0"/>
              <a:t>	(2) increased intensity of the rhythmical contractions</a:t>
            </a:r>
          </a:p>
          <a:p>
            <a:pPr>
              <a:buFontTx/>
              <a:buNone/>
            </a:pPr>
            <a:r>
              <a:rPr lang="en-US" sz="2000" b="1" dirty="0" smtClean="0"/>
              <a:t>	(3) increased rate of the rhythm of contraction</a:t>
            </a:r>
          </a:p>
          <a:p>
            <a:pPr>
              <a:buFontTx/>
              <a:buNone/>
            </a:pPr>
            <a:r>
              <a:rPr lang="en-US" sz="2000" b="1" dirty="0" smtClean="0"/>
              <a:t>	(4) increased velocity of conduction of excitatory waves along the gut wall</a:t>
            </a:r>
          </a:p>
          <a:p>
            <a:r>
              <a:rPr lang="en-US" sz="2000" b="1" dirty="0" smtClean="0"/>
              <a:t>The </a:t>
            </a:r>
            <a:r>
              <a:rPr lang="en-US" sz="2000" b="1" i="1" dirty="0" err="1" smtClean="0"/>
              <a:t>myenteric</a:t>
            </a:r>
            <a:r>
              <a:rPr lang="en-US" sz="2000" b="1" i="1" dirty="0" smtClean="0"/>
              <a:t> plexus</a:t>
            </a:r>
            <a:r>
              <a:rPr lang="en-US" sz="2000" b="1" dirty="0" smtClean="0"/>
              <a:t> has </a:t>
            </a:r>
            <a:r>
              <a:rPr lang="en-US" sz="2000" b="1" u="sng" dirty="0" smtClean="0"/>
              <a:t>excitatory and inhibitory </a:t>
            </a:r>
            <a:r>
              <a:rPr lang="en-US" sz="2000" b="1" dirty="0" smtClean="0"/>
              <a:t>motor neurons (fiber endings secrete an inhibitory transmitter, e.g., </a:t>
            </a:r>
            <a:r>
              <a:rPr lang="en-US" sz="2000" b="1" i="1" dirty="0" err="1" smtClean="0"/>
              <a:t>vasoactive</a:t>
            </a:r>
            <a:r>
              <a:rPr lang="en-US" sz="2000" b="1" i="1" dirty="0" smtClean="0"/>
              <a:t> intestinal polypeptide)</a:t>
            </a:r>
            <a:r>
              <a:rPr lang="en-US" sz="2000" b="1" dirty="0" smtClean="0"/>
              <a:t> </a:t>
            </a:r>
          </a:p>
          <a:p>
            <a:pPr>
              <a:buFontTx/>
              <a:buNone/>
            </a:pPr>
            <a:r>
              <a:rPr lang="en-US" sz="2800" b="1" dirty="0" smtClean="0"/>
              <a:t>The </a:t>
            </a:r>
            <a:r>
              <a:rPr lang="en-US" sz="2800" b="1" i="1" dirty="0" err="1" smtClean="0"/>
              <a:t>submucosal</a:t>
            </a:r>
            <a:r>
              <a:rPr lang="en-US" sz="2800" b="1" i="1" dirty="0" smtClean="0"/>
              <a:t> plexus</a:t>
            </a:r>
            <a:endParaRPr lang="en-US" sz="2800" b="1" dirty="0" smtClean="0"/>
          </a:p>
          <a:p>
            <a:r>
              <a:rPr lang="en-US" sz="2000" b="1" dirty="0"/>
              <a:t>C</a:t>
            </a:r>
            <a:r>
              <a:rPr lang="en-US" sz="2000" b="1" dirty="0" smtClean="0"/>
              <a:t>ontrols local </a:t>
            </a:r>
            <a:r>
              <a:rPr lang="en-US" sz="2000" b="1" i="1" dirty="0" smtClean="0"/>
              <a:t>intestinal secretion,</a:t>
            </a:r>
            <a:r>
              <a:rPr lang="en-US" sz="2000" b="1" dirty="0" smtClean="0"/>
              <a:t> local </a:t>
            </a:r>
            <a:r>
              <a:rPr lang="en-US" sz="2000" b="1" i="1" dirty="0" smtClean="0"/>
              <a:t>absorption</a:t>
            </a:r>
            <a:r>
              <a:rPr lang="en-US" sz="2000" b="1" dirty="0" smtClean="0"/>
              <a:t>, and local </a:t>
            </a:r>
            <a:r>
              <a:rPr lang="en-US" sz="2000" b="1" i="1" dirty="0" smtClean="0"/>
              <a:t>contraction of the </a:t>
            </a:r>
            <a:r>
              <a:rPr lang="en-US" sz="2000" b="1" i="1" dirty="0" err="1" smtClean="0"/>
              <a:t>submucosal</a:t>
            </a:r>
            <a:r>
              <a:rPr lang="en-US" sz="2000" b="1" i="1" dirty="0" smtClean="0"/>
              <a:t> muscle</a:t>
            </a:r>
            <a:r>
              <a:rPr lang="en-US" sz="2000" b="1" dirty="0" smtClean="0"/>
              <a:t> that causes various degrees of </a:t>
            </a:r>
            <a:r>
              <a:rPr lang="en-US" sz="2000" b="1" dirty="0" err="1" smtClean="0"/>
              <a:t>infolding</a:t>
            </a:r>
            <a:r>
              <a:rPr lang="en-US" sz="2000" b="1" dirty="0" smtClean="0"/>
              <a:t> of the gastrointestinal mucosa.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990600"/>
          </a:xfrm>
        </p:spPr>
        <p:txBody>
          <a:bodyPr/>
          <a:lstStyle/>
          <a:p>
            <a:r>
              <a:rPr lang="en-US" sz="3200" dirty="0" smtClean="0"/>
              <a:t>Types of Neurotransmitters Secreted by Enteric Neurons</a:t>
            </a:r>
          </a:p>
        </p:txBody>
      </p:sp>
      <p:sp>
        <p:nvSpPr>
          <p:cNvPr id="3" name="Content Placeholder 2"/>
          <p:cNvSpPr>
            <a:spLocks noGrp="1"/>
          </p:cNvSpPr>
          <p:nvPr>
            <p:ph idx="1"/>
          </p:nvPr>
        </p:nvSpPr>
        <p:spPr>
          <a:xfrm>
            <a:off x="179512" y="990600"/>
            <a:ext cx="8604448" cy="4114800"/>
          </a:xfrm>
        </p:spPr>
        <p:txBody>
          <a:bodyPr/>
          <a:lstStyle/>
          <a:p>
            <a:pPr>
              <a:defRPr/>
            </a:pPr>
            <a:r>
              <a:rPr lang="en-US" sz="2400" b="1" dirty="0" smtClean="0"/>
              <a:t>The specific functions of many of  GI </a:t>
            </a:r>
            <a:r>
              <a:rPr lang="en-US" sz="2400" b="1" u="sng" dirty="0" smtClean="0"/>
              <a:t>neurotransmitters are not well known</a:t>
            </a:r>
            <a:r>
              <a:rPr lang="en-US" sz="2400" b="1" dirty="0" smtClean="0"/>
              <a:t>, but some research workers have discovered the effects of some of these substances as following: </a:t>
            </a:r>
          </a:p>
          <a:p>
            <a:pPr marL="514350" indent="-514350">
              <a:buFont typeface="+mj-lt"/>
              <a:buAutoNum type="romanUcPeriod"/>
              <a:defRPr/>
            </a:pPr>
            <a:r>
              <a:rPr lang="en-US" sz="2800" b="1" dirty="0" smtClean="0">
                <a:solidFill>
                  <a:srgbClr val="FFFFFF"/>
                </a:solidFill>
              </a:rPr>
              <a:t>Excitatory Motor Neurons Evoke Muscle Contraction &amp; Intestinal Secretion: </a:t>
            </a:r>
          </a:p>
          <a:p>
            <a:pPr marL="609600" indent="-609600" eaLnBrk="1" hangingPunct="1">
              <a:lnSpc>
                <a:spcPct val="90000"/>
              </a:lnSpc>
              <a:buFont typeface="+mj-lt"/>
              <a:buAutoNum type="alphaLcPeriod"/>
              <a:defRPr/>
            </a:pPr>
            <a:r>
              <a:rPr lang="en-US" sz="2400" b="1" dirty="0" smtClean="0"/>
              <a:t>Neurotransmitters of motor neurons: </a:t>
            </a:r>
          </a:p>
          <a:p>
            <a:pPr marL="609600" indent="-609600" eaLnBrk="1" hangingPunct="1">
              <a:lnSpc>
                <a:spcPct val="90000"/>
              </a:lnSpc>
              <a:buFont typeface="Wingdings" pitchFamily="2" charset="2"/>
              <a:buAutoNum type="arabicPeriod"/>
              <a:defRPr/>
            </a:pPr>
            <a:r>
              <a:rPr lang="en-US" sz="2400" b="1" dirty="0" smtClean="0"/>
              <a:t>Substance P</a:t>
            </a:r>
            <a:r>
              <a:rPr lang="en-US" sz="2400" b="1" dirty="0"/>
              <a:t>;</a:t>
            </a:r>
            <a:r>
              <a:rPr lang="en-US" sz="2400" b="1" dirty="0" smtClean="0"/>
              <a:t> 2. Ach </a:t>
            </a:r>
          </a:p>
          <a:p>
            <a:pPr marL="609600" indent="-609600" eaLnBrk="1" hangingPunct="1">
              <a:lnSpc>
                <a:spcPct val="90000"/>
              </a:lnSpc>
              <a:buFont typeface="+mj-lt"/>
              <a:buAutoNum type="alphaLcPeriod" startAt="2"/>
              <a:defRPr/>
            </a:pPr>
            <a:r>
              <a:rPr lang="en-US" sz="2400" b="1" dirty="0" smtClean="0"/>
              <a:t>Neurotransmitters of </a:t>
            </a:r>
            <a:r>
              <a:rPr lang="en-US" sz="2400" b="1" dirty="0" err="1" smtClean="0"/>
              <a:t>secretomotor</a:t>
            </a:r>
            <a:r>
              <a:rPr lang="en-US" sz="2400" b="1" dirty="0" smtClean="0"/>
              <a:t> neurons (releasing of water, electrolytes and mucus from crypts of </a:t>
            </a:r>
            <a:r>
              <a:rPr lang="en-US" sz="2400" b="1" dirty="0" err="1" smtClean="0"/>
              <a:t>Lieberkuhn</a:t>
            </a:r>
            <a:r>
              <a:rPr lang="en-US" sz="2400" b="1" dirty="0" smtClean="0"/>
              <a:t>):</a:t>
            </a:r>
          </a:p>
          <a:p>
            <a:pPr marL="609600" indent="-609600" eaLnBrk="1" hangingPunct="1">
              <a:lnSpc>
                <a:spcPct val="90000"/>
              </a:lnSpc>
              <a:buFont typeface="Wingdings" pitchFamily="2" charset="2"/>
              <a:buAutoNum type="arabicPeriod"/>
              <a:defRPr/>
            </a:pPr>
            <a:r>
              <a:rPr lang="en-US" sz="2400" b="1" dirty="0" smtClean="0"/>
              <a:t>Ach 2. VIP 3. Histamine (neurogenic secretory diarrhea)</a:t>
            </a:r>
          </a:p>
          <a:p>
            <a:pPr marL="514350" indent="-514350">
              <a:buAutoNum type="romanUcPeriod" startAt="2"/>
              <a:defRPr/>
            </a:pPr>
            <a:r>
              <a:rPr lang="en-US" sz="2800" b="1" dirty="0" smtClean="0">
                <a:solidFill>
                  <a:srgbClr val="FFFFFF"/>
                </a:solidFill>
              </a:rPr>
              <a:t>Inhibitory Motor Neurons Suppress Muscle Contraction:</a:t>
            </a:r>
          </a:p>
          <a:p>
            <a:pPr>
              <a:buFont typeface="+mj-lt"/>
              <a:buAutoNum type="arabicPeriod"/>
              <a:defRPr/>
            </a:pPr>
            <a:r>
              <a:rPr lang="en-US" sz="2400" b="1" dirty="0" smtClean="0"/>
              <a:t>ATP 2. NO 3. VIP  </a:t>
            </a:r>
            <a:endParaRPr 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ble Linda 8-1"/>
          <p:cNvPicPr>
            <a:picLocks noChangeAspect="1" noChangeArrowheads="1"/>
          </p:cNvPicPr>
          <p:nvPr/>
        </p:nvPicPr>
        <p:blipFill>
          <a:blip r:embed="rId2" cstate="print"/>
          <a:srcRect/>
          <a:stretch>
            <a:fillRect/>
          </a:stretch>
        </p:blipFill>
        <p:spPr bwMode="auto">
          <a:xfrm>
            <a:off x="179512" y="1124744"/>
            <a:ext cx="8839200" cy="5295900"/>
          </a:xfrm>
          <a:prstGeom prst="rect">
            <a:avLst/>
          </a:prstGeom>
          <a:noFill/>
          <a:ln w="9525">
            <a:noFill/>
            <a:miter lim="800000"/>
            <a:headEnd/>
            <a:tailEnd/>
          </a:ln>
        </p:spPr>
      </p:pic>
      <p:sp>
        <p:nvSpPr>
          <p:cNvPr id="2" name="Title 1"/>
          <p:cNvSpPr>
            <a:spLocks noGrp="1"/>
          </p:cNvSpPr>
          <p:nvPr>
            <p:ph type="title"/>
          </p:nvPr>
        </p:nvSpPr>
        <p:spPr>
          <a:xfrm>
            <a:off x="712912" y="26126"/>
            <a:ext cx="7772400" cy="1143000"/>
          </a:xfrm>
        </p:spPr>
        <p:txBody>
          <a:bodyPr/>
          <a:lstStyle/>
          <a:p>
            <a:r>
              <a:rPr lang="en-US" sz="2800" dirty="0"/>
              <a:t>Types of Neurotransmitters Secreted by Enteric </a:t>
            </a:r>
            <a:r>
              <a:rPr lang="en-US" sz="2800" dirty="0" smtClean="0"/>
              <a:t>Neurons (cont.)</a:t>
            </a:r>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Autonomic Control of the Gastrointestinal Tract </a:t>
            </a:r>
          </a:p>
        </p:txBody>
      </p:sp>
      <p:sp>
        <p:nvSpPr>
          <p:cNvPr id="22531" name="Content Placeholder 2"/>
          <p:cNvSpPr>
            <a:spLocks noGrp="1"/>
          </p:cNvSpPr>
          <p:nvPr>
            <p:ph idx="1"/>
          </p:nvPr>
        </p:nvSpPr>
        <p:spPr/>
        <p:txBody>
          <a:bodyPr/>
          <a:lstStyle/>
          <a:p>
            <a:pPr eaLnBrk="1" hangingPunct="1"/>
            <a:r>
              <a:rPr lang="en-US" b="1" dirty="0" smtClean="0"/>
              <a:t>Autonomic nervous system (ANS) is divided into </a:t>
            </a:r>
          </a:p>
          <a:p>
            <a:pPr eaLnBrk="1" hangingPunct="1">
              <a:buFont typeface="Wingdings" pitchFamily="2" charset="2"/>
              <a:buNone/>
            </a:pPr>
            <a:r>
              <a:rPr lang="en-US" b="1" dirty="0" smtClean="0"/>
              <a:t>	- Parasympathetic</a:t>
            </a:r>
          </a:p>
          <a:p>
            <a:pPr eaLnBrk="1" hangingPunct="1">
              <a:buFont typeface="Wingdings" pitchFamily="2" charset="2"/>
              <a:buNone/>
            </a:pPr>
            <a:r>
              <a:rPr lang="en-US" b="1" dirty="0" smtClean="0"/>
              <a:t>	- Sympathetic</a:t>
            </a:r>
          </a:p>
          <a:p>
            <a:pPr eaLnBrk="1" hangingPunct="1">
              <a:buFont typeface="Wingdings" pitchFamily="2" charset="2"/>
              <a:buNone/>
            </a:pPr>
            <a:r>
              <a:rPr lang="en-US" b="1" dirty="0" smtClean="0"/>
              <a:t>	- Enteric Nervous System (ENS)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838200"/>
          </a:xfrm>
        </p:spPr>
        <p:txBody>
          <a:bodyPr/>
          <a:lstStyle/>
          <a:p>
            <a:r>
              <a:rPr lang="en-US" smtClean="0"/>
              <a:t>Parasympathetic Innervation</a:t>
            </a:r>
          </a:p>
        </p:txBody>
      </p:sp>
      <p:sp>
        <p:nvSpPr>
          <p:cNvPr id="23555" name="Content Placeholder 2"/>
          <p:cNvSpPr>
            <a:spLocks noGrp="1"/>
          </p:cNvSpPr>
          <p:nvPr>
            <p:ph idx="1"/>
          </p:nvPr>
        </p:nvSpPr>
        <p:spPr>
          <a:xfrm>
            <a:off x="107504" y="838200"/>
            <a:ext cx="8791128" cy="4114800"/>
          </a:xfrm>
        </p:spPr>
        <p:txBody>
          <a:bodyPr/>
          <a:lstStyle/>
          <a:p>
            <a:r>
              <a:rPr lang="en-US" sz="2400" b="1" dirty="0" smtClean="0"/>
              <a:t>The parasympathetic supply to the gut is divided into </a:t>
            </a:r>
            <a:r>
              <a:rPr lang="en-US" sz="2400" b="1" i="1" dirty="0" smtClean="0"/>
              <a:t>cranial</a:t>
            </a:r>
            <a:r>
              <a:rPr lang="en-US" sz="2400" b="1" dirty="0" smtClean="0"/>
              <a:t> and </a:t>
            </a:r>
            <a:r>
              <a:rPr lang="en-US" sz="2400" b="1" i="1" dirty="0" smtClean="0"/>
              <a:t>sacral divisions</a:t>
            </a:r>
            <a:r>
              <a:rPr lang="en-US" sz="2400" b="1" dirty="0" smtClean="0"/>
              <a:t>. </a:t>
            </a:r>
          </a:p>
          <a:p>
            <a:r>
              <a:rPr lang="en-US" sz="2400" b="1" dirty="0" smtClean="0"/>
              <a:t>The </a:t>
            </a:r>
            <a:r>
              <a:rPr lang="en-US" sz="2400" b="1" i="1" dirty="0" smtClean="0"/>
              <a:t>cranial parasympathetic</a:t>
            </a:r>
            <a:r>
              <a:rPr lang="en-US" sz="2400" b="1" dirty="0" smtClean="0"/>
              <a:t> nerve fibers are almost entirely in the </a:t>
            </a:r>
            <a:r>
              <a:rPr lang="en-US" sz="2400" b="1" i="1" dirty="0" err="1" smtClean="0"/>
              <a:t>vagus</a:t>
            </a:r>
            <a:r>
              <a:rPr lang="en-US" sz="2400" b="1" i="1" dirty="0" smtClean="0"/>
              <a:t> nerves</a:t>
            </a:r>
            <a:r>
              <a:rPr lang="en-US" sz="2400" b="1" dirty="0" smtClean="0"/>
              <a:t>. </a:t>
            </a:r>
          </a:p>
          <a:p>
            <a:r>
              <a:rPr lang="en-US" sz="2400" b="1" dirty="0" smtClean="0"/>
              <a:t>The esophagus, stomach, pancreas and the intestines down through the first half of the large intestine are innervated by </a:t>
            </a:r>
            <a:r>
              <a:rPr lang="en-US" sz="2400" b="1" i="1" dirty="0" err="1" smtClean="0"/>
              <a:t>vagus</a:t>
            </a:r>
            <a:r>
              <a:rPr lang="en-US" sz="2400" b="1" i="1" dirty="0" smtClean="0"/>
              <a:t> nerves</a:t>
            </a:r>
            <a:r>
              <a:rPr lang="en-US" sz="2400" b="1" dirty="0" smtClean="0"/>
              <a:t>. </a:t>
            </a:r>
          </a:p>
          <a:p>
            <a:r>
              <a:rPr lang="en-US" sz="2400" b="1" dirty="0" smtClean="0"/>
              <a:t>The distal half of the large intestine and the anus are innervated by the </a:t>
            </a:r>
            <a:r>
              <a:rPr lang="en-US" sz="2400" b="1" i="1" dirty="0" smtClean="0"/>
              <a:t>sacral </a:t>
            </a:r>
            <a:r>
              <a:rPr lang="en-US" sz="2400" b="1" i="1" dirty="0" err="1" smtClean="0"/>
              <a:t>parasympathetics</a:t>
            </a:r>
            <a:r>
              <a:rPr lang="en-US" sz="2400" b="1" dirty="0" smtClean="0"/>
              <a:t> which pass through the </a:t>
            </a:r>
            <a:r>
              <a:rPr lang="en-US" sz="2400" b="1" i="1" dirty="0" smtClean="0"/>
              <a:t>pelvic nerves</a:t>
            </a:r>
            <a:r>
              <a:rPr lang="en-US" sz="2400" b="1" dirty="0" smtClean="0"/>
              <a:t> (to execute the defecation reflexes). </a:t>
            </a:r>
          </a:p>
          <a:p>
            <a:r>
              <a:rPr lang="en-US" sz="2400" b="1" dirty="0" smtClean="0"/>
              <a:t>The </a:t>
            </a:r>
            <a:r>
              <a:rPr lang="en-US" sz="2400" b="1" i="1" dirty="0" smtClean="0"/>
              <a:t>postganglionic neurons</a:t>
            </a:r>
            <a:r>
              <a:rPr lang="en-US" sz="2400" b="1" dirty="0" smtClean="0"/>
              <a:t> of the gastrointestinal parasympathetic system are located mainly in the </a:t>
            </a:r>
            <a:r>
              <a:rPr lang="en-US" sz="2400" b="1" dirty="0" err="1" smtClean="0"/>
              <a:t>myenteric</a:t>
            </a:r>
            <a:r>
              <a:rPr lang="en-US" sz="2400" b="1" dirty="0" smtClean="0"/>
              <a:t> and </a:t>
            </a:r>
            <a:r>
              <a:rPr lang="en-US" sz="2400" b="1" dirty="0" err="1" smtClean="0"/>
              <a:t>submucosal</a:t>
            </a:r>
            <a:r>
              <a:rPr lang="en-US" sz="2400" b="1" dirty="0" smtClean="0"/>
              <a:t> plexuses. Stimulation of these parasympathetic nerves causes general increase in activity of the entire 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24136" y="188640"/>
            <a:ext cx="7772400" cy="685800"/>
          </a:xfrm>
        </p:spPr>
        <p:txBody>
          <a:bodyPr/>
          <a:lstStyle/>
          <a:p>
            <a:r>
              <a:rPr lang="en-US" dirty="0" smtClean="0"/>
              <a:t>Learning Objectives </a:t>
            </a:r>
            <a:endParaRPr lang="ar-SA" dirty="0" smtClean="0"/>
          </a:p>
        </p:txBody>
      </p:sp>
      <p:sp>
        <p:nvSpPr>
          <p:cNvPr id="5123" name="Content Placeholder 3"/>
          <p:cNvSpPr>
            <a:spLocks noGrp="1"/>
          </p:cNvSpPr>
          <p:nvPr>
            <p:ph idx="1"/>
          </p:nvPr>
        </p:nvSpPr>
        <p:spPr>
          <a:xfrm>
            <a:off x="395536" y="980728"/>
            <a:ext cx="8229600" cy="4648200"/>
          </a:xfrm>
        </p:spPr>
        <p:txBody>
          <a:bodyPr/>
          <a:lstStyle/>
          <a:p>
            <a:r>
              <a:rPr lang="en-US" sz="2800" b="1" dirty="0" smtClean="0">
                <a:cs typeface="Times New Roman" pitchFamily="18" charset="0"/>
              </a:rPr>
              <a:t>Physiologic Anatomy of the Gastrointestinal Wall</a:t>
            </a:r>
          </a:p>
          <a:p>
            <a:r>
              <a:rPr lang="en-US" sz="2800" b="1" dirty="0" smtClean="0">
                <a:cs typeface="Times New Roman" pitchFamily="18" charset="0"/>
              </a:rPr>
              <a:t>The General Characteristics of Smooth Muscle and its Function</a:t>
            </a:r>
          </a:p>
          <a:p>
            <a:r>
              <a:rPr lang="en-US" sz="2800" b="1" dirty="0" smtClean="0">
                <a:cs typeface="Times New Roman" pitchFamily="18" charset="0"/>
              </a:rPr>
              <a:t>Smooth muscle cell classifications and types of contraction</a:t>
            </a:r>
          </a:p>
          <a:p>
            <a:r>
              <a:rPr lang="en-US" sz="2800" b="1" dirty="0" smtClean="0">
                <a:cs typeface="Times New Roman" pitchFamily="18" charset="0"/>
              </a:rPr>
              <a:t>Muscle layers in GI wall</a:t>
            </a:r>
          </a:p>
          <a:p>
            <a:r>
              <a:rPr lang="en-US" sz="2800" b="1" dirty="0" smtClean="0">
                <a:cs typeface="Times New Roman" pitchFamily="18" charset="0"/>
              </a:rPr>
              <a:t>Electrical Activity of Gastrointestinal Smooth Muscle </a:t>
            </a:r>
          </a:p>
          <a:p>
            <a:r>
              <a:rPr lang="en-US" sz="2800" b="1" dirty="0" smtClean="0">
                <a:cs typeface="Times New Roman" pitchFamily="18" charset="0"/>
              </a:rPr>
              <a:t>Slow Waves and spike potentials</a:t>
            </a:r>
          </a:p>
          <a:p>
            <a:r>
              <a:rPr lang="en-US" sz="2800" b="1" dirty="0" smtClean="0">
                <a:cs typeface="Times New Roman" pitchFamily="18" charset="0"/>
              </a:rPr>
              <a:t>Calcium Ions and Muscle Contraction</a:t>
            </a:r>
          </a:p>
          <a:p>
            <a:r>
              <a:rPr lang="en-US" sz="2800" b="1" dirty="0" smtClean="0">
                <a:cs typeface="Times New Roman" pitchFamily="18" charset="0"/>
              </a:rPr>
              <a:t>Neural Control of Gastrointestinal Function-Enteric Nervous System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85800" y="0"/>
            <a:ext cx="7772400" cy="685800"/>
          </a:xfrm>
        </p:spPr>
        <p:txBody>
          <a:bodyPr/>
          <a:lstStyle/>
          <a:p>
            <a:r>
              <a:rPr lang="en-US" smtClean="0"/>
              <a:t>Parasympathetic Innervation</a:t>
            </a:r>
            <a:endParaRPr lang="ar-SA" smtClean="0"/>
          </a:p>
        </p:txBody>
      </p:sp>
      <p:pic>
        <p:nvPicPr>
          <p:cNvPr id="24579" name="Picture 4" descr="13T02_CranialNervs-13_1.jpg                                    00022699Macintosh HD                   ABA78158:"/>
          <p:cNvPicPr>
            <a:picLocks noGrp="1" noChangeAspect="1" noChangeArrowheads="1"/>
          </p:cNvPicPr>
          <p:nvPr>
            <p:ph idx="4294967295"/>
          </p:nvPr>
        </p:nvPicPr>
        <p:blipFill>
          <a:blip r:embed="rId2" cstate="print"/>
          <a:srcRect l="50322" t="7373" b="2440"/>
          <a:stretch>
            <a:fillRect/>
          </a:stretch>
        </p:blipFill>
        <p:spPr>
          <a:xfrm>
            <a:off x="2590800" y="838200"/>
            <a:ext cx="3990975" cy="57404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81" y="1628800"/>
            <a:ext cx="6650037"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555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152400"/>
            <a:ext cx="7772400" cy="762000"/>
          </a:xfrm>
        </p:spPr>
        <p:txBody>
          <a:bodyPr/>
          <a:lstStyle/>
          <a:p>
            <a:r>
              <a:rPr lang="en-US" dirty="0" smtClean="0"/>
              <a:t>Sympathetic Innervation</a:t>
            </a:r>
          </a:p>
        </p:txBody>
      </p:sp>
      <p:sp>
        <p:nvSpPr>
          <p:cNvPr id="26627" name="Content Placeholder 2"/>
          <p:cNvSpPr>
            <a:spLocks noGrp="1"/>
          </p:cNvSpPr>
          <p:nvPr>
            <p:ph idx="1"/>
          </p:nvPr>
        </p:nvSpPr>
        <p:spPr>
          <a:xfrm>
            <a:off x="304800" y="1143000"/>
            <a:ext cx="8458200" cy="4114800"/>
          </a:xfrm>
        </p:spPr>
        <p:txBody>
          <a:bodyPr/>
          <a:lstStyle/>
          <a:p>
            <a:r>
              <a:rPr lang="en-US" sz="2400" b="1" dirty="0" smtClean="0"/>
              <a:t>The sympathetic fibers to the gastrointestinal tract originate in the spinal cord between segments T-5 and L-2. </a:t>
            </a:r>
          </a:p>
          <a:p>
            <a:r>
              <a:rPr lang="en-US" sz="2400" b="1" dirty="0" smtClean="0"/>
              <a:t>The </a:t>
            </a:r>
            <a:r>
              <a:rPr lang="en-US" sz="2400" b="1" dirty="0" err="1" smtClean="0"/>
              <a:t>sympathetics</a:t>
            </a:r>
            <a:r>
              <a:rPr lang="en-US" sz="2400" b="1" dirty="0" smtClean="0"/>
              <a:t> innervate essentially all of the GI tract, rather than being more extensive nearest the oral cavity and anus as is true of the </a:t>
            </a:r>
            <a:r>
              <a:rPr lang="en-US" sz="2400" b="1" dirty="0" err="1" smtClean="0"/>
              <a:t>parasympathetics</a:t>
            </a:r>
            <a:r>
              <a:rPr lang="en-US" sz="2400" b="1" dirty="0" smtClean="0"/>
              <a:t>. </a:t>
            </a:r>
          </a:p>
          <a:p>
            <a:r>
              <a:rPr lang="en-US" sz="2400" b="1" dirty="0" smtClean="0"/>
              <a:t>The sympathetic nerve endings secrete mainly </a:t>
            </a:r>
            <a:r>
              <a:rPr lang="en-US" sz="2400" b="1" i="1" dirty="0" smtClean="0"/>
              <a:t>norepinephrine</a:t>
            </a:r>
            <a:r>
              <a:rPr lang="en-US" sz="2400" b="1" dirty="0" smtClean="0"/>
              <a:t>.</a:t>
            </a:r>
          </a:p>
          <a:p>
            <a:r>
              <a:rPr lang="en-US" sz="2400" b="1" dirty="0" smtClean="0"/>
              <a:t>Stimulation of the sympathetic nervous system </a:t>
            </a:r>
            <a:r>
              <a:rPr lang="en-US" sz="2400" b="1" i="1" dirty="0" smtClean="0"/>
              <a:t>inhibits</a:t>
            </a:r>
            <a:r>
              <a:rPr lang="en-US" sz="2400" b="1" dirty="0" smtClean="0"/>
              <a:t> activity of the GI. Strong stimulation of the sympathetic system can inhibit motor movements of the gut so greatly that this literally can block movement of food through the gastrointestinal tract.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dirty="0" smtClean="0"/>
              <a:t>Sympathetic Innervation</a:t>
            </a:r>
            <a:endParaRPr lang="ar-SA" dirty="0"/>
          </a:p>
        </p:txBody>
      </p:sp>
      <p:pic>
        <p:nvPicPr>
          <p:cNvPr id="6" name="Picture 3"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535488"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a:t>Afferent </a:t>
            </a:r>
            <a:r>
              <a:rPr lang="en-US" i="1" dirty="0"/>
              <a:t>Sensory </a:t>
            </a:r>
            <a:r>
              <a:rPr lang="en-US" dirty="0"/>
              <a:t>Nerve Fibers from the Gut</a:t>
            </a:r>
          </a:p>
        </p:txBody>
      </p:sp>
      <p:sp>
        <p:nvSpPr>
          <p:cNvPr id="4" name="Content Placeholder 3"/>
          <p:cNvSpPr>
            <a:spLocks noGrp="1"/>
          </p:cNvSpPr>
          <p:nvPr>
            <p:ph idx="1"/>
          </p:nvPr>
        </p:nvSpPr>
        <p:spPr>
          <a:xfrm>
            <a:off x="0" y="1447800"/>
            <a:ext cx="9144000" cy="4114800"/>
          </a:xfrm>
        </p:spPr>
        <p:txBody>
          <a:bodyPr/>
          <a:lstStyle/>
          <a:p>
            <a:r>
              <a:rPr lang="en-US" sz="2400" b="1" dirty="0"/>
              <a:t>Many afferent sensory nerve fibers innervate the </a:t>
            </a:r>
            <a:r>
              <a:rPr lang="en-US" sz="2400" b="1" dirty="0" smtClean="0"/>
              <a:t>gut. </a:t>
            </a:r>
            <a:r>
              <a:rPr lang="en-US" sz="2400" b="1" dirty="0"/>
              <a:t>Some of them have their cell bodies in the </a:t>
            </a:r>
            <a:r>
              <a:rPr lang="en-US" sz="2400" b="1" dirty="0" smtClean="0"/>
              <a:t>enteric nervous </a:t>
            </a:r>
            <a:r>
              <a:rPr lang="en-US" sz="2400" b="1" dirty="0"/>
              <a:t>system </a:t>
            </a:r>
            <a:r>
              <a:rPr lang="en-US" sz="2400" b="1" dirty="0" smtClean="0"/>
              <a:t>and </a:t>
            </a:r>
            <a:r>
              <a:rPr lang="en-US" sz="2400" b="1" dirty="0"/>
              <a:t>some in the dorsal </a:t>
            </a:r>
            <a:r>
              <a:rPr lang="en-US" sz="2400" b="1" dirty="0" smtClean="0"/>
              <a:t>root ganglia </a:t>
            </a:r>
            <a:r>
              <a:rPr lang="en-US" sz="2400" b="1" dirty="0"/>
              <a:t>of the spinal cord</a:t>
            </a:r>
            <a:r>
              <a:rPr lang="en-US" sz="2400" b="1" dirty="0" smtClean="0"/>
              <a:t> </a:t>
            </a:r>
          </a:p>
          <a:p>
            <a:r>
              <a:rPr lang="en-US" sz="2400" b="1" dirty="0" smtClean="0"/>
              <a:t>These </a:t>
            </a:r>
            <a:r>
              <a:rPr lang="en-US" sz="2400" b="1" dirty="0"/>
              <a:t>sensory nerves can </a:t>
            </a:r>
            <a:r>
              <a:rPr lang="en-US" sz="2400" b="1" dirty="0" smtClean="0"/>
              <a:t>be stimulated </a:t>
            </a:r>
            <a:r>
              <a:rPr lang="en-US" sz="2400" b="1" dirty="0"/>
              <a:t>by (1) irritation of the gut mucosa, (</a:t>
            </a:r>
            <a:r>
              <a:rPr lang="en-US" sz="2400" b="1" dirty="0" smtClean="0"/>
              <a:t>2) excessive </a:t>
            </a:r>
            <a:r>
              <a:rPr lang="en-US" sz="2400" b="1" dirty="0"/>
              <a:t>distention of the gut, or (3) presence of </a:t>
            </a:r>
            <a:r>
              <a:rPr lang="en-US" sz="2400" b="1" dirty="0" smtClean="0"/>
              <a:t>specific chemical </a:t>
            </a:r>
            <a:r>
              <a:rPr lang="en-US" sz="2400" b="1" dirty="0"/>
              <a:t>substances in the gut. </a:t>
            </a:r>
            <a:endParaRPr lang="en-US" sz="2400" b="1" dirty="0" smtClean="0"/>
          </a:p>
          <a:p>
            <a:r>
              <a:rPr lang="en-US" sz="2400" b="1" dirty="0" smtClean="0"/>
              <a:t>Signals transmitted through </a:t>
            </a:r>
            <a:r>
              <a:rPr lang="en-US" sz="2400" b="1" dirty="0"/>
              <a:t>the fibers can then cause </a:t>
            </a:r>
            <a:r>
              <a:rPr lang="en-US" sz="2400" b="1" i="1" dirty="0"/>
              <a:t>excitation </a:t>
            </a:r>
            <a:r>
              <a:rPr lang="en-US" sz="2400" b="1" dirty="0" smtClean="0"/>
              <a:t>or </a:t>
            </a:r>
            <a:r>
              <a:rPr lang="en-US" sz="2400" b="1" i="1" dirty="0"/>
              <a:t>inhibition </a:t>
            </a:r>
            <a:r>
              <a:rPr lang="en-US" sz="2400" b="1" dirty="0"/>
              <a:t>of intestinal </a:t>
            </a:r>
            <a:r>
              <a:rPr lang="en-US" sz="2400" b="1" dirty="0" smtClean="0"/>
              <a:t>movements or </a:t>
            </a:r>
            <a:r>
              <a:rPr lang="en-US" sz="2400" b="1" dirty="0"/>
              <a:t>intestinal </a:t>
            </a:r>
            <a:r>
              <a:rPr lang="en-US" sz="2400" b="1" dirty="0" smtClean="0"/>
              <a:t>secretion. </a:t>
            </a:r>
          </a:p>
          <a:p>
            <a:r>
              <a:rPr lang="en-US" sz="2400" b="1" dirty="0" smtClean="0"/>
              <a:t>Other </a:t>
            </a:r>
            <a:r>
              <a:rPr lang="en-US" sz="2400" b="1" dirty="0"/>
              <a:t>sensory signals from the gut go </a:t>
            </a:r>
            <a:r>
              <a:rPr lang="en-US" sz="2400" b="1" dirty="0" smtClean="0"/>
              <a:t>all the </a:t>
            </a:r>
            <a:r>
              <a:rPr lang="en-US" sz="2400" b="1" dirty="0"/>
              <a:t>way to multiple areas of the spinal cord </a:t>
            </a:r>
            <a:r>
              <a:rPr lang="en-US" sz="2400" b="1" dirty="0" smtClean="0"/>
              <a:t>and even </a:t>
            </a:r>
            <a:r>
              <a:rPr lang="en-US" sz="2400" b="1" dirty="0"/>
              <a:t>the brain stem. For example, </a:t>
            </a:r>
            <a:r>
              <a:rPr lang="en-US" sz="2400" b="1" dirty="0" smtClean="0"/>
              <a:t>80% </a:t>
            </a:r>
            <a:r>
              <a:rPr lang="en-US" sz="2400" b="1" dirty="0"/>
              <a:t>of </a:t>
            </a:r>
            <a:r>
              <a:rPr lang="en-US" sz="2400" b="1" dirty="0" smtClean="0"/>
              <a:t>the nerve </a:t>
            </a:r>
            <a:r>
              <a:rPr lang="en-US" sz="2400" b="1" dirty="0"/>
              <a:t>fibers in the </a:t>
            </a:r>
            <a:r>
              <a:rPr lang="en-US" sz="2400" b="1" dirty="0" err="1"/>
              <a:t>vagus</a:t>
            </a:r>
            <a:r>
              <a:rPr lang="en-US" sz="2400" b="1" dirty="0"/>
              <a:t> nerves are afferent </a:t>
            </a:r>
            <a:r>
              <a:rPr lang="en-US" sz="2400" b="1" dirty="0" smtClean="0"/>
              <a:t>rather than </a:t>
            </a:r>
            <a:r>
              <a:rPr lang="en-US" sz="2400" b="1" dirty="0"/>
              <a:t>efferent. These afferent fibers transmit </a:t>
            </a:r>
            <a:r>
              <a:rPr lang="en-US" sz="2400" b="1" dirty="0" smtClean="0"/>
              <a:t>sensory signals </a:t>
            </a:r>
            <a:r>
              <a:rPr lang="en-US" sz="2400" b="1" dirty="0"/>
              <a:t>from the gastrointestinal tract into the </a:t>
            </a:r>
            <a:r>
              <a:rPr lang="en-US" sz="2400" b="1" dirty="0" smtClean="0"/>
              <a:t>brain medulla</a:t>
            </a:r>
            <a:r>
              <a:rPr lang="en-US" sz="2400" b="1" dirty="0"/>
              <a:t>, which in turn initiates vagal reflex </a:t>
            </a:r>
            <a:r>
              <a:rPr lang="en-US" sz="2400" b="1" dirty="0" smtClean="0"/>
              <a:t>signals (</a:t>
            </a:r>
            <a:r>
              <a:rPr lang="en-US" sz="2400" b="1" dirty="0" err="1" smtClean="0"/>
              <a:t>vagovagal</a:t>
            </a:r>
            <a:r>
              <a:rPr lang="en-US" sz="2400" b="1" dirty="0" smtClean="0"/>
              <a:t> reflexes).</a:t>
            </a:r>
            <a:endParaRPr lang="en-US" sz="2400" b="1" dirty="0"/>
          </a:p>
        </p:txBody>
      </p:sp>
    </p:spTree>
    <p:extLst>
      <p:ext uri="{BB962C8B-B14F-4D97-AF65-F5344CB8AC3E}">
        <p14:creationId xmlns:p14="http://schemas.microsoft.com/office/powerpoint/2010/main" val="89761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Gastrointestinal Reflexes</a:t>
            </a:r>
          </a:p>
        </p:txBody>
      </p:sp>
      <p:sp>
        <p:nvSpPr>
          <p:cNvPr id="3" name="Content Placeholder 2"/>
          <p:cNvSpPr>
            <a:spLocks noGrp="1"/>
          </p:cNvSpPr>
          <p:nvPr>
            <p:ph idx="1"/>
          </p:nvPr>
        </p:nvSpPr>
        <p:spPr>
          <a:xfrm>
            <a:off x="0" y="1676400"/>
            <a:ext cx="9144000" cy="4114800"/>
          </a:xfrm>
        </p:spPr>
        <p:txBody>
          <a:bodyPr/>
          <a:lstStyle/>
          <a:p>
            <a:r>
              <a:rPr lang="en-US" b="1" dirty="0"/>
              <a:t>The anatomical arrangement of the enteric </a:t>
            </a:r>
            <a:r>
              <a:rPr lang="en-US" b="1" dirty="0" smtClean="0"/>
              <a:t>nervous system </a:t>
            </a:r>
            <a:r>
              <a:rPr lang="en-US" b="1" dirty="0"/>
              <a:t>and its connections with the sympathetic </a:t>
            </a:r>
            <a:r>
              <a:rPr lang="en-US" b="1" dirty="0" smtClean="0"/>
              <a:t>and parasympathetic </a:t>
            </a:r>
            <a:r>
              <a:rPr lang="en-US" b="1" dirty="0"/>
              <a:t>systems support three types of </a:t>
            </a:r>
            <a:r>
              <a:rPr lang="en-US" b="1" dirty="0" smtClean="0"/>
              <a:t>gastrointestinal reflexes </a:t>
            </a:r>
            <a:r>
              <a:rPr lang="en-US" b="1" dirty="0"/>
              <a:t>that are essential to </a:t>
            </a:r>
            <a:r>
              <a:rPr lang="en-US" b="1" dirty="0" smtClean="0"/>
              <a:t>gastrointestinal control</a:t>
            </a:r>
            <a:r>
              <a:rPr lang="en-US" b="1" dirty="0"/>
              <a:t>. They are the following</a:t>
            </a:r>
            <a:r>
              <a:rPr lang="en-US" b="1" dirty="0" smtClean="0"/>
              <a:t>:</a:t>
            </a:r>
          </a:p>
          <a:p>
            <a:pPr marL="514350" indent="-514350">
              <a:buAutoNum type="arabicPeriod"/>
            </a:pPr>
            <a:r>
              <a:rPr lang="en-US" b="1" i="1" dirty="0" smtClean="0"/>
              <a:t>Reflexes </a:t>
            </a:r>
            <a:r>
              <a:rPr lang="en-US" b="1" i="1" dirty="0"/>
              <a:t>that are integrated entirely within the </a:t>
            </a:r>
            <a:r>
              <a:rPr lang="en-US" b="1" i="1" dirty="0" smtClean="0"/>
              <a:t>gut wall </a:t>
            </a:r>
            <a:r>
              <a:rPr lang="en-US" b="1" i="1" dirty="0"/>
              <a:t>enteric nervous system</a:t>
            </a:r>
            <a:r>
              <a:rPr lang="en-US" b="1" i="1" dirty="0" smtClean="0"/>
              <a:t>.</a:t>
            </a:r>
          </a:p>
        </p:txBody>
      </p:sp>
    </p:spTree>
    <p:extLst>
      <p:ext uri="{BB962C8B-B14F-4D97-AF65-F5344CB8AC3E}">
        <p14:creationId xmlns:p14="http://schemas.microsoft.com/office/powerpoint/2010/main" val="3445127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a:t>
            </a:r>
            <a:r>
              <a:rPr lang="en-US" dirty="0" smtClean="0"/>
              <a:t>Reflexes (Cont.)</a:t>
            </a:r>
            <a:endParaRPr lang="en-US" dirty="0"/>
          </a:p>
        </p:txBody>
      </p:sp>
      <p:sp>
        <p:nvSpPr>
          <p:cNvPr id="3" name="Content Placeholder 2"/>
          <p:cNvSpPr>
            <a:spLocks noGrp="1"/>
          </p:cNvSpPr>
          <p:nvPr>
            <p:ph idx="1"/>
          </p:nvPr>
        </p:nvSpPr>
        <p:spPr>
          <a:xfrm>
            <a:off x="304800" y="1905000"/>
            <a:ext cx="8763000" cy="4114800"/>
          </a:xfrm>
        </p:spPr>
        <p:txBody>
          <a:bodyPr/>
          <a:lstStyle/>
          <a:p>
            <a:pPr marL="0" indent="0">
              <a:buNone/>
            </a:pPr>
            <a:r>
              <a:rPr lang="en-US" sz="2800" b="1" dirty="0"/>
              <a:t>2. </a:t>
            </a:r>
            <a:r>
              <a:rPr lang="en-US" sz="2800" b="1" i="1" dirty="0"/>
              <a:t>Reflexes from the gut to the </a:t>
            </a:r>
            <a:r>
              <a:rPr lang="en-US" sz="2800" b="1" i="1" dirty="0" err="1"/>
              <a:t>prevertebral</a:t>
            </a:r>
            <a:r>
              <a:rPr lang="en-US" sz="2800" b="1" i="1" dirty="0"/>
              <a:t> sympathetic ganglia and then back to the gastrointestinal tract. </a:t>
            </a:r>
            <a:endParaRPr lang="en-US" sz="2800" b="1" i="1" dirty="0" smtClean="0"/>
          </a:p>
          <a:p>
            <a:r>
              <a:rPr lang="en-US" sz="2800" b="1" dirty="0" smtClean="0"/>
              <a:t>These </a:t>
            </a:r>
            <a:r>
              <a:rPr lang="en-US" sz="2800" b="1" dirty="0"/>
              <a:t>reflexes transmit signals long distances to other areas of the gastrointestinal tract, such as signals from the stomach to the colon (the </a:t>
            </a:r>
            <a:r>
              <a:rPr lang="en-US" sz="2800" b="1" i="1" dirty="0" err="1"/>
              <a:t>gastrocolic</a:t>
            </a:r>
            <a:r>
              <a:rPr lang="en-US" sz="2800" b="1" i="1" dirty="0"/>
              <a:t> reflex</a:t>
            </a:r>
            <a:r>
              <a:rPr lang="en-US" sz="2800" b="1" dirty="0"/>
              <a:t>), signals from the colon and small intestine to inhibit stomach motility and stomach secretion (the </a:t>
            </a:r>
            <a:r>
              <a:rPr lang="en-US" sz="2800" b="1" i="1" dirty="0" err="1"/>
              <a:t>enterogastric</a:t>
            </a:r>
            <a:r>
              <a:rPr lang="en-US" sz="2800" b="1" i="1" dirty="0"/>
              <a:t> reflexes</a:t>
            </a:r>
            <a:r>
              <a:rPr lang="en-US" sz="2800" b="1" dirty="0"/>
              <a:t>), and reflexes from the colon to inhibit emptying of </a:t>
            </a:r>
            <a:r>
              <a:rPr lang="en-US" sz="2800" b="1" dirty="0" err="1"/>
              <a:t>ileal</a:t>
            </a:r>
            <a:r>
              <a:rPr lang="en-US" sz="2800" b="1" dirty="0"/>
              <a:t> contents into the colon (the </a:t>
            </a:r>
            <a:r>
              <a:rPr lang="en-US" sz="2800" b="1" i="1" dirty="0" err="1"/>
              <a:t>colonoileal</a:t>
            </a:r>
            <a:r>
              <a:rPr lang="en-US" sz="2800" b="1" i="1" dirty="0"/>
              <a:t> reflex</a:t>
            </a:r>
            <a:r>
              <a:rPr lang="en-US" sz="2800" b="1" dirty="0" smtClean="0"/>
              <a:t>).</a:t>
            </a:r>
          </a:p>
        </p:txBody>
      </p:sp>
    </p:spTree>
    <p:extLst>
      <p:ext uri="{BB962C8B-B14F-4D97-AF65-F5344CB8AC3E}">
        <p14:creationId xmlns:p14="http://schemas.microsoft.com/office/powerpoint/2010/main" val="276315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US" dirty="0"/>
              <a:t>Gastrointestinal Reflexes (Cont.)</a:t>
            </a:r>
          </a:p>
        </p:txBody>
      </p:sp>
      <p:sp>
        <p:nvSpPr>
          <p:cNvPr id="3" name="Content Placeholder 2"/>
          <p:cNvSpPr>
            <a:spLocks noGrp="1"/>
          </p:cNvSpPr>
          <p:nvPr>
            <p:ph idx="1"/>
          </p:nvPr>
        </p:nvSpPr>
        <p:spPr>
          <a:xfrm>
            <a:off x="395536" y="1258416"/>
            <a:ext cx="8496944" cy="4114800"/>
          </a:xfrm>
        </p:spPr>
        <p:txBody>
          <a:bodyPr/>
          <a:lstStyle/>
          <a:p>
            <a:pPr marL="0" indent="0">
              <a:buNone/>
            </a:pPr>
            <a:r>
              <a:rPr lang="en-US" sz="2800" b="1" dirty="0"/>
              <a:t>3. </a:t>
            </a:r>
            <a:r>
              <a:rPr lang="en-US" sz="2800" b="1" i="1" dirty="0"/>
              <a:t>Reflexes from the gut to the spinal cord or brain stem and then back to the gastrointestinal tract. </a:t>
            </a:r>
            <a:endParaRPr lang="en-US" sz="2800" b="1" i="1" dirty="0" smtClean="0"/>
          </a:p>
          <a:p>
            <a:r>
              <a:rPr lang="en-US" sz="2800" b="1" dirty="0" smtClean="0"/>
              <a:t>These include: </a:t>
            </a:r>
            <a:r>
              <a:rPr lang="en-US" sz="2800" b="1" dirty="0"/>
              <a:t>(1) reflexes from the stomach and duodenum to the brain stem and back to the stomach—by way of the </a:t>
            </a:r>
            <a:r>
              <a:rPr lang="en-US" sz="2800" b="1" dirty="0" err="1"/>
              <a:t>vagus</a:t>
            </a:r>
            <a:r>
              <a:rPr lang="en-US" sz="2800" b="1" dirty="0"/>
              <a:t> nerves—to control gastric motor and secretory activity; (2) pain reflexes that cause general inhibition of the entire gastrointestinal tract; and (3) defecation reflexes that travel from the colon and rectum to the spinal cord and back again to produce the powerful colonic, rectal, and abdominal contractions required for defecation (the defecation reflexes).</a:t>
            </a:r>
          </a:p>
          <a:p>
            <a:endParaRPr lang="en-US" sz="2800" dirty="0"/>
          </a:p>
        </p:txBody>
      </p:sp>
    </p:spTree>
    <p:extLst>
      <p:ext uri="{BB962C8B-B14F-4D97-AF65-F5344CB8AC3E}">
        <p14:creationId xmlns:p14="http://schemas.microsoft.com/office/powerpoint/2010/main" val="1310769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sz="5400" dirty="0"/>
              <a:t>Hormonal Control of</a:t>
            </a:r>
            <a:br>
              <a:rPr lang="en-US" sz="5400" dirty="0"/>
            </a:br>
            <a:r>
              <a:rPr lang="en-US" sz="5400" dirty="0"/>
              <a:t>Gastrointestinal Motility</a:t>
            </a:r>
          </a:p>
        </p:txBody>
      </p:sp>
    </p:spTree>
    <p:extLst>
      <p:ext uri="{BB962C8B-B14F-4D97-AF65-F5344CB8AC3E}">
        <p14:creationId xmlns:p14="http://schemas.microsoft.com/office/powerpoint/2010/main" val="23397256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962012"/>
          </a:xfrm>
        </p:spPr>
        <p:txBody>
          <a:bodyPr/>
          <a:lstStyle/>
          <a:p>
            <a:r>
              <a:rPr lang="en-US" dirty="0" smtClean="0"/>
              <a:t>Gastrointestinal Peptides </a:t>
            </a:r>
            <a:endParaRPr lang="ar-SA" dirty="0"/>
          </a:p>
        </p:txBody>
      </p:sp>
      <p:pic>
        <p:nvPicPr>
          <p:cNvPr id="3" name="Picture 2" descr="GI Pepties.jpg"/>
          <p:cNvPicPr>
            <a:picLocks noChangeAspect="1"/>
          </p:cNvPicPr>
          <p:nvPr/>
        </p:nvPicPr>
        <p:blipFill>
          <a:blip r:embed="rId2"/>
          <a:stretch>
            <a:fillRect/>
          </a:stretch>
        </p:blipFill>
        <p:spPr>
          <a:xfrm>
            <a:off x="1643042" y="1142984"/>
            <a:ext cx="5427223" cy="554606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Learning </a:t>
            </a:r>
            <a:r>
              <a:rPr lang="en-US" dirty="0" smtClean="0"/>
              <a:t>Objectives </a:t>
            </a:r>
            <a:r>
              <a:rPr lang="en-US" dirty="0"/>
              <a:t>(Cont.)</a:t>
            </a:r>
          </a:p>
        </p:txBody>
      </p:sp>
      <p:sp>
        <p:nvSpPr>
          <p:cNvPr id="3" name="Content Placeholder 2"/>
          <p:cNvSpPr>
            <a:spLocks noGrp="1"/>
          </p:cNvSpPr>
          <p:nvPr>
            <p:ph idx="1"/>
          </p:nvPr>
        </p:nvSpPr>
        <p:spPr>
          <a:xfrm>
            <a:off x="611560" y="1052736"/>
            <a:ext cx="7772400" cy="4114800"/>
          </a:xfrm>
        </p:spPr>
        <p:txBody>
          <a:bodyPr/>
          <a:lstStyle/>
          <a:p>
            <a:r>
              <a:rPr lang="en-US" sz="2800" b="1" dirty="0"/>
              <a:t>Differences Between the </a:t>
            </a:r>
            <a:r>
              <a:rPr lang="en-US" sz="2800" b="1" dirty="0" err="1"/>
              <a:t>Myenteric</a:t>
            </a:r>
            <a:r>
              <a:rPr lang="en-US" sz="2800" b="1" dirty="0"/>
              <a:t> and </a:t>
            </a:r>
            <a:r>
              <a:rPr lang="en-US" sz="2800" b="1" dirty="0" err="1"/>
              <a:t>Submucosal</a:t>
            </a:r>
            <a:r>
              <a:rPr lang="en-US" sz="2800" b="1" dirty="0"/>
              <a:t> Plexuses</a:t>
            </a:r>
          </a:p>
          <a:p>
            <a:r>
              <a:rPr lang="en-US" sz="2800" b="1" dirty="0"/>
              <a:t>Types of Neurotransmitters Secreted by Enteric Neurons</a:t>
            </a:r>
          </a:p>
          <a:p>
            <a:r>
              <a:rPr lang="en-US" sz="2800" b="1" dirty="0"/>
              <a:t>Autonomic Control of the Gastrointestinal Tract </a:t>
            </a:r>
          </a:p>
          <a:p>
            <a:r>
              <a:rPr lang="en-US" sz="2800" b="1" dirty="0"/>
              <a:t>Hormonal Control of Gastrointestinal Motility </a:t>
            </a:r>
          </a:p>
          <a:p>
            <a:r>
              <a:rPr lang="en-US" sz="2800" b="1" dirty="0"/>
              <a:t>Functional Types of Movements in the Gastrointestinal Tract </a:t>
            </a:r>
          </a:p>
          <a:p>
            <a:r>
              <a:rPr lang="en-US" sz="2800" b="1" dirty="0"/>
              <a:t>Gastrointestinal Blood Flow-"Splanchnic Circulation"  </a:t>
            </a:r>
          </a:p>
          <a:p>
            <a:r>
              <a:rPr lang="en-US" sz="2800" b="1" dirty="0"/>
              <a:t>Effect of Gut Activity and Metabolic Factors on Gastrointestinal Blood Flow </a:t>
            </a:r>
            <a:endParaRPr lang="en-US" sz="2800" b="1" dirty="0">
              <a:latin typeface="Times New Roman" pitchFamily="18" charset="0"/>
            </a:endParaRPr>
          </a:p>
          <a:p>
            <a:endParaRPr lang="en-US" sz="2800" dirty="0"/>
          </a:p>
        </p:txBody>
      </p:sp>
    </p:spTree>
    <p:extLst>
      <p:ext uri="{BB962C8B-B14F-4D97-AF65-F5344CB8AC3E}">
        <p14:creationId xmlns:p14="http://schemas.microsoft.com/office/powerpoint/2010/main" val="3265393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1414"/>
          <a:ext cx="8786873" cy="6632321"/>
        </p:xfrm>
        <a:graphic>
          <a:graphicData uri="http://schemas.openxmlformats.org/drawingml/2006/table">
            <a:tbl>
              <a:tblPr/>
              <a:tblGrid>
                <a:gridCol w="2126423"/>
                <a:gridCol w="1926083"/>
                <a:gridCol w="1789008"/>
                <a:gridCol w="2945359"/>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err="1">
                          <a:solidFill>
                            <a:srgbClr val="000000"/>
                          </a:solidFill>
                          <a:latin typeface="Arial"/>
                          <a:ea typeface="Times New Roman"/>
                          <a:cs typeface="Arial"/>
                        </a:rPr>
                        <a:t>Vagal</a:t>
                      </a:r>
                      <a:r>
                        <a:rPr lang="en-US" sz="1400" b="1" dirty="0">
                          <a:solidFill>
                            <a:srgbClr val="000000"/>
                          </a:solidFill>
                          <a:latin typeface="Arial"/>
                          <a:ea typeface="Times New Roman"/>
                          <a:cs typeface="Arial"/>
                        </a:rPr>
                        <a:t>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Gastric H</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gastric mucosa</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Pancreatic enzyme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 Pancreatic HCO</a:t>
                      </a:r>
                      <a:r>
                        <a:rPr lang="en-US" sz="1400" b="1" baseline="-25000">
                          <a:solidFill>
                            <a:srgbClr val="000000"/>
                          </a:solidFill>
                          <a:latin typeface="Arial"/>
                          <a:ea typeface="Times New Roman"/>
                          <a:cs typeface="Arial"/>
                        </a:rPr>
                        <a:t>3</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contraction of the gallbladder and relaxation of the sphincter of Oddi</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the exocrine pancreas and gallbladder</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Inhibits gastric emptying</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9655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04664"/>
            <a:ext cx="7772400" cy="1143000"/>
          </a:xfrm>
        </p:spPr>
        <p:txBody>
          <a:bodyPr/>
          <a:lstStyle/>
          <a:p>
            <a:r>
              <a:rPr lang="en-US" dirty="0" smtClean="0"/>
              <a:t>Gastrin-</a:t>
            </a:r>
            <a:r>
              <a:rPr lang="en-US" i="1" dirty="0"/>
              <a:t> cholecystokinin </a:t>
            </a:r>
            <a:r>
              <a:rPr lang="en-US" i="1" dirty="0" smtClean="0"/>
              <a:t>(</a:t>
            </a:r>
            <a:r>
              <a:rPr lang="en-US" dirty="0" smtClean="0"/>
              <a:t>CCK) Family </a:t>
            </a:r>
            <a:endParaRPr lang="ar-SA" dirty="0"/>
          </a:p>
        </p:txBody>
      </p:sp>
      <p:pic>
        <p:nvPicPr>
          <p:cNvPr id="5" name="Picture 4" descr="Gastrin Family.jpg"/>
          <p:cNvPicPr>
            <a:picLocks noChangeAspect="1"/>
          </p:cNvPicPr>
          <p:nvPr/>
        </p:nvPicPr>
        <p:blipFill>
          <a:blip r:embed="rId2"/>
          <a:stretch>
            <a:fillRect/>
          </a:stretch>
        </p:blipFill>
        <p:spPr>
          <a:xfrm>
            <a:off x="395536" y="1752600"/>
            <a:ext cx="8458200" cy="4186809"/>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Secretin</a:t>
            </a:r>
            <a:r>
              <a:rPr lang="en-US" dirty="0" smtClean="0"/>
              <a:t>-Glucagon Family </a:t>
            </a:r>
            <a:endParaRPr lang="ar-SA" dirty="0"/>
          </a:p>
        </p:txBody>
      </p:sp>
      <p:pic>
        <p:nvPicPr>
          <p:cNvPr id="4" name="Picture 3" descr="Secretin.jpg"/>
          <p:cNvPicPr>
            <a:picLocks noChangeAspect="1"/>
          </p:cNvPicPr>
          <p:nvPr/>
        </p:nvPicPr>
        <p:blipFill>
          <a:blip r:embed="rId2"/>
          <a:stretch>
            <a:fillRect/>
          </a:stretch>
        </p:blipFill>
        <p:spPr>
          <a:xfrm>
            <a:off x="611560" y="1988840"/>
            <a:ext cx="8172400" cy="4055554"/>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dirty="0" smtClean="0"/>
              <a:t>Functional Types of Movements in the Gastrointestinal Tract </a:t>
            </a:r>
            <a:endParaRPr lang="ar-SA" dirty="0" smtClean="0"/>
          </a:p>
        </p:txBody>
      </p:sp>
      <p:sp>
        <p:nvSpPr>
          <p:cNvPr id="3" name="Content Placeholder 2"/>
          <p:cNvSpPr>
            <a:spLocks noGrp="1"/>
          </p:cNvSpPr>
          <p:nvPr>
            <p:ph idx="1"/>
          </p:nvPr>
        </p:nvSpPr>
        <p:spPr>
          <a:xfrm>
            <a:off x="76200" y="1219200"/>
            <a:ext cx="8915400" cy="4114800"/>
          </a:xfrm>
        </p:spPr>
        <p:txBody>
          <a:bodyPr/>
          <a:lstStyle/>
          <a:p>
            <a:pPr>
              <a:defRPr/>
            </a:pPr>
            <a:r>
              <a:rPr lang="en-US" sz="2800" b="1" dirty="0" smtClean="0"/>
              <a:t>Two types of movements occur in the GI tract: </a:t>
            </a:r>
          </a:p>
          <a:p>
            <a:pPr marL="514350" indent="-514350">
              <a:buFontTx/>
              <a:buAutoNum type="arabicParenBoth"/>
              <a:defRPr/>
            </a:pPr>
            <a:r>
              <a:rPr lang="en-US" sz="2400" b="1" i="1" dirty="0"/>
              <a:t>P</a:t>
            </a:r>
            <a:r>
              <a:rPr lang="en-US" sz="2400" b="1" i="1" dirty="0" smtClean="0"/>
              <a:t>ropulsive </a:t>
            </a:r>
            <a:r>
              <a:rPr lang="en-US" sz="2400" b="1" i="1" dirty="0"/>
              <a:t>M</a:t>
            </a:r>
            <a:r>
              <a:rPr lang="en-US" sz="2400" b="1" i="1" dirty="0" smtClean="0"/>
              <a:t>ovements</a:t>
            </a:r>
            <a:r>
              <a:rPr lang="en-US" sz="2400" b="1" dirty="0" smtClean="0"/>
              <a:t> – Peristalsis:</a:t>
            </a:r>
          </a:p>
          <a:p>
            <a:pPr eaLnBrk="1" hangingPunct="1">
              <a:lnSpc>
                <a:spcPct val="80000"/>
              </a:lnSpc>
              <a:buClr>
                <a:schemeClr val="accent2"/>
              </a:buClr>
              <a:buSzPct val="120000"/>
              <a:defRPr/>
            </a:pPr>
            <a:r>
              <a:rPr lang="en-US" sz="2400" b="1" dirty="0" smtClean="0"/>
              <a:t>Organizes propulsion of material over variable distances within the GI lumen</a:t>
            </a:r>
          </a:p>
          <a:p>
            <a:pPr eaLnBrk="1" hangingPunct="1">
              <a:lnSpc>
                <a:spcPct val="80000"/>
              </a:lnSpc>
              <a:buClr>
                <a:schemeClr val="accent2"/>
              </a:buClr>
              <a:buSzPct val="120000"/>
              <a:defRPr/>
            </a:pPr>
            <a:r>
              <a:rPr lang="en-US" sz="2400" b="1" u="sng" dirty="0" smtClean="0"/>
              <a:t>Usual stimulus is distention</a:t>
            </a:r>
            <a:r>
              <a:rPr lang="en-US" sz="2400" b="1" dirty="0" smtClean="0"/>
              <a:t>. Other stimuli that can initiate peristalsis include chemical or physical irritation of the epithelial lining in the gut.</a:t>
            </a:r>
          </a:p>
          <a:p>
            <a:pPr eaLnBrk="1" hangingPunct="1">
              <a:lnSpc>
                <a:spcPct val="80000"/>
              </a:lnSpc>
              <a:buClr>
                <a:schemeClr val="accent2"/>
              </a:buClr>
              <a:buSzPct val="120000"/>
              <a:defRPr/>
            </a:pPr>
            <a:r>
              <a:rPr lang="en-US" sz="2400" b="1" dirty="0" err="1" smtClean="0"/>
              <a:t>Myenteric</a:t>
            </a:r>
            <a:r>
              <a:rPr lang="en-US" sz="2400" b="1" dirty="0" smtClean="0"/>
              <a:t> plexus is important </a:t>
            </a:r>
          </a:p>
          <a:p>
            <a:pPr eaLnBrk="1" hangingPunct="1">
              <a:lnSpc>
                <a:spcPct val="80000"/>
              </a:lnSpc>
              <a:buClr>
                <a:schemeClr val="accent2"/>
              </a:buClr>
              <a:buSzPct val="120000"/>
              <a:defRPr/>
            </a:pPr>
            <a:r>
              <a:rPr lang="en-US" sz="2400" b="1" dirty="0" smtClean="0"/>
              <a:t>Atropine (cholinergic blocker) depresses propulsion  </a:t>
            </a:r>
          </a:p>
          <a:p>
            <a:pPr eaLnBrk="1" hangingPunct="1">
              <a:lnSpc>
                <a:spcPct val="80000"/>
              </a:lnSpc>
              <a:buClr>
                <a:schemeClr val="accent2"/>
              </a:buClr>
              <a:buSzPct val="120000"/>
              <a:buFontTx/>
              <a:buNone/>
              <a:defRPr/>
            </a:pPr>
            <a:endParaRPr lang="en-US" sz="2400" b="1" dirty="0" smtClean="0"/>
          </a:p>
          <a:p>
            <a:pPr eaLnBrk="1" hangingPunct="1">
              <a:lnSpc>
                <a:spcPct val="80000"/>
              </a:lnSpc>
              <a:buFont typeface="Wingdings" pitchFamily="2" charset="2"/>
              <a:buChar char="v"/>
              <a:defRPr/>
            </a:pPr>
            <a:r>
              <a:rPr lang="en-US" sz="2400" b="1" dirty="0" smtClean="0"/>
              <a:t>Receiving segment---contraction (longitudinal M.)</a:t>
            </a:r>
          </a:p>
          <a:p>
            <a:pPr eaLnBrk="1" hangingPunct="1">
              <a:lnSpc>
                <a:spcPct val="80000"/>
              </a:lnSpc>
              <a:buFontTx/>
              <a:buNone/>
              <a:defRPr/>
            </a:pPr>
            <a:r>
              <a:rPr lang="en-US" sz="2400" b="1" dirty="0" smtClean="0"/>
              <a:t>		                         ---relaxation (circular M.)</a:t>
            </a:r>
          </a:p>
          <a:p>
            <a:pPr eaLnBrk="1" hangingPunct="1">
              <a:lnSpc>
                <a:spcPct val="80000"/>
              </a:lnSpc>
              <a:buFont typeface="Wingdings" pitchFamily="2" charset="2"/>
              <a:buChar char="v"/>
              <a:defRPr/>
            </a:pPr>
            <a:r>
              <a:rPr lang="en-US" sz="2400" b="1" dirty="0" smtClean="0"/>
              <a:t>Propulsive segment ---contraction (circular M.)</a:t>
            </a:r>
          </a:p>
          <a:p>
            <a:pPr eaLnBrk="1" hangingPunct="1">
              <a:lnSpc>
                <a:spcPct val="80000"/>
              </a:lnSpc>
              <a:buFontTx/>
              <a:buNone/>
              <a:defRPr/>
            </a:pPr>
            <a:r>
              <a:rPr lang="en-US" sz="2400" b="1" dirty="0" smtClean="0"/>
              <a:t>			               ----relaxation (longitudinal 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492896"/>
            <a:ext cx="6480720" cy="3531992"/>
          </a:xfrm>
          <a:prstGeom prst="rect">
            <a:avLst/>
          </a:prstGeom>
        </p:spPr>
      </p:pic>
    </p:spTree>
    <p:extLst>
      <p:ext uri="{BB962C8B-B14F-4D97-AF65-F5344CB8AC3E}">
        <p14:creationId xmlns:p14="http://schemas.microsoft.com/office/powerpoint/2010/main" val="20175596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sp>
        <p:nvSpPr>
          <p:cNvPr id="3" name="Content Placeholder 2"/>
          <p:cNvSpPr>
            <a:spLocks noGrp="1"/>
          </p:cNvSpPr>
          <p:nvPr>
            <p:ph idx="1"/>
          </p:nvPr>
        </p:nvSpPr>
        <p:spPr>
          <a:xfrm>
            <a:off x="179512" y="1981200"/>
            <a:ext cx="8856984" cy="4114800"/>
          </a:xfrm>
        </p:spPr>
        <p:txBody>
          <a:bodyPr/>
          <a:lstStyle/>
          <a:p>
            <a:r>
              <a:rPr lang="en-US" b="1" u="sng" dirty="0"/>
              <a:t>Peristaltic Reflex and the "Law of the Gut." </a:t>
            </a:r>
            <a:r>
              <a:rPr lang="en-US" b="1" dirty="0"/>
              <a:t>When a segment of the intestinal tract is excited by distention and thereby initiates peristalsis, the contractile ring causing the peristalsis normally begins on the </a:t>
            </a:r>
            <a:r>
              <a:rPr lang="en-US" b="1" dirty="0" err="1"/>
              <a:t>O</a:t>
            </a:r>
            <a:r>
              <a:rPr lang="en-US" b="1" dirty="0" err="1" smtClean="0"/>
              <a:t>rad</a:t>
            </a:r>
            <a:r>
              <a:rPr lang="en-US" b="1" dirty="0" smtClean="0"/>
              <a:t> </a:t>
            </a:r>
            <a:r>
              <a:rPr lang="en-US" b="1" dirty="0"/>
              <a:t>side of the distended segment and moves toward the distended segment, pushing the intestinal contents in the anal </a:t>
            </a:r>
            <a:r>
              <a:rPr lang="en-US" b="1" dirty="0" smtClean="0"/>
              <a:t>direction (</a:t>
            </a:r>
            <a:r>
              <a:rPr lang="en-US" b="1" dirty="0" err="1" smtClean="0"/>
              <a:t>Caudad</a:t>
            </a:r>
            <a:r>
              <a:rPr lang="en-US" b="1" dirty="0" smtClean="0"/>
              <a:t> direction) </a:t>
            </a:r>
            <a:r>
              <a:rPr lang="en-US" b="1" dirty="0"/>
              <a:t>for 5 to 10 </a:t>
            </a:r>
            <a:r>
              <a:rPr lang="en-US" b="1" dirty="0" smtClean="0"/>
              <a:t>cm </a:t>
            </a:r>
            <a:r>
              <a:rPr lang="en-US" b="1" dirty="0"/>
              <a:t>before dying out</a:t>
            </a:r>
            <a:r>
              <a:rPr lang="en-US" b="1" dirty="0" smtClean="0"/>
              <a:t>.</a:t>
            </a:r>
            <a:endParaRPr lang="ar-SA" b="1" dirty="0"/>
          </a:p>
        </p:txBody>
      </p:sp>
    </p:spTree>
    <p:extLst>
      <p:ext uri="{BB962C8B-B14F-4D97-AF65-F5344CB8AC3E}">
        <p14:creationId xmlns:p14="http://schemas.microsoft.com/office/powerpoint/2010/main" val="6088980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Functional Types of Movements in the Gastrointestinal Tract </a:t>
            </a:r>
            <a:r>
              <a:rPr lang="en-US" dirty="0"/>
              <a:t>(Cont.)</a:t>
            </a:r>
            <a:endParaRPr lang="ar-SA" dirty="0" smtClean="0"/>
          </a:p>
        </p:txBody>
      </p:sp>
      <p:sp>
        <p:nvSpPr>
          <p:cNvPr id="29699" name="Content Placeholder 2"/>
          <p:cNvSpPr>
            <a:spLocks noGrp="1"/>
          </p:cNvSpPr>
          <p:nvPr>
            <p:ph sz="half" idx="1"/>
          </p:nvPr>
        </p:nvSpPr>
        <p:spPr>
          <a:xfrm>
            <a:off x="107504" y="1773303"/>
            <a:ext cx="4021584" cy="4114800"/>
          </a:xfrm>
        </p:spPr>
        <p:txBody>
          <a:bodyPr/>
          <a:lstStyle/>
          <a:p>
            <a:pPr eaLnBrk="1" hangingPunct="1">
              <a:lnSpc>
                <a:spcPct val="80000"/>
              </a:lnSpc>
              <a:buFontTx/>
              <a:buNone/>
            </a:pPr>
            <a:r>
              <a:rPr lang="en-US" sz="3200" b="1" dirty="0" smtClean="0"/>
              <a:t>2) Mixing movements (segmentation)</a:t>
            </a:r>
          </a:p>
          <a:p>
            <a:pPr eaLnBrk="1" hangingPunct="1">
              <a:lnSpc>
                <a:spcPct val="80000"/>
              </a:lnSpc>
              <a:buFontTx/>
              <a:buNone/>
            </a:pPr>
            <a:endParaRPr lang="en-US" sz="3200" b="1" dirty="0" smtClean="0"/>
          </a:p>
          <a:p>
            <a:pPr eaLnBrk="1" hangingPunct="1">
              <a:lnSpc>
                <a:spcPct val="80000"/>
              </a:lnSpc>
              <a:buFontTx/>
              <a:buChar char="-"/>
            </a:pPr>
            <a:r>
              <a:rPr lang="en-US" sz="3200" b="1" dirty="0" smtClean="0"/>
              <a:t>Blend different juices with the </a:t>
            </a:r>
            <a:r>
              <a:rPr lang="en-US" sz="3200" b="1" dirty="0" err="1" smtClean="0"/>
              <a:t>chyme</a:t>
            </a:r>
            <a:endParaRPr lang="en-US" sz="3200" b="1" dirty="0" smtClean="0"/>
          </a:p>
          <a:p>
            <a:pPr eaLnBrk="1" hangingPunct="1">
              <a:lnSpc>
                <a:spcPct val="80000"/>
              </a:lnSpc>
              <a:buFontTx/>
              <a:buChar char="-"/>
            </a:pPr>
            <a:r>
              <a:rPr lang="en-US" sz="3200" b="1" dirty="0" smtClean="0"/>
              <a:t>Bring products of digestion in contact with absorptive surfaces</a:t>
            </a:r>
          </a:p>
        </p:txBody>
      </p:sp>
      <p:pic>
        <p:nvPicPr>
          <p:cNvPr id="6"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32856"/>
            <a:ext cx="4533900" cy="363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7772400" cy="1143000"/>
          </a:xfrm>
        </p:spPr>
        <p:txBody>
          <a:bodyPr/>
          <a:lstStyle/>
          <a:p>
            <a:r>
              <a:rPr lang="en-US" altLang="en-US" dirty="0"/>
              <a:t>Enteric Nervous System</a:t>
            </a:r>
            <a:endParaRPr lang="en-US" dirty="0"/>
          </a:p>
        </p:txBody>
      </p:sp>
      <p:pic>
        <p:nvPicPr>
          <p:cNvPr id="6" name="Picture 5" descr="fox78119_18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411" y="1196752"/>
            <a:ext cx="5181178" cy="540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4974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762000" y="44624"/>
            <a:ext cx="7772400" cy="1143000"/>
          </a:xfrm>
        </p:spPr>
        <p:txBody>
          <a:bodyPr/>
          <a:lstStyle/>
          <a:p>
            <a:r>
              <a:rPr lang="en-US" dirty="0" smtClean="0"/>
              <a:t>Gastrointestinal Blood Flow-"Splanchnic Circulation" </a:t>
            </a:r>
            <a:endParaRPr lang="ar-SA" dirty="0" smtClean="0"/>
          </a:p>
        </p:txBody>
      </p:sp>
      <p:sp>
        <p:nvSpPr>
          <p:cNvPr id="30723" name="Content Placeholder 6"/>
          <p:cNvSpPr>
            <a:spLocks noGrp="1"/>
          </p:cNvSpPr>
          <p:nvPr>
            <p:ph sz="half" idx="1"/>
          </p:nvPr>
        </p:nvSpPr>
        <p:spPr>
          <a:xfrm>
            <a:off x="-13562" y="1187624"/>
            <a:ext cx="4801586" cy="4517504"/>
          </a:xfrm>
        </p:spPr>
        <p:txBody>
          <a:bodyPr/>
          <a:lstStyle/>
          <a:p>
            <a:r>
              <a:rPr lang="en-US" sz="2400" b="1" dirty="0" smtClean="0"/>
              <a:t>Splanchnic circulation includes the blood flow through the gut itself plus blood flows through the spleen, pancreas, and liver. The design of this system is such that all the blood that courses through the gut, spleen, and pancreas then flows immediately into the liver by way of the </a:t>
            </a:r>
            <a:r>
              <a:rPr lang="en-US" sz="2400" b="1" i="1" dirty="0" smtClean="0"/>
              <a:t>portal vein</a:t>
            </a:r>
            <a:r>
              <a:rPr lang="en-US" sz="2400" b="1" dirty="0" smtClean="0"/>
              <a:t>. In the liver, the blood passes through millions of minute </a:t>
            </a:r>
            <a:r>
              <a:rPr lang="en-US" sz="2400" b="1" i="1" dirty="0" smtClean="0"/>
              <a:t>liver sinusoids</a:t>
            </a:r>
            <a:r>
              <a:rPr lang="en-US" sz="2400" b="1" dirty="0" smtClean="0"/>
              <a:t> and finally leaves the liver by way of </a:t>
            </a:r>
            <a:r>
              <a:rPr lang="en-US" sz="2400" b="1" i="1" dirty="0" smtClean="0"/>
              <a:t>hepatic veins</a:t>
            </a:r>
            <a:r>
              <a:rPr lang="en-US" sz="2400" b="1" dirty="0" smtClean="0"/>
              <a:t> that empty into the vena cava of the general circulation. </a:t>
            </a:r>
            <a:endParaRPr lang="ar-SA" sz="2400" b="1" dirty="0" smtClean="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0543" y="1556792"/>
            <a:ext cx="4361389"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sz="3200" dirty="0" smtClean="0"/>
              <a:t>Effect of Gut Activity and Metabolic Factors on Gastrointestinal Blood Flow </a:t>
            </a:r>
            <a:endParaRPr lang="ar-SA" sz="3200" dirty="0" smtClean="0"/>
          </a:p>
        </p:txBody>
      </p:sp>
      <p:sp>
        <p:nvSpPr>
          <p:cNvPr id="7" name="Content Placeholder 6"/>
          <p:cNvSpPr>
            <a:spLocks noGrp="1"/>
          </p:cNvSpPr>
          <p:nvPr>
            <p:ph idx="1"/>
          </p:nvPr>
        </p:nvSpPr>
        <p:spPr>
          <a:xfrm>
            <a:off x="539552" y="1484784"/>
            <a:ext cx="8352928" cy="4680520"/>
          </a:xfrm>
        </p:spPr>
        <p:txBody>
          <a:bodyPr/>
          <a:lstStyle/>
          <a:p>
            <a:pPr>
              <a:defRPr/>
            </a:pPr>
            <a:r>
              <a:rPr lang="en-US" sz="2800" b="1" dirty="0" smtClean="0"/>
              <a:t>Possible Causes of the Increased Blood Flow During Gastrointestinal Activity</a:t>
            </a:r>
          </a:p>
          <a:p>
            <a:pPr marL="514350" indent="-514350">
              <a:buFont typeface="+mj-lt"/>
              <a:buAutoNum type="arabicPeriod"/>
              <a:defRPr/>
            </a:pPr>
            <a:r>
              <a:rPr lang="en-US" sz="2800" b="1" dirty="0" smtClean="0"/>
              <a:t>Most of the peptide hormones, including </a:t>
            </a:r>
            <a:r>
              <a:rPr lang="en-US" sz="2800" b="1" i="1" dirty="0" smtClean="0"/>
              <a:t>cholecystokinin (CCK)</a:t>
            </a:r>
            <a:r>
              <a:rPr lang="en-US" sz="2800" b="1" dirty="0" smtClean="0"/>
              <a:t>, </a:t>
            </a:r>
            <a:r>
              <a:rPr lang="en-US" sz="2800" b="1" i="1" dirty="0" smtClean="0"/>
              <a:t>vasoactive intestinal peptide (VIP)</a:t>
            </a:r>
            <a:r>
              <a:rPr lang="en-US" sz="2800" b="1" dirty="0" smtClean="0"/>
              <a:t>, </a:t>
            </a:r>
            <a:r>
              <a:rPr lang="en-US" sz="2800" b="1" i="1" dirty="0" smtClean="0"/>
              <a:t>gastrin</a:t>
            </a:r>
            <a:r>
              <a:rPr lang="en-US" sz="2800" b="1" dirty="0" smtClean="0"/>
              <a:t>, and </a:t>
            </a:r>
            <a:r>
              <a:rPr lang="en-US" sz="2800" b="1" i="1" dirty="0" smtClean="0"/>
              <a:t>secretin</a:t>
            </a:r>
            <a:r>
              <a:rPr lang="en-US" sz="2800" b="1" dirty="0" smtClean="0"/>
              <a:t>. </a:t>
            </a:r>
          </a:p>
          <a:p>
            <a:pPr marL="514350" indent="-514350">
              <a:buFont typeface="+mj-lt"/>
              <a:buAutoNum type="arabicPeriod"/>
              <a:defRPr/>
            </a:pPr>
            <a:r>
              <a:rPr lang="en-US" sz="2800" b="1" dirty="0" smtClean="0"/>
              <a:t>Some of the GI glands release into the gut wall two </a:t>
            </a:r>
            <a:r>
              <a:rPr lang="en-US" sz="2800" b="1" dirty="0" err="1" smtClean="0"/>
              <a:t>kinins</a:t>
            </a:r>
            <a:r>
              <a:rPr lang="en-US" sz="2800" b="1" dirty="0" smtClean="0"/>
              <a:t>, </a:t>
            </a:r>
            <a:r>
              <a:rPr lang="en-US" sz="2800" b="1" i="1" dirty="0" err="1" smtClean="0"/>
              <a:t>kallidin</a:t>
            </a:r>
            <a:r>
              <a:rPr lang="en-US" sz="2800" b="1" dirty="0" smtClean="0"/>
              <a:t> and </a:t>
            </a:r>
            <a:r>
              <a:rPr lang="en-US" sz="2800" b="1" i="1" dirty="0" smtClean="0"/>
              <a:t>bradykinin (vasodilators) </a:t>
            </a:r>
          </a:p>
          <a:p>
            <a:pPr marL="514350" indent="-514350">
              <a:buFont typeface="+mj-lt"/>
              <a:buAutoNum type="arabicPeriod"/>
              <a:defRPr/>
            </a:pPr>
            <a:r>
              <a:rPr lang="en-US" sz="2800" b="1" i="1" dirty="0" smtClean="0"/>
              <a:t>Decreased oxygen concentration</a:t>
            </a:r>
            <a:r>
              <a:rPr lang="en-US" sz="2800" b="1" dirty="0" smtClean="0"/>
              <a:t> in the gut wall can increase intestinal blood flow at least 50 to 100 percent. </a:t>
            </a:r>
            <a:endParaRPr lang="ar-SA"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0" y="2894013"/>
            <a:ext cx="7848600" cy="523875"/>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b="1">
                <a:solidFill>
                  <a:srgbClr val="FFFFFF"/>
                </a:solidFill>
                <a:latin typeface="Times New Roman" pitchFamily="18" charset="0"/>
              </a:rPr>
              <a:t> </a:t>
            </a:r>
            <a:endParaRPr lang="en-US" b="1">
              <a:latin typeface="Times New Roman" pitchFamily="18" charset="0"/>
            </a:endParaRPr>
          </a:p>
        </p:txBody>
      </p:sp>
      <p:sp>
        <p:nvSpPr>
          <p:cNvPr id="6147" name="Title 2"/>
          <p:cNvSpPr>
            <a:spLocks noGrp="1"/>
          </p:cNvSpPr>
          <p:nvPr>
            <p:ph type="title"/>
          </p:nvPr>
        </p:nvSpPr>
        <p:spPr>
          <a:xfrm>
            <a:off x="663055" y="28113"/>
            <a:ext cx="7772400" cy="1143000"/>
          </a:xfrm>
        </p:spPr>
        <p:txBody>
          <a:bodyPr/>
          <a:lstStyle/>
          <a:p>
            <a:r>
              <a:rPr lang="en-US" sz="2800" dirty="0" smtClean="0"/>
              <a:t>General Principles of Gastrointestinal Function-Motility, Nervous Control, and Blood Circulation</a:t>
            </a:r>
            <a:endParaRPr lang="ar-SA" sz="2800" dirty="0" smtClean="0"/>
          </a:p>
        </p:txBody>
      </p:sp>
      <p:sp>
        <p:nvSpPr>
          <p:cNvPr id="4" name="Content Placeholder 3"/>
          <p:cNvSpPr>
            <a:spLocks noGrp="1"/>
          </p:cNvSpPr>
          <p:nvPr>
            <p:ph idx="1"/>
          </p:nvPr>
        </p:nvSpPr>
        <p:spPr>
          <a:xfrm>
            <a:off x="247031" y="1098550"/>
            <a:ext cx="8604448" cy="4114800"/>
          </a:xfrm>
        </p:spPr>
        <p:txBody>
          <a:bodyPr/>
          <a:lstStyle/>
          <a:p>
            <a:pPr>
              <a:defRPr/>
            </a:pPr>
            <a:r>
              <a:rPr lang="en-US" sz="2800" b="1" dirty="0" smtClean="0"/>
              <a:t>The alimentary tract provides the body with a continual supply of water, electrolytes, and nutrients. To achieve this requires</a:t>
            </a:r>
          </a:p>
          <a:p>
            <a:pPr marL="514350" indent="-514350">
              <a:buFontTx/>
              <a:buAutoNum type="arabicParenBoth"/>
              <a:defRPr/>
            </a:pPr>
            <a:r>
              <a:rPr lang="en-US" sz="2800" b="1" dirty="0" smtClean="0"/>
              <a:t>movement of food through the alimentary tract</a:t>
            </a:r>
          </a:p>
          <a:p>
            <a:pPr marL="514350" indent="-514350">
              <a:buFontTx/>
              <a:buAutoNum type="arabicParenBoth"/>
              <a:defRPr/>
            </a:pPr>
            <a:r>
              <a:rPr lang="en-US" sz="2800" b="1" dirty="0" smtClean="0"/>
              <a:t>secretion of digestive juices and digestion of the food</a:t>
            </a:r>
          </a:p>
          <a:p>
            <a:pPr marL="514350" indent="-514350">
              <a:buFontTx/>
              <a:buAutoNum type="arabicParenBoth"/>
              <a:defRPr/>
            </a:pPr>
            <a:r>
              <a:rPr lang="en-US" sz="2800" b="1" dirty="0" smtClean="0"/>
              <a:t>absorption of water, various electrolytes, and digestive products</a:t>
            </a:r>
          </a:p>
          <a:p>
            <a:pPr marL="514350" indent="-514350">
              <a:buFontTx/>
              <a:buAutoNum type="arabicParenBoth"/>
              <a:defRPr/>
            </a:pPr>
            <a:r>
              <a:rPr lang="en-US" sz="2800" b="1" dirty="0" smtClean="0"/>
              <a:t>circulation of blood through the gastrointestinal organs to carry away the absorbed substances</a:t>
            </a:r>
          </a:p>
          <a:p>
            <a:pPr marL="514350" indent="-514350">
              <a:buFontTx/>
              <a:buAutoNum type="arabicParenBoth"/>
              <a:defRPr/>
            </a:pPr>
            <a:r>
              <a:rPr lang="en-US" sz="2800" b="1" dirty="0" smtClean="0"/>
              <a:t>control of all these functions by local, nervous, and hormonal systems</a:t>
            </a:r>
            <a:endParaRPr lang="ar-SA"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2656"/>
            <a:ext cx="7772400" cy="1143000"/>
          </a:xfrm>
        </p:spPr>
        <p:txBody>
          <a:bodyPr/>
          <a:lstStyle/>
          <a:p>
            <a:r>
              <a:rPr lang="en-US" dirty="0" smtClean="0"/>
              <a:t>Nervous Control of Gastrointestinal Blood Flow </a:t>
            </a:r>
            <a:endParaRPr lang="ar-SA" dirty="0" smtClean="0"/>
          </a:p>
        </p:txBody>
      </p:sp>
      <p:sp>
        <p:nvSpPr>
          <p:cNvPr id="32771" name="Content Placeholder 2"/>
          <p:cNvSpPr>
            <a:spLocks noGrp="1"/>
          </p:cNvSpPr>
          <p:nvPr>
            <p:ph idx="1"/>
          </p:nvPr>
        </p:nvSpPr>
        <p:spPr>
          <a:xfrm>
            <a:off x="229424" y="1700808"/>
            <a:ext cx="8663056" cy="4114800"/>
          </a:xfrm>
        </p:spPr>
        <p:txBody>
          <a:bodyPr/>
          <a:lstStyle/>
          <a:p>
            <a:r>
              <a:rPr lang="en-US" sz="2800" b="1" dirty="0" smtClean="0"/>
              <a:t>Stimulation of the parasympathetic nerves going to the </a:t>
            </a:r>
            <a:r>
              <a:rPr lang="en-US" sz="2800" b="1" i="1" dirty="0" smtClean="0"/>
              <a:t>stomach</a:t>
            </a:r>
            <a:r>
              <a:rPr lang="en-US" sz="2800" b="1" dirty="0" smtClean="0"/>
              <a:t> and </a:t>
            </a:r>
            <a:r>
              <a:rPr lang="en-US" sz="2800" b="1" i="1" dirty="0" smtClean="0"/>
              <a:t>lower colon</a:t>
            </a:r>
            <a:r>
              <a:rPr lang="en-US" sz="2800" b="1" dirty="0" smtClean="0"/>
              <a:t> </a:t>
            </a:r>
            <a:r>
              <a:rPr lang="en-US" sz="2800" b="1" u="sng" dirty="0" smtClean="0"/>
              <a:t>increases</a:t>
            </a:r>
            <a:r>
              <a:rPr lang="en-US" sz="2800" b="1" dirty="0" smtClean="0"/>
              <a:t> local blood flow at the same time that it increases glandular secretion. </a:t>
            </a:r>
          </a:p>
          <a:p>
            <a:r>
              <a:rPr lang="en-US" sz="2800" b="1" dirty="0" smtClean="0"/>
              <a:t>Sympathetic stimulation, by contrast, has a direct effect on essentially all the gastrointestinal tract to cause intense </a:t>
            </a:r>
            <a:r>
              <a:rPr lang="en-US" sz="2800" b="1" u="sng" dirty="0" smtClean="0"/>
              <a:t>vasoconstriction</a:t>
            </a:r>
            <a:r>
              <a:rPr lang="en-US" sz="2800" b="1" dirty="0" smtClean="0"/>
              <a:t> of the arterioles with greatly decreased blood flow. But the local metabolic vasodilator mechanisms override the sympathetic vasoconstriction effects, returning the normal blood flow to GI muscle and glands. </a:t>
            </a:r>
            <a:endParaRPr lang="ar-SA"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179512" y="1700808"/>
            <a:ext cx="8704262" cy="3262432"/>
          </a:xfrm>
          <a:prstGeom prst="rect">
            <a:avLst/>
          </a:prstGeom>
          <a:noFill/>
          <a:ln w="12700">
            <a:noFill/>
            <a:miter lim="800000"/>
            <a:headEnd type="none" w="sm" len="sm"/>
            <a:tailEnd type="none" w="sm" len="sm"/>
          </a:ln>
        </p:spPr>
        <p:txBody>
          <a:bodyPr>
            <a:spAutoFit/>
          </a:bodyPr>
          <a:lstStyle/>
          <a:p>
            <a:pPr marL="457200" indent="-457200" algn="ctr"/>
            <a:r>
              <a:rPr lang="en-US" sz="16600" b="1" dirty="0">
                <a:latin typeface="+mj-lt"/>
                <a:cs typeface="Arial" panose="020B0604020202020204" pitchFamily="34" charset="0"/>
              </a:rPr>
              <a:t>The End</a:t>
            </a:r>
          </a:p>
          <a:p>
            <a:pPr marL="457200" indent="-457200"/>
            <a:endParaRPr lang="en-US" sz="4000" b="1" dirty="0">
              <a:solidFill>
                <a:srgbClr val="FFFFFF"/>
              </a:solidFill>
              <a:latin typeface="+mj-lt"/>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762000"/>
          </a:xfrm>
        </p:spPr>
        <p:txBody>
          <a:bodyPr/>
          <a:lstStyle/>
          <a:p>
            <a:r>
              <a:rPr lang="en-US" sz="2800" dirty="0" smtClean="0"/>
              <a:t>General Principles of Gastrointestinal Motility</a:t>
            </a:r>
            <a:r>
              <a:rPr lang="en-US" sz="3600" dirty="0" smtClean="0"/>
              <a:t/>
            </a:r>
            <a:br>
              <a:rPr lang="en-US" sz="3600" dirty="0" smtClean="0"/>
            </a:br>
            <a:r>
              <a:rPr lang="en-US" sz="2400" dirty="0" smtClean="0"/>
              <a:t>Physiological Anatomy of the Gastrointestinal Wall</a:t>
            </a:r>
            <a:endParaRPr lang="ar-SA" sz="3600" dirty="0" smtClean="0"/>
          </a:p>
        </p:txBody>
      </p:sp>
      <p:sp>
        <p:nvSpPr>
          <p:cNvPr id="7171" name="Content Placeholder 2"/>
          <p:cNvSpPr>
            <a:spLocks noGrp="1"/>
          </p:cNvSpPr>
          <p:nvPr>
            <p:ph idx="1"/>
          </p:nvPr>
        </p:nvSpPr>
        <p:spPr>
          <a:xfrm>
            <a:off x="76200" y="838200"/>
            <a:ext cx="9067800" cy="1676400"/>
          </a:xfrm>
        </p:spPr>
        <p:txBody>
          <a:bodyPr/>
          <a:lstStyle/>
          <a:p>
            <a:r>
              <a:rPr lang="en-US" sz="2400" b="1" dirty="0" smtClean="0"/>
              <a:t>The following layers structure the GI wall from outer surface inward: (1) the </a:t>
            </a:r>
            <a:r>
              <a:rPr lang="en-US" sz="2400" b="1" i="1" dirty="0" err="1" smtClean="0"/>
              <a:t>serosa</a:t>
            </a:r>
            <a:r>
              <a:rPr lang="en-US" sz="2400" b="1" dirty="0" smtClean="0"/>
              <a:t>, (2) a </a:t>
            </a:r>
            <a:r>
              <a:rPr lang="en-US" sz="2400" b="1" i="1" dirty="0" smtClean="0"/>
              <a:t>longitudinal muscle layer</a:t>
            </a:r>
            <a:r>
              <a:rPr lang="en-US" sz="2400" b="1" dirty="0" smtClean="0"/>
              <a:t>, (3) a </a:t>
            </a:r>
            <a:r>
              <a:rPr lang="en-US" sz="2400" b="1" i="1" dirty="0" smtClean="0"/>
              <a:t>circular muscle layer</a:t>
            </a:r>
            <a:r>
              <a:rPr lang="en-US" sz="2400" b="1" dirty="0" smtClean="0"/>
              <a:t>, (4) the </a:t>
            </a:r>
            <a:r>
              <a:rPr lang="en-US" sz="2400" b="1" i="1" dirty="0" err="1" smtClean="0"/>
              <a:t>submucosa</a:t>
            </a:r>
            <a:r>
              <a:rPr lang="en-US" sz="2400" b="1" i="1" dirty="0" smtClean="0"/>
              <a:t>,</a:t>
            </a:r>
            <a:r>
              <a:rPr lang="en-US" sz="2400" b="1" dirty="0" smtClean="0"/>
              <a:t> and (5) the </a:t>
            </a:r>
            <a:r>
              <a:rPr lang="en-US" sz="2400" b="1" i="1" dirty="0" smtClean="0"/>
              <a:t>mucosa</a:t>
            </a:r>
            <a:r>
              <a:rPr lang="en-US" sz="2400" b="1" dirty="0" smtClean="0"/>
              <a:t>. In addition, sparse bundles of smooth muscle fibers, the </a:t>
            </a:r>
            <a:r>
              <a:rPr lang="en-US" sz="2400" b="1" i="1" dirty="0" smtClean="0"/>
              <a:t>mucosal muscle</a:t>
            </a:r>
            <a:r>
              <a:rPr lang="en-US" sz="2400" b="1" dirty="0" smtClean="0"/>
              <a:t>, lie in the deeper layers of the mucosa. </a:t>
            </a:r>
            <a:endParaRPr lang="ar-SA" sz="2400" b="1" dirty="0" smtClean="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899592" y="2780928"/>
            <a:ext cx="7736160" cy="39937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560" y="116632"/>
            <a:ext cx="7772400" cy="914400"/>
          </a:xfrm>
        </p:spPr>
        <p:txBody>
          <a:bodyPr/>
          <a:lstStyle/>
          <a:p>
            <a:r>
              <a:rPr lang="en-US" sz="3200" dirty="0" smtClean="0"/>
              <a:t>The General Characteristics of Smooth Muscle</a:t>
            </a:r>
            <a:endParaRPr lang="ar-SA" sz="3200" dirty="0" smtClean="0"/>
          </a:p>
        </p:txBody>
      </p:sp>
      <p:sp>
        <p:nvSpPr>
          <p:cNvPr id="8195" name="Content Placeholder 2"/>
          <p:cNvSpPr>
            <a:spLocks noGrp="1"/>
          </p:cNvSpPr>
          <p:nvPr>
            <p:ph idx="1"/>
          </p:nvPr>
        </p:nvSpPr>
        <p:spPr>
          <a:xfrm>
            <a:off x="323528" y="1330424"/>
            <a:ext cx="8712968" cy="4114800"/>
          </a:xfrm>
        </p:spPr>
        <p:txBody>
          <a:bodyPr/>
          <a:lstStyle/>
          <a:p>
            <a:pPr eaLnBrk="1" hangingPunct="1">
              <a:lnSpc>
                <a:spcPct val="90000"/>
              </a:lnSpc>
              <a:buFont typeface="Wingdings" pitchFamily="2" charset="2"/>
              <a:buNone/>
            </a:pPr>
            <a:r>
              <a:rPr lang="en-US" sz="2800" b="1" dirty="0" smtClean="0">
                <a:latin typeface="Times New Roman" pitchFamily="18" charset="0"/>
              </a:rPr>
              <a:t>TWO SMOOTH MUSCLE CLASSIFICATIONS:</a:t>
            </a:r>
          </a:p>
          <a:p>
            <a:pPr marL="457200" indent="-457200" eaLnBrk="1" hangingPunct="1">
              <a:lnSpc>
                <a:spcPct val="90000"/>
              </a:lnSpc>
              <a:buFont typeface="+mj-lt"/>
              <a:buAutoNum type="arabicPeriod"/>
            </a:pPr>
            <a:r>
              <a:rPr lang="en-US" sz="2800" b="1" dirty="0" smtClean="0">
                <a:latin typeface="Times New Roman" pitchFamily="18" charset="0"/>
              </a:rPr>
              <a:t>Unitary type:</a:t>
            </a:r>
          </a:p>
          <a:p>
            <a:pPr eaLnBrk="1" hangingPunct="1">
              <a:lnSpc>
                <a:spcPct val="90000"/>
              </a:lnSpc>
            </a:pPr>
            <a:r>
              <a:rPr lang="en-US" sz="2800" b="1" dirty="0">
                <a:latin typeface="Times New Roman" pitchFamily="18" charset="0"/>
              </a:rPr>
              <a:t>Contracts spontaneously in the absence of neural or hormonal influence but in response to stretch (such as in stomach and intestine)</a:t>
            </a:r>
          </a:p>
          <a:p>
            <a:pPr eaLnBrk="1" hangingPunct="1">
              <a:lnSpc>
                <a:spcPct val="90000"/>
              </a:lnSpc>
            </a:pPr>
            <a:r>
              <a:rPr lang="en-US" sz="2800" b="1" dirty="0">
                <a:latin typeface="Times New Roman" pitchFamily="18" charset="0"/>
              </a:rPr>
              <a:t>Cells are electrically coupled via gap </a:t>
            </a:r>
            <a:r>
              <a:rPr lang="en-US" sz="2800" b="1" dirty="0" smtClean="0">
                <a:latin typeface="Times New Roman" pitchFamily="18" charset="0"/>
              </a:rPr>
              <a:t>junctions</a:t>
            </a:r>
          </a:p>
          <a:p>
            <a:pPr marL="0" indent="0" eaLnBrk="1" hangingPunct="1">
              <a:lnSpc>
                <a:spcPct val="90000"/>
              </a:lnSpc>
              <a:buNone/>
            </a:pPr>
            <a:endParaRPr lang="en-US" sz="2800" b="1" dirty="0" smtClean="0">
              <a:latin typeface="Times New Roman" pitchFamily="18" charset="0"/>
            </a:endParaRPr>
          </a:p>
          <a:p>
            <a:pPr marL="0" indent="0" eaLnBrk="1" hangingPunct="1">
              <a:lnSpc>
                <a:spcPct val="90000"/>
              </a:lnSpc>
              <a:buNone/>
            </a:pPr>
            <a:r>
              <a:rPr lang="en-US" sz="2800" b="1" dirty="0" smtClean="0">
                <a:latin typeface="Times New Roman" pitchFamily="18" charset="0"/>
              </a:rPr>
              <a:t>2. Multiunit type:</a:t>
            </a:r>
          </a:p>
          <a:p>
            <a:pPr eaLnBrk="1" hangingPunct="1">
              <a:lnSpc>
                <a:spcPct val="90000"/>
              </a:lnSpc>
            </a:pPr>
            <a:r>
              <a:rPr lang="en-US" sz="2800" b="1" dirty="0" smtClean="0">
                <a:latin typeface="Times New Roman" pitchFamily="18" charset="0"/>
              </a:rPr>
              <a:t>Does not contract in response to stretch or without neural input  (such as in esophagus &amp; gall bladder)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a:t>The General Characteristics of Smooth </a:t>
            </a:r>
            <a:r>
              <a:rPr lang="en-US" sz="3200" dirty="0" smtClean="0"/>
              <a:t>Muscle </a:t>
            </a:r>
            <a:r>
              <a:rPr lang="en-US" sz="3200" dirty="0"/>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sz="2400" b="1" dirty="0">
                <a:latin typeface="Times New Roman" pitchFamily="18" charset="0"/>
              </a:rPr>
              <a:t>TYPES OF </a:t>
            </a:r>
            <a:r>
              <a:rPr lang="en-US" sz="2400" b="1" dirty="0" smtClean="0">
                <a:latin typeface="Times New Roman" pitchFamily="18" charset="0"/>
              </a:rPr>
              <a:t>CONTRACTION:</a:t>
            </a:r>
            <a:endParaRPr lang="en-US" sz="2400" b="1" dirty="0">
              <a:latin typeface="Times New Roman" pitchFamily="18" charset="0"/>
            </a:endParaRPr>
          </a:p>
          <a:p>
            <a:pPr eaLnBrk="1" hangingPunct="1"/>
            <a:r>
              <a:rPr lang="en-US" sz="2800" b="1" dirty="0">
                <a:latin typeface="Times New Roman" pitchFamily="18" charset="0"/>
              </a:rPr>
              <a:t>Phasic contractions (rhythmical)</a:t>
            </a:r>
          </a:p>
          <a:p>
            <a:pPr eaLnBrk="1" hangingPunct="1">
              <a:buFont typeface="Wingdings" pitchFamily="2" charset="2"/>
              <a:buChar char="ü"/>
            </a:pPr>
            <a:r>
              <a:rPr lang="en-US" sz="2400" b="1" dirty="0">
                <a:latin typeface="Times New Roman" pitchFamily="18" charset="0"/>
              </a:rPr>
              <a:t>periodic contractions followed by relaxation; such as in gastric </a:t>
            </a:r>
            <a:r>
              <a:rPr lang="en-US" sz="2400" b="1" dirty="0" err="1">
                <a:latin typeface="Times New Roman" pitchFamily="18" charset="0"/>
              </a:rPr>
              <a:t>antrum</a:t>
            </a:r>
            <a:r>
              <a:rPr lang="en-US" sz="2400" b="1" dirty="0">
                <a:latin typeface="Times New Roman" pitchFamily="18" charset="0"/>
              </a:rPr>
              <a:t>, small intestine and esophagus </a:t>
            </a:r>
            <a:endParaRPr lang="en-US" sz="2400" b="1" dirty="0" smtClean="0">
              <a:latin typeface="Times New Roman" pitchFamily="18" charset="0"/>
            </a:endParaRPr>
          </a:p>
          <a:p>
            <a:pPr marL="0" indent="0" eaLnBrk="1" hangingPunct="1">
              <a:buNone/>
            </a:pPr>
            <a:endParaRPr lang="en-US" sz="2400" b="1" dirty="0">
              <a:latin typeface="Times New Roman" pitchFamily="18" charset="0"/>
            </a:endParaRPr>
          </a:p>
          <a:p>
            <a:pPr eaLnBrk="1" hangingPunct="1"/>
            <a:r>
              <a:rPr lang="en-US" sz="2800" b="1" dirty="0">
                <a:latin typeface="Times New Roman" pitchFamily="18" charset="0"/>
              </a:rPr>
              <a:t>Tonic contractions</a:t>
            </a:r>
          </a:p>
          <a:p>
            <a:pPr eaLnBrk="1" hangingPunct="1">
              <a:buFont typeface="Wingdings" pitchFamily="2" charset="2"/>
              <a:buChar char="ü"/>
            </a:pPr>
            <a:r>
              <a:rPr lang="en-US" sz="2400" b="1" dirty="0">
                <a:latin typeface="Times New Roman" pitchFamily="18" charset="0"/>
              </a:rPr>
              <a:t>maintained contraction without relaxation; such as in </a:t>
            </a:r>
            <a:r>
              <a:rPr lang="en-US" sz="2400" b="1" dirty="0" err="1" smtClean="0">
                <a:latin typeface="Times New Roman" pitchFamily="18" charset="0"/>
              </a:rPr>
              <a:t>Orad</a:t>
            </a:r>
            <a:r>
              <a:rPr lang="en-US" sz="2400" b="1" dirty="0" smtClean="0">
                <a:latin typeface="Times New Roman" pitchFamily="18" charset="0"/>
              </a:rPr>
              <a:t> </a:t>
            </a:r>
            <a:r>
              <a:rPr lang="en-US" sz="2400" b="1" dirty="0">
                <a:latin typeface="Times New Roman" pitchFamily="18" charset="0"/>
              </a:rPr>
              <a:t>region of the stomach, lower </a:t>
            </a:r>
            <a:r>
              <a:rPr lang="en-US" sz="2400" b="1" dirty="0" err="1">
                <a:latin typeface="Times New Roman" pitchFamily="18" charset="0"/>
              </a:rPr>
              <a:t>esoghageal</a:t>
            </a:r>
            <a:r>
              <a:rPr lang="en-US" sz="2400" b="1" dirty="0">
                <a:latin typeface="Times New Roman" pitchFamily="18" charset="0"/>
              </a:rPr>
              <a:t>, </a:t>
            </a:r>
            <a:r>
              <a:rPr lang="en-US" sz="2400" b="1" dirty="0" err="1">
                <a:latin typeface="Times New Roman" pitchFamily="18" charset="0"/>
              </a:rPr>
              <a:t>ileocecal</a:t>
            </a:r>
            <a:r>
              <a:rPr lang="en-US" sz="2400" b="1" dirty="0">
                <a:latin typeface="Times New Roman" pitchFamily="18" charset="0"/>
              </a:rPr>
              <a:t> and internal anal sphincter</a:t>
            </a:r>
          </a:p>
          <a:p>
            <a:pPr eaLnBrk="1" hangingPunct="1">
              <a:buFont typeface="Wingdings" pitchFamily="2" charset="2"/>
              <a:buChar char="ü"/>
            </a:pPr>
            <a:r>
              <a:rPr lang="en-US" sz="2400" b="1" dirty="0">
                <a:latin typeface="Times New Roman" pitchFamily="18" charset="0"/>
              </a:rPr>
              <a:t>Caused by: 1- repetitive spike potentials, </a:t>
            </a:r>
            <a:r>
              <a:rPr lang="en-US" sz="2400" b="1" dirty="0" smtClean="0">
                <a:latin typeface="Times New Roman" pitchFamily="18" charset="0"/>
              </a:rPr>
              <a:t>2- hormones</a:t>
            </a:r>
            <a:r>
              <a:rPr lang="en-US" sz="2400" b="1" dirty="0">
                <a:latin typeface="Times New Roman" pitchFamily="18" charset="0"/>
              </a:rPr>
              <a:t>, 3- continuous </a:t>
            </a:r>
            <a:r>
              <a:rPr lang="en-US" sz="2400" b="1" dirty="0" smtClean="0">
                <a:latin typeface="Times New Roman" pitchFamily="18" charset="0"/>
              </a:rPr>
              <a:t>entry </a:t>
            </a:r>
            <a:r>
              <a:rPr lang="en-US" sz="2400" b="1" dirty="0">
                <a:latin typeface="Times New Roman" pitchFamily="18" charset="0"/>
              </a:rPr>
              <a:t>of </a:t>
            </a:r>
            <a:r>
              <a:rPr lang="en-US" sz="2400" b="1" dirty="0" err="1">
                <a:latin typeface="Times New Roman" pitchFamily="18" charset="0"/>
              </a:rPr>
              <a:t>Ca</a:t>
            </a:r>
            <a:r>
              <a:rPr lang="en-US" sz="2400" b="1" dirty="0">
                <a:latin typeface="Times New Roman" pitchFamily="18" charset="0"/>
              </a:rPr>
              <a:t> </a:t>
            </a:r>
            <a:r>
              <a:rPr lang="en-US" sz="2400" b="1" dirty="0" smtClean="0">
                <a:latin typeface="Times New Roman" pitchFamily="18" charset="0"/>
              </a:rPr>
              <a:t>ions (not associated with changes in membrane potentials).   </a:t>
            </a:r>
            <a:endParaRPr lang="en-US" sz="2400" b="1" dirty="0">
              <a:latin typeface="Times New Roman" pitchFamily="18" charset="0"/>
            </a:endParaRPr>
          </a:p>
          <a:p>
            <a:pPr eaLnBrk="1" hangingPunct="1">
              <a:buFont typeface="Wingdings" pitchFamily="2" charset="2"/>
              <a:buChar char="ü"/>
            </a:pPr>
            <a:r>
              <a:rPr lang="en-US" sz="2400" b="1" dirty="0" smtClean="0">
                <a:latin typeface="Times New Roman" pitchFamily="18" charset="0"/>
              </a:rPr>
              <a:t>Not </a:t>
            </a:r>
            <a:r>
              <a:rPr lang="en-US" sz="2400" b="1" dirty="0">
                <a:latin typeface="Times New Roman" pitchFamily="18" charset="0"/>
              </a:rPr>
              <a:t>associated with slow </a:t>
            </a:r>
            <a:r>
              <a:rPr lang="en-US" sz="2400" b="1" dirty="0" smtClean="0">
                <a:latin typeface="Times New Roman" pitchFamily="18" charset="0"/>
              </a:rPr>
              <a:t>waves (often lasting several minutes or hours).</a:t>
            </a:r>
            <a:endParaRPr lang="en-US" sz="2400" b="1" dirty="0"/>
          </a:p>
        </p:txBody>
      </p:sp>
    </p:spTree>
    <p:extLst>
      <p:ext uri="{BB962C8B-B14F-4D97-AF65-F5344CB8AC3E}">
        <p14:creationId xmlns:p14="http://schemas.microsoft.com/office/powerpoint/2010/main" val="4154590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1143000"/>
          </a:xfrm>
        </p:spPr>
        <p:txBody>
          <a:bodyPr/>
          <a:lstStyle/>
          <a:p>
            <a:r>
              <a:rPr lang="en-US" smtClean="0"/>
              <a:t>The General Characteristics of Smooth Muscle and its Function </a:t>
            </a:r>
          </a:p>
        </p:txBody>
      </p:sp>
      <p:sp>
        <p:nvSpPr>
          <p:cNvPr id="3" name="Content Placeholder 2"/>
          <p:cNvSpPr>
            <a:spLocks noGrp="1"/>
          </p:cNvSpPr>
          <p:nvPr>
            <p:ph idx="1"/>
          </p:nvPr>
        </p:nvSpPr>
        <p:spPr>
          <a:xfrm>
            <a:off x="304800" y="1143000"/>
            <a:ext cx="8610600" cy="4114800"/>
          </a:xfrm>
        </p:spPr>
        <p:txBody>
          <a:bodyPr/>
          <a:lstStyle/>
          <a:p>
            <a:pPr marL="0" indent="0">
              <a:buNone/>
              <a:defRPr/>
            </a:pPr>
            <a:r>
              <a:rPr lang="en-US" b="1" dirty="0" smtClean="0">
                <a:latin typeface="Times New Roman" pitchFamily="18" charset="0"/>
              </a:rPr>
              <a:t>Two main muscle layers:</a:t>
            </a:r>
          </a:p>
          <a:p>
            <a:pPr marL="514350" indent="-514350" eaLnBrk="1" hangingPunct="1">
              <a:buFont typeface="+mj-lt"/>
              <a:buAutoNum type="arabicPeriod"/>
              <a:defRPr/>
            </a:pPr>
            <a:r>
              <a:rPr lang="en-US" b="1" dirty="0" smtClean="0"/>
              <a:t>Longitudinal Smooth Muscles:</a:t>
            </a:r>
          </a:p>
          <a:p>
            <a:pPr eaLnBrk="1" hangingPunct="1">
              <a:buFontTx/>
              <a:buNone/>
              <a:defRPr/>
            </a:pPr>
            <a:r>
              <a:rPr lang="en-US" sz="2400" b="1" dirty="0" smtClean="0"/>
              <a:t>Contraction of this type shortens the segment of the intestine and expands the lumen. They are innervated by enteric nervous system (ENS), and mainly by excitatory motor neurons. The Ca influx from out side is important in the activity of this type of muscle. </a:t>
            </a:r>
          </a:p>
          <a:p>
            <a:pPr marL="0" indent="0" eaLnBrk="1" hangingPunct="1">
              <a:lnSpc>
                <a:spcPct val="90000"/>
              </a:lnSpc>
              <a:buNone/>
              <a:defRPr/>
            </a:pPr>
            <a:r>
              <a:rPr lang="en-US" sz="3600" b="1" dirty="0" smtClean="0"/>
              <a:t>2. Circular Smooth Muscles:</a:t>
            </a:r>
          </a:p>
          <a:p>
            <a:pPr marL="0" indent="0" eaLnBrk="1" hangingPunct="1">
              <a:lnSpc>
                <a:spcPct val="90000"/>
              </a:lnSpc>
              <a:buNone/>
              <a:defRPr/>
            </a:pPr>
            <a:r>
              <a:rPr lang="en-US" sz="2400" b="1" dirty="0" smtClean="0"/>
              <a:t>They are thicker and more powerful than longitudinal. Contraction of this type reduces the diameter of the lumen and increases its length. They are innervated by ENS, both excitatory and inhibitory motor neurons. More gap junctions are available  than in longitudinal muscle. Intracellular release of Ca is more important.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8997</TotalTime>
  <Words>3134</Words>
  <Application>Microsoft Office PowerPoint</Application>
  <PresentationFormat>On-screen Show (4:3)</PresentationFormat>
  <Paragraphs>248</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Introduction</vt:lpstr>
      <vt:lpstr>Chapter 63; pages-797-806 Lecture 1 Gastrointestinal Physiology  </vt:lpstr>
      <vt:lpstr> Required Textbook </vt:lpstr>
      <vt:lpstr>Learning Objectives </vt:lpstr>
      <vt:lpstr>Learning Objectives (Cont.)</vt:lpstr>
      <vt:lpstr>General Principles of Gastrointestinal Function-Motility, Nervous Control, and Blood Circulation</vt:lpstr>
      <vt:lpstr>General Principles of Gastrointestinal Motility Physiological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vt:lpstr>
      <vt:lpstr>The Specific Characteristics of The Muscle Cells </vt:lpstr>
      <vt:lpstr>The Specific Characteristics of Smooth Muscle in the Gut (Cont.)</vt:lpstr>
      <vt:lpstr>Membrane potentials in intestinal smooth muscle </vt:lpstr>
      <vt:lpstr>Smooth Muscle in the Gut (Cont.)</vt:lpstr>
      <vt:lpstr>Membrane potentials in intestinal smooth muscle (cont.)</vt:lpstr>
      <vt:lpstr>The Specific Characteristics of Smooth Muscle in the Gut (Cont.)</vt:lpstr>
      <vt:lpstr>Smooth Muscle in the Gut (Cont.)</vt:lpstr>
      <vt:lpstr>The Specific Characteristics of Smooth Muscle in the Gut (Cont.)</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Types of Neurotransmitters Secreted by Enteric Neurons</vt:lpstr>
      <vt:lpstr>Types of Neurotransmitters Secreted by Enteric Neurons (cont.)</vt:lpstr>
      <vt:lpstr>Autonomic Control of the Gastrointestinal Tract </vt:lpstr>
      <vt:lpstr>Parasympathetic Innervation</vt:lpstr>
      <vt:lpstr>Parasympathetic Innervation</vt:lpstr>
      <vt:lpstr>Neural Control of Gastrointestinal Function-Enteric Nervous System </vt:lpstr>
      <vt:lpstr>Sympathetic Innervation</vt:lpstr>
      <vt:lpstr>Sympathetic Innervation</vt:lpstr>
      <vt:lpstr>Afferent Sensory Nerve Fibers from the Gut</vt:lpstr>
      <vt:lpstr>Gastrointestinal Reflexes</vt:lpstr>
      <vt:lpstr>Gastrointestinal Reflexes (Cont.)</vt:lpstr>
      <vt:lpstr>Gastrointestinal Reflexes (Cont.)</vt:lpstr>
      <vt:lpstr>Hormonal Control of Gastrointestinal Motility</vt:lpstr>
      <vt:lpstr>Gastrointestinal Peptides </vt:lpstr>
      <vt:lpstr>PowerPoint Presentation</vt:lpstr>
      <vt:lpstr>Gastrin- cholecystokinin (CCK) Family </vt:lpstr>
      <vt:lpstr>Secretin-Glucagon Family </vt:lpstr>
      <vt:lpstr>Functional Types of Movements in the Gastrointestinal Tract </vt:lpstr>
      <vt:lpstr>Functional Types of Movements in the Gastrointestinal Tract (Cont.)</vt:lpstr>
      <vt:lpstr>Functional Types of Movements in the Gastrointestinal Tract (Cont.)</vt:lpstr>
      <vt:lpstr>Functional Types of Movements in the Gastrointestinal Tract (Cont.)</vt:lpstr>
      <vt:lpstr>Enteric Nervous System</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3422</cp:lastModifiedBy>
  <cp:revision>388</cp:revision>
  <dcterms:created xsi:type="dcterms:W3CDTF">1998-03-19T15:06:52Z</dcterms:created>
  <dcterms:modified xsi:type="dcterms:W3CDTF">2016-11-27T08:54:10Z</dcterms:modified>
</cp:coreProperties>
</file>