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227" r:id="rId2"/>
  </p:sldMasterIdLst>
  <p:notesMasterIdLst>
    <p:notesMasterId r:id="rId49"/>
  </p:notesMasterIdLst>
  <p:sldIdLst>
    <p:sldId id="554" r:id="rId3"/>
    <p:sldId id="730" r:id="rId4"/>
    <p:sldId id="629" r:id="rId5"/>
    <p:sldId id="684" r:id="rId6"/>
    <p:sldId id="734" r:id="rId7"/>
    <p:sldId id="692" r:id="rId8"/>
    <p:sldId id="693" r:id="rId9"/>
    <p:sldId id="696" r:id="rId10"/>
    <p:sldId id="568" r:id="rId11"/>
    <p:sldId id="731" r:id="rId12"/>
    <p:sldId id="570" r:id="rId13"/>
    <p:sldId id="571" r:id="rId14"/>
    <p:sldId id="572" r:id="rId15"/>
    <p:sldId id="732" r:id="rId16"/>
    <p:sldId id="637" r:id="rId17"/>
    <p:sldId id="638" r:id="rId18"/>
    <p:sldId id="640" r:id="rId19"/>
    <p:sldId id="703" r:id="rId20"/>
    <p:sldId id="642" r:id="rId21"/>
    <p:sldId id="644" r:id="rId22"/>
    <p:sldId id="704" r:id="rId23"/>
    <p:sldId id="645" r:id="rId24"/>
    <p:sldId id="646" r:id="rId25"/>
    <p:sldId id="648" r:id="rId26"/>
    <p:sldId id="649" r:id="rId27"/>
    <p:sldId id="650" r:id="rId28"/>
    <p:sldId id="651" r:id="rId29"/>
    <p:sldId id="652" r:id="rId30"/>
    <p:sldId id="654" r:id="rId31"/>
    <p:sldId id="655" r:id="rId32"/>
    <p:sldId id="733" r:id="rId33"/>
    <p:sldId id="656" r:id="rId34"/>
    <p:sldId id="657" r:id="rId35"/>
    <p:sldId id="728" r:id="rId36"/>
    <p:sldId id="729" r:id="rId37"/>
    <p:sldId id="707" r:id="rId38"/>
    <p:sldId id="708" r:id="rId39"/>
    <p:sldId id="710" r:id="rId40"/>
    <p:sldId id="712" r:id="rId41"/>
    <p:sldId id="662" r:id="rId42"/>
    <p:sldId id="663" r:id="rId43"/>
    <p:sldId id="664" r:id="rId44"/>
    <p:sldId id="667" r:id="rId45"/>
    <p:sldId id="665" r:id="rId46"/>
    <p:sldId id="669" r:id="rId47"/>
    <p:sldId id="682" r:id="rId48"/>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CC0000"/>
    <a:srgbClr val="00FFCC"/>
    <a:srgbClr val="FF0000"/>
    <a:srgbClr val="000099"/>
    <a:srgbClr val="FF99FF"/>
    <a:srgbClr val="F6C9C0"/>
    <a:srgbClr val="F0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9" autoAdjust="0"/>
    <p:restoredTop sz="75856" autoAdjust="0"/>
  </p:normalViewPr>
  <p:slideViewPr>
    <p:cSldViewPr>
      <p:cViewPr varScale="1">
        <p:scale>
          <a:sx n="116" d="100"/>
          <a:sy n="116"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EC272D-2F93-4BD3-B9B5-064C00DD788C}" type="datetimeFigureOut">
              <a:rPr lang="en-US"/>
              <a:pPr>
                <a:defRPr/>
              </a:pPr>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77EE652-4CD3-49D7-B30F-7214D1818806}" type="slidenum">
              <a:rPr lang="ar-SA"/>
              <a:pPr>
                <a:defRPr/>
              </a:pPr>
              <a:t>‹#›</a:t>
            </a:fld>
            <a:endParaRPr lang="en-US"/>
          </a:p>
        </p:txBody>
      </p:sp>
    </p:spTree>
    <p:extLst>
      <p:ext uri="{BB962C8B-B14F-4D97-AF65-F5344CB8AC3E}">
        <p14:creationId xmlns:p14="http://schemas.microsoft.com/office/powerpoint/2010/main" val="4224371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03462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82540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63537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01218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28490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20112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66353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484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9857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5403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9484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9781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50937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45951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372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3702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6887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23157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9007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4361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05138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9159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84948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6479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55554578"/>
      </p:ext>
    </p:extLst>
  </p:cSld>
  <p:clrMap bg1="dk2" tx1="lt1" bg2="dk1"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Lst>
  <p:transition/>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Garamond" pitchFamily="18" charset="0"/>
        </a:defRPr>
      </a:lvl2pPr>
      <a:lvl3pPr algn="ctr" rtl="1" eaLnBrk="0" fontAlgn="base" hangingPunct="0">
        <a:spcBef>
          <a:spcPct val="0"/>
        </a:spcBef>
        <a:spcAft>
          <a:spcPct val="0"/>
        </a:spcAft>
        <a:defRPr sz="4000" b="1">
          <a:solidFill>
            <a:schemeClr val="tx2"/>
          </a:solidFill>
          <a:latin typeface="Garamond" pitchFamily="18" charset="0"/>
        </a:defRPr>
      </a:lvl3pPr>
      <a:lvl4pPr algn="ctr" rtl="1" eaLnBrk="0" fontAlgn="base" hangingPunct="0">
        <a:spcBef>
          <a:spcPct val="0"/>
        </a:spcBef>
        <a:spcAft>
          <a:spcPct val="0"/>
        </a:spcAft>
        <a:defRPr sz="4000" b="1">
          <a:solidFill>
            <a:schemeClr val="tx2"/>
          </a:solidFill>
          <a:latin typeface="Garamond" pitchFamily="18" charset="0"/>
        </a:defRPr>
      </a:lvl4pPr>
      <a:lvl5pPr algn="ctr" rtl="1" eaLnBrk="0" fontAlgn="base" hangingPunct="0">
        <a:spcBef>
          <a:spcPct val="0"/>
        </a:spcBef>
        <a:spcAft>
          <a:spcPct val="0"/>
        </a:spcAft>
        <a:defRPr sz="4000" b="1">
          <a:solidFill>
            <a:schemeClr val="tx2"/>
          </a:solidFill>
          <a:latin typeface="Garamond" pitchFamily="18" charset="0"/>
        </a:defRPr>
      </a:lvl5pPr>
      <a:lvl6pPr marL="457200" algn="ctr" rtl="1" eaLnBrk="1" fontAlgn="base" hangingPunct="1">
        <a:spcBef>
          <a:spcPct val="0"/>
        </a:spcBef>
        <a:spcAft>
          <a:spcPct val="0"/>
        </a:spcAft>
        <a:defRPr sz="4000" b="1">
          <a:solidFill>
            <a:schemeClr val="tx2"/>
          </a:solidFill>
          <a:latin typeface="Garamond" pitchFamily="18" charset="0"/>
        </a:defRPr>
      </a:lvl6pPr>
      <a:lvl7pPr marL="914400" algn="ctr" rtl="1" eaLnBrk="1" fontAlgn="base" hangingPunct="1">
        <a:spcBef>
          <a:spcPct val="0"/>
        </a:spcBef>
        <a:spcAft>
          <a:spcPct val="0"/>
        </a:spcAft>
        <a:defRPr sz="4000" b="1">
          <a:solidFill>
            <a:schemeClr val="tx2"/>
          </a:solidFill>
          <a:latin typeface="Garamond" pitchFamily="18" charset="0"/>
        </a:defRPr>
      </a:lvl7pPr>
      <a:lvl8pPr marL="1371600" algn="ctr" rtl="1" eaLnBrk="1" fontAlgn="base" hangingPunct="1">
        <a:spcBef>
          <a:spcPct val="0"/>
        </a:spcBef>
        <a:spcAft>
          <a:spcPct val="0"/>
        </a:spcAft>
        <a:defRPr sz="4000" b="1">
          <a:solidFill>
            <a:schemeClr val="tx2"/>
          </a:solidFill>
          <a:latin typeface="Garamond" pitchFamily="18" charset="0"/>
        </a:defRPr>
      </a:lvl8pPr>
      <a:lvl9pPr marL="1828800" algn="ctr" rtl="1" eaLnBrk="1" fontAlgn="base" hangingPunct="1">
        <a:spcBef>
          <a:spcPct val="0"/>
        </a:spcBef>
        <a:spcAft>
          <a:spcPct val="0"/>
        </a:spcAft>
        <a:defRPr sz="4000" b="1">
          <a:solidFill>
            <a:schemeClr val="tx2"/>
          </a:solidFill>
          <a:latin typeface="Garamond"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74520436"/>
      </p:ext>
    </p:extLst>
  </p:cSld>
  <p:clrMap bg1="dk2" tx1="lt1" bg2="dk1"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ransition/>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251520" y="1196752"/>
            <a:ext cx="8540750" cy="3744416"/>
          </a:xfrm>
        </p:spPr>
        <p:txBody>
          <a:bodyPr/>
          <a:lstStyle/>
          <a:p>
            <a:pPr algn="ctr" rtl="0" eaLnBrk="1" hangingPunct="1">
              <a:buFont typeface="Wingdings" pitchFamily="2" charset="2"/>
              <a:buNone/>
            </a:pPr>
            <a:endParaRPr lang="en-US" sz="4000" b="1" dirty="0" smtClean="0">
              <a:solidFill>
                <a:srgbClr val="FFFF00"/>
              </a:solidFill>
              <a:latin typeface="Times New Roman" pitchFamily="18" charset="0"/>
              <a:cs typeface="Times New Roman" pitchFamily="18" charset="0"/>
            </a:endParaRPr>
          </a:p>
          <a:p>
            <a:pPr algn="ctr" rtl="0" eaLnBrk="1" hangingPunct="1">
              <a:buFont typeface="Wingdings" pitchFamily="2" charset="2"/>
              <a:buNone/>
            </a:pPr>
            <a:r>
              <a:rPr lang="en-US" sz="4000" b="1" dirty="0" smtClean="0">
                <a:solidFill>
                  <a:srgbClr val="FFFF00"/>
                </a:solidFill>
                <a:latin typeface="Times New Roman" pitchFamily="18" charset="0"/>
                <a:cs typeface="Times New Roman" pitchFamily="18" charset="0"/>
              </a:rPr>
              <a:t>Physiology of The Small Intestine Motility and Secretion</a:t>
            </a:r>
          </a:p>
          <a:p>
            <a:pPr algn="ctr" rtl="0" eaLnBrk="1" hangingPunct="1">
              <a:buFont typeface="Wingdings" pitchFamily="2" charset="2"/>
              <a:buNone/>
            </a:pPr>
            <a:r>
              <a:rPr lang="en-US" sz="4000" b="1" dirty="0" smtClean="0">
                <a:solidFill>
                  <a:srgbClr val="FFFF00"/>
                </a:solidFill>
                <a:latin typeface="Times New Roman" pitchFamily="18" charset="0"/>
                <a:cs typeface="Times New Roman" pitchFamily="18" charset="0"/>
              </a:rPr>
              <a:t> </a:t>
            </a:r>
          </a:p>
          <a:p>
            <a:pPr algn="ctr" rtl="0" eaLnBrk="1" hangingPunct="1">
              <a:buNone/>
            </a:pPr>
            <a:r>
              <a:rPr lang="en-US" sz="4000" b="1" dirty="0" smtClean="0">
                <a:solidFill>
                  <a:srgbClr val="FFFF00"/>
                </a:solidFill>
                <a:latin typeface="Times New Roman" pitchFamily="18" charset="0"/>
                <a:cs typeface="Times New Roman" pitchFamily="18" charset="0"/>
              </a:rPr>
              <a:t>Mohammed </a:t>
            </a:r>
            <a:r>
              <a:rPr lang="en-US" sz="4000" b="1" dirty="0" err="1" smtClean="0">
                <a:solidFill>
                  <a:srgbClr val="FFFF00"/>
                </a:solidFill>
                <a:latin typeface="Times New Roman" pitchFamily="18" charset="0"/>
                <a:cs typeface="Times New Roman" pitchFamily="18" charset="0"/>
              </a:rPr>
              <a:t>Alzoghaibi</a:t>
            </a:r>
            <a:r>
              <a:rPr lang="en-US" sz="4000" b="1" dirty="0" smtClean="0">
                <a:solidFill>
                  <a:srgbClr val="FFFF00"/>
                </a:solidFill>
                <a:latin typeface="Times New Roman" pitchFamily="18" charset="0"/>
                <a:cs typeface="Times New Roman" pitchFamily="18" charset="0"/>
              </a:rPr>
              <a:t>, PhD</a:t>
            </a:r>
          </a:p>
          <a:p>
            <a:pPr algn="ctr" rtl="0" eaLnBrk="1" hangingPunct="1">
              <a:buNone/>
            </a:pPr>
            <a:r>
              <a:rPr lang="en-US" sz="4000" b="1" dirty="0" smtClean="0">
                <a:solidFill>
                  <a:srgbClr val="FFFF00"/>
                </a:solidFill>
                <a:latin typeface="Times New Roman" pitchFamily="18" charset="0"/>
                <a:cs typeface="Times New Roman" pitchFamily="18" charset="0"/>
              </a:rPr>
              <a:t>0506338400</a:t>
            </a:r>
          </a:p>
          <a:p>
            <a:pPr algn="ctr" rtl="0" eaLnBrk="1" hangingPunct="1">
              <a:buNone/>
            </a:pPr>
            <a:r>
              <a:rPr lang="en-US" sz="4000" b="1" dirty="0" smtClean="0">
                <a:solidFill>
                  <a:srgbClr val="FFFF00"/>
                </a:solidFill>
                <a:latin typeface="Times New Roman" pitchFamily="18" charset="0"/>
                <a:cs typeface="Times New Roman" pitchFamily="18" charset="0"/>
              </a:rPr>
              <a:t>zzoghaibi@gmail.com</a:t>
            </a:r>
          </a:p>
          <a:p>
            <a:pPr algn="ctr" rtl="0" eaLnBrk="1" hangingPunct="1">
              <a:buNone/>
            </a:pPr>
            <a:endParaRPr lang="en-US" sz="4000" b="1" dirty="0">
              <a:solidFill>
                <a:srgbClr val="FFFF00"/>
              </a:solidFill>
              <a:latin typeface="Times New Roman" pitchFamily="18" charset="0"/>
              <a:cs typeface="Times New Roman" pitchFamily="18" charset="0"/>
            </a:endParaRPr>
          </a:p>
        </p:txBody>
      </p:sp>
      <p:sp>
        <p:nvSpPr>
          <p:cNvPr id="2" name="TextBox 1"/>
          <p:cNvSpPr txBox="1"/>
          <p:nvPr/>
        </p:nvSpPr>
        <p:spPr>
          <a:xfrm>
            <a:off x="3203848" y="764704"/>
            <a:ext cx="2364750" cy="923330"/>
          </a:xfrm>
          <a:prstGeom prst="rect">
            <a:avLst/>
          </a:prstGeom>
          <a:noFill/>
        </p:spPr>
        <p:txBody>
          <a:bodyPr wrap="none" rtlCol="0">
            <a:spAutoFit/>
          </a:bodyPr>
          <a:lstStyle/>
          <a:p>
            <a:r>
              <a:rPr lang="en-US" b="1" dirty="0" smtClean="0"/>
              <a:t>Chapter 64: 812-814</a:t>
            </a:r>
          </a:p>
          <a:p>
            <a:r>
              <a:rPr lang="en-US" b="1" dirty="0" smtClean="0"/>
              <a:t>Chapter 65: 830-831</a:t>
            </a:r>
          </a:p>
          <a:p>
            <a:r>
              <a:rPr lang="en-US" b="1" dirty="0" smtClean="0"/>
              <a:t>Chapter 66: 833-841</a:t>
            </a:r>
            <a:endParaRPr lang="en-US"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Garamond" pitchFamily="18" charset="0"/>
              </a:rPr>
              <a:t>5. Peristaltic rush</a:t>
            </a:r>
            <a:endParaRPr lang="en-US" dirty="0"/>
          </a:p>
        </p:txBody>
      </p:sp>
      <p:sp>
        <p:nvSpPr>
          <p:cNvPr id="3" name="Content Placeholder 2"/>
          <p:cNvSpPr>
            <a:spLocks noGrp="1"/>
          </p:cNvSpPr>
          <p:nvPr>
            <p:ph idx="1"/>
          </p:nvPr>
        </p:nvSpPr>
        <p:spPr>
          <a:xfrm>
            <a:off x="685800" y="1556792"/>
            <a:ext cx="7772400" cy="4114800"/>
          </a:xfrm>
        </p:spPr>
        <p:txBody>
          <a:bodyPr/>
          <a:lstStyle/>
          <a:p>
            <a:pPr>
              <a:defRPr/>
            </a:pPr>
            <a:r>
              <a:rPr lang="en-US" b="1" dirty="0" smtClean="0">
                <a:solidFill>
                  <a:srgbClr val="FFFF00"/>
                </a:solidFill>
                <a:latin typeface="Garamond" pitchFamily="18" charset="0"/>
              </a:rPr>
              <a:t>Powerful </a:t>
            </a:r>
            <a:r>
              <a:rPr lang="en-US" b="1" dirty="0">
                <a:solidFill>
                  <a:srgbClr val="FFFF00"/>
                </a:solidFill>
                <a:latin typeface="Garamond" pitchFamily="18" charset="0"/>
              </a:rPr>
              <a:t>rapid peristalsis due to intense irritation of intestinal mucosa as in infectious </a:t>
            </a:r>
            <a:r>
              <a:rPr lang="en-US" b="1" dirty="0" smtClean="0">
                <a:solidFill>
                  <a:srgbClr val="FFFF00"/>
                </a:solidFill>
                <a:latin typeface="Garamond" pitchFamily="18" charset="0"/>
              </a:rPr>
              <a:t>diarrhea.</a:t>
            </a:r>
          </a:p>
          <a:p>
            <a:pPr>
              <a:defRPr/>
            </a:pPr>
            <a:r>
              <a:rPr lang="en-US" b="1" dirty="0" smtClean="0">
                <a:solidFill>
                  <a:srgbClr val="FFFF00"/>
                </a:solidFill>
                <a:latin typeface="Garamond" pitchFamily="18" charset="0"/>
              </a:rPr>
              <a:t>Initiated </a:t>
            </a:r>
            <a:r>
              <a:rPr lang="en-US" b="1" dirty="0">
                <a:solidFill>
                  <a:srgbClr val="FFFF00"/>
                </a:solidFill>
                <a:latin typeface="Garamond" pitchFamily="18" charset="0"/>
              </a:rPr>
              <a:t>mainly by extrinsic nervous reflexes to brain stem and back to </a:t>
            </a:r>
            <a:r>
              <a:rPr lang="en-US" b="1" dirty="0" smtClean="0">
                <a:solidFill>
                  <a:srgbClr val="FFFF00"/>
                </a:solidFill>
                <a:latin typeface="Garamond" pitchFamily="18" charset="0"/>
              </a:rPr>
              <a:t>gut.</a:t>
            </a:r>
          </a:p>
          <a:p>
            <a:pPr>
              <a:defRPr/>
            </a:pPr>
            <a:r>
              <a:rPr lang="en-US" b="1" dirty="0">
                <a:solidFill>
                  <a:srgbClr val="FFFF00"/>
                </a:solidFill>
                <a:latin typeface="Garamond" pitchFamily="18" charset="0"/>
              </a:rPr>
              <a:t>S</a:t>
            </a:r>
            <a:r>
              <a:rPr lang="en-US" b="1" dirty="0" smtClean="0">
                <a:solidFill>
                  <a:srgbClr val="FFFF00"/>
                </a:solidFill>
                <a:latin typeface="Garamond" pitchFamily="18" charset="0"/>
              </a:rPr>
              <a:t>weeps </a:t>
            </a:r>
            <a:r>
              <a:rPr lang="en-US" b="1" dirty="0">
                <a:solidFill>
                  <a:srgbClr val="FFFF00"/>
                </a:solidFill>
                <a:latin typeface="Garamond" pitchFamily="18" charset="0"/>
              </a:rPr>
              <a:t>the contents of intestine into the colon and thereby relieving the small intestine of </a:t>
            </a:r>
            <a:r>
              <a:rPr lang="en-US" b="1" dirty="0" err="1">
                <a:solidFill>
                  <a:srgbClr val="FFFF00"/>
                </a:solidFill>
                <a:latin typeface="Garamond" pitchFamily="18" charset="0"/>
              </a:rPr>
              <a:t>irritative</a:t>
            </a:r>
            <a:r>
              <a:rPr lang="en-US" b="1" dirty="0">
                <a:solidFill>
                  <a:srgbClr val="FFFF00"/>
                </a:solidFill>
                <a:latin typeface="Garamond" pitchFamily="18" charset="0"/>
              </a:rPr>
              <a:t> </a:t>
            </a:r>
            <a:r>
              <a:rPr lang="en-US" b="1" dirty="0" err="1">
                <a:solidFill>
                  <a:srgbClr val="FFFF00"/>
                </a:solidFill>
                <a:latin typeface="Garamond" pitchFamily="18" charset="0"/>
              </a:rPr>
              <a:t>chyme</a:t>
            </a:r>
            <a:r>
              <a:rPr lang="en-US" b="1" dirty="0">
                <a:solidFill>
                  <a:srgbClr val="FFFF00"/>
                </a:solidFill>
                <a:latin typeface="Garamond" pitchFamily="18" charset="0"/>
              </a:rPr>
              <a:t> or excessive distension.</a:t>
            </a:r>
          </a:p>
          <a:p>
            <a:endParaRPr lang="en-US" dirty="0"/>
          </a:p>
        </p:txBody>
      </p:sp>
    </p:spTree>
    <p:extLst>
      <p:ext uri="{BB962C8B-B14F-4D97-AF65-F5344CB8AC3E}">
        <p14:creationId xmlns:p14="http://schemas.microsoft.com/office/powerpoint/2010/main" val="39044337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92" y="116632"/>
            <a:ext cx="7772400" cy="792088"/>
          </a:xfrm>
        </p:spPr>
        <p:txBody>
          <a:bodyPr/>
          <a:lstStyle/>
          <a:p>
            <a:r>
              <a:rPr lang="en-US" dirty="0">
                <a:solidFill>
                  <a:srgbClr val="FFFF00"/>
                </a:solidFill>
                <a:latin typeface="Garamond" pitchFamily="18" charset="0"/>
              </a:rPr>
              <a:t>Movement of the </a:t>
            </a:r>
            <a:r>
              <a:rPr lang="en-US" dirty="0" smtClean="0">
                <a:solidFill>
                  <a:srgbClr val="FFFF00"/>
                </a:solidFill>
                <a:latin typeface="Garamond" pitchFamily="18" charset="0"/>
              </a:rPr>
              <a:t>villi</a:t>
            </a:r>
            <a:endParaRPr lang="en-US" dirty="0"/>
          </a:p>
        </p:txBody>
      </p:sp>
      <p:sp>
        <p:nvSpPr>
          <p:cNvPr id="22530" name="Rectangle 3"/>
          <p:cNvSpPr>
            <a:spLocks noGrp="1" noChangeArrowheads="1"/>
          </p:cNvSpPr>
          <p:nvPr>
            <p:ph idx="1"/>
          </p:nvPr>
        </p:nvSpPr>
        <p:spPr>
          <a:xfrm>
            <a:off x="179512" y="836712"/>
            <a:ext cx="8856984" cy="4114800"/>
          </a:xfrm>
        </p:spPr>
        <p:txBody>
          <a:bodyPr/>
          <a:lstStyle/>
          <a:p>
            <a:r>
              <a:rPr lang="en-US" b="1" dirty="0" smtClean="0">
                <a:solidFill>
                  <a:srgbClr val="FFFF00"/>
                </a:solidFill>
                <a:latin typeface="Garamond" pitchFamily="18" charset="0"/>
              </a:rPr>
              <a:t>The villous movement consists of fast shortening and slow lengthening as well as side to side movements. </a:t>
            </a:r>
          </a:p>
          <a:p>
            <a:r>
              <a:rPr lang="en-US" b="1" dirty="0" smtClean="0">
                <a:solidFill>
                  <a:srgbClr val="FFFF00"/>
                </a:solidFill>
                <a:latin typeface="Garamond" pitchFamily="18" charset="0"/>
              </a:rPr>
              <a:t>Villous contractions are initiated by local nervous reflexes in response to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in small intestine. </a:t>
            </a:r>
          </a:p>
          <a:p>
            <a:r>
              <a:rPr lang="en-US" b="1" dirty="0" smtClean="0">
                <a:solidFill>
                  <a:srgbClr val="FFFF00"/>
                </a:solidFill>
                <a:latin typeface="Garamond" pitchFamily="18" charset="0"/>
              </a:rPr>
              <a:t>They facilitate absorption and lymph flow from central lacteals into lymphatic system.</a:t>
            </a:r>
          </a:p>
          <a:p>
            <a:r>
              <a:rPr lang="en-US" b="1" dirty="0" smtClean="0">
                <a:solidFill>
                  <a:srgbClr val="FFFF00"/>
                </a:solidFill>
                <a:latin typeface="Garamond" pitchFamily="18" charset="0"/>
              </a:rPr>
              <a:t>They are stimulated by </a:t>
            </a:r>
            <a:r>
              <a:rPr lang="en-US" b="1" dirty="0" err="1" smtClean="0">
                <a:solidFill>
                  <a:srgbClr val="FFFF00"/>
                </a:solidFill>
                <a:latin typeface="Garamond" pitchFamily="18" charset="0"/>
              </a:rPr>
              <a:t>villikinin</a:t>
            </a:r>
            <a:r>
              <a:rPr lang="en-US" b="1" dirty="0" smtClean="0">
                <a:solidFill>
                  <a:srgbClr val="FFFF00"/>
                </a:solidFill>
                <a:latin typeface="Garamond" pitchFamily="18" charset="0"/>
              </a:rPr>
              <a:t> hormone released by intestinal mucosa when it comes in contact with digestive products.</a:t>
            </a:r>
            <a:endParaRPr lang="en-US" b="1" i="1" u="sng" dirty="0" smtClean="0">
              <a:solidFill>
                <a:srgbClr val="FFFF00"/>
              </a:solidFill>
              <a:latin typeface="Garamond"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648"/>
            <a:ext cx="8229600" cy="703263"/>
          </a:xfrm>
        </p:spPr>
        <p:txBody>
          <a:bodyPr/>
          <a:lstStyle/>
          <a:p>
            <a:pPr eaLnBrk="1" hangingPunct="1"/>
            <a:r>
              <a:rPr lang="en-US" sz="4000" b="1" dirty="0" smtClean="0">
                <a:solidFill>
                  <a:schemeClr val="tx1"/>
                </a:solidFill>
                <a:latin typeface="Garamond" pitchFamily="18" charset="0"/>
              </a:rPr>
              <a:t>Control of intestinal motility</a:t>
            </a:r>
          </a:p>
        </p:txBody>
      </p:sp>
      <p:sp>
        <p:nvSpPr>
          <p:cNvPr id="23555" name="Rectangle 3"/>
          <p:cNvSpPr>
            <a:spLocks noGrp="1" noChangeArrowheads="1"/>
          </p:cNvSpPr>
          <p:nvPr>
            <p:ph idx="1"/>
          </p:nvPr>
        </p:nvSpPr>
        <p:spPr>
          <a:xfrm>
            <a:off x="179512" y="908174"/>
            <a:ext cx="8640960" cy="5545162"/>
          </a:xfrm>
        </p:spPr>
        <p:txBody>
          <a:bodyPr/>
          <a:lstStyle/>
          <a:p>
            <a:pPr marL="571500" indent="-571500">
              <a:buFont typeface="+mj-lt"/>
              <a:buAutoNum type="romanUcPeriod"/>
            </a:pPr>
            <a:r>
              <a:rPr lang="en-US" b="1" dirty="0" smtClean="0">
                <a:solidFill>
                  <a:srgbClr val="FFFF00"/>
                </a:solidFill>
                <a:latin typeface="Garamond" pitchFamily="18" charset="0"/>
              </a:rPr>
              <a:t>Neural control:</a:t>
            </a:r>
          </a:p>
          <a:p>
            <a:pPr algn="l" rtl="0" eaLnBrk="1" hangingPunct="1">
              <a:buFont typeface="Wingdings" panose="05000000000000000000" pitchFamily="2" charset="2"/>
              <a:buChar char="§"/>
            </a:pPr>
            <a:r>
              <a:rPr lang="en-US" b="1" dirty="0" smtClean="0">
                <a:solidFill>
                  <a:srgbClr val="FFFF00"/>
                </a:solidFill>
                <a:latin typeface="Garamond" pitchFamily="18" charset="0"/>
              </a:rPr>
              <a:t>Vagal excitation increases intestinal and villous movements.</a:t>
            </a:r>
          </a:p>
          <a:p>
            <a:pPr algn="l" rtl="0" eaLnBrk="1" hangingPunct="1">
              <a:buFont typeface="Wingdings" panose="05000000000000000000" pitchFamily="2" charset="2"/>
              <a:buChar char="§"/>
            </a:pPr>
            <a:r>
              <a:rPr lang="en-US" b="1" dirty="0" smtClean="0">
                <a:solidFill>
                  <a:srgbClr val="FFFF00"/>
                </a:solidFill>
                <a:latin typeface="Garamond" pitchFamily="18" charset="0"/>
              </a:rPr>
              <a:t>Sympathetic excitation decreases intestinal and villous movements.</a:t>
            </a:r>
          </a:p>
          <a:p>
            <a:pPr algn="l" rtl="0" eaLnBrk="1" hangingPunct="1">
              <a:buFont typeface="Wingdings" panose="05000000000000000000" pitchFamily="2" charset="2"/>
              <a:buChar char="§"/>
            </a:pPr>
            <a:r>
              <a:rPr lang="en-US" b="1" dirty="0" err="1" smtClean="0">
                <a:solidFill>
                  <a:srgbClr val="FFFF00"/>
                </a:solidFill>
                <a:latin typeface="Garamond" pitchFamily="18" charset="0"/>
              </a:rPr>
              <a:t>Gastroileal</a:t>
            </a:r>
            <a:r>
              <a:rPr lang="en-US" b="1" dirty="0" smtClean="0">
                <a:solidFill>
                  <a:srgbClr val="FFFF00"/>
                </a:solidFill>
                <a:latin typeface="Garamond" pitchFamily="18" charset="0"/>
              </a:rPr>
              <a:t> reflex is initiated by gastric distension. Impulses are conducted through </a:t>
            </a:r>
            <a:r>
              <a:rPr lang="en-US" b="1" dirty="0" err="1" smtClean="0">
                <a:solidFill>
                  <a:srgbClr val="FFFF00"/>
                </a:solidFill>
                <a:latin typeface="Garamond" pitchFamily="18" charset="0"/>
              </a:rPr>
              <a:t>myenteric</a:t>
            </a:r>
            <a:r>
              <a:rPr lang="en-US" b="1" dirty="0" smtClean="0">
                <a:solidFill>
                  <a:srgbClr val="FFFF00"/>
                </a:solidFill>
                <a:latin typeface="Garamond" pitchFamily="18" charset="0"/>
              </a:rPr>
              <a:t> plexus to initiate a fast peristaltic wave passing to the ileum. The </a:t>
            </a:r>
            <a:r>
              <a:rPr lang="en-US" b="1" dirty="0" err="1" smtClean="0">
                <a:solidFill>
                  <a:srgbClr val="FFFF00"/>
                </a:solidFill>
                <a:latin typeface="Garamond" pitchFamily="18" charset="0"/>
              </a:rPr>
              <a:t>ileocaecal</a:t>
            </a:r>
            <a:r>
              <a:rPr lang="en-US" b="1" dirty="0" smtClean="0">
                <a:solidFill>
                  <a:srgbClr val="FFFF00"/>
                </a:solidFill>
                <a:latin typeface="Garamond" pitchFamily="18" charset="0"/>
              </a:rPr>
              <a:t> valve relaxes allowing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to pass into cecum. This reflex is mediated by </a:t>
            </a:r>
            <a:r>
              <a:rPr lang="en-US" b="1" dirty="0" err="1" smtClean="0">
                <a:solidFill>
                  <a:srgbClr val="FFFF00"/>
                </a:solidFill>
                <a:latin typeface="Garamond" pitchFamily="18" charset="0"/>
              </a:rPr>
              <a:t>vagus</a:t>
            </a:r>
            <a:r>
              <a:rPr lang="en-US" b="1" dirty="0" smtClean="0">
                <a:solidFill>
                  <a:srgbClr val="FFFF00"/>
                </a:solidFill>
                <a:latin typeface="Garamond" pitchFamily="18" charset="0"/>
              </a:rPr>
              <a:t> nerve. </a:t>
            </a:r>
            <a:endParaRPr lang="en-US" b="1" i="1" u="sng" dirty="0" smtClean="0">
              <a:solidFill>
                <a:srgbClr val="FFFF00"/>
              </a:solidFill>
              <a:latin typeface="Garamond"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659160"/>
          </a:xfrm>
        </p:spPr>
        <p:txBody>
          <a:bodyPr/>
          <a:lstStyle/>
          <a:p>
            <a:r>
              <a:rPr lang="en-US" sz="3600" dirty="0">
                <a:solidFill>
                  <a:schemeClr val="tx1"/>
                </a:solidFill>
                <a:latin typeface="Garamond" pitchFamily="18" charset="0"/>
              </a:rPr>
              <a:t>Control of intestinal </a:t>
            </a:r>
            <a:r>
              <a:rPr lang="en-US" sz="3600" dirty="0" smtClean="0">
                <a:solidFill>
                  <a:schemeClr val="tx1"/>
                </a:solidFill>
                <a:latin typeface="Garamond" pitchFamily="18" charset="0"/>
              </a:rPr>
              <a:t>motility (cont’d)</a:t>
            </a:r>
            <a:endParaRPr lang="en-US" sz="3600" dirty="0"/>
          </a:p>
        </p:txBody>
      </p:sp>
      <p:sp>
        <p:nvSpPr>
          <p:cNvPr id="24578" name="Rectangle 3"/>
          <p:cNvSpPr>
            <a:spLocks noGrp="1" noChangeArrowheads="1"/>
          </p:cNvSpPr>
          <p:nvPr>
            <p:ph idx="1"/>
          </p:nvPr>
        </p:nvSpPr>
        <p:spPr>
          <a:xfrm>
            <a:off x="107504" y="1124744"/>
            <a:ext cx="8928992" cy="4114800"/>
          </a:xfrm>
        </p:spPr>
        <p:txBody>
          <a:bodyPr/>
          <a:lstStyle/>
          <a:p>
            <a:pPr marL="0" indent="0" algn="l" rtl="0" eaLnBrk="1" hangingPunct="1">
              <a:buNone/>
            </a:pPr>
            <a:r>
              <a:rPr lang="en-US" sz="3600" b="1" dirty="0" smtClean="0">
                <a:solidFill>
                  <a:srgbClr val="FFFF00"/>
                </a:solidFill>
                <a:latin typeface="Garamond" pitchFamily="18" charset="0"/>
              </a:rPr>
              <a:t>II. Hormonal control:</a:t>
            </a:r>
            <a:endParaRPr lang="en-US" sz="3600" dirty="0" smtClean="0">
              <a:solidFill>
                <a:srgbClr val="FFFF00"/>
              </a:solidFill>
              <a:latin typeface="Garamond" pitchFamily="18" charset="0"/>
            </a:endParaRPr>
          </a:p>
          <a:p>
            <a:pPr>
              <a:buClr>
                <a:srgbClr val="FF0000"/>
              </a:buClr>
            </a:pPr>
            <a:r>
              <a:rPr lang="en-US" b="1" dirty="0" smtClean="0">
                <a:solidFill>
                  <a:srgbClr val="FFFF00"/>
                </a:solidFill>
                <a:latin typeface="Garamond" pitchFamily="18" charset="0"/>
              </a:rPr>
              <a:t>Gastrin, CCK, insulin and serotonin stimulate intestinal motility. Gastrin and CCK relax </a:t>
            </a:r>
            <a:r>
              <a:rPr lang="en-US" b="1" dirty="0" err="1" smtClean="0">
                <a:solidFill>
                  <a:srgbClr val="FFFF00"/>
                </a:solidFill>
                <a:latin typeface="Garamond" pitchFamily="18" charset="0"/>
              </a:rPr>
              <a:t>ileocaecal</a:t>
            </a:r>
            <a:r>
              <a:rPr lang="en-US" b="1" dirty="0" smtClean="0">
                <a:solidFill>
                  <a:srgbClr val="FFFF00"/>
                </a:solidFill>
                <a:latin typeface="Garamond" pitchFamily="18" charset="0"/>
              </a:rPr>
              <a:t> sphincter.</a:t>
            </a:r>
          </a:p>
          <a:p>
            <a:pPr>
              <a:buClr>
                <a:srgbClr val="FF0000"/>
              </a:buClr>
            </a:pPr>
            <a:r>
              <a:rPr lang="en-US" b="1" dirty="0" smtClean="0">
                <a:solidFill>
                  <a:srgbClr val="FFFF00"/>
                </a:solidFill>
                <a:latin typeface="Garamond" pitchFamily="18" charset="0"/>
              </a:rPr>
              <a:t>Motilin </a:t>
            </a:r>
            <a:r>
              <a:rPr lang="en-US" b="1" dirty="0" smtClean="0">
                <a:solidFill>
                  <a:srgbClr val="FFFF00"/>
                </a:solidFill>
                <a:latin typeface="Garamond" pitchFamily="18" charset="0"/>
              </a:rPr>
              <a:t>secreted from duodenum stimulates intestinal motility and </a:t>
            </a:r>
            <a:r>
              <a:rPr lang="en-US" b="1" dirty="0" smtClean="0">
                <a:solidFill>
                  <a:srgbClr val="FFFF00"/>
                </a:solidFill>
                <a:latin typeface="Garamond" pitchFamily="18" charset="0"/>
              </a:rPr>
              <a:t>regulates </a:t>
            </a:r>
            <a:r>
              <a:rPr lang="en-US" b="1" dirty="0" smtClean="0">
                <a:solidFill>
                  <a:srgbClr val="FFFF00"/>
                </a:solidFill>
                <a:latin typeface="Garamond" pitchFamily="18" charset="0"/>
              </a:rPr>
              <a:t>MMC.</a:t>
            </a:r>
          </a:p>
          <a:p>
            <a:pPr>
              <a:buClr>
                <a:srgbClr val="FF0000"/>
              </a:buClr>
            </a:pPr>
            <a:r>
              <a:rPr lang="en-US" b="1" dirty="0" smtClean="0">
                <a:solidFill>
                  <a:srgbClr val="FFFF00"/>
                </a:solidFill>
                <a:latin typeface="Garamond" pitchFamily="18" charset="0"/>
              </a:rPr>
              <a:t>Secretin </a:t>
            </a:r>
            <a:r>
              <a:rPr lang="en-US" b="1" dirty="0">
                <a:solidFill>
                  <a:srgbClr val="FFFF00"/>
                </a:solidFill>
                <a:latin typeface="Garamond" pitchFamily="18" charset="0"/>
              </a:rPr>
              <a:t>and </a:t>
            </a:r>
            <a:r>
              <a:rPr lang="en-US" b="1" dirty="0" smtClean="0">
                <a:solidFill>
                  <a:srgbClr val="FFFF00"/>
                </a:solidFill>
                <a:latin typeface="Garamond" pitchFamily="18" charset="0"/>
              </a:rPr>
              <a:t>glucagon inhibit </a:t>
            </a:r>
            <a:r>
              <a:rPr lang="en-US" b="1" dirty="0">
                <a:solidFill>
                  <a:srgbClr val="FFFF00"/>
                </a:solidFill>
                <a:latin typeface="Garamond" pitchFamily="18" charset="0"/>
              </a:rPr>
              <a:t>intestinal motility and contract </a:t>
            </a:r>
            <a:r>
              <a:rPr lang="en-US" b="1" dirty="0" err="1">
                <a:solidFill>
                  <a:srgbClr val="FFFF00"/>
                </a:solidFill>
                <a:latin typeface="Garamond" pitchFamily="18" charset="0"/>
              </a:rPr>
              <a:t>ileocaecal</a:t>
            </a:r>
            <a:r>
              <a:rPr lang="en-US" b="1" dirty="0">
                <a:solidFill>
                  <a:srgbClr val="FFFF00"/>
                </a:solidFill>
                <a:latin typeface="Garamond" pitchFamily="18" charset="0"/>
              </a:rPr>
              <a:t> </a:t>
            </a:r>
            <a:r>
              <a:rPr lang="en-US" b="1" dirty="0" smtClean="0">
                <a:solidFill>
                  <a:srgbClr val="FFFF00"/>
                </a:solidFill>
                <a:latin typeface="Garamond" pitchFamily="18" charset="0"/>
              </a:rPr>
              <a:t>sphincter.</a:t>
            </a:r>
          </a:p>
          <a:p>
            <a:pPr>
              <a:buClr>
                <a:srgbClr val="FF0000"/>
              </a:buClr>
            </a:pPr>
            <a:r>
              <a:rPr lang="en-US" b="1" dirty="0" err="1" smtClean="0">
                <a:solidFill>
                  <a:srgbClr val="FFFF00"/>
                </a:solidFill>
                <a:latin typeface="Garamond" pitchFamily="18" charset="0"/>
              </a:rPr>
              <a:t>Villikinin</a:t>
            </a:r>
            <a:r>
              <a:rPr lang="en-US" b="1" dirty="0" smtClean="0">
                <a:solidFill>
                  <a:srgbClr val="FFFF00"/>
                </a:solidFill>
                <a:latin typeface="Garamond" pitchFamily="18" charset="0"/>
              </a:rPr>
              <a:t> stimulates movement of the villi.</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tx1"/>
                </a:solidFill>
              </a:rPr>
              <a:t>Secretions of The Small Intestine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63828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1438"/>
            <a:ext cx="7772400" cy="1143000"/>
          </a:xfrm>
        </p:spPr>
        <p:txBody>
          <a:bodyPr/>
          <a:lstStyle/>
          <a:p>
            <a:pPr eaLnBrk="1" hangingPunct="1"/>
            <a:r>
              <a:rPr lang="en-US" dirty="0" smtClean="0">
                <a:solidFill>
                  <a:schemeClr val="tx1"/>
                </a:solidFill>
              </a:rPr>
              <a:t>Secretions of The Small Intestine</a:t>
            </a:r>
            <a:endParaRPr lang="ar-SA" dirty="0" smtClean="0">
              <a:solidFill>
                <a:schemeClr val="tx1"/>
              </a:solidFill>
            </a:endParaRPr>
          </a:p>
        </p:txBody>
      </p:sp>
      <p:sp>
        <p:nvSpPr>
          <p:cNvPr id="14339" name="Content Placeholder 2"/>
          <p:cNvSpPr>
            <a:spLocks noGrp="1"/>
          </p:cNvSpPr>
          <p:nvPr>
            <p:ph idx="1"/>
          </p:nvPr>
        </p:nvSpPr>
        <p:spPr>
          <a:xfrm>
            <a:off x="323528" y="1340768"/>
            <a:ext cx="8568952" cy="4880570"/>
          </a:xfrm>
        </p:spPr>
        <p:txBody>
          <a:bodyPr/>
          <a:lstStyle/>
          <a:p>
            <a:pPr marL="0" indent="0" algn="l" rtl="0" eaLnBrk="1" hangingPunct="1">
              <a:buNone/>
            </a:pPr>
            <a:r>
              <a:rPr lang="en-US" sz="2800" b="1" dirty="0" smtClean="0">
                <a:solidFill>
                  <a:srgbClr val="FFFF00"/>
                </a:solidFill>
              </a:rPr>
              <a:t>Secretion of Mucus by Brunner’s Glands in the Duodenum:</a:t>
            </a:r>
          </a:p>
          <a:p>
            <a:pPr algn="l" rtl="0" eaLnBrk="1" hangingPunct="1"/>
            <a:r>
              <a:rPr lang="en-US" sz="2800" b="1" i="1" dirty="0" smtClean="0">
                <a:solidFill>
                  <a:srgbClr val="FFFF00"/>
                </a:solidFill>
              </a:rPr>
              <a:t>Brunner’s glands </a:t>
            </a:r>
            <a:r>
              <a:rPr lang="en-US" sz="2800" b="1" dirty="0" smtClean="0">
                <a:solidFill>
                  <a:srgbClr val="FFFF00"/>
                </a:solidFill>
              </a:rPr>
              <a:t>are located in the wall of the first few centimeters of the duodenum. They secrete large amounts of alkaline mucus, which contains a large amount of bicarbonate ions, in response to (1) irritating stimuli on the duodenal mucosa; (2) vagal stimulation, (3) secretin. </a:t>
            </a:r>
          </a:p>
          <a:p>
            <a:pPr algn="l" rtl="0" eaLnBrk="1" hangingPunct="1"/>
            <a:r>
              <a:rPr lang="en-US" sz="2800" b="1" dirty="0">
                <a:solidFill>
                  <a:srgbClr val="FFFF00"/>
                </a:solidFill>
              </a:rPr>
              <a:t>Mucus protects the mucosa</a:t>
            </a:r>
            <a:r>
              <a:rPr lang="en-US" sz="2800" b="1" dirty="0" smtClean="0">
                <a:solidFill>
                  <a:srgbClr val="FFFF00"/>
                </a:solidFill>
              </a:rPr>
              <a:t>.</a:t>
            </a:r>
          </a:p>
          <a:p>
            <a:pPr algn="l" rtl="0" eaLnBrk="1" hangingPunct="1"/>
            <a:r>
              <a:rPr lang="en-US" sz="2800" b="1" dirty="0" smtClean="0">
                <a:solidFill>
                  <a:srgbClr val="FFFF00"/>
                </a:solidFill>
              </a:rPr>
              <a:t>Brunner’s glands are inhibited by sympathetic stimulation</a:t>
            </a:r>
            <a:endParaRPr lang="ar-SA" sz="2800" b="1" dirty="0" smtClean="0">
              <a:solidFill>
                <a:srgbClr val="FFFF00"/>
              </a:solidFill>
            </a:endParaRPr>
          </a:p>
        </p:txBody>
      </p:sp>
    </p:spTree>
    <p:extLst>
      <p:ext uri="{BB962C8B-B14F-4D97-AF65-F5344CB8AC3E}">
        <p14:creationId xmlns:p14="http://schemas.microsoft.com/office/powerpoint/2010/main" val="35134832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536" y="214313"/>
            <a:ext cx="8062664" cy="1143000"/>
          </a:xfrm>
        </p:spPr>
        <p:txBody>
          <a:bodyPr/>
          <a:lstStyle/>
          <a:p>
            <a:pPr algn="l" eaLnBrk="1" hangingPunct="1"/>
            <a:r>
              <a:rPr lang="en-US" sz="3600" dirty="0" smtClean="0">
                <a:solidFill>
                  <a:srgbClr val="FFFF00"/>
                </a:solidFill>
              </a:rPr>
              <a:t>Secretion of Intestinal </a:t>
            </a:r>
            <a:r>
              <a:rPr lang="en-US" sz="3600" dirty="0">
                <a:solidFill>
                  <a:srgbClr val="FFFF00"/>
                </a:solidFill>
              </a:rPr>
              <a:t>Juices </a:t>
            </a:r>
            <a:r>
              <a:rPr lang="en-US" sz="3600" dirty="0" smtClean="0">
                <a:solidFill>
                  <a:srgbClr val="FFFF00"/>
                </a:solidFill>
              </a:rPr>
              <a:t>by the Crypts of </a:t>
            </a:r>
            <a:r>
              <a:rPr lang="en-US" sz="3600" dirty="0" err="1" smtClean="0">
                <a:solidFill>
                  <a:srgbClr val="FFFF00"/>
                </a:solidFill>
              </a:rPr>
              <a:t>Lieberkühn</a:t>
            </a:r>
            <a:endParaRPr lang="ar-SA" sz="3600" dirty="0" smtClean="0">
              <a:solidFill>
                <a:srgbClr val="FFFF00"/>
              </a:solidFill>
            </a:endParaRPr>
          </a:p>
        </p:txBody>
      </p:sp>
      <p:sp>
        <p:nvSpPr>
          <p:cNvPr id="15363" name="Content Placeholder 2"/>
          <p:cNvSpPr>
            <a:spLocks noGrp="1"/>
          </p:cNvSpPr>
          <p:nvPr>
            <p:ph sz="half" idx="1"/>
          </p:nvPr>
        </p:nvSpPr>
        <p:spPr>
          <a:xfrm>
            <a:off x="0" y="1340768"/>
            <a:ext cx="5940152" cy="5040560"/>
          </a:xfrm>
        </p:spPr>
        <p:txBody>
          <a:bodyPr/>
          <a:lstStyle/>
          <a:p>
            <a:pPr algn="l" rtl="0" eaLnBrk="1" hangingPunct="1"/>
            <a:r>
              <a:rPr lang="en-US" b="1" i="1" dirty="0" smtClean="0">
                <a:solidFill>
                  <a:srgbClr val="FFFF00"/>
                </a:solidFill>
              </a:rPr>
              <a:t>Crypts of </a:t>
            </a:r>
            <a:r>
              <a:rPr lang="en-US" b="1" i="1" dirty="0" err="1" smtClean="0">
                <a:solidFill>
                  <a:srgbClr val="FFFF00"/>
                </a:solidFill>
              </a:rPr>
              <a:t>Lieberkühn</a:t>
            </a:r>
            <a:r>
              <a:rPr lang="en-US" b="1" i="1" dirty="0" smtClean="0">
                <a:solidFill>
                  <a:srgbClr val="FFFF00"/>
                </a:solidFill>
              </a:rPr>
              <a:t> </a:t>
            </a:r>
            <a:r>
              <a:rPr lang="en-US" b="1" dirty="0" smtClean="0">
                <a:solidFill>
                  <a:srgbClr val="FFFF00"/>
                </a:solidFill>
              </a:rPr>
              <a:t>are small pits which lie between intestinal villi. </a:t>
            </a:r>
          </a:p>
          <a:p>
            <a:pPr algn="l" rtl="0" eaLnBrk="1" hangingPunct="1"/>
            <a:r>
              <a:rPr lang="en-US" b="1" dirty="0" smtClean="0">
                <a:solidFill>
                  <a:srgbClr val="FFFF00"/>
                </a:solidFill>
              </a:rPr>
              <a:t>The surfaces of both the crypts and the villi are covered by an epithelium composed of 2 types of cells: (1) </a:t>
            </a:r>
            <a:r>
              <a:rPr lang="en-US" b="1" i="1" dirty="0" smtClean="0">
                <a:solidFill>
                  <a:srgbClr val="FFFF00"/>
                </a:solidFill>
              </a:rPr>
              <a:t>goblet cells, </a:t>
            </a:r>
            <a:r>
              <a:rPr lang="en-US" b="1" dirty="0" smtClean="0">
                <a:solidFill>
                  <a:srgbClr val="FFFF00"/>
                </a:solidFill>
              </a:rPr>
              <a:t>secrete </a:t>
            </a:r>
            <a:r>
              <a:rPr lang="en-US" b="1" i="1" dirty="0" smtClean="0">
                <a:solidFill>
                  <a:srgbClr val="FFFF00"/>
                </a:solidFill>
              </a:rPr>
              <a:t>mucus</a:t>
            </a:r>
            <a:r>
              <a:rPr lang="en-US" b="1" dirty="0" smtClean="0">
                <a:solidFill>
                  <a:srgbClr val="FFFF00"/>
                </a:solidFill>
              </a:rPr>
              <a:t>, and (2) </a:t>
            </a:r>
            <a:r>
              <a:rPr lang="en-US" b="1" i="1" dirty="0" smtClean="0">
                <a:solidFill>
                  <a:srgbClr val="FFFF00"/>
                </a:solidFill>
              </a:rPr>
              <a:t>enterocytes, </a:t>
            </a:r>
            <a:r>
              <a:rPr lang="en-US" b="1" dirty="0" smtClean="0">
                <a:solidFill>
                  <a:srgbClr val="FFFF00"/>
                </a:solidFill>
              </a:rPr>
              <a:t>secrete large quantities of H</a:t>
            </a:r>
            <a:r>
              <a:rPr lang="en-US" b="1" baseline="-25000" dirty="0" smtClean="0">
                <a:solidFill>
                  <a:srgbClr val="FFFF00"/>
                </a:solidFill>
              </a:rPr>
              <a:t>2</a:t>
            </a:r>
            <a:r>
              <a:rPr lang="en-US" b="1" dirty="0" smtClean="0">
                <a:solidFill>
                  <a:srgbClr val="FFFF00"/>
                </a:solidFill>
              </a:rPr>
              <a:t>O and electrolytes and over the surfaces of adjacent villi, reabsorb H</a:t>
            </a:r>
            <a:r>
              <a:rPr lang="en-US" b="1" baseline="-25000" dirty="0" smtClean="0">
                <a:solidFill>
                  <a:srgbClr val="FFFF00"/>
                </a:solidFill>
              </a:rPr>
              <a:t>2</a:t>
            </a:r>
            <a:r>
              <a:rPr lang="en-US" b="1" dirty="0" smtClean="0">
                <a:solidFill>
                  <a:srgbClr val="FFFF00"/>
                </a:solidFill>
              </a:rPr>
              <a:t>O, electrolytes &amp; end products of digestion.</a:t>
            </a:r>
          </a:p>
        </p:txBody>
      </p:sp>
      <p:pic>
        <p:nvPicPr>
          <p:cNvPr id="7" name="Picture 5" descr="fox78119_18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725" y="1470620"/>
            <a:ext cx="3343275" cy="48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365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42875"/>
            <a:ext cx="7772400" cy="1143000"/>
          </a:xfrm>
        </p:spPr>
        <p:txBody>
          <a:bodyPr/>
          <a:lstStyle/>
          <a:p>
            <a:pPr rtl="0" eaLnBrk="1" hangingPunct="1"/>
            <a:r>
              <a:rPr lang="en-US" sz="3600" dirty="0" smtClean="0">
                <a:solidFill>
                  <a:srgbClr val="FFFF00"/>
                </a:solidFill>
              </a:rPr>
              <a:t>Digestive Enzymes in the Small Intestinal Secretion</a:t>
            </a:r>
            <a:endParaRPr lang="ar-SA" sz="3600" dirty="0" smtClean="0">
              <a:solidFill>
                <a:srgbClr val="FFFF00"/>
              </a:solidFill>
            </a:endParaRPr>
          </a:p>
        </p:txBody>
      </p:sp>
      <p:sp>
        <p:nvSpPr>
          <p:cNvPr id="16387" name="Content Placeholder 2"/>
          <p:cNvSpPr>
            <a:spLocks noGrp="1"/>
          </p:cNvSpPr>
          <p:nvPr>
            <p:ph idx="1"/>
          </p:nvPr>
        </p:nvSpPr>
        <p:spPr>
          <a:xfrm>
            <a:off x="0" y="1052736"/>
            <a:ext cx="9144000" cy="4114800"/>
          </a:xfrm>
        </p:spPr>
        <p:txBody>
          <a:bodyPr/>
          <a:lstStyle/>
          <a:p>
            <a:pPr algn="l" rtl="0" eaLnBrk="1" hangingPunct="1"/>
            <a:r>
              <a:rPr lang="en-US" sz="2800" b="1" dirty="0" smtClean="0">
                <a:solidFill>
                  <a:srgbClr val="FFFF00"/>
                </a:solidFill>
              </a:rPr>
              <a:t>The </a:t>
            </a:r>
            <a:r>
              <a:rPr lang="en-US" sz="2800" b="1" u="sng" dirty="0" smtClean="0">
                <a:solidFill>
                  <a:srgbClr val="FFFF00"/>
                </a:solidFill>
              </a:rPr>
              <a:t>enterocytes</a:t>
            </a:r>
            <a:r>
              <a:rPr lang="en-US" sz="2800" b="1" dirty="0" smtClean="0">
                <a:solidFill>
                  <a:srgbClr val="FFFF00"/>
                </a:solidFill>
              </a:rPr>
              <a:t> of the mucosa contain digestive enzymes. These enzymes are the following:</a:t>
            </a:r>
          </a:p>
          <a:p>
            <a:pPr algn="l" rtl="0" eaLnBrk="1" hangingPunct="1">
              <a:buFontTx/>
              <a:buNone/>
            </a:pPr>
            <a:r>
              <a:rPr lang="en-US" sz="2800" b="1" dirty="0" smtClean="0">
                <a:solidFill>
                  <a:srgbClr val="FFFF00"/>
                </a:solidFill>
              </a:rPr>
              <a:t>(1) </a:t>
            </a:r>
            <a:r>
              <a:rPr lang="en-US" sz="2800" b="1" dirty="0" err="1" smtClean="0">
                <a:solidFill>
                  <a:srgbClr val="FFFF00"/>
                </a:solidFill>
              </a:rPr>
              <a:t>Aminopeptidases</a:t>
            </a:r>
            <a:r>
              <a:rPr lang="en-US" sz="2800" b="1" dirty="0">
                <a:solidFill>
                  <a:srgbClr val="FFFF00"/>
                </a:solidFill>
              </a:rPr>
              <a:t>, </a:t>
            </a:r>
            <a:r>
              <a:rPr lang="en-US" sz="2800" b="1" dirty="0" err="1">
                <a:solidFill>
                  <a:srgbClr val="FFFF00"/>
                </a:solidFill>
              </a:rPr>
              <a:t>Oligopeptidases</a:t>
            </a:r>
            <a:r>
              <a:rPr lang="en-US" sz="2800" b="1" dirty="0">
                <a:solidFill>
                  <a:srgbClr val="FFFF00"/>
                </a:solidFill>
              </a:rPr>
              <a:t>, Intracellular di and </a:t>
            </a:r>
            <a:r>
              <a:rPr lang="en-US" sz="2800" b="1" dirty="0" err="1" smtClean="0">
                <a:solidFill>
                  <a:srgbClr val="FFFF00"/>
                </a:solidFill>
              </a:rPr>
              <a:t>tripeptidases</a:t>
            </a:r>
            <a:r>
              <a:rPr lang="en-US" sz="2800" b="1" dirty="0" smtClean="0">
                <a:solidFill>
                  <a:srgbClr val="FFFF00"/>
                </a:solidFill>
              </a:rPr>
              <a:t> for splitting small peptides into amino acids.</a:t>
            </a:r>
          </a:p>
          <a:p>
            <a:pPr algn="l" rtl="0" eaLnBrk="1" hangingPunct="1">
              <a:buFontTx/>
              <a:buNone/>
            </a:pPr>
            <a:r>
              <a:rPr lang="en-US" sz="2800" b="1" dirty="0" smtClean="0">
                <a:solidFill>
                  <a:srgbClr val="FFFF00"/>
                </a:solidFill>
              </a:rPr>
              <a:t>(2) Four enzymes: </a:t>
            </a:r>
            <a:r>
              <a:rPr lang="en-US" sz="2800" b="1" dirty="0" err="1" smtClean="0">
                <a:solidFill>
                  <a:srgbClr val="FFFF00"/>
                </a:solidFill>
              </a:rPr>
              <a:t>sucrase</a:t>
            </a:r>
            <a:r>
              <a:rPr lang="en-US" sz="2800" b="1" dirty="0" smtClean="0">
                <a:solidFill>
                  <a:srgbClr val="FFFF00"/>
                </a:solidFill>
              </a:rPr>
              <a:t>, maltase, </a:t>
            </a:r>
            <a:r>
              <a:rPr lang="en-US" sz="2800" b="1" dirty="0" err="1" smtClean="0">
                <a:solidFill>
                  <a:srgbClr val="FFFF00"/>
                </a:solidFill>
              </a:rPr>
              <a:t>isomaltase</a:t>
            </a:r>
            <a:r>
              <a:rPr lang="en-US" sz="2800" b="1" dirty="0" smtClean="0">
                <a:solidFill>
                  <a:srgbClr val="FFFF00"/>
                </a:solidFill>
              </a:rPr>
              <a:t>, and lactase—for splitting disaccharides into </a:t>
            </a:r>
            <a:r>
              <a:rPr lang="en-US" sz="2800" b="1" dirty="0" err="1" smtClean="0">
                <a:solidFill>
                  <a:srgbClr val="FFFF00"/>
                </a:solidFill>
              </a:rPr>
              <a:t>monosaccharides</a:t>
            </a:r>
            <a:r>
              <a:rPr lang="en-US" sz="2800" b="1" dirty="0" smtClean="0">
                <a:solidFill>
                  <a:srgbClr val="FFFF00"/>
                </a:solidFill>
              </a:rPr>
              <a:t>.</a:t>
            </a:r>
          </a:p>
          <a:p>
            <a:pPr algn="l" rtl="0" eaLnBrk="1" hangingPunct="1">
              <a:buFontTx/>
              <a:buNone/>
            </a:pPr>
            <a:r>
              <a:rPr lang="en-US" sz="2800" b="1" dirty="0" smtClean="0">
                <a:solidFill>
                  <a:srgbClr val="FFFF00"/>
                </a:solidFill>
              </a:rPr>
              <a:t>(3) Small amounts of intestinal lipase for splitting neutral fats into glycerol and fatty acids.</a:t>
            </a:r>
          </a:p>
          <a:p>
            <a:pPr algn="l" rtl="0" eaLnBrk="1" hangingPunct="1">
              <a:buFontTx/>
              <a:buNone/>
            </a:pPr>
            <a:r>
              <a:rPr lang="en-US" sz="2800" b="1" dirty="0" smtClean="0">
                <a:solidFill>
                  <a:srgbClr val="FFFF00"/>
                </a:solidFill>
              </a:rPr>
              <a:t>(4) </a:t>
            </a:r>
            <a:r>
              <a:rPr lang="en-US" sz="2800" b="1" dirty="0" err="1" smtClean="0">
                <a:solidFill>
                  <a:srgbClr val="FFFF00"/>
                </a:solidFill>
              </a:rPr>
              <a:t>Nucleotidases</a:t>
            </a:r>
            <a:r>
              <a:rPr lang="en-US" sz="2800" b="1" dirty="0" smtClean="0">
                <a:solidFill>
                  <a:srgbClr val="FFFF00"/>
                </a:solidFill>
              </a:rPr>
              <a:t> for splitting </a:t>
            </a:r>
            <a:r>
              <a:rPr lang="en-US" sz="2800" b="1" dirty="0">
                <a:solidFill>
                  <a:srgbClr val="FFFF00"/>
                </a:solidFill>
              </a:rPr>
              <a:t>nucleotides into purine and pyrimidine bases, phosphoric acid and pentose sugar</a:t>
            </a:r>
            <a:r>
              <a:rPr lang="en-US" sz="2800" b="1" dirty="0" smtClean="0">
                <a:solidFill>
                  <a:srgbClr val="FFFF00"/>
                </a:solidFill>
              </a:rPr>
              <a:t>.</a:t>
            </a:r>
            <a:endParaRPr lang="en-US" sz="2800" b="1" dirty="0">
              <a:solidFill>
                <a:srgbClr val="FFFF00"/>
              </a:solidFill>
            </a:endParaRPr>
          </a:p>
        </p:txBody>
      </p:sp>
    </p:spTree>
    <p:extLst>
      <p:ext uri="{BB962C8B-B14F-4D97-AF65-F5344CB8AC3E}">
        <p14:creationId xmlns:p14="http://schemas.microsoft.com/office/powerpoint/2010/main" val="42624988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422498"/>
            <a:ext cx="8229600" cy="630238"/>
          </a:xfrm>
        </p:spPr>
        <p:txBody>
          <a:bodyPr/>
          <a:lstStyle/>
          <a:p>
            <a:pPr eaLnBrk="1" hangingPunct="1"/>
            <a:r>
              <a:rPr lang="en-US" sz="4000" b="1" dirty="0" smtClean="0">
                <a:solidFill>
                  <a:schemeClr val="tx1"/>
                </a:solidFill>
              </a:rPr>
              <a:t>Control of intestinal secretion</a:t>
            </a:r>
            <a:endParaRPr lang="en-US" sz="4000" dirty="0" smtClean="0">
              <a:solidFill>
                <a:schemeClr val="tx1"/>
              </a:solidFill>
            </a:endParaRPr>
          </a:p>
        </p:txBody>
      </p:sp>
      <p:sp>
        <p:nvSpPr>
          <p:cNvPr id="31747" name="Rectangle 3"/>
          <p:cNvSpPr>
            <a:spLocks noGrp="1" noChangeArrowheads="1"/>
          </p:cNvSpPr>
          <p:nvPr>
            <p:ph idx="1"/>
          </p:nvPr>
        </p:nvSpPr>
        <p:spPr>
          <a:xfrm>
            <a:off x="467420" y="1484784"/>
            <a:ext cx="8425060" cy="4248472"/>
          </a:xfrm>
        </p:spPr>
        <p:txBody>
          <a:bodyPr/>
          <a:lstStyle/>
          <a:p>
            <a:pPr marL="514350" indent="-514350" algn="l" rtl="0" eaLnBrk="1" hangingPunct="1">
              <a:buFont typeface="+mj-lt"/>
              <a:buAutoNum type="arabicPeriod"/>
            </a:pPr>
            <a:r>
              <a:rPr lang="en-US" b="1" dirty="0" smtClean="0">
                <a:solidFill>
                  <a:srgbClr val="FFFF00"/>
                </a:solidFill>
                <a:latin typeface="Garamond" pitchFamily="18" charset="0"/>
              </a:rPr>
              <a:t>Brunner's gland secretion is stimulated by secretin, tactile and vagal stimulation.</a:t>
            </a:r>
          </a:p>
          <a:p>
            <a:pPr marL="514350" indent="-514350" algn="l" rtl="0" eaLnBrk="1" hangingPunct="1">
              <a:buFont typeface="+mj-lt"/>
              <a:buAutoNum type="arabicPeriod"/>
            </a:pPr>
            <a:r>
              <a:rPr lang="en-US" b="1" dirty="0" smtClean="0">
                <a:solidFill>
                  <a:srgbClr val="FFFF00"/>
                </a:solidFill>
                <a:latin typeface="Garamond" pitchFamily="18" charset="0"/>
              </a:rPr>
              <a:t>Intestinal juice secretion is stimulated by:</a:t>
            </a:r>
          </a:p>
          <a:p>
            <a:pPr marL="0" indent="0" algn="l" rtl="0" eaLnBrk="1" hangingPunct="1">
              <a:buFont typeface="Wingdings" pitchFamily="2" charset="2"/>
              <a:buNone/>
            </a:pPr>
            <a:r>
              <a:rPr lang="en-US" b="1" dirty="0" smtClean="0">
                <a:solidFill>
                  <a:srgbClr val="FFFF00"/>
                </a:solidFill>
                <a:latin typeface="Garamond" pitchFamily="18" charset="0"/>
              </a:rPr>
              <a:t>  a. Distension, tactile and irritating stimuli.</a:t>
            </a:r>
          </a:p>
          <a:p>
            <a:pPr marL="0" indent="0" algn="l" rtl="0" eaLnBrk="1" hangingPunct="1">
              <a:buFont typeface="Wingdings" pitchFamily="2" charset="2"/>
              <a:buNone/>
            </a:pPr>
            <a:r>
              <a:rPr lang="en-US" b="1" dirty="0" smtClean="0">
                <a:solidFill>
                  <a:srgbClr val="FFFF00"/>
                </a:solidFill>
                <a:latin typeface="Garamond" pitchFamily="18" charset="0"/>
              </a:rPr>
              <a:t>  b. Hormones as gastrin, secretin, CCK.</a:t>
            </a:r>
          </a:p>
          <a:p>
            <a:pPr marL="0" indent="0" algn="l" rtl="0" eaLnBrk="1" hangingPunct="1">
              <a:buFont typeface="Wingdings" pitchFamily="2" charset="2"/>
              <a:buNone/>
            </a:pPr>
            <a:r>
              <a:rPr lang="en-US" b="1" dirty="0" smtClean="0">
                <a:solidFill>
                  <a:srgbClr val="FFFF00"/>
                </a:solidFill>
                <a:latin typeface="Garamond" pitchFamily="18" charset="0"/>
              </a:rPr>
              <a:t>  c. Sympathetic system inhibits the intestinal </a:t>
            </a:r>
            <a:r>
              <a:rPr lang="en-US" b="1" dirty="0" smtClean="0">
                <a:solidFill>
                  <a:srgbClr val="FFFF00"/>
                </a:solidFill>
                <a:latin typeface="Garamond" pitchFamily="18" charset="0"/>
              </a:rPr>
              <a:t>secretion.</a:t>
            </a:r>
            <a:endParaRPr lang="en-US" b="1" dirty="0" smtClean="0">
              <a:solidFill>
                <a:srgbClr val="FFFF00"/>
              </a:solidFill>
              <a:latin typeface="Garamond" pitchFamily="18" charset="0"/>
            </a:endParaRPr>
          </a:p>
        </p:txBody>
      </p:sp>
    </p:spTree>
    <p:extLst>
      <p:ext uri="{BB962C8B-B14F-4D97-AF65-F5344CB8AC3E}">
        <p14:creationId xmlns:p14="http://schemas.microsoft.com/office/powerpoint/2010/main" val="159491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a:xfrm>
            <a:off x="990600" y="1905000"/>
            <a:ext cx="7772400" cy="1446213"/>
          </a:xfrm>
        </p:spPr>
        <p:txBody>
          <a:bodyPr/>
          <a:lstStyle/>
          <a:p>
            <a:pPr rtl="0" eaLnBrk="1" hangingPunct="1"/>
            <a:r>
              <a:rPr lang="en-US" sz="4800" dirty="0" smtClean="0">
                <a:solidFill>
                  <a:srgbClr val="FFFF00"/>
                </a:solidFill>
              </a:rPr>
              <a:t>Digestion of Carbohydrates</a:t>
            </a:r>
            <a:endParaRPr lang="ar-SA" sz="4800" dirty="0" smtClean="0">
              <a:solidFill>
                <a:srgbClr val="FFFF00"/>
              </a:solidFill>
            </a:endParaRPr>
          </a:p>
        </p:txBody>
      </p:sp>
    </p:spTree>
    <p:extLst>
      <p:ext uri="{BB962C8B-B14F-4D97-AF65-F5344CB8AC3E}">
        <p14:creationId xmlns:p14="http://schemas.microsoft.com/office/powerpoint/2010/main" val="76871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2400" cy="1143000"/>
          </a:xfrm>
        </p:spPr>
        <p:txBody>
          <a:bodyPr/>
          <a:lstStyle/>
          <a:p>
            <a:pPr algn="ctr"/>
            <a:r>
              <a:rPr lang="en-US" dirty="0" smtClean="0"/>
              <a:t>Learning Objectives </a:t>
            </a:r>
            <a:endParaRPr lang="ar-SA" dirty="0"/>
          </a:p>
        </p:txBody>
      </p:sp>
      <p:sp>
        <p:nvSpPr>
          <p:cNvPr id="3" name="Content Placeholder 2"/>
          <p:cNvSpPr>
            <a:spLocks noGrp="1"/>
          </p:cNvSpPr>
          <p:nvPr>
            <p:ph idx="1"/>
          </p:nvPr>
        </p:nvSpPr>
        <p:spPr>
          <a:xfrm>
            <a:off x="152400" y="1330424"/>
            <a:ext cx="8303568" cy="4114800"/>
          </a:xfrm>
        </p:spPr>
        <p:txBody>
          <a:bodyPr/>
          <a:lstStyle/>
          <a:p>
            <a:pPr>
              <a:buClr>
                <a:srgbClr val="FF0000"/>
              </a:buClr>
              <a:buFont typeface="Wingdings" pitchFamily="2" charset="2"/>
              <a:buChar char="v"/>
            </a:pPr>
            <a:r>
              <a:rPr lang="en-US" sz="2800" b="1" dirty="0">
                <a:solidFill>
                  <a:srgbClr val="FFFF00"/>
                </a:solidFill>
                <a:latin typeface="Times New Roman" panose="02020603050405020304" pitchFamily="18" charset="0"/>
                <a:cs typeface="Times New Roman" panose="02020603050405020304" pitchFamily="18" charset="0"/>
              </a:rPr>
              <a:t>Motility in the </a:t>
            </a:r>
            <a:r>
              <a:rPr lang="en-US" sz="2800" b="1" dirty="0" smtClean="0">
                <a:solidFill>
                  <a:srgbClr val="FFFF00"/>
                </a:solidFill>
                <a:latin typeface="Times New Roman" panose="02020603050405020304" pitchFamily="18" charset="0"/>
                <a:cs typeface="Times New Roman" panose="02020603050405020304" pitchFamily="18" charset="0"/>
              </a:rPr>
              <a:t>small intestine.</a:t>
            </a:r>
          </a:p>
          <a:p>
            <a:pPr>
              <a:buClr>
                <a:srgbClr val="FF0000"/>
              </a:buClr>
              <a:buFont typeface="Wingdings" pitchFamily="2" charset="2"/>
              <a:buChar char="v"/>
            </a:pPr>
            <a:r>
              <a:rPr lang="en-US" sz="2800" b="1" dirty="0" smtClean="0">
                <a:solidFill>
                  <a:srgbClr val="FFFF00"/>
                </a:solidFill>
                <a:latin typeface="Times New Roman" panose="02020603050405020304" pitchFamily="18" charset="0"/>
                <a:cs typeface="Times New Roman" panose="02020603050405020304" pitchFamily="18" charset="0"/>
              </a:rPr>
              <a:t>Control </a:t>
            </a:r>
            <a:r>
              <a:rPr lang="en-US" sz="2800" b="1" dirty="0">
                <a:solidFill>
                  <a:srgbClr val="FFFF00"/>
                </a:solidFill>
                <a:latin typeface="Times New Roman" panose="02020603050405020304" pitchFamily="18" charset="0"/>
                <a:cs typeface="Times New Roman" panose="02020603050405020304" pitchFamily="18" charset="0"/>
              </a:rPr>
              <a:t>of intestinal </a:t>
            </a:r>
            <a:r>
              <a:rPr lang="en-US" sz="2800" b="1" dirty="0" smtClean="0">
                <a:solidFill>
                  <a:srgbClr val="FFFF00"/>
                </a:solidFill>
                <a:latin typeface="Times New Roman" panose="02020603050405020304" pitchFamily="18" charset="0"/>
                <a:cs typeface="Times New Roman" panose="02020603050405020304" pitchFamily="18" charset="0"/>
              </a:rPr>
              <a:t>motility.</a:t>
            </a:r>
          </a:p>
          <a:p>
            <a:pPr>
              <a:buClr>
                <a:srgbClr val="FF0000"/>
              </a:buClr>
              <a:buFont typeface="Wingdings" pitchFamily="2" charset="2"/>
              <a:buChar char="v"/>
            </a:pPr>
            <a:r>
              <a:rPr lang="en-US" sz="2800" b="1" dirty="0">
                <a:solidFill>
                  <a:srgbClr val="FFFF00"/>
                </a:solidFill>
                <a:latin typeface="Times New Roman" panose="02020603050405020304" pitchFamily="18" charset="0"/>
                <a:cs typeface="Times New Roman" panose="02020603050405020304" pitchFamily="18" charset="0"/>
              </a:rPr>
              <a:t>Secretions of </a:t>
            </a:r>
            <a:r>
              <a:rPr lang="en-US" sz="2800" b="1" dirty="0" smtClean="0">
                <a:solidFill>
                  <a:srgbClr val="FFFF00"/>
                </a:solidFill>
                <a:latin typeface="Times New Roman" panose="02020603050405020304" pitchFamily="18" charset="0"/>
                <a:cs typeface="Times New Roman" panose="02020603050405020304" pitchFamily="18" charset="0"/>
              </a:rPr>
              <a:t>the small intestine</a:t>
            </a:r>
          </a:p>
          <a:p>
            <a:pPr>
              <a:buClr>
                <a:srgbClr val="FF0000"/>
              </a:buClr>
              <a:buFont typeface="Wingdings" pitchFamily="2" charset="2"/>
              <a:buChar char="v"/>
            </a:pPr>
            <a:r>
              <a:rPr lang="en-US" sz="2800" b="1" dirty="0" smtClean="0">
                <a:solidFill>
                  <a:srgbClr val="FFFF00"/>
                </a:solidFill>
                <a:latin typeface="Times New Roman" panose="02020603050405020304" pitchFamily="18" charset="0"/>
                <a:cs typeface="Times New Roman" panose="02020603050405020304" pitchFamily="18" charset="0"/>
              </a:rPr>
              <a:t>Digestion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carbohydrates, proteins and fats.</a:t>
            </a:r>
          </a:p>
          <a:p>
            <a:pPr>
              <a:buClr>
                <a:srgbClr val="FF0000"/>
              </a:buClr>
              <a:buFont typeface="Wingdings" pitchFamily="2" charset="2"/>
              <a:buChar char="v"/>
            </a:pPr>
            <a:r>
              <a:rPr lang="en-US" sz="2800" b="1" dirty="0" smtClean="0">
                <a:solidFill>
                  <a:srgbClr val="FFFF00"/>
                </a:solidFill>
                <a:latin typeface="Times New Roman" panose="02020603050405020304" pitchFamily="18" charset="0"/>
                <a:cs typeface="Times New Roman" panose="02020603050405020304" pitchFamily="18" charset="0"/>
              </a:rPr>
              <a:t>Basic principles of gastrointestinal absorption.</a:t>
            </a: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    Absorption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carbohydrates</a:t>
            </a:r>
            <a:endParaRPr lang="en-US" sz="2800" b="1" dirty="0">
              <a:solidFill>
                <a:srgbClr val="FFFF00"/>
              </a:solidFill>
              <a:latin typeface="Times New Roman" panose="02020603050405020304" pitchFamily="18" charset="0"/>
              <a:cs typeface="Times New Roman" panose="02020603050405020304" pitchFamily="18" charset="0"/>
            </a:endParaRP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    Absorption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proteins</a:t>
            </a:r>
            <a:endParaRPr lang="en-US" sz="2800" b="1" dirty="0">
              <a:solidFill>
                <a:srgbClr val="FFFF00"/>
              </a:solidFill>
              <a:latin typeface="Times New Roman" panose="02020603050405020304" pitchFamily="18" charset="0"/>
              <a:cs typeface="Times New Roman" panose="02020603050405020304" pitchFamily="18" charset="0"/>
            </a:endParaRP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    Absorption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fats</a:t>
            </a: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Absorption </a:t>
            </a:r>
            <a:r>
              <a:rPr lang="en-US" sz="2800" b="1" dirty="0">
                <a:solidFill>
                  <a:srgbClr val="FFFF00"/>
                </a:solidFill>
                <a:latin typeface="Times New Roman" panose="02020603050405020304" pitchFamily="18" charset="0"/>
                <a:cs typeface="Times New Roman" panose="02020603050405020304" pitchFamily="18" charset="0"/>
              </a:rPr>
              <a:t>and secretion of electrolytes and water </a:t>
            </a:r>
            <a:endParaRPr lang="en-US" sz="2800" b="1"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2875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685800" y="76200"/>
            <a:ext cx="7772400" cy="1143000"/>
          </a:xfrm>
        </p:spPr>
        <p:txBody>
          <a:bodyPr/>
          <a:lstStyle/>
          <a:p>
            <a:pPr rtl="0" eaLnBrk="1" hangingPunct="1"/>
            <a:r>
              <a:rPr lang="en-US" dirty="0" smtClean="0">
                <a:solidFill>
                  <a:srgbClr val="FFFF00"/>
                </a:solidFill>
              </a:rPr>
              <a:t>Digestion of Carbohydrates in the Mouth and Stomach</a:t>
            </a:r>
            <a:endParaRPr lang="ar-SA" dirty="0" smtClean="0">
              <a:solidFill>
                <a:srgbClr val="FFFF00"/>
              </a:solidFill>
            </a:endParaRPr>
          </a:p>
        </p:txBody>
      </p:sp>
      <p:sp>
        <p:nvSpPr>
          <p:cNvPr id="6147" name="Content Placeholder 3"/>
          <p:cNvSpPr>
            <a:spLocks noGrp="1"/>
          </p:cNvSpPr>
          <p:nvPr>
            <p:ph idx="1"/>
          </p:nvPr>
        </p:nvSpPr>
        <p:spPr>
          <a:xfrm>
            <a:off x="304800" y="1618456"/>
            <a:ext cx="8458200" cy="4114800"/>
          </a:xfrm>
        </p:spPr>
        <p:txBody>
          <a:bodyPr/>
          <a:lstStyle/>
          <a:p>
            <a:pPr algn="l" rtl="0" eaLnBrk="1" hangingPunct="1"/>
            <a:r>
              <a:rPr lang="en-US" b="1" dirty="0" smtClean="0">
                <a:solidFill>
                  <a:srgbClr val="FFFF00"/>
                </a:solidFill>
              </a:rPr>
              <a:t>The </a:t>
            </a:r>
            <a:r>
              <a:rPr lang="en-US" b="1" i="1" dirty="0" smtClean="0">
                <a:solidFill>
                  <a:srgbClr val="FFFF00"/>
                </a:solidFill>
              </a:rPr>
              <a:t>ptyalin (an </a:t>
            </a:r>
            <a:r>
              <a:rPr lang="en-US" dirty="0" smtClean="0"/>
              <a:t>α</a:t>
            </a:r>
            <a:r>
              <a:rPr lang="en-US" b="1" i="1" dirty="0" smtClean="0">
                <a:solidFill>
                  <a:srgbClr val="FFFF00"/>
                </a:solidFill>
              </a:rPr>
              <a:t>-amylase)</a:t>
            </a:r>
            <a:r>
              <a:rPr lang="en-US" b="1" dirty="0" smtClean="0">
                <a:solidFill>
                  <a:srgbClr val="FFFF00"/>
                </a:solidFill>
              </a:rPr>
              <a:t> enzyme in saliva hydrolyzes starch into the disaccharide </a:t>
            </a:r>
            <a:r>
              <a:rPr lang="en-US" b="1" i="1" dirty="0" smtClean="0">
                <a:solidFill>
                  <a:srgbClr val="FFFF00"/>
                </a:solidFill>
              </a:rPr>
              <a:t>maltose and other small </a:t>
            </a:r>
            <a:r>
              <a:rPr lang="en-US" b="1" dirty="0" smtClean="0">
                <a:solidFill>
                  <a:srgbClr val="FFFF00"/>
                </a:solidFill>
              </a:rPr>
              <a:t>polymers of glucose. </a:t>
            </a:r>
          </a:p>
          <a:p>
            <a:pPr algn="l" rtl="0" eaLnBrk="1" hangingPunct="1"/>
            <a:r>
              <a:rPr lang="en-US" b="1" dirty="0" smtClean="0">
                <a:solidFill>
                  <a:srgbClr val="FFFF00"/>
                </a:solidFill>
              </a:rPr>
              <a:t>The starch digestion </a:t>
            </a:r>
            <a:r>
              <a:rPr lang="en-US" b="1" u="sng" dirty="0" smtClean="0">
                <a:solidFill>
                  <a:srgbClr val="FFFF00"/>
                </a:solidFill>
              </a:rPr>
              <a:t>sometimes</a:t>
            </a:r>
            <a:r>
              <a:rPr lang="en-US" b="1" dirty="0" smtClean="0">
                <a:solidFill>
                  <a:srgbClr val="FFFF00"/>
                </a:solidFill>
              </a:rPr>
              <a:t> continues in the </a:t>
            </a:r>
            <a:r>
              <a:rPr lang="en-US" b="1" dirty="0">
                <a:solidFill>
                  <a:srgbClr val="FFFF00"/>
                </a:solidFill>
              </a:rPr>
              <a:t>fundus </a:t>
            </a:r>
            <a:r>
              <a:rPr lang="en-US" b="1" dirty="0" smtClean="0">
                <a:solidFill>
                  <a:srgbClr val="FFFF00"/>
                </a:solidFill>
              </a:rPr>
              <a:t>and body of the stomach for as long as 1 hour before the food becomes mixed with the stomach secretions.</a:t>
            </a:r>
          </a:p>
        </p:txBody>
      </p:sp>
    </p:spTree>
    <p:extLst>
      <p:ext uri="{BB962C8B-B14F-4D97-AF65-F5344CB8AC3E}">
        <p14:creationId xmlns:p14="http://schemas.microsoft.com/office/powerpoint/2010/main" val="14379316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755576" y="332656"/>
            <a:ext cx="7772400" cy="1143000"/>
          </a:xfrm>
        </p:spPr>
        <p:txBody>
          <a:bodyPr/>
          <a:lstStyle/>
          <a:p>
            <a:pPr rtl="0" eaLnBrk="1" hangingPunct="1"/>
            <a:r>
              <a:rPr lang="en-US" dirty="0" smtClean="0">
                <a:solidFill>
                  <a:srgbClr val="FFFF00"/>
                </a:solidFill>
              </a:rPr>
              <a:t>Digestion of Carbohydrates in the Small </a:t>
            </a:r>
            <a:r>
              <a:rPr lang="en-US" dirty="0">
                <a:solidFill>
                  <a:srgbClr val="FFFF00"/>
                </a:solidFill>
              </a:rPr>
              <a:t>Intestine</a:t>
            </a:r>
            <a:br>
              <a:rPr lang="en-US" dirty="0">
                <a:solidFill>
                  <a:srgbClr val="FFFF00"/>
                </a:solidFill>
              </a:rPr>
            </a:br>
            <a:endParaRPr lang="ar-SA" dirty="0" smtClean="0">
              <a:solidFill>
                <a:srgbClr val="FFFF00"/>
              </a:solidFill>
            </a:endParaRPr>
          </a:p>
        </p:txBody>
      </p:sp>
      <p:sp>
        <p:nvSpPr>
          <p:cNvPr id="6147" name="Content Placeholder 3"/>
          <p:cNvSpPr>
            <a:spLocks noGrp="1"/>
          </p:cNvSpPr>
          <p:nvPr>
            <p:ph idx="1"/>
          </p:nvPr>
        </p:nvSpPr>
        <p:spPr>
          <a:xfrm>
            <a:off x="304800" y="1447800"/>
            <a:ext cx="8458200" cy="4114800"/>
          </a:xfrm>
        </p:spPr>
        <p:txBody>
          <a:bodyPr/>
          <a:lstStyle/>
          <a:p>
            <a:pPr marL="0" indent="0" algn="l" rtl="0" eaLnBrk="1" hangingPunct="1">
              <a:buClr>
                <a:srgbClr val="FF0000"/>
              </a:buClr>
              <a:buNone/>
            </a:pPr>
            <a:r>
              <a:rPr lang="en-US" sz="2800" b="1" dirty="0" smtClean="0">
                <a:solidFill>
                  <a:srgbClr val="FFFF00"/>
                </a:solidFill>
              </a:rPr>
              <a:t>Digestion by Pancreatic Amylase. </a:t>
            </a:r>
          </a:p>
          <a:p>
            <a:pPr algn="l" rtl="0" eaLnBrk="1" hangingPunct="1">
              <a:buClr>
                <a:srgbClr val="FF0000"/>
              </a:buClr>
              <a:buFont typeface="Wingdings" pitchFamily="2" charset="2"/>
              <a:buChar char="v"/>
            </a:pPr>
            <a:r>
              <a:rPr lang="en-US" sz="2800" b="1" dirty="0" smtClean="0">
                <a:solidFill>
                  <a:srgbClr val="FFFF00"/>
                </a:solidFill>
              </a:rPr>
              <a:t>Pancreatic secretion has </a:t>
            </a:r>
            <a:r>
              <a:rPr lang="en-US" sz="2800" b="1" dirty="0" smtClean="0"/>
              <a:t>α</a:t>
            </a:r>
            <a:r>
              <a:rPr lang="en-US" sz="2800" b="1" dirty="0" smtClean="0">
                <a:solidFill>
                  <a:srgbClr val="FFFF00"/>
                </a:solidFill>
              </a:rPr>
              <a:t>-amylase that is almost identical in its function with the </a:t>
            </a:r>
            <a:r>
              <a:rPr lang="en-US" sz="2800" b="1" dirty="0" smtClean="0"/>
              <a:t>α</a:t>
            </a:r>
            <a:r>
              <a:rPr lang="en-US" sz="2800" b="1" dirty="0" smtClean="0">
                <a:solidFill>
                  <a:srgbClr val="FFFF00"/>
                </a:solidFill>
              </a:rPr>
              <a:t>-amylase of saliva but is several times as powerful. Therefore, within 15 to 30 minutes after the </a:t>
            </a:r>
            <a:r>
              <a:rPr lang="en-US" sz="2800" b="1" dirty="0" err="1" smtClean="0">
                <a:solidFill>
                  <a:srgbClr val="FFFF00"/>
                </a:solidFill>
              </a:rPr>
              <a:t>chyme</a:t>
            </a:r>
            <a:r>
              <a:rPr lang="en-US" sz="2800" b="1" dirty="0" smtClean="0">
                <a:solidFill>
                  <a:srgbClr val="FFFF00"/>
                </a:solidFill>
              </a:rPr>
              <a:t> empties from the stomach into the duodenum and mixes with pancreatic juice, virtually all the carbohydrates will have become digested.</a:t>
            </a:r>
          </a:p>
          <a:p>
            <a:pPr algn="l" rtl="0" eaLnBrk="1" hangingPunct="1">
              <a:buClr>
                <a:srgbClr val="FF0000"/>
              </a:buClr>
              <a:buFont typeface="Wingdings" pitchFamily="2" charset="2"/>
              <a:buChar char="v"/>
            </a:pPr>
            <a:r>
              <a:rPr lang="en-US" sz="2800" b="1" dirty="0" smtClean="0">
                <a:solidFill>
                  <a:srgbClr val="FFFF00"/>
                </a:solidFill>
              </a:rPr>
              <a:t>The carbohydrates are almost totally converted into </a:t>
            </a:r>
            <a:r>
              <a:rPr lang="en-US" sz="2800" b="1" i="1" dirty="0" smtClean="0">
                <a:solidFill>
                  <a:srgbClr val="FFFF00"/>
                </a:solidFill>
              </a:rPr>
              <a:t>maltose and/or other very small glucose polymers before passing beyond the duodenum or </a:t>
            </a:r>
            <a:r>
              <a:rPr lang="en-US" sz="2800" b="1" dirty="0" smtClean="0">
                <a:solidFill>
                  <a:srgbClr val="FFFF00"/>
                </a:solidFill>
              </a:rPr>
              <a:t>upper jejunum.</a:t>
            </a:r>
            <a:endParaRPr lang="ar-SA" sz="2800" b="1" dirty="0" smtClean="0">
              <a:solidFill>
                <a:srgbClr val="FFFF00"/>
              </a:solidFill>
            </a:endParaRPr>
          </a:p>
        </p:txBody>
      </p:sp>
    </p:spTree>
    <p:extLst>
      <p:ext uri="{BB962C8B-B14F-4D97-AF65-F5344CB8AC3E}">
        <p14:creationId xmlns:p14="http://schemas.microsoft.com/office/powerpoint/2010/main" val="13481469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76200"/>
            <a:ext cx="8350696" cy="1143000"/>
          </a:xfrm>
        </p:spPr>
        <p:txBody>
          <a:bodyPr/>
          <a:lstStyle/>
          <a:p>
            <a:pPr algn="l" rtl="0" eaLnBrk="1" hangingPunct="1"/>
            <a:r>
              <a:rPr lang="en-US" sz="2800" dirty="0" smtClean="0">
                <a:solidFill>
                  <a:schemeClr val="tx1"/>
                </a:solidFill>
              </a:rPr>
              <a:t>Hydrolysis of Disaccharides by Intestinal Enzymes</a:t>
            </a:r>
            <a:endParaRPr lang="ar-SA" sz="2000" dirty="0" smtClean="0"/>
          </a:p>
        </p:txBody>
      </p:sp>
      <p:sp>
        <p:nvSpPr>
          <p:cNvPr id="7171" name="Content Placeholder 2"/>
          <p:cNvSpPr>
            <a:spLocks noGrp="1"/>
          </p:cNvSpPr>
          <p:nvPr>
            <p:ph idx="1"/>
          </p:nvPr>
        </p:nvSpPr>
        <p:spPr>
          <a:xfrm>
            <a:off x="13648" y="1052736"/>
            <a:ext cx="9144000" cy="3048000"/>
          </a:xfrm>
        </p:spPr>
        <p:txBody>
          <a:bodyPr/>
          <a:lstStyle/>
          <a:p>
            <a:pPr algn="l" rtl="0" eaLnBrk="1" hangingPunct="1"/>
            <a:r>
              <a:rPr lang="en-US" sz="2400" b="1" dirty="0" smtClean="0"/>
              <a:t>The enterocytes lining the villi of the small intestine contain four enzymes (lactase, </a:t>
            </a:r>
            <a:r>
              <a:rPr lang="en-US" sz="2400" b="1" dirty="0" err="1" smtClean="0"/>
              <a:t>sucrase</a:t>
            </a:r>
            <a:r>
              <a:rPr lang="en-US" sz="2400" b="1" dirty="0" smtClean="0"/>
              <a:t>, maltase, and α-</a:t>
            </a:r>
            <a:r>
              <a:rPr lang="en-US" sz="2400" b="1" dirty="0" err="1" smtClean="0"/>
              <a:t>dextrinase</a:t>
            </a:r>
            <a:r>
              <a:rPr lang="en-US" sz="2400" b="1" dirty="0" smtClean="0"/>
              <a:t>), which are capable of splitting the disaccharides lactose, sucrose, and maltose, plus other small glucose polymers, into their constituent monosaccharides.</a:t>
            </a:r>
          </a:p>
          <a:p>
            <a:pPr algn="l" rtl="0" eaLnBrk="1" hangingPunct="1"/>
            <a:r>
              <a:rPr lang="en-US" sz="2400" b="1" dirty="0" smtClean="0"/>
              <a:t>These enzymes are located in the enterocytes covering the intestinal microvilli brush border, so that the disaccharides are digested as they come in contact with these enterocytes.</a:t>
            </a:r>
          </a:p>
        </p:txBody>
      </p:sp>
      <p:pic>
        <p:nvPicPr>
          <p:cNvPr id="7172" name="Picture 5" descr="8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09120"/>
            <a:ext cx="8136904" cy="198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1956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ctrTitle"/>
          </p:nvPr>
        </p:nvSpPr>
        <p:spPr>
          <a:xfrm>
            <a:off x="838200" y="1905000"/>
            <a:ext cx="7772400" cy="1446213"/>
          </a:xfrm>
        </p:spPr>
        <p:txBody>
          <a:bodyPr/>
          <a:lstStyle/>
          <a:p>
            <a:pPr rtl="0" eaLnBrk="1" hangingPunct="1"/>
            <a:r>
              <a:rPr lang="en-US" sz="6000" smtClean="0"/>
              <a:t>Digestion of Proteins </a:t>
            </a:r>
            <a:endParaRPr lang="ar-SA" sz="6000" smtClean="0"/>
          </a:p>
        </p:txBody>
      </p:sp>
    </p:spTree>
    <p:extLst>
      <p:ext uri="{BB962C8B-B14F-4D97-AF65-F5344CB8AC3E}">
        <p14:creationId xmlns:p14="http://schemas.microsoft.com/office/powerpoint/2010/main" val="2932647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1520" y="260648"/>
            <a:ext cx="7772400" cy="609600"/>
          </a:xfrm>
        </p:spPr>
        <p:txBody>
          <a:bodyPr/>
          <a:lstStyle/>
          <a:p>
            <a:pPr algn="l" eaLnBrk="1" hangingPunct="1"/>
            <a:r>
              <a:rPr lang="en-US" sz="3600" dirty="0" smtClean="0">
                <a:solidFill>
                  <a:srgbClr val="FFFF00"/>
                </a:solidFill>
              </a:rPr>
              <a:t>Digestion of Proteins in the Stomach</a:t>
            </a:r>
            <a:endParaRPr lang="ar-SA" sz="2800" dirty="0" smtClean="0">
              <a:solidFill>
                <a:srgbClr val="FFFF00"/>
              </a:solidFill>
            </a:endParaRPr>
          </a:p>
        </p:txBody>
      </p:sp>
      <p:sp>
        <p:nvSpPr>
          <p:cNvPr id="10243" name="Content Placeholder 2"/>
          <p:cNvSpPr>
            <a:spLocks noGrp="1"/>
          </p:cNvSpPr>
          <p:nvPr>
            <p:ph idx="1"/>
          </p:nvPr>
        </p:nvSpPr>
        <p:spPr>
          <a:xfrm>
            <a:off x="119474" y="1330424"/>
            <a:ext cx="9036496" cy="4114800"/>
          </a:xfrm>
        </p:spPr>
        <p:txBody>
          <a:bodyPr/>
          <a:lstStyle/>
          <a:p>
            <a:pPr algn="l" rtl="0" eaLnBrk="1" hangingPunct="1"/>
            <a:r>
              <a:rPr lang="en-US" sz="2400" b="1" dirty="0" smtClean="0">
                <a:solidFill>
                  <a:srgbClr val="FFFF00"/>
                </a:solidFill>
              </a:rPr>
              <a:t>Pepsin is the important peptic enzyme of the stomach (active at a pH=2.0 - 3.0 and is inactive at a pH above about 5.0).</a:t>
            </a:r>
          </a:p>
          <a:p>
            <a:pPr algn="l" rtl="0" eaLnBrk="1" hangingPunct="1"/>
            <a:r>
              <a:rPr lang="en-US" sz="2400" b="1" dirty="0" smtClean="0">
                <a:solidFill>
                  <a:srgbClr val="FFFF00"/>
                </a:solidFill>
              </a:rPr>
              <a:t>The pH of the stomach averages around 2.0 - 3.0.</a:t>
            </a:r>
          </a:p>
          <a:p>
            <a:pPr algn="l" rtl="0" eaLnBrk="1" hangingPunct="1"/>
            <a:r>
              <a:rPr lang="en-US" sz="2400" b="1" dirty="0" smtClean="0">
                <a:solidFill>
                  <a:srgbClr val="FFFF00"/>
                </a:solidFill>
              </a:rPr>
              <a:t>One of the important features of pepsin digestion is its ability to digest the protein collagen.</a:t>
            </a:r>
          </a:p>
          <a:p>
            <a:pPr algn="l" rtl="0" eaLnBrk="1" hangingPunct="1"/>
            <a:r>
              <a:rPr lang="en-US" sz="2400" b="1" dirty="0" smtClean="0">
                <a:solidFill>
                  <a:srgbClr val="FFFF00"/>
                </a:solidFill>
              </a:rPr>
              <a:t>Collagen is a major constituent of the intercellular connective tissue of meats; therefore, for the digestive enzymes of the digestive tract to penetrate meats and digest the other meat proteins, it is first necessary that the collagen fibers be digested. </a:t>
            </a:r>
          </a:p>
          <a:p>
            <a:pPr algn="l" rtl="0" eaLnBrk="1" hangingPunct="1"/>
            <a:r>
              <a:rPr lang="en-US" sz="2400" b="1" dirty="0" smtClean="0">
                <a:solidFill>
                  <a:srgbClr val="FFFF00"/>
                </a:solidFill>
              </a:rPr>
              <a:t>Pepsin only initiates the process of protein digestion, usually providing only 10 to 20 percent of the total protein digestion. </a:t>
            </a:r>
            <a:endParaRPr lang="ar-SA" sz="2400" b="1" dirty="0" smtClean="0">
              <a:solidFill>
                <a:srgbClr val="FFFF00"/>
              </a:solidFill>
            </a:endParaRPr>
          </a:p>
        </p:txBody>
      </p:sp>
    </p:spTree>
    <p:extLst>
      <p:ext uri="{BB962C8B-B14F-4D97-AF65-F5344CB8AC3E}">
        <p14:creationId xmlns:p14="http://schemas.microsoft.com/office/powerpoint/2010/main" val="1632438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520" y="188640"/>
            <a:ext cx="8206680" cy="685800"/>
          </a:xfrm>
        </p:spPr>
        <p:txBody>
          <a:bodyPr/>
          <a:lstStyle/>
          <a:p>
            <a:pPr algn="l" rtl="0" eaLnBrk="1" hangingPunct="1"/>
            <a:r>
              <a:rPr lang="en-US" sz="3200" dirty="0" smtClean="0">
                <a:solidFill>
                  <a:srgbClr val="FFFF00"/>
                </a:solidFill>
              </a:rPr>
              <a:t>Digestion of Proteins by Pancreatic Secretions</a:t>
            </a:r>
            <a:br>
              <a:rPr lang="en-US" sz="3200" dirty="0" smtClean="0">
                <a:solidFill>
                  <a:srgbClr val="FFFF00"/>
                </a:solidFill>
              </a:rPr>
            </a:br>
            <a:endParaRPr lang="ar-SA" sz="2400" dirty="0" smtClean="0">
              <a:solidFill>
                <a:srgbClr val="FFFF00"/>
              </a:solidFill>
            </a:endParaRPr>
          </a:p>
        </p:txBody>
      </p:sp>
      <p:sp>
        <p:nvSpPr>
          <p:cNvPr id="11267" name="Content Placeholder 2"/>
          <p:cNvSpPr>
            <a:spLocks noGrp="1"/>
          </p:cNvSpPr>
          <p:nvPr>
            <p:ph idx="1"/>
          </p:nvPr>
        </p:nvSpPr>
        <p:spPr>
          <a:xfrm>
            <a:off x="179512" y="898376"/>
            <a:ext cx="8784976" cy="4114800"/>
          </a:xfrm>
        </p:spPr>
        <p:txBody>
          <a:bodyPr/>
          <a:lstStyle/>
          <a:p>
            <a:pPr algn="l" rtl="0" eaLnBrk="1" hangingPunct="1"/>
            <a:r>
              <a:rPr lang="en-US" sz="2600" b="1" dirty="0" smtClean="0">
                <a:solidFill>
                  <a:srgbClr val="FFFF00"/>
                </a:solidFill>
              </a:rPr>
              <a:t>Most protein digestion occurs in the duodenum and jejunum.</a:t>
            </a:r>
          </a:p>
          <a:p>
            <a:pPr algn="l" rtl="0" eaLnBrk="1" hangingPunct="1"/>
            <a:r>
              <a:rPr lang="en-US" sz="2600" b="1" dirty="0" smtClean="0">
                <a:solidFill>
                  <a:srgbClr val="FFFF00"/>
                </a:solidFill>
              </a:rPr>
              <a:t>Both trypsin and chymotrypsin split protein molecules into small polypeptides; </a:t>
            </a:r>
            <a:r>
              <a:rPr lang="en-US" sz="2600" b="1" dirty="0" err="1" smtClean="0">
                <a:solidFill>
                  <a:srgbClr val="FFFF00"/>
                </a:solidFill>
              </a:rPr>
              <a:t>carboxypolypeptidase</a:t>
            </a:r>
            <a:r>
              <a:rPr lang="en-US" sz="2600" b="1" dirty="0" smtClean="0">
                <a:solidFill>
                  <a:srgbClr val="FFFF00"/>
                </a:solidFill>
              </a:rPr>
              <a:t> then cleaves individual AA from the carboxyl ends of the polypeptides. </a:t>
            </a:r>
          </a:p>
          <a:p>
            <a:pPr algn="l" rtl="0" eaLnBrk="1" hangingPunct="1"/>
            <a:r>
              <a:rPr lang="en-US" sz="2600" b="1" dirty="0" err="1" smtClean="0">
                <a:solidFill>
                  <a:srgbClr val="FFFF00"/>
                </a:solidFill>
              </a:rPr>
              <a:t>Proelastase</a:t>
            </a:r>
            <a:r>
              <a:rPr lang="en-US" sz="2600" b="1" dirty="0" smtClean="0">
                <a:solidFill>
                  <a:srgbClr val="FFFF00"/>
                </a:solidFill>
              </a:rPr>
              <a:t> is converted into </a:t>
            </a:r>
            <a:r>
              <a:rPr lang="en-US" sz="2600" b="1" dirty="0" err="1" smtClean="0">
                <a:solidFill>
                  <a:srgbClr val="FFFF00"/>
                </a:solidFill>
              </a:rPr>
              <a:t>elastase</a:t>
            </a:r>
            <a:r>
              <a:rPr lang="en-US" sz="2600" b="1" dirty="0" smtClean="0">
                <a:solidFill>
                  <a:srgbClr val="FFFF00"/>
                </a:solidFill>
              </a:rPr>
              <a:t>, which then digests elastin fibers that partially hold meats together.</a:t>
            </a:r>
          </a:p>
          <a:p>
            <a:pPr algn="l" rtl="0" eaLnBrk="1" hangingPunct="1"/>
            <a:r>
              <a:rPr lang="en-US" sz="2600" b="1" dirty="0" smtClean="0">
                <a:solidFill>
                  <a:srgbClr val="FFFF00"/>
                </a:solidFill>
              </a:rPr>
              <a:t>Only a small percentage of the proteins are digested all the way to their constituent AA by the pancreatic juices. </a:t>
            </a:r>
          </a:p>
          <a:p>
            <a:pPr algn="l" rtl="0" eaLnBrk="1" hangingPunct="1"/>
            <a:r>
              <a:rPr lang="en-US" sz="2600" b="1" dirty="0" smtClean="0">
                <a:solidFill>
                  <a:srgbClr val="FFFF00"/>
                </a:solidFill>
              </a:rPr>
              <a:t>Most remain as dipeptides and </a:t>
            </a:r>
            <a:r>
              <a:rPr lang="en-US" sz="2600" b="1" dirty="0" err="1" smtClean="0">
                <a:solidFill>
                  <a:srgbClr val="FFFF00"/>
                </a:solidFill>
              </a:rPr>
              <a:t>tripeptides</a:t>
            </a:r>
            <a:r>
              <a:rPr lang="en-US" sz="2600" b="1" dirty="0" smtClean="0">
                <a:solidFill>
                  <a:srgbClr val="FFFF00"/>
                </a:solidFill>
              </a:rPr>
              <a:t> to be digested by </a:t>
            </a:r>
            <a:r>
              <a:rPr lang="en-US" sz="2600" b="1" u="sng" dirty="0" smtClean="0">
                <a:solidFill>
                  <a:srgbClr val="FF0000"/>
                </a:solidFill>
              </a:rPr>
              <a:t>Peptidases in the Enterocytes</a:t>
            </a:r>
            <a:r>
              <a:rPr lang="en-US" sz="2600" b="1" u="sng" dirty="0" smtClean="0">
                <a:solidFill>
                  <a:srgbClr val="FFFF00"/>
                </a:solidFill>
              </a:rPr>
              <a:t> </a:t>
            </a:r>
            <a:r>
              <a:rPr lang="en-US" sz="2600" b="1" dirty="0" smtClean="0">
                <a:solidFill>
                  <a:srgbClr val="FFFF00"/>
                </a:solidFill>
              </a:rPr>
              <a:t>mainly in the duodenum and jejunum. </a:t>
            </a:r>
            <a:endParaRPr lang="ar-SA" sz="2600" b="1" dirty="0" smtClean="0">
              <a:solidFill>
                <a:srgbClr val="FFFF00"/>
              </a:solidFill>
            </a:endParaRPr>
          </a:p>
        </p:txBody>
      </p:sp>
    </p:spTree>
    <p:extLst>
      <p:ext uri="{BB962C8B-B14F-4D97-AF65-F5344CB8AC3E}">
        <p14:creationId xmlns:p14="http://schemas.microsoft.com/office/powerpoint/2010/main" val="403859504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8_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84784"/>
            <a:ext cx="7876597"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a:spLocks noGrp="1"/>
          </p:cNvSpPr>
          <p:nvPr>
            <p:ph type="title"/>
          </p:nvPr>
        </p:nvSpPr>
        <p:spPr>
          <a:xfrm>
            <a:off x="685800" y="152400"/>
            <a:ext cx="7772400" cy="1143000"/>
          </a:xfrm>
        </p:spPr>
        <p:txBody>
          <a:bodyPr/>
          <a:lstStyle/>
          <a:p>
            <a:pPr eaLnBrk="1" hangingPunct="1"/>
            <a:r>
              <a:rPr lang="en-US" dirty="0" smtClean="0">
                <a:solidFill>
                  <a:srgbClr val="FFFF00"/>
                </a:solidFill>
              </a:rPr>
              <a:t>Activation of Gastrointestinal Proteases</a:t>
            </a:r>
            <a:endParaRPr lang="ar-SA" dirty="0" smtClean="0">
              <a:solidFill>
                <a:srgbClr val="FFFF00"/>
              </a:solidFill>
            </a:endParaRPr>
          </a:p>
        </p:txBody>
      </p:sp>
    </p:spTree>
    <p:extLst>
      <p:ext uri="{BB962C8B-B14F-4D97-AF65-F5344CB8AC3E}">
        <p14:creationId xmlns:p14="http://schemas.microsoft.com/office/powerpoint/2010/main" val="804307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p:cNvSpPr>
            <a:spLocks noGrp="1"/>
          </p:cNvSpPr>
          <p:nvPr>
            <p:ph type="title"/>
          </p:nvPr>
        </p:nvSpPr>
        <p:spPr/>
        <p:txBody>
          <a:bodyPr/>
          <a:lstStyle/>
          <a:p>
            <a:pPr eaLnBrk="1" hangingPunct="1"/>
            <a:r>
              <a:rPr lang="en-US" smtClean="0"/>
              <a:t>Digestion of Proteins</a:t>
            </a:r>
            <a:endParaRPr lang="ar-SA" smtClean="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61143"/>
            <a:ext cx="72231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715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ctrTitle"/>
          </p:nvPr>
        </p:nvSpPr>
        <p:spPr>
          <a:xfrm>
            <a:off x="838200" y="1905000"/>
            <a:ext cx="7772400" cy="1446213"/>
          </a:xfrm>
        </p:spPr>
        <p:txBody>
          <a:bodyPr/>
          <a:lstStyle/>
          <a:p>
            <a:pPr rtl="0" eaLnBrk="1" hangingPunct="1"/>
            <a:r>
              <a:rPr lang="en-US" sz="7200" smtClean="0"/>
              <a:t>Digestion of Fats</a:t>
            </a:r>
            <a:endParaRPr lang="ar-SA" sz="7200" smtClean="0"/>
          </a:p>
        </p:txBody>
      </p:sp>
    </p:spTree>
    <p:extLst>
      <p:ext uri="{BB962C8B-B14F-4D97-AF65-F5344CB8AC3E}">
        <p14:creationId xmlns:p14="http://schemas.microsoft.com/office/powerpoint/2010/main" val="223522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pPr rtl="0" eaLnBrk="1" hangingPunct="1"/>
            <a:r>
              <a:rPr lang="en-US" dirty="0" smtClean="0">
                <a:solidFill>
                  <a:srgbClr val="FFFF00"/>
                </a:solidFill>
              </a:rPr>
              <a:t>Digestion of Fats in the Intestine</a:t>
            </a:r>
            <a:endParaRPr lang="ar-SA" sz="3200" dirty="0" smtClean="0">
              <a:solidFill>
                <a:srgbClr val="FFFF00"/>
              </a:solidFill>
            </a:endParaRPr>
          </a:p>
        </p:txBody>
      </p:sp>
      <p:sp>
        <p:nvSpPr>
          <p:cNvPr id="3" name="Content Placeholder 2"/>
          <p:cNvSpPr>
            <a:spLocks noGrp="1"/>
          </p:cNvSpPr>
          <p:nvPr>
            <p:ph idx="1"/>
          </p:nvPr>
        </p:nvSpPr>
        <p:spPr>
          <a:xfrm>
            <a:off x="0" y="1042392"/>
            <a:ext cx="9036496" cy="4114800"/>
          </a:xfrm>
        </p:spPr>
        <p:txBody>
          <a:bodyPr/>
          <a:lstStyle/>
          <a:p>
            <a:pPr algn="l" rtl="0" eaLnBrk="1" hangingPunct="1">
              <a:defRPr/>
            </a:pPr>
            <a:r>
              <a:rPr lang="en-US" sz="2400" b="1" dirty="0" smtClean="0">
                <a:solidFill>
                  <a:srgbClr val="FFFF00"/>
                </a:solidFill>
              </a:rPr>
              <a:t>Less than 10 % of triglycerides is digested in the stomach by lingual lipase.</a:t>
            </a:r>
          </a:p>
          <a:p>
            <a:pPr algn="l" rtl="0" eaLnBrk="1" hangingPunct="1">
              <a:defRPr/>
            </a:pPr>
            <a:r>
              <a:rPr lang="en-US" sz="2400" b="1" dirty="0" smtClean="0">
                <a:solidFill>
                  <a:srgbClr val="FFFF00"/>
                </a:solidFill>
              </a:rPr>
              <a:t>All fat digestion occurs in the small intestine.</a:t>
            </a:r>
          </a:p>
          <a:p>
            <a:pPr algn="l" rtl="0" eaLnBrk="1" hangingPunct="1">
              <a:buFontTx/>
              <a:buNone/>
              <a:defRPr/>
            </a:pPr>
            <a:r>
              <a:rPr lang="en-US" sz="2400" b="1" u="sng" dirty="0" smtClean="0">
                <a:solidFill>
                  <a:srgbClr val="FFFF00"/>
                </a:solidFill>
              </a:rPr>
              <a:t>Emulsification of Fat by Bile </a:t>
            </a:r>
            <a:r>
              <a:rPr lang="en-US" sz="2400" b="1" u="sng" dirty="0" smtClean="0">
                <a:solidFill>
                  <a:srgbClr val="FFFF00"/>
                </a:solidFill>
              </a:rPr>
              <a:t>Acids:</a:t>
            </a:r>
            <a:endParaRPr lang="en-US" sz="2400" b="1" u="sng" dirty="0" smtClean="0">
              <a:solidFill>
                <a:srgbClr val="FFFF00"/>
              </a:solidFill>
            </a:endParaRPr>
          </a:p>
          <a:p>
            <a:pPr marL="514350" indent="-514350" algn="l" rtl="0" eaLnBrk="1" hangingPunct="1">
              <a:defRPr/>
            </a:pPr>
            <a:r>
              <a:rPr lang="en-US" sz="2400" b="1" dirty="0" smtClean="0">
                <a:solidFill>
                  <a:srgbClr val="FFFF00"/>
                </a:solidFill>
              </a:rPr>
              <a:t>Break the fat globules into very small sizes under the influence of bile </a:t>
            </a:r>
            <a:r>
              <a:rPr lang="en-US" sz="2400" b="1" dirty="0">
                <a:solidFill>
                  <a:srgbClr val="FFFF00"/>
                </a:solidFill>
              </a:rPr>
              <a:t>salts , </a:t>
            </a:r>
            <a:r>
              <a:rPr lang="en-US" sz="2400" b="1" dirty="0" smtClean="0">
                <a:solidFill>
                  <a:srgbClr val="FFFF00"/>
                </a:solidFill>
              </a:rPr>
              <a:t>so that the water-soluble digestive enzymes can act on the globule surfaces (emulsification of the fat). </a:t>
            </a:r>
          </a:p>
          <a:p>
            <a:pPr marL="514350" indent="-514350" algn="l" rtl="0" eaLnBrk="1" hangingPunct="1">
              <a:defRPr/>
            </a:pPr>
            <a:r>
              <a:rPr lang="en-US" sz="2400" b="1" dirty="0" smtClean="0">
                <a:solidFill>
                  <a:srgbClr val="FFFF00"/>
                </a:solidFill>
              </a:rPr>
              <a:t>The polar parts (the points where ionization occurs in water) of the bile salts and lecithin molecules are highly soluble in water. So, they are amphipathic molecules. </a:t>
            </a:r>
          </a:p>
          <a:p>
            <a:pPr marL="514350" indent="-514350" algn="l" rtl="0" eaLnBrk="1" hangingPunct="1">
              <a:defRPr/>
            </a:pPr>
            <a:r>
              <a:rPr lang="en-US" sz="2400" b="1" dirty="0" smtClean="0">
                <a:solidFill>
                  <a:srgbClr val="FFFF00"/>
                </a:solidFill>
              </a:rPr>
              <a:t>The major function of the bile salts and lecithin, especially the lecithin, in the bile is to make the fat globules readily </a:t>
            </a:r>
            <a:r>
              <a:rPr lang="en-US" sz="2400" b="1" dirty="0" err="1" smtClean="0">
                <a:solidFill>
                  <a:srgbClr val="FFFF00"/>
                </a:solidFill>
              </a:rPr>
              <a:t>fragmentable</a:t>
            </a:r>
            <a:r>
              <a:rPr lang="en-US" sz="2400" b="1" dirty="0" smtClean="0">
                <a:solidFill>
                  <a:srgbClr val="FFFF00"/>
                </a:solidFill>
              </a:rPr>
              <a:t> by agitation with the water in the small bowel.</a:t>
            </a:r>
          </a:p>
        </p:txBody>
      </p:sp>
    </p:spTree>
    <p:extLst>
      <p:ext uri="{BB962C8B-B14F-4D97-AF65-F5344CB8AC3E}">
        <p14:creationId xmlns:p14="http://schemas.microsoft.com/office/powerpoint/2010/main" val="12962953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27584" y="116632"/>
            <a:ext cx="7772400" cy="1143000"/>
          </a:xfrm>
        </p:spPr>
        <p:txBody>
          <a:bodyPr/>
          <a:lstStyle/>
          <a:p>
            <a:pPr eaLnBrk="1" hangingPunct="1"/>
            <a:r>
              <a:rPr lang="en-US" dirty="0" smtClean="0"/>
              <a:t>Motility in the Small Intestine </a:t>
            </a:r>
            <a:endParaRPr lang="ar-SA" dirty="0" smtClean="0"/>
          </a:p>
        </p:txBody>
      </p:sp>
      <p:sp>
        <p:nvSpPr>
          <p:cNvPr id="3075" name="Content Placeholder 2"/>
          <p:cNvSpPr>
            <a:spLocks noGrp="1"/>
          </p:cNvSpPr>
          <p:nvPr>
            <p:ph idx="1"/>
          </p:nvPr>
        </p:nvSpPr>
        <p:spPr>
          <a:xfrm>
            <a:off x="323528" y="1484784"/>
            <a:ext cx="8352928" cy="4248472"/>
          </a:xfrm>
        </p:spPr>
        <p:txBody>
          <a:bodyPr/>
          <a:lstStyle/>
          <a:p>
            <a:pPr algn="l" rtl="0" eaLnBrk="1" hangingPunct="1"/>
            <a:r>
              <a:rPr lang="en-US" b="1" dirty="0" smtClean="0">
                <a:solidFill>
                  <a:srgbClr val="FFFF00"/>
                </a:solidFill>
              </a:rPr>
              <a:t>The movements of the small intestine can be divided into: </a:t>
            </a:r>
          </a:p>
          <a:p>
            <a:pPr marL="857250" indent="-514350" algn="l" rtl="0" eaLnBrk="1" hangingPunct="1">
              <a:buClr>
                <a:srgbClr val="FF0000"/>
              </a:buClr>
              <a:buFont typeface="+mj-lt"/>
              <a:buAutoNum type="arabicPeriod"/>
              <a:tabLst>
                <a:tab pos="627063" algn="l"/>
              </a:tabLst>
            </a:pPr>
            <a:r>
              <a:rPr lang="en-US" b="1" i="1" dirty="0">
                <a:solidFill>
                  <a:srgbClr val="FFFF00"/>
                </a:solidFill>
              </a:rPr>
              <a:t>Segmenting </a:t>
            </a:r>
            <a:r>
              <a:rPr lang="en-US" b="1" i="1" dirty="0" smtClean="0">
                <a:solidFill>
                  <a:srgbClr val="FFFF00"/>
                </a:solidFill>
              </a:rPr>
              <a:t> (Mixing) contractions  </a:t>
            </a:r>
          </a:p>
          <a:p>
            <a:pPr marL="857250" indent="-514350" algn="l" rtl="0" eaLnBrk="1" hangingPunct="1">
              <a:buClr>
                <a:srgbClr val="FF0000"/>
              </a:buClr>
              <a:buFont typeface="+mj-lt"/>
              <a:buAutoNum type="arabicPeriod"/>
              <a:tabLst>
                <a:tab pos="627063" algn="l"/>
              </a:tabLst>
            </a:pPr>
            <a:r>
              <a:rPr lang="en-US" b="1" i="1" dirty="0">
                <a:solidFill>
                  <a:srgbClr val="FFFF00"/>
                </a:solidFill>
              </a:rPr>
              <a:t>Propulsive </a:t>
            </a:r>
            <a:r>
              <a:rPr lang="en-US" b="1" i="1" dirty="0" smtClean="0">
                <a:solidFill>
                  <a:srgbClr val="FFFF00"/>
                </a:solidFill>
              </a:rPr>
              <a:t>contractions (Peristalsis)</a:t>
            </a:r>
          </a:p>
          <a:p>
            <a:pPr marL="857250" indent="-514350" algn="l" rtl="0" eaLnBrk="1" hangingPunct="1">
              <a:buClr>
                <a:srgbClr val="FF0000"/>
              </a:buClr>
              <a:buFont typeface="+mj-lt"/>
              <a:buAutoNum type="arabicPeriod"/>
              <a:tabLst>
                <a:tab pos="627063" algn="l"/>
              </a:tabLst>
            </a:pPr>
            <a:r>
              <a:rPr lang="en-US" b="1" i="1" dirty="0" smtClean="0">
                <a:solidFill>
                  <a:srgbClr val="FFFF00"/>
                </a:solidFill>
              </a:rPr>
              <a:t>Migrating motor complex</a:t>
            </a:r>
          </a:p>
          <a:p>
            <a:pPr marL="857250" indent="-514350" algn="l" rtl="0" eaLnBrk="1" hangingPunct="1">
              <a:buClr>
                <a:srgbClr val="FF0000"/>
              </a:buClr>
              <a:buFont typeface="+mj-lt"/>
              <a:buAutoNum type="arabicPeriod"/>
              <a:tabLst>
                <a:tab pos="627063" algn="l"/>
              </a:tabLst>
            </a:pPr>
            <a:r>
              <a:rPr lang="en-US" b="1" i="1" dirty="0" smtClean="0">
                <a:solidFill>
                  <a:srgbClr val="FFFF00"/>
                </a:solidFill>
              </a:rPr>
              <a:t>Antiperistalsis</a:t>
            </a:r>
          </a:p>
          <a:p>
            <a:pPr marL="857250" indent="-514350" algn="l" rtl="0" eaLnBrk="1" hangingPunct="1">
              <a:buClr>
                <a:srgbClr val="FF0000"/>
              </a:buClr>
              <a:buFont typeface="+mj-lt"/>
              <a:buAutoNum type="arabicPeriod"/>
              <a:tabLst>
                <a:tab pos="627063" algn="l"/>
              </a:tabLst>
            </a:pPr>
            <a:r>
              <a:rPr lang="en-US" b="1" i="1" dirty="0">
                <a:solidFill>
                  <a:srgbClr val="FFFF00"/>
                </a:solidFill>
              </a:rPr>
              <a:t>Peristaltic </a:t>
            </a:r>
            <a:r>
              <a:rPr lang="en-US" b="1" i="1" dirty="0" smtClean="0">
                <a:solidFill>
                  <a:srgbClr val="FFFF00"/>
                </a:solidFill>
              </a:rPr>
              <a:t>rush</a:t>
            </a:r>
            <a:endParaRPr lang="ar-SA" sz="2800" b="1" dirty="0" smtClean="0">
              <a:solidFill>
                <a:srgbClr val="FFFF00"/>
              </a:solidFill>
            </a:endParaRPr>
          </a:p>
        </p:txBody>
      </p:sp>
    </p:spTree>
    <p:extLst>
      <p:ext uri="{BB962C8B-B14F-4D97-AF65-F5344CB8AC3E}">
        <p14:creationId xmlns:p14="http://schemas.microsoft.com/office/powerpoint/2010/main" val="2111025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a:xfrm>
            <a:off x="685800" y="76200"/>
            <a:ext cx="7772400" cy="1143000"/>
          </a:xfrm>
        </p:spPr>
        <p:txBody>
          <a:bodyPr/>
          <a:lstStyle/>
          <a:p>
            <a:pPr eaLnBrk="1" hangingPunct="1"/>
            <a:r>
              <a:rPr lang="en-US" sz="2800" dirty="0" smtClean="0">
                <a:solidFill>
                  <a:srgbClr val="FFFF00"/>
                </a:solidFill>
              </a:rPr>
              <a:t>Role of Bile Salts to Accelerate Fat Digestion Formation of Micelles</a:t>
            </a:r>
            <a:endParaRPr lang="ar-SA" sz="2800" dirty="0" smtClean="0">
              <a:solidFill>
                <a:srgbClr val="FFFF00"/>
              </a:solidFill>
            </a:endParaRPr>
          </a:p>
        </p:txBody>
      </p:sp>
      <p:sp>
        <p:nvSpPr>
          <p:cNvPr id="17412" name="Content Placeholder 2"/>
          <p:cNvSpPr>
            <a:spLocks noGrp="1"/>
          </p:cNvSpPr>
          <p:nvPr>
            <p:ph sz="half" idx="1"/>
          </p:nvPr>
        </p:nvSpPr>
        <p:spPr>
          <a:xfrm>
            <a:off x="0" y="1143000"/>
            <a:ext cx="5029200" cy="5715000"/>
          </a:xfrm>
        </p:spPr>
        <p:txBody>
          <a:bodyPr/>
          <a:lstStyle/>
          <a:p>
            <a:pPr algn="l" rtl="0" eaLnBrk="1" hangingPunct="1"/>
            <a:r>
              <a:rPr lang="en-US" sz="2000" b="1" dirty="0" smtClean="0">
                <a:solidFill>
                  <a:srgbClr val="FFFF00"/>
                </a:solidFill>
              </a:rPr>
              <a:t>Bile salts have the ability to form </a:t>
            </a:r>
            <a:r>
              <a:rPr lang="en-US" sz="2000" b="1" i="1" dirty="0" smtClean="0">
                <a:solidFill>
                  <a:srgbClr val="FFFF00"/>
                </a:solidFill>
              </a:rPr>
              <a:t>micelles, (</a:t>
            </a:r>
            <a:r>
              <a:rPr lang="en-US" sz="2000" b="1" dirty="0" smtClean="0">
                <a:solidFill>
                  <a:srgbClr val="FFFF00"/>
                </a:solidFill>
              </a:rPr>
              <a:t>each bile salt molecule is composed of a sterol nucleus that is fat-soluble and a polar group that is water-soluble </a:t>
            </a:r>
          </a:p>
          <a:p>
            <a:pPr algn="l" rtl="0" eaLnBrk="1" hangingPunct="1"/>
            <a:r>
              <a:rPr lang="en-US" sz="2000" b="1" i="1" dirty="0" smtClean="0">
                <a:solidFill>
                  <a:srgbClr val="FFFF00"/>
                </a:solidFill>
              </a:rPr>
              <a:t>Micelles are </a:t>
            </a:r>
            <a:r>
              <a:rPr lang="en-US" sz="2000" b="1" dirty="0" smtClean="0">
                <a:solidFill>
                  <a:srgbClr val="FFFF00"/>
                </a:solidFill>
              </a:rPr>
              <a:t>small spherical, cylindrical globules 3 to 6 nm in diameter composed of 20 to 40 molecules of bile salt.</a:t>
            </a:r>
          </a:p>
          <a:p>
            <a:pPr algn="l" rtl="0" eaLnBrk="1" hangingPunct="1"/>
            <a:r>
              <a:rPr lang="en-US" sz="2000" b="1" dirty="0" smtClean="0">
                <a:solidFill>
                  <a:srgbClr val="FFFF00"/>
                </a:solidFill>
              </a:rPr>
              <a:t>The  polar groups are (-) charged, they allow the entire micelle globule to dissolve in the water of the digestive fluids and to remain in stable solution.</a:t>
            </a:r>
          </a:p>
          <a:p>
            <a:pPr algn="l" rtl="0" eaLnBrk="1" hangingPunct="1"/>
            <a:r>
              <a:rPr lang="en-US" sz="2000" b="1" dirty="0" smtClean="0">
                <a:solidFill>
                  <a:srgbClr val="FFFF00"/>
                </a:solidFill>
              </a:rPr>
              <a:t>The micelles act as a transport medium to carry the </a:t>
            </a:r>
            <a:r>
              <a:rPr lang="en-US" sz="2000" b="1" dirty="0" err="1" smtClean="0">
                <a:solidFill>
                  <a:srgbClr val="FFFF00"/>
                </a:solidFill>
              </a:rPr>
              <a:t>monoglycerides</a:t>
            </a:r>
            <a:r>
              <a:rPr lang="en-US" sz="2000" b="1" dirty="0" smtClean="0">
                <a:solidFill>
                  <a:srgbClr val="FFFF00"/>
                </a:solidFill>
              </a:rPr>
              <a:t> and free fatty acids to the brush borders of the intestinal epithelial cells.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219200"/>
            <a:ext cx="3495603" cy="5449715"/>
          </a:xfrm>
          <a:prstGeom prst="rect">
            <a:avLst/>
          </a:prstGeom>
        </p:spPr>
      </p:pic>
    </p:spTree>
    <p:extLst>
      <p:ext uri="{BB962C8B-B14F-4D97-AF65-F5344CB8AC3E}">
        <p14:creationId xmlns:p14="http://schemas.microsoft.com/office/powerpoint/2010/main" val="1076131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Role of Bile Salts to Accelerate Fat Digestion Formation of </a:t>
            </a:r>
            <a:r>
              <a:rPr lang="en-US" dirty="0" smtClean="0">
                <a:solidFill>
                  <a:srgbClr val="FFFF00"/>
                </a:solidFill>
              </a:rPr>
              <a:t>Micelles (cont’d)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4864"/>
            <a:ext cx="7884368" cy="3807763"/>
          </a:xfrm>
          <a:prstGeom prst="rect">
            <a:avLst/>
          </a:prstGeom>
        </p:spPr>
      </p:pic>
    </p:spTree>
    <p:extLst>
      <p:ext uri="{BB962C8B-B14F-4D97-AF65-F5344CB8AC3E}">
        <p14:creationId xmlns:p14="http://schemas.microsoft.com/office/powerpoint/2010/main" val="22087888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8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8610600" cy="3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685800" y="228600"/>
            <a:ext cx="7772400" cy="1143000"/>
          </a:xfrm>
        </p:spPr>
        <p:txBody>
          <a:bodyPr/>
          <a:lstStyle/>
          <a:p>
            <a:pPr rtl="0" eaLnBrk="1" hangingPunct="1"/>
            <a:r>
              <a:rPr lang="en-US" sz="3200" dirty="0" smtClean="0">
                <a:solidFill>
                  <a:srgbClr val="FFFF00"/>
                </a:solidFill>
              </a:rPr>
              <a:t>Digestion of Triglycerides by Pancreatic Lipase</a:t>
            </a:r>
            <a:endParaRPr lang="ar-SA" sz="2400" dirty="0" smtClean="0">
              <a:solidFill>
                <a:srgbClr val="FFFF00"/>
              </a:solidFill>
            </a:endParaRPr>
          </a:p>
        </p:txBody>
      </p:sp>
      <p:sp>
        <p:nvSpPr>
          <p:cNvPr id="18436" name="Content Placeholder 3"/>
          <p:cNvSpPr>
            <a:spLocks noGrp="1"/>
          </p:cNvSpPr>
          <p:nvPr>
            <p:ph idx="1"/>
          </p:nvPr>
        </p:nvSpPr>
        <p:spPr>
          <a:xfrm>
            <a:off x="179512" y="1676400"/>
            <a:ext cx="8278688" cy="1981200"/>
          </a:xfrm>
        </p:spPr>
        <p:txBody>
          <a:bodyPr/>
          <a:lstStyle/>
          <a:p>
            <a:pPr algn="l" rtl="0" eaLnBrk="1" hangingPunct="1"/>
            <a:r>
              <a:rPr lang="en-US" b="1" dirty="0" smtClean="0">
                <a:solidFill>
                  <a:srgbClr val="FFFF00"/>
                </a:solidFill>
              </a:rPr>
              <a:t>The most important enzyme for digestion of the triglycerides is </a:t>
            </a:r>
            <a:r>
              <a:rPr lang="en-US" b="1" i="1" dirty="0" smtClean="0">
                <a:solidFill>
                  <a:srgbClr val="FFFF00"/>
                </a:solidFill>
              </a:rPr>
              <a:t>pancreatic lipase</a:t>
            </a:r>
            <a:r>
              <a:rPr lang="en-US" b="1" dirty="0" smtClean="0">
                <a:solidFill>
                  <a:srgbClr val="FFFF00"/>
                </a:solidFill>
              </a:rPr>
              <a:t>. </a:t>
            </a:r>
            <a:endParaRPr lang="ar-SA" b="1" dirty="0" smtClean="0">
              <a:solidFill>
                <a:srgbClr val="FFFF00"/>
              </a:solidFill>
            </a:endParaRPr>
          </a:p>
        </p:txBody>
      </p:sp>
      <p:sp>
        <p:nvSpPr>
          <p:cNvPr id="18437" name="TextBox 4"/>
          <p:cNvSpPr txBox="1">
            <a:spLocks noChangeArrowheads="1"/>
          </p:cNvSpPr>
          <p:nvPr/>
        </p:nvSpPr>
        <p:spPr bwMode="auto">
          <a:xfrm>
            <a:off x="1485900" y="2890837"/>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en-US" b="1" dirty="0">
                <a:solidFill>
                  <a:srgbClr val="FFFF00"/>
                </a:solidFill>
              </a:rPr>
              <a:t>End Products of Fat Digestion</a:t>
            </a:r>
            <a:endParaRPr lang="ar-SA" dirty="0">
              <a:solidFill>
                <a:srgbClr val="FFFF00"/>
              </a:solidFill>
            </a:endParaRPr>
          </a:p>
        </p:txBody>
      </p:sp>
    </p:spTree>
    <p:extLst>
      <p:ext uri="{BB962C8B-B14F-4D97-AF65-F5344CB8AC3E}">
        <p14:creationId xmlns:p14="http://schemas.microsoft.com/office/powerpoint/2010/main" val="1834643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pPr rtl="0" eaLnBrk="1" hangingPunct="1"/>
            <a:r>
              <a:rPr lang="en-US" sz="4800" dirty="0" smtClean="0"/>
              <a:t>Basic Principles of</a:t>
            </a:r>
            <a:br>
              <a:rPr lang="en-US" sz="4800" dirty="0" smtClean="0"/>
            </a:br>
            <a:r>
              <a:rPr lang="en-US" sz="4800" dirty="0" smtClean="0"/>
              <a:t>Gastrointestinal Absorption</a:t>
            </a:r>
            <a:endParaRPr lang="ar-SA" sz="4800" dirty="0" smtClean="0"/>
          </a:p>
        </p:txBody>
      </p:sp>
    </p:spTree>
    <p:extLst>
      <p:ext uri="{BB962C8B-B14F-4D97-AF65-F5344CB8AC3E}">
        <p14:creationId xmlns:p14="http://schemas.microsoft.com/office/powerpoint/2010/main" val="42604862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304800"/>
            <a:ext cx="7772400" cy="609600"/>
          </a:xfrm>
        </p:spPr>
        <p:txBody>
          <a:bodyPr/>
          <a:lstStyle/>
          <a:p>
            <a:pPr rtl="0" eaLnBrk="1" hangingPunct="1"/>
            <a:r>
              <a:rPr lang="en-US" sz="2800" dirty="0" smtClean="0">
                <a:solidFill>
                  <a:srgbClr val="FFFF00"/>
                </a:solidFill>
              </a:rPr>
              <a:t>Absorptive Surface of the Small Intestinal Mucosa Villi</a:t>
            </a:r>
            <a:endParaRPr lang="ar-SA" sz="2800" dirty="0" smtClean="0">
              <a:solidFill>
                <a:srgbClr val="FFFF00"/>
              </a:solidFill>
            </a:endParaRPr>
          </a:p>
        </p:txBody>
      </p:sp>
      <p:sp>
        <p:nvSpPr>
          <p:cNvPr id="20483" name="Content Placeholder 2"/>
          <p:cNvSpPr>
            <a:spLocks noGrp="1"/>
          </p:cNvSpPr>
          <p:nvPr>
            <p:ph sz="half" idx="1"/>
          </p:nvPr>
        </p:nvSpPr>
        <p:spPr>
          <a:xfrm>
            <a:off x="152400" y="762000"/>
            <a:ext cx="4876800" cy="5943600"/>
          </a:xfrm>
        </p:spPr>
        <p:txBody>
          <a:bodyPr/>
          <a:lstStyle/>
          <a:p>
            <a:pPr algn="l" rtl="0" eaLnBrk="1" hangingPunct="1"/>
            <a:r>
              <a:rPr lang="en-US" b="1" dirty="0" smtClean="0">
                <a:solidFill>
                  <a:srgbClr val="FFFF00"/>
                </a:solidFill>
              </a:rPr>
              <a:t>The absorptive surface of the small intestinal mucosa, showing many folds called </a:t>
            </a:r>
            <a:r>
              <a:rPr lang="en-US" b="1" dirty="0" err="1" smtClean="0">
                <a:solidFill>
                  <a:srgbClr val="FFFF00"/>
                </a:solidFill>
              </a:rPr>
              <a:t>valvulae</a:t>
            </a:r>
            <a:r>
              <a:rPr lang="en-US" b="1" dirty="0" smtClean="0">
                <a:solidFill>
                  <a:srgbClr val="FFFF00"/>
                </a:solidFill>
              </a:rPr>
              <a:t> </a:t>
            </a:r>
            <a:r>
              <a:rPr lang="en-US" b="1" dirty="0" err="1" smtClean="0">
                <a:solidFill>
                  <a:srgbClr val="FFFF00"/>
                </a:solidFill>
              </a:rPr>
              <a:t>conniventes</a:t>
            </a:r>
            <a:r>
              <a:rPr lang="en-US" b="1" dirty="0" smtClean="0">
                <a:solidFill>
                  <a:srgbClr val="FFFF00"/>
                </a:solidFill>
              </a:rPr>
              <a:t> (villi). </a:t>
            </a:r>
          </a:p>
          <a:p>
            <a:pPr algn="l" rtl="0" eaLnBrk="1" hangingPunct="1"/>
            <a:r>
              <a:rPr lang="en-US" b="1" dirty="0" smtClean="0">
                <a:solidFill>
                  <a:srgbClr val="FFFF00"/>
                </a:solidFill>
              </a:rPr>
              <a:t>They increase the surface area of the absorptive mucosa about threefold.</a:t>
            </a:r>
          </a:p>
          <a:p>
            <a:pPr algn="l" rtl="0" eaLnBrk="1" hangingPunct="1"/>
            <a:r>
              <a:rPr lang="en-US" b="1" dirty="0" smtClean="0">
                <a:solidFill>
                  <a:srgbClr val="FFFF00"/>
                </a:solidFill>
              </a:rPr>
              <a:t>They are well developed in the duodenum and jejunum.</a:t>
            </a:r>
          </a:p>
          <a:p>
            <a:pPr algn="l" rtl="0" eaLnBrk="1" hangingPunct="1"/>
            <a:r>
              <a:rPr lang="en-US" b="1" dirty="0" smtClean="0">
                <a:solidFill>
                  <a:srgbClr val="FFFF00"/>
                </a:solidFill>
              </a:rPr>
              <a:t>The presence of villi on the mucosal surface enhances the total absorptive area another 10-fold.</a:t>
            </a:r>
          </a:p>
        </p:txBody>
      </p:sp>
      <p:sp>
        <p:nvSpPr>
          <p:cNvPr id="20485" name="TextBox 5"/>
          <p:cNvSpPr txBox="1">
            <a:spLocks noChangeArrowheads="1"/>
          </p:cNvSpPr>
          <p:nvPr/>
        </p:nvSpPr>
        <p:spPr bwMode="auto">
          <a:xfrm>
            <a:off x="5207868" y="5229200"/>
            <a:ext cx="365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sz="2000" b="1" dirty="0">
                <a:solidFill>
                  <a:srgbClr val="FFFF00"/>
                </a:solidFill>
              </a:rPr>
              <a:t>Longitudinal section of the small intestine, showing the </a:t>
            </a:r>
            <a:r>
              <a:rPr lang="en-US" sz="2000" b="1" dirty="0" err="1">
                <a:solidFill>
                  <a:srgbClr val="FFFF00"/>
                </a:solidFill>
              </a:rPr>
              <a:t>valvulae</a:t>
            </a:r>
            <a:r>
              <a:rPr lang="en-US" sz="2000" b="1" dirty="0">
                <a:solidFill>
                  <a:srgbClr val="FFFF00"/>
                </a:solidFill>
              </a:rPr>
              <a:t> </a:t>
            </a:r>
            <a:r>
              <a:rPr lang="en-US" sz="2000" b="1" dirty="0" err="1">
                <a:solidFill>
                  <a:srgbClr val="FFFF00"/>
                </a:solidFill>
              </a:rPr>
              <a:t>conniventes</a:t>
            </a:r>
            <a:r>
              <a:rPr lang="en-US" sz="2000" b="1" dirty="0">
                <a:solidFill>
                  <a:srgbClr val="FFFF00"/>
                </a:solidFill>
              </a:rPr>
              <a:t> covered by villi</a:t>
            </a:r>
            <a:endParaRPr lang="ar-SA" sz="2000" b="1" dirty="0">
              <a:solidFill>
                <a:srgbClr val="FFFF00"/>
              </a:solidFill>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96752"/>
            <a:ext cx="3405336" cy="393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08581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116632"/>
            <a:ext cx="7772400" cy="1143000"/>
          </a:xfrm>
        </p:spPr>
        <p:txBody>
          <a:bodyPr/>
          <a:lstStyle/>
          <a:p>
            <a:pPr eaLnBrk="1" hangingPunct="1"/>
            <a:r>
              <a:rPr lang="en-US" sz="3600" dirty="0" smtClean="0">
                <a:solidFill>
                  <a:srgbClr val="FFFF00"/>
                </a:solidFill>
              </a:rPr>
              <a:t>Absorptive Surface of the Small Intestinal Mucosa Villi</a:t>
            </a:r>
            <a:endParaRPr lang="ar-SA" sz="3600" dirty="0" smtClean="0">
              <a:solidFill>
                <a:srgbClr val="FFFF00"/>
              </a:solidFill>
            </a:endParaRPr>
          </a:p>
        </p:txBody>
      </p:sp>
      <p:sp>
        <p:nvSpPr>
          <p:cNvPr id="21507" name="Content Placeholder 2"/>
          <p:cNvSpPr>
            <a:spLocks noGrp="1"/>
          </p:cNvSpPr>
          <p:nvPr>
            <p:ph sz="half" idx="1"/>
          </p:nvPr>
        </p:nvSpPr>
        <p:spPr>
          <a:xfrm>
            <a:off x="251520" y="1268760"/>
            <a:ext cx="4170040" cy="4114800"/>
          </a:xfrm>
        </p:spPr>
        <p:txBody>
          <a:bodyPr/>
          <a:lstStyle/>
          <a:p>
            <a:pPr algn="l" rtl="0" eaLnBrk="1" hangingPunct="1"/>
            <a:r>
              <a:rPr lang="en-US" sz="3200" b="1" dirty="0" smtClean="0">
                <a:solidFill>
                  <a:srgbClr val="FFFF00"/>
                </a:solidFill>
              </a:rPr>
              <a:t>The epithelial cell on each villus is characterized by a brush border, consisting of as many as 1000 microvilli protruding into the intestinal </a:t>
            </a:r>
            <a:r>
              <a:rPr lang="en-US" sz="3200" b="1" dirty="0" err="1" smtClean="0">
                <a:solidFill>
                  <a:srgbClr val="FFFF00"/>
                </a:solidFill>
              </a:rPr>
              <a:t>chyme</a:t>
            </a:r>
            <a:r>
              <a:rPr lang="en-US" sz="3200" b="1" dirty="0" smtClean="0">
                <a:solidFill>
                  <a:srgbClr val="FFFF00"/>
                </a:solidFill>
              </a:rPr>
              <a:t> (increases the surface area another 20-fold).</a:t>
            </a:r>
          </a:p>
        </p:txBody>
      </p:sp>
      <p:sp>
        <p:nvSpPr>
          <p:cNvPr id="21509" name="TextBox 5"/>
          <p:cNvSpPr txBox="1">
            <a:spLocks noChangeArrowheads="1"/>
          </p:cNvSpPr>
          <p:nvPr/>
        </p:nvSpPr>
        <p:spPr bwMode="auto">
          <a:xfrm>
            <a:off x="4638793" y="4791794"/>
            <a:ext cx="455942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b="1" dirty="0">
                <a:solidFill>
                  <a:srgbClr val="FFFF00"/>
                </a:solidFill>
              </a:rPr>
              <a:t>Brush border of a gastrointestinal epithelial cell</a:t>
            </a:r>
            <a:endParaRPr lang="ar-SA" b="1" dirty="0">
              <a:solidFill>
                <a:srgbClr val="FFFF00"/>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996592306"/>
              </p:ext>
            </p:extLst>
          </p:nvPr>
        </p:nvGraphicFramePr>
        <p:xfrm>
          <a:off x="4469021" y="1844824"/>
          <a:ext cx="4650644" cy="2776910"/>
        </p:xfrm>
        <a:graphic>
          <a:graphicData uri="http://schemas.openxmlformats.org/presentationml/2006/ole">
            <mc:AlternateContent xmlns:mc="http://schemas.openxmlformats.org/markup-compatibility/2006">
              <mc:Choice xmlns:v="urn:schemas-microsoft-com:vml" Requires="v">
                <p:oleObj spid="_x0000_s1033" name="Bitmap Image" r:id="rId3" imgW="15485714" imgH="9247619" progId="Paint.Picture">
                  <p:embed/>
                </p:oleObj>
              </mc:Choice>
              <mc:Fallback>
                <p:oleObj name="Bitmap Image" r:id="rId3" imgW="15485714" imgH="924761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021" y="1844824"/>
                        <a:ext cx="4650644" cy="27769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4426320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en-US" dirty="0">
                <a:solidFill>
                  <a:srgbClr val="FFFF00"/>
                </a:solidFill>
              </a:rPr>
              <a:t>Absorption of </a:t>
            </a:r>
            <a:r>
              <a:rPr lang="en-US" dirty="0" smtClean="0">
                <a:solidFill>
                  <a:srgbClr val="FFFF00"/>
                </a:solidFill>
              </a:rPr>
              <a:t>Carbohydrates</a:t>
            </a:r>
            <a:endParaRPr lang="en-US" dirty="0"/>
          </a:p>
        </p:txBody>
      </p:sp>
      <p:sp>
        <p:nvSpPr>
          <p:cNvPr id="35843" name="Content Placeholder 2"/>
          <p:cNvSpPr>
            <a:spLocks noGrp="1"/>
          </p:cNvSpPr>
          <p:nvPr>
            <p:ph idx="1"/>
          </p:nvPr>
        </p:nvSpPr>
        <p:spPr>
          <a:xfrm>
            <a:off x="685800" y="1690464"/>
            <a:ext cx="7772400" cy="4114800"/>
          </a:xfrm>
        </p:spPr>
        <p:txBody>
          <a:bodyPr/>
          <a:lstStyle/>
          <a:p>
            <a:pPr algn="l" rtl="0" eaLnBrk="1" hangingPunct="1"/>
            <a:r>
              <a:rPr lang="en-US" sz="2800" b="1" dirty="0" smtClean="0">
                <a:solidFill>
                  <a:srgbClr val="FFFF00"/>
                </a:solidFill>
              </a:rPr>
              <a:t>All the carbohydrates in the food are absorbed in the form of monosaccharides; only a small fraction are absorbed as disaccharides.</a:t>
            </a:r>
          </a:p>
          <a:p>
            <a:pPr algn="l" rtl="0" eaLnBrk="1" hangingPunct="1"/>
            <a:r>
              <a:rPr lang="en-US" sz="2800" b="1" dirty="0" smtClean="0">
                <a:solidFill>
                  <a:srgbClr val="FFFF00"/>
                </a:solidFill>
              </a:rPr>
              <a:t>Glucose and galactose absorption occurs in a co-transport mode with active transport of Na</a:t>
            </a:r>
            <a:r>
              <a:rPr lang="en-US" sz="2800" b="1" baseline="30000" dirty="0" smtClean="0">
                <a:solidFill>
                  <a:srgbClr val="FFFF00"/>
                </a:solidFill>
              </a:rPr>
              <a:t>+</a:t>
            </a:r>
            <a:r>
              <a:rPr lang="en-US" sz="2800" b="1" dirty="0" smtClean="0">
                <a:solidFill>
                  <a:srgbClr val="FFFF00"/>
                </a:solidFill>
              </a:rPr>
              <a:t> </a:t>
            </a:r>
            <a:r>
              <a:rPr lang="en-US" sz="2800" b="1" dirty="0" smtClean="0">
                <a:solidFill>
                  <a:srgbClr val="FFFF00"/>
                </a:solidFill>
              </a:rPr>
              <a:t>(</a:t>
            </a:r>
            <a:r>
              <a:rPr lang="en-US" sz="2800" b="1" dirty="0" smtClean="0">
                <a:solidFill>
                  <a:srgbClr val="FFFF00"/>
                </a:solidFill>
              </a:rPr>
              <a:t>secondary</a:t>
            </a:r>
            <a:r>
              <a:rPr lang="en-US" sz="2800" b="1" dirty="0" smtClean="0">
                <a:solidFill>
                  <a:srgbClr val="FFFF00"/>
                </a:solidFill>
              </a:rPr>
              <a:t> </a:t>
            </a:r>
            <a:r>
              <a:rPr lang="en-US" sz="2800" b="1" dirty="0">
                <a:solidFill>
                  <a:srgbClr val="FFFF00"/>
                </a:solidFill>
              </a:rPr>
              <a:t>active </a:t>
            </a:r>
            <a:r>
              <a:rPr lang="en-US" sz="2800" b="1" dirty="0" smtClean="0">
                <a:solidFill>
                  <a:srgbClr val="FFFF00"/>
                </a:solidFill>
              </a:rPr>
              <a:t>transport</a:t>
            </a:r>
            <a:r>
              <a:rPr lang="en-US" sz="2800" b="1" dirty="0" smtClean="0">
                <a:solidFill>
                  <a:srgbClr val="FFFF00"/>
                </a:solidFill>
              </a:rPr>
              <a:t>). </a:t>
            </a:r>
            <a:endParaRPr lang="en-US" sz="2800" b="1" dirty="0" smtClean="0">
              <a:solidFill>
                <a:srgbClr val="FFFF00"/>
              </a:solidFill>
            </a:endParaRPr>
          </a:p>
          <a:p>
            <a:pPr algn="l" rtl="0" eaLnBrk="1" hangingPunct="1"/>
            <a:r>
              <a:rPr lang="en-US" sz="2800" b="1" dirty="0" smtClean="0">
                <a:solidFill>
                  <a:srgbClr val="FFFF00"/>
                </a:solidFill>
              </a:rPr>
              <a:t>Fructose is independent on Na</a:t>
            </a:r>
            <a:r>
              <a:rPr lang="en-US" sz="2800" b="1" baseline="30000" dirty="0" smtClean="0">
                <a:solidFill>
                  <a:srgbClr val="FFFF00"/>
                </a:solidFill>
              </a:rPr>
              <a:t>+</a:t>
            </a:r>
            <a:r>
              <a:rPr lang="en-US" sz="2800" b="1" dirty="0" smtClean="0">
                <a:solidFill>
                  <a:srgbClr val="FFFF00"/>
                </a:solidFill>
              </a:rPr>
              <a:t> but it transports in </a:t>
            </a:r>
            <a:r>
              <a:rPr lang="en-US" sz="2800" b="1" dirty="0" smtClean="0">
                <a:solidFill>
                  <a:srgbClr val="FFFF00"/>
                </a:solidFill>
              </a:rPr>
              <a:t>luminal </a:t>
            </a:r>
            <a:r>
              <a:rPr lang="en-US" sz="2800" b="1" dirty="0" smtClean="0">
                <a:solidFill>
                  <a:srgbClr val="FFFF00"/>
                </a:solidFill>
              </a:rPr>
              <a:t>membrane via facilitated diffusion</a:t>
            </a:r>
            <a:r>
              <a:rPr lang="en-US" sz="2800" b="1" dirty="0" smtClean="0">
                <a:solidFill>
                  <a:srgbClr val="FFFF00"/>
                </a:solidFill>
              </a:rPr>
              <a:t>.</a:t>
            </a:r>
            <a:endParaRPr lang="en-US" sz="2800" b="1" dirty="0" smtClean="0">
              <a:solidFill>
                <a:srgbClr val="FFFF00"/>
              </a:solidFill>
            </a:endParaRPr>
          </a:p>
        </p:txBody>
      </p:sp>
    </p:spTree>
    <p:extLst>
      <p:ext uri="{BB962C8B-B14F-4D97-AF65-F5344CB8AC3E}">
        <p14:creationId xmlns:p14="http://schemas.microsoft.com/office/powerpoint/2010/main" val="190687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4761632" cy="483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88640"/>
            <a:ext cx="7772400" cy="1143000"/>
          </a:xfrm>
        </p:spPr>
        <p:txBody>
          <a:bodyPr/>
          <a:lstStyle/>
          <a:p>
            <a:r>
              <a:rPr lang="en-US" dirty="0">
                <a:solidFill>
                  <a:srgbClr val="FFFF00"/>
                </a:solidFill>
              </a:rPr>
              <a:t>Absorption of Carbohydrates</a:t>
            </a:r>
            <a:endParaRPr lang="en-US" dirty="0"/>
          </a:p>
        </p:txBody>
      </p:sp>
    </p:spTree>
    <p:extLst>
      <p:ext uri="{BB962C8B-B14F-4D97-AF65-F5344CB8AC3E}">
        <p14:creationId xmlns:p14="http://schemas.microsoft.com/office/powerpoint/2010/main" val="38179916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صورة 5" descr="fig6-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751" y="4077072"/>
            <a:ext cx="8240713" cy="24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2"/>
          <p:cNvSpPr>
            <a:spLocks noGrp="1"/>
          </p:cNvSpPr>
          <p:nvPr>
            <p:ph type="title"/>
          </p:nvPr>
        </p:nvSpPr>
        <p:spPr>
          <a:xfrm>
            <a:off x="323528" y="228600"/>
            <a:ext cx="8134672" cy="680120"/>
          </a:xfrm>
        </p:spPr>
        <p:txBody>
          <a:bodyPr/>
          <a:lstStyle/>
          <a:p>
            <a:pPr rtl="0" eaLnBrk="1" hangingPunct="1"/>
            <a:r>
              <a:rPr lang="en-US" sz="3200" dirty="0" smtClean="0">
                <a:solidFill>
                  <a:srgbClr val="FFFF00"/>
                </a:solidFill>
              </a:rPr>
              <a:t>Absorption </a:t>
            </a:r>
            <a:r>
              <a:rPr lang="en-US" sz="3200" dirty="0">
                <a:solidFill>
                  <a:srgbClr val="FFFF00"/>
                </a:solidFill>
              </a:rPr>
              <a:t>of </a:t>
            </a:r>
            <a:r>
              <a:rPr lang="en-US" sz="3200" dirty="0" smtClean="0">
                <a:solidFill>
                  <a:srgbClr val="FFFF00"/>
                </a:solidFill>
              </a:rPr>
              <a:t>Proteins</a:t>
            </a:r>
            <a:br>
              <a:rPr lang="en-US" sz="3200" dirty="0" smtClean="0">
                <a:solidFill>
                  <a:srgbClr val="FFFF00"/>
                </a:solidFill>
              </a:rPr>
            </a:br>
            <a:endParaRPr lang="ar-SA" sz="2800" dirty="0" smtClean="0">
              <a:solidFill>
                <a:srgbClr val="FFFF00"/>
              </a:solidFill>
            </a:endParaRPr>
          </a:p>
        </p:txBody>
      </p:sp>
      <p:sp>
        <p:nvSpPr>
          <p:cNvPr id="2" name="Rectangle 1"/>
          <p:cNvSpPr/>
          <p:nvPr/>
        </p:nvSpPr>
        <p:spPr>
          <a:xfrm>
            <a:off x="150289" y="531692"/>
            <a:ext cx="8964488" cy="3539430"/>
          </a:xfrm>
          <a:prstGeom prst="rect">
            <a:avLst/>
          </a:prstGeom>
        </p:spPr>
        <p:txBody>
          <a:bodyPr wrap="square">
            <a:spAutoFit/>
          </a:bodyPr>
          <a:lstStyle/>
          <a:p>
            <a:r>
              <a:rPr lang="en-US" sz="2800" b="1" dirty="0">
                <a:solidFill>
                  <a:srgbClr val="FFFF00"/>
                </a:solidFill>
                <a:latin typeface="Garamond" pitchFamily="18" charset="0"/>
              </a:rPr>
              <a:t>Proteins are absorbed in the form of dipeptides, </a:t>
            </a:r>
            <a:r>
              <a:rPr lang="en-US" sz="2800" b="1" dirty="0" smtClean="0">
                <a:solidFill>
                  <a:srgbClr val="FFFF00"/>
                </a:solidFill>
                <a:latin typeface="Garamond" pitchFamily="18" charset="0"/>
              </a:rPr>
              <a:t>tri-peptides</a:t>
            </a:r>
            <a:r>
              <a:rPr lang="en-US" sz="2800" b="1" dirty="0">
                <a:solidFill>
                  <a:srgbClr val="FFFF00"/>
                </a:solidFill>
                <a:latin typeface="Garamond" pitchFamily="18" charset="0"/>
              </a:rPr>
              <a:t>, and a few free amino acids</a:t>
            </a:r>
            <a:r>
              <a:rPr lang="en-US" sz="2800" b="1" dirty="0" smtClean="0">
                <a:solidFill>
                  <a:srgbClr val="FFFF00"/>
                </a:solidFill>
                <a:latin typeface="Garamond" pitchFamily="18" charset="0"/>
              </a:rPr>
              <a:t>.</a:t>
            </a:r>
          </a:p>
          <a:p>
            <a:pPr marL="457200" indent="-457200">
              <a:buClr>
                <a:srgbClr val="FF33CC"/>
              </a:buClr>
              <a:buFont typeface="Arial" panose="020B0604020202020204" pitchFamily="34" charset="0"/>
              <a:buChar char="•"/>
            </a:pPr>
            <a:r>
              <a:rPr lang="en-US" sz="2800" b="1" dirty="0" smtClean="0">
                <a:solidFill>
                  <a:srgbClr val="FFFF00"/>
                </a:solidFill>
                <a:latin typeface="Garamond" pitchFamily="18" charset="0"/>
              </a:rPr>
              <a:t>AA </a:t>
            </a:r>
            <a:r>
              <a:rPr lang="en-US" sz="2800" b="1" dirty="0">
                <a:solidFill>
                  <a:srgbClr val="FFFF00"/>
                </a:solidFill>
                <a:latin typeface="Garamond" pitchFamily="18" charset="0"/>
              </a:rPr>
              <a:t>are transported by </a:t>
            </a:r>
            <a:r>
              <a:rPr lang="en-US" sz="2800" b="1" dirty="0" smtClean="0">
                <a:solidFill>
                  <a:srgbClr val="FFFF00"/>
                </a:solidFill>
                <a:latin typeface="Garamond" pitchFamily="18" charset="0"/>
              </a:rPr>
              <a:t>secondary</a:t>
            </a:r>
            <a:r>
              <a:rPr lang="en-US" sz="2800" b="1" dirty="0" smtClean="0">
                <a:solidFill>
                  <a:srgbClr val="FFFF00"/>
                </a:solidFill>
                <a:latin typeface="Garamond" pitchFamily="18" charset="0"/>
              </a:rPr>
              <a:t> </a:t>
            </a:r>
            <a:r>
              <a:rPr lang="en-US" sz="2800" b="1" dirty="0">
                <a:solidFill>
                  <a:srgbClr val="FFFF00"/>
                </a:solidFill>
                <a:latin typeface="Garamond" pitchFamily="18" charset="0"/>
              </a:rPr>
              <a:t>active transport.</a:t>
            </a:r>
          </a:p>
          <a:p>
            <a:pPr marL="457200" indent="-457200">
              <a:buClr>
                <a:srgbClr val="FF33CC"/>
              </a:buClr>
              <a:buFont typeface="Arial" panose="020B0604020202020204" pitchFamily="34" charset="0"/>
              <a:buChar char="•"/>
            </a:pPr>
            <a:r>
              <a:rPr lang="en-US" sz="2800" b="1" dirty="0" smtClean="0">
                <a:solidFill>
                  <a:srgbClr val="FFFF00"/>
                </a:solidFill>
                <a:latin typeface="Garamond" pitchFamily="18" charset="0"/>
              </a:rPr>
              <a:t>Di </a:t>
            </a:r>
            <a:r>
              <a:rPr lang="en-US" sz="2800" b="1" dirty="0">
                <a:solidFill>
                  <a:srgbClr val="FFFF00"/>
                </a:solidFill>
                <a:latin typeface="Garamond" pitchFamily="18" charset="0"/>
              </a:rPr>
              <a:t>and tripeptides cross the brush border by active transport protein carrier. </a:t>
            </a:r>
            <a:r>
              <a:rPr lang="en-US" sz="2800" b="1" dirty="0" smtClean="0">
                <a:solidFill>
                  <a:srgbClr val="FFFF00"/>
                </a:solidFill>
                <a:latin typeface="Garamond" pitchFamily="18" charset="0"/>
              </a:rPr>
              <a:t>Then, they </a:t>
            </a:r>
            <a:r>
              <a:rPr lang="en-US" sz="2800" b="1" dirty="0">
                <a:solidFill>
                  <a:srgbClr val="FFFF00"/>
                </a:solidFill>
                <a:latin typeface="Garamond" pitchFamily="18" charset="0"/>
              </a:rPr>
              <a:t>are hydrolyzed by brush border and cytoplasmic </a:t>
            </a:r>
            <a:r>
              <a:rPr lang="en-US" sz="2800" b="1" dirty="0" err="1" smtClean="0">
                <a:solidFill>
                  <a:srgbClr val="FFFF00"/>
                </a:solidFill>
                <a:latin typeface="Garamond" pitchFamily="18" charset="0"/>
              </a:rPr>
              <a:t>oligopeptidases</a:t>
            </a:r>
            <a:r>
              <a:rPr lang="en-US" sz="2800" b="1" dirty="0" smtClean="0">
                <a:solidFill>
                  <a:srgbClr val="FFFF00"/>
                </a:solidFill>
                <a:latin typeface="Garamond" pitchFamily="18" charset="0"/>
              </a:rPr>
              <a:t>.</a:t>
            </a:r>
          </a:p>
          <a:p>
            <a:pPr marL="457200" indent="-457200">
              <a:buClr>
                <a:srgbClr val="FF33CC"/>
              </a:buClr>
              <a:buFont typeface="Arial" panose="020B0604020202020204" pitchFamily="34" charset="0"/>
              <a:buChar char="•"/>
            </a:pPr>
            <a:r>
              <a:rPr lang="en-US" sz="2800" b="1" dirty="0" smtClean="0">
                <a:solidFill>
                  <a:srgbClr val="FFFF00"/>
                </a:solidFill>
                <a:latin typeface="Garamond" pitchFamily="18" charset="0"/>
              </a:rPr>
              <a:t>AA </a:t>
            </a:r>
            <a:r>
              <a:rPr lang="en-US" sz="2800" b="1" dirty="0">
                <a:solidFill>
                  <a:srgbClr val="FFFF00"/>
                </a:solidFill>
                <a:latin typeface="Garamond" pitchFamily="18" charset="0"/>
              </a:rPr>
              <a:t>leaves the cell at the basolateral membrane by facilitated transport</a:t>
            </a:r>
            <a:r>
              <a:rPr lang="en-US" sz="2800" b="1" dirty="0" smtClean="0">
                <a:solidFill>
                  <a:srgbClr val="FFFF00"/>
                </a:solidFill>
                <a:latin typeface="Garamond" pitchFamily="18" charset="0"/>
              </a:rPr>
              <a:t>.</a:t>
            </a:r>
            <a:endParaRPr lang="en-US" sz="2800" b="1" dirty="0">
              <a:solidFill>
                <a:srgbClr val="FFFF00"/>
              </a:solidFill>
            </a:endParaRPr>
          </a:p>
        </p:txBody>
      </p:sp>
    </p:spTree>
    <p:extLst>
      <p:ext uri="{BB962C8B-B14F-4D97-AF65-F5344CB8AC3E}">
        <p14:creationId xmlns:p14="http://schemas.microsoft.com/office/powerpoint/2010/main" val="1596008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685800" y="381000"/>
            <a:ext cx="7772400" cy="609600"/>
          </a:xfrm>
        </p:spPr>
        <p:txBody>
          <a:bodyPr/>
          <a:lstStyle/>
          <a:p>
            <a:pPr eaLnBrk="1" hangingPunct="1"/>
            <a:r>
              <a:rPr lang="en-US" sz="3200" dirty="0">
                <a:solidFill>
                  <a:srgbClr val="FFFF00"/>
                </a:solidFill>
              </a:rPr>
              <a:t>Absorption of Fats</a:t>
            </a:r>
            <a:endParaRPr lang="ar-SA" sz="3200" dirty="0" smtClean="0">
              <a:solidFill>
                <a:srgbClr val="FFFF00"/>
              </a:solidFill>
            </a:endParaRPr>
          </a:p>
        </p:txBody>
      </p:sp>
      <p:pic>
        <p:nvPicPr>
          <p:cNvPr id="41987" name="Picture 3" descr="showimageCALEMX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28725"/>
            <a:ext cx="8458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381000" y="542925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b="1" dirty="0">
                <a:solidFill>
                  <a:srgbClr val="FFFF00"/>
                </a:solidFill>
              </a:rPr>
              <a:t>In the presence of an abundance of bile micelles, about </a:t>
            </a:r>
            <a:r>
              <a:rPr lang="en-US" b="1" dirty="0" smtClean="0">
                <a:solidFill>
                  <a:srgbClr val="FFFF00"/>
                </a:solidFill>
              </a:rPr>
              <a:t>97% </a:t>
            </a:r>
            <a:r>
              <a:rPr lang="en-US" b="1" dirty="0">
                <a:solidFill>
                  <a:srgbClr val="FFFF00"/>
                </a:solidFill>
              </a:rPr>
              <a:t>of the fat is absorbed; in the absence of the bile micelles, only 40 to 50 </a:t>
            </a:r>
            <a:r>
              <a:rPr lang="en-US" b="1" dirty="0">
                <a:solidFill>
                  <a:srgbClr val="FFFF00"/>
                </a:solidFill>
              </a:rPr>
              <a:t>%</a:t>
            </a:r>
            <a:r>
              <a:rPr lang="en-US" b="1" dirty="0" smtClean="0">
                <a:solidFill>
                  <a:srgbClr val="FFFF00"/>
                </a:solidFill>
              </a:rPr>
              <a:t> </a:t>
            </a:r>
            <a:r>
              <a:rPr lang="en-US" b="1" dirty="0">
                <a:solidFill>
                  <a:srgbClr val="FFFF00"/>
                </a:solidFill>
              </a:rPr>
              <a:t>can be absorbed.</a:t>
            </a:r>
            <a:endParaRPr lang="ar-SA" b="1" dirty="0">
              <a:solidFill>
                <a:srgbClr val="FFFF00"/>
              </a:solidFill>
            </a:endParaRPr>
          </a:p>
        </p:txBody>
      </p:sp>
    </p:spTree>
    <p:extLst>
      <p:ext uri="{BB962C8B-B14F-4D97-AF65-F5344CB8AC3E}">
        <p14:creationId xmlns:p14="http://schemas.microsoft.com/office/powerpoint/2010/main" val="4253514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0954"/>
            <a:ext cx="7772400" cy="665758"/>
          </a:xfrm>
        </p:spPr>
        <p:txBody>
          <a:bodyPr/>
          <a:lstStyle/>
          <a:p>
            <a:pPr eaLnBrk="1" hangingPunct="1"/>
            <a:r>
              <a:rPr lang="en-US" sz="3600" dirty="0" smtClean="0">
                <a:solidFill>
                  <a:srgbClr val="FFFF00"/>
                </a:solidFill>
              </a:rPr>
              <a:t>1. Mixing (Segmentation) Contractions</a:t>
            </a:r>
            <a:endParaRPr lang="ar-SA" sz="3600" dirty="0" smtClean="0">
              <a:solidFill>
                <a:srgbClr val="FFFF00"/>
              </a:solidFill>
            </a:endParaRPr>
          </a:p>
        </p:txBody>
      </p:sp>
      <p:sp>
        <p:nvSpPr>
          <p:cNvPr id="4099" name="Content Placeholder 2"/>
          <p:cNvSpPr>
            <a:spLocks noGrp="1"/>
          </p:cNvSpPr>
          <p:nvPr>
            <p:ph idx="1"/>
          </p:nvPr>
        </p:nvSpPr>
        <p:spPr>
          <a:xfrm>
            <a:off x="396652" y="1052736"/>
            <a:ext cx="8350696" cy="4491955"/>
          </a:xfrm>
        </p:spPr>
        <p:txBody>
          <a:bodyPr/>
          <a:lstStyle/>
          <a:p>
            <a:pPr algn="l" rtl="0" eaLnBrk="1" hangingPunct="1">
              <a:buClr>
                <a:srgbClr val="FF33CC"/>
              </a:buClr>
              <a:buFont typeface="Wingdings" pitchFamily="2" charset="2"/>
              <a:buChar char="v"/>
            </a:pPr>
            <a:r>
              <a:rPr lang="en-US" sz="2400" b="1" dirty="0" smtClean="0">
                <a:solidFill>
                  <a:srgbClr val="FFFF00"/>
                </a:solidFill>
              </a:rPr>
              <a:t>When a portion of small intestine becomes distended, the segmentation contraction is activated by ENS to divide the intestine into spaced segments which last for fraction of min, and have the appearance of a chain of sausages. </a:t>
            </a:r>
          </a:p>
          <a:p>
            <a:pPr algn="l" rtl="0" eaLnBrk="1" hangingPunct="1">
              <a:buClr>
                <a:srgbClr val="FF33CC"/>
              </a:buClr>
              <a:buFont typeface="Wingdings" pitchFamily="2" charset="2"/>
              <a:buChar char="v"/>
            </a:pPr>
            <a:r>
              <a:rPr lang="en-US" sz="2400" b="1" dirty="0" smtClean="0">
                <a:solidFill>
                  <a:srgbClr val="FFFF00"/>
                </a:solidFill>
              </a:rPr>
              <a:t>As one set of segmentation contractions relaxes, a new set often begins at points between the previous ones.</a:t>
            </a:r>
          </a:p>
          <a:p>
            <a:pPr algn="l" rtl="0" eaLnBrk="1" hangingPunct="1">
              <a:buClr>
                <a:srgbClr val="FF33CC"/>
              </a:buClr>
              <a:buFont typeface="Wingdings" pitchFamily="2" charset="2"/>
              <a:buChar char="v"/>
            </a:pPr>
            <a:r>
              <a:rPr lang="en-US" sz="2400" b="1" dirty="0" smtClean="0">
                <a:solidFill>
                  <a:srgbClr val="FFFF00"/>
                </a:solidFill>
              </a:rPr>
              <a:t>The segmentation contractions become weak when the excitatory activity of ENS is blocked by the drug atropine.</a:t>
            </a:r>
          </a:p>
          <a:p>
            <a:pPr algn="l" rtl="0" eaLnBrk="1" hangingPunct="1">
              <a:buClr>
                <a:srgbClr val="FF33CC"/>
              </a:buClr>
              <a:buFont typeface="Wingdings" pitchFamily="2" charset="2"/>
              <a:buChar char="v"/>
            </a:pPr>
            <a:r>
              <a:rPr lang="en-US" sz="2400" b="1" u="sng" dirty="0">
                <a:solidFill>
                  <a:srgbClr val="FFFF00"/>
                </a:solidFill>
              </a:rPr>
              <a:t>The significance of segmentation </a:t>
            </a:r>
            <a:r>
              <a:rPr lang="en-US" sz="2400" b="1" u="sng" dirty="0" smtClean="0">
                <a:solidFill>
                  <a:srgbClr val="FFFF00"/>
                </a:solidFill>
              </a:rPr>
              <a:t>contractions: </a:t>
            </a:r>
            <a:endParaRPr lang="en-US" sz="2400" b="1" u="sng" dirty="0">
              <a:solidFill>
                <a:srgbClr val="FFFF00"/>
              </a:solidFill>
            </a:endParaRPr>
          </a:p>
          <a:p>
            <a:pPr indent="12700" algn="l" rtl="0" eaLnBrk="1" hangingPunct="1">
              <a:buClr>
                <a:srgbClr val="FF33CC"/>
              </a:buClr>
              <a:buFont typeface="Wingdings" pitchFamily="2" charset="2"/>
              <a:buChar char="§"/>
            </a:pPr>
            <a:r>
              <a:rPr lang="en-US" sz="2400" b="1" dirty="0">
                <a:solidFill>
                  <a:srgbClr val="FFFF00"/>
                </a:solidFill>
              </a:rPr>
              <a:t>Blend different juices with the </a:t>
            </a:r>
            <a:r>
              <a:rPr lang="en-US" sz="2400" b="1" dirty="0" err="1">
                <a:solidFill>
                  <a:srgbClr val="FFFF00"/>
                </a:solidFill>
              </a:rPr>
              <a:t>chyme</a:t>
            </a:r>
            <a:endParaRPr lang="en-US" sz="2400" b="1" dirty="0">
              <a:solidFill>
                <a:srgbClr val="FFFF00"/>
              </a:solidFill>
            </a:endParaRPr>
          </a:p>
          <a:p>
            <a:pPr indent="12700" algn="l" rtl="0" eaLnBrk="1" hangingPunct="1">
              <a:buClr>
                <a:srgbClr val="FF33CC"/>
              </a:buClr>
              <a:buFont typeface="Wingdings" pitchFamily="2" charset="2"/>
              <a:buChar char="§"/>
            </a:pPr>
            <a:r>
              <a:rPr lang="en-US" sz="2400" b="1" dirty="0">
                <a:solidFill>
                  <a:srgbClr val="FFFF00"/>
                </a:solidFill>
              </a:rPr>
              <a:t>Bring products of digestion </a:t>
            </a:r>
            <a:r>
              <a:rPr lang="en-US" sz="2400" b="1" dirty="0" smtClean="0">
                <a:solidFill>
                  <a:srgbClr val="FFFF00"/>
                </a:solidFill>
              </a:rPr>
              <a:t>in </a:t>
            </a:r>
            <a:r>
              <a:rPr lang="en-US" sz="2400" b="1" dirty="0">
                <a:solidFill>
                  <a:srgbClr val="FFFF00"/>
                </a:solidFill>
              </a:rPr>
              <a:t>contact with absorptive </a:t>
            </a:r>
            <a:endParaRPr lang="en-US" sz="2400" b="1" dirty="0" smtClean="0">
              <a:solidFill>
                <a:srgbClr val="FFFF00"/>
              </a:solidFill>
            </a:endParaRPr>
          </a:p>
          <a:p>
            <a:pPr indent="0" algn="l" rtl="0" eaLnBrk="1" hangingPunct="1">
              <a:buClr>
                <a:srgbClr val="FF33CC"/>
              </a:buClr>
              <a:buNone/>
            </a:pPr>
            <a:r>
              <a:rPr lang="en-US" sz="2400" b="1" dirty="0">
                <a:solidFill>
                  <a:srgbClr val="FFFF00"/>
                </a:solidFill>
              </a:rPr>
              <a:t>s</a:t>
            </a:r>
            <a:r>
              <a:rPr lang="en-US" sz="2400" b="1" dirty="0" smtClean="0">
                <a:solidFill>
                  <a:srgbClr val="FFFF00"/>
                </a:solidFill>
              </a:rPr>
              <a:t>urfaces.</a:t>
            </a:r>
            <a:endParaRPr lang="en-US" sz="2400" b="1" dirty="0">
              <a:solidFill>
                <a:srgbClr val="FFFF00"/>
              </a:solidFill>
            </a:endParaRPr>
          </a:p>
        </p:txBody>
      </p:sp>
    </p:spTree>
    <p:extLst>
      <p:ext uri="{BB962C8B-B14F-4D97-AF65-F5344CB8AC3E}">
        <p14:creationId xmlns:p14="http://schemas.microsoft.com/office/powerpoint/2010/main" val="17560103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a:xfrm>
            <a:off x="484977" y="188640"/>
            <a:ext cx="8637588" cy="762000"/>
          </a:xfrm>
        </p:spPr>
        <p:txBody>
          <a:bodyPr/>
          <a:lstStyle/>
          <a:p>
            <a:pPr rtl="0" eaLnBrk="1" hangingPunct="1"/>
            <a:r>
              <a:rPr lang="en-US" dirty="0" smtClean="0">
                <a:solidFill>
                  <a:srgbClr val="FFFF00"/>
                </a:solidFill>
              </a:rPr>
              <a:t>Absorption of vitamins</a:t>
            </a:r>
            <a:endParaRPr lang="ar-SA" dirty="0" smtClean="0">
              <a:solidFill>
                <a:srgbClr val="FFFF00"/>
              </a:solidFill>
            </a:endParaRPr>
          </a:p>
        </p:txBody>
      </p:sp>
      <p:sp>
        <p:nvSpPr>
          <p:cNvPr id="24579" name="عنصر نائب للمحتوى 2"/>
          <p:cNvSpPr>
            <a:spLocks noGrp="1"/>
          </p:cNvSpPr>
          <p:nvPr>
            <p:ph idx="1"/>
          </p:nvPr>
        </p:nvSpPr>
        <p:spPr>
          <a:xfrm>
            <a:off x="0" y="1052736"/>
            <a:ext cx="9144000" cy="4114800"/>
          </a:xfrm>
        </p:spPr>
        <p:txBody>
          <a:bodyPr/>
          <a:lstStyle/>
          <a:p>
            <a:pPr algn="l" rtl="0" eaLnBrk="1" hangingPunct="1"/>
            <a:r>
              <a:rPr lang="en-US" b="1" dirty="0" smtClean="0">
                <a:solidFill>
                  <a:srgbClr val="FFFF00"/>
                </a:solidFill>
              </a:rPr>
              <a:t>Fat-soluble vitamins (A</a:t>
            </a:r>
            <a:r>
              <a:rPr lang="en-US" b="1" dirty="0">
                <a:solidFill>
                  <a:srgbClr val="FFFF00"/>
                </a:solidFill>
              </a:rPr>
              <a:t>, D, E, &amp; </a:t>
            </a:r>
            <a:r>
              <a:rPr lang="en-US" b="1" dirty="0" smtClean="0">
                <a:solidFill>
                  <a:srgbClr val="FFFF00"/>
                </a:solidFill>
              </a:rPr>
              <a:t>K) are incorporated into micelles and absorbed along with other lipids. </a:t>
            </a:r>
          </a:p>
          <a:p>
            <a:pPr algn="l" rtl="0" eaLnBrk="1" hangingPunct="1"/>
            <a:r>
              <a:rPr lang="en-US" b="1" dirty="0" smtClean="0">
                <a:solidFill>
                  <a:srgbClr val="FFFF00"/>
                </a:solidFill>
              </a:rPr>
              <a:t>Most water-soluble vitamins (C</a:t>
            </a:r>
            <a:r>
              <a:rPr lang="en-US" b="1" dirty="0">
                <a:solidFill>
                  <a:srgbClr val="FFFF00"/>
                </a:solidFill>
              </a:rPr>
              <a:t>, B1, B2, B6, </a:t>
            </a:r>
            <a:r>
              <a:rPr lang="en-US" b="1" dirty="0" smtClean="0">
                <a:solidFill>
                  <a:srgbClr val="FFFF00"/>
                </a:solidFill>
              </a:rPr>
              <a:t>and </a:t>
            </a:r>
            <a:r>
              <a:rPr lang="en-US" b="1" dirty="0">
                <a:solidFill>
                  <a:srgbClr val="FFFF00"/>
                </a:solidFill>
              </a:rPr>
              <a:t>folic </a:t>
            </a:r>
            <a:r>
              <a:rPr lang="en-US" b="1" dirty="0" smtClean="0">
                <a:solidFill>
                  <a:srgbClr val="FFFF00"/>
                </a:solidFill>
              </a:rPr>
              <a:t>acid) are absorbed by Na-dependent co-transport mechanisms.</a:t>
            </a:r>
          </a:p>
          <a:p>
            <a:pPr algn="l" rtl="0" eaLnBrk="1" hangingPunct="1"/>
            <a:r>
              <a:rPr lang="en-US" b="1" dirty="0" smtClean="0">
                <a:solidFill>
                  <a:srgbClr val="FFFF00"/>
                </a:solidFill>
              </a:rPr>
              <a:t>Vitamin </a:t>
            </a:r>
            <a:r>
              <a:rPr lang="en-US" dirty="0" smtClean="0"/>
              <a:t>B</a:t>
            </a:r>
            <a:r>
              <a:rPr lang="en-US" baseline="-25000" dirty="0" smtClean="0"/>
              <a:t>12</a:t>
            </a:r>
            <a:r>
              <a:rPr lang="en-US" b="1" dirty="0" smtClean="0">
                <a:solidFill>
                  <a:srgbClr val="FFFF00"/>
                </a:solidFill>
              </a:rPr>
              <a:t> is absorbed in the ileum and requires intrinsic factor.</a:t>
            </a:r>
          </a:p>
          <a:p>
            <a:pPr marL="514350" indent="-514350" algn="l" rtl="0" eaLnBrk="1" hangingPunct="1">
              <a:buFont typeface="Wingdings" pitchFamily="2" charset="2"/>
              <a:buChar char="Ø"/>
            </a:pPr>
            <a:r>
              <a:rPr lang="en-US" b="1" dirty="0" smtClean="0">
                <a:solidFill>
                  <a:srgbClr val="FFFF00"/>
                </a:solidFill>
              </a:rPr>
              <a:t>Gastrectomy results in the loss of parietal cells and loss of intrinsic factor         pernicious anemia.</a:t>
            </a:r>
          </a:p>
        </p:txBody>
      </p:sp>
      <p:sp>
        <p:nvSpPr>
          <p:cNvPr id="24580" name="سهم إلى اليمين 3"/>
          <p:cNvSpPr>
            <a:spLocks noChangeArrowheads="1"/>
          </p:cNvSpPr>
          <p:nvPr/>
        </p:nvSpPr>
        <p:spPr bwMode="auto">
          <a:xfrm>
            <a:off x="5266928" y="6021288"/>
            <a:ext cx="457200" cy="1524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482303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a:xfrm>
            <a:off x="317500" y="76200"/>
            <a:ext cx="8637588" cy="1446213"/>
          </a:xfrm>
        </p:spPr>
        <p:txBody>
          <a:bodyPr/>
          <a:lstStyle/>
          <a:p>
            <a:pPr rtl="0" eaLnBrk="1" hangingPunct="1"/>
            <a:r>
              <a:rPr lang="en-US" dirty="0" smtClean="0">
                <a:solidFill>
                  <a:srgbClr val="FFFF00"/>
                </a:solidFill>
              </a:rPr>
              <a:t>Absorption and secretion of electrolytes and water </a:t>
            </a:r>
            <a:endParaRPr lang="ar-SA" dirty="0" smtClean="0">
              <a:solidFill>
                <a:srgbClr val="FFFF00"/>
              </a:solidFill>
            </a:endParaRPr>
          </a:p>
        </p:txBody>
      </p:sp>
      <p:sp>
        <p:nvSpPr>
          <p:cNvPr id="25603" name="عنصر نائب للمحتوى 2"/>
          <p:cNvSpPr>
            <a:spLocks noGrp="1"/>
          </p:cNvSpPr>
          <p:nvPr>
            <p:ph idx="1"/>
          </p:nvPr>
        </p:nvSpPr>
        <p:spPr>
          <a:xfrm>
            <a:off x="611560" y="1762472"/>
            <a:ext cx="7920880" cy="4114800"/>
          </a:xfrm>
        </p:spPr>
        <p:txBody>
          <a:bodyPr/>
          <a:lstStyle/>
          <a:p>
            <a:pPr algn="l" rtl="0" eaLnBrk="1" hangingPunct="1"/>
            <a:r>
              <a:rPr lang="en-US" b="1" dirty="0" smtClean="0">
                <a:solidFill>
                  <a:srgbClr val="FFFF00"/>
                </a:solidFill>
              </a:rPr>
              <a:t>Electrolytes and H</a:t>
            </a:r>
            <a:r>
              <a:rPr lang="en-US" b="1" baseline="-25000" dirty="0" smtClean="0">
                <a:solidFill>
                  <a:srgbClr val="FFFF00"/>
                </a:solidFill>
              </a:rPr>
              <a:t>2</a:t>
            </a:r>
            <a:r>
              <a:rPr lang="en-US" b="1" dirty="0" smtClean="0">
                <a:solidFill>
                  <a:srgbClr val="FFFF00"/>
                </a:solidFill>
              </a:rPr>
              <a:t>O may cross intestinal epithelial cells by either cellular or </a:t>
            </a:r>
            <a:r>
              <a:rPr lang="en-US" b="1" dirty="0" err="1" smtClean="0">
                <a:solidFill>
                  <a:srgbClr val="FFFF00"/>
                </a:solidFill>
              </a:rPr>
              <a:t>paracellular</a:t>
            </a:r>
            <a:r>
              <a:rPr lang="en-US" b="1" dirty="0">
                <a:solidFill>
                  <a:srgbClr val="FFFF00"/>
                </a:solidFill>
              </a:rPr>
              <a:t>.</a:t>
            </a:r>
            <a:endParaRPr lang="en-US" b="1" dirty="0" smtClean="0">
              <a:solidFill>
                <a:srgbClr val="FFFF00"/>
              </a:solidFill>
            </a:endParaRPr>
          </a:p>
          <a:p>
            <a:pPr algn="l" rtl="0" eaLnBrk="1" hangingPunct="1"/>
            <a:r>
              <a:rPr lang="en-US" b="1" dirty="0" smtClean="0">
                <a:solidFill>
                  <a:srgbClr val="FFFF00"/>
                </a:solidFill>
              </a:rPr>
              <a:t>The permeability of the tight junctions varies with the type of </a:t>
            </a:r>
            <a:r>
              <a:rPr lang="en-US" b="1" dirty="0" smtClean="0">
                <a:solidFill>
                  <a:srgbClr val="FFFF00"/>
                </a:solidFill>
              </a:rPr>
              <a:t>epithelium:</a:t>
            </a:r>
            <a:endParaRPr lang="en-US" b="1" dirty="0" smtClean="0">
              <a:solidFill>
                <a:srgbClr val="FFFF00"/>
              </a:solidFill>
            </a:endParaRPr>
          </a:p>
          <a:p>
            <a:pPr algn="l" rtl="0" eaLnBrk="1" hangingPunct="1">
              <a:buFont typeface="Courier New" pitchFamily="49" charset="0"/>
              <a:buChar char="o"/>
            </a:pPr>
            <a:r>
              <a:rPr lang="en-US" b="1" dirty="0" smtClean="0">
                <a:solidFill>
                  <a:srgbClr val="FFFF00"/>
                </a:solidFill>
              </a:rPr>
              <a:t>A tight epithelium is in the colon. </a:t>
            </a:r>
          </a:p>
          <a:p>
            <a:pPr algn="l" rtl="0" eaLnBrk="1" hangingPunct="1">
              <a:buFont typeface="Courier New" pitchFamily="49" charset="0"/>
              <a:buChar char="o"/>
            </a:pPr>
            <a:r>
              <a:rPr lang="en-US" b="1" dirty="0" smtClean="0">
                <a:solidFill>
                  <a:srgbClr val="FFFF00"/>
                </a:solidFill>
              </a:rPr>
              <a:t>Leaky epithelia are the small intestine and gallbladder. </a:t>
            </a:r>
            <a:endParaRPr lang="ar-SA" b="1" dirty="0" smtClean="0">
              <a:solidFill>
                <a:srgbClr val="FFFF00"/>
              </a:solidFill>
            </a:endParaRPr>
          </a:p>
        </p:txBody>
      </p:sp>
    </p:spTree>
    <p:extLst>
      <p:ext uri="{BB962C8B-B14F-4D97-AF65-F5344CB8AC3E}">
        <p14:creationId xmlns:p14="http://schemas.microsoft.com/office/powerpoint/2010/main" val="2030693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a:xfrm>
            <a:off x="506412" y="34352"/>
            <a:ext cx="8637588" cy="1143000"/>
          </a:xfrm>
        </p:spPr>
        <p:txBody>
          <a:bodyPr/>
          <a:lstStyle/>
          <a:p>
            <a:pPr rtl="0" eaLnBrk="1" hangingPunct="1"/>
            <a:r>
              <a:rPr lang="en-US" sz="3600" dirty="0">
                <a:solidFill>
                  <a:srgbClr val="FFFF00"/>
                </a:solidFill>
              </a:rPr>
              <a:t>Absorption of </a:t>
            </a:r>
            <a:r>
              <a:rPr lang="en-US" sz="3600" dirty="0" smtClean="0">
                <a:solidFill>
                  <a:srgbClr val="FFFF00"/>
                </a:solidFill>
              </a:rPr>
              <a:t>Na</a:t>
            </a:r>
            <a:r>
              <a:rPr lang="en-US" sz="3600" baseline="30000" dirty="0" smtClean="0">
                <a:solidFill>
                  <a:srgbClr val="FFFF00"/>
                </a:solidFill>
              </a:rPr>
              <a:t>+</a:t>
            </a:r>
            <a:endParaRPr lang="en-US" sz="3600" dirty="0">
              <a:solidFill>
                <a:srgbClr val="FFFF00"/>
              </a:solidFill>
            </a:endParaRPr>
          </a:p>
        </p:txBody>
      </p:sp>
      <p:sp>
        <p:nvSpPr>
          <p:cNvPr id="3" name="عنصر نائب للمحتوى 2"/>
          <p:cNvSpPr>
            <a:spLocks noGrp="1"/>
          </p:cNvSpPr>
          <p:nvPr>
            <p:ph idx="1"/>
          </p:nvPr>
        </p:nvSpPr>
        <p:spPr>
          <a:xfrm>
            <a:off x="395536" y="980728"/>
            <a:ext cx="8460605" cy="4114800"/>
          </a:xfrm>
        </p:spPr>
        <p:txBody>
          <a:bodyPr/>
          <a:lstStyle/>
          <a:p>
            <a:pPr algn="l" rtl="0" eaLnBrk="1" hangingPunct="1">
              <a:defRPr/>
            </a:pPr>
            <a:r>
              <a:rPr lang="en-US" sz="2800" b="1" dirty="0">
                <a:solidFill>
                  <a:srgbClr val="FFFF00"/>
                </a:solidFill>
              </a:rPr>
              <a:t>Na</a:t>
            </a:r>
            <a:r>
              <a:rPr lang="en-US" sz="2800" b="1" baseline="30000" dirty="0">
                <a:solidFill>
                  <a:srgbClr val="FFFF00"/>
                </a:solidFill>
              </a:rPr>
              <a:t>+ </a:t>
            </a:r>
            <a:r>
              <a:rPr lang="en-US" sz="2800" b="1" dirty="0" smtClean="0">
                <a:solidFill>
                  <a:srgbClr val="FFFF00"/>
                </a:solidFill>
              </a:rPr>
              <a:t>moves into the intestinal cells by the following mechanisms:</a:t>
            </a:r>
          </a:p>
          <a:p>
            <a:pPr marL="514350" indent="-514350" algn="l" rtl="0" eaLnBrk="1" hangingPunct="1">
              <a:buFont typeface="+mj-lt"/>
              <a:buAutoNum type="arabicParenR"/>
              <a:defRPr/>
            </a:pPr>
            <a:r>
              <a:rPr lang="en-US" sz="2400" b="1" dirty="0" smtClean="0">
                <a:solidFill>
                  <a:srgbClr val="FFFF00"/>
                </a:solidFill>
              </a:rPr>
              <a:t>Passive diffusion </a:t>
            </a:r>
          </a:p>
          <a:p>
            <a:pPr marL="514350" indent="-514350" algn="l" rtl="0" eaLnBrk="1" hangingPunct="1">
              <a:buFont typeface="+mj-lt"/>
              <a:buAutoNum type="arabicParenR"/>
              <a:defRPr/>
            </a:pPr>
            <a:r>
              <a:rPr lang="en-US" sz="2400" b="1" dirty="0" smtClean="0">
                <a:solidFill>
                  <a:srgbClr val="FFFF00"/>
                </a:solidFill>
              </a:rPr>
              <a:t>Na-glucose or Na-amino acid co-transport </a:t>
            </a:r>
          </a:p>
          <a:p>
            <a:pPr marL="514350" indent="-514350" algn="l" rtl="0" eaLnBrk="1" hangingPunct="1">
              <a:buFont typeface="+mj-lt"/>
              <a:buAutoNum type="arabicParenR"/>
              <a:defRPr/>
            </a:pPr>
            <a:r>
              <a:rPr lang="en-US" sz="2400" b="1" dirty="0" smtClean="0">
                <a:solidFill>
                  <a:srgbClr val="FFFF00"/>
                </a:solidFill>
              </a:rPr>
              <a:t>Na-</a:t>
            </a:r>
            <a:r>
              <a:rPr lang="en-US" sz="2400" b="1" dirty="0" err="1" smtClean="0">
                <a:solidFill>
                  <a:srgbClr val="FFFF00"/>
                </a:solidFill>
              </a:rPr>
              <a:t>Cl</a:t>
            </a:r>
            <a:r>
              <a:rPr lang="en-US" sz="2400" b="1" dirty="0" smtClean="0">
                <a:solidFill>
                  <a:srgbClr val="FFFF00"/>
                </a:solidFill>
              </a:rPr>
              <a:t> exchange </a:t>
            </a:r>
          </a:p>
          <a:p>
            <a:pPr marL="514350" indent="-514350" algn="l" rtl="0" eaLnBrk="1" hangingPunct="1">
              <a:buFont typeface="+mj-lt"/>
              <a:buAutoNum type="arabicParenR"/>
              <a:defRPr/>
            </a:pPr>
            <a:r>
              <a:rPr lang="en-US" sz="2400" b="1" dirty="0" smtClean="0">
                <a:solidFill>
                  <a:srgbClr val="FFFF00"/>
                </a:solidFill>
              </a:rPr>
              <a:t>Na-H exchange </a:t>
            </a:r>
          </a:p>
          <a:p>
            <a:pPr algn="l" rtl="0" eaLnBrk="1" hangingPunct="1">
              <a:defRPr/>
            </a:pPr>
            <a:r>
              <a:rPr lang="en-US" sz="2400" b="1" dirty="0" smtClean="0">
                <a:solidFill>
                  <a:srgbClr val="FFFF00"/>
                </a:solidFill>
              </a:rPr>
              <a:t>The next step in the transport process is osmosis of water into the </a:t>
            </a:r>
            <a:r>
              <a:rPr lang="en-US" sz="2400" b="1" dirty="0" err="1" smtClean="0">
                <a:solidFill>
                  <a:srgbClr val="FFFF00"/>
                </a:solidFill>
              </a:rPr>
              <a:t>paracellular</a:t>
            </a:r>
            <a:r>
              <a:rPr lang="en-US" sz="2400" b="1" dirty="0" smtClean="0">
                <a:solidFill>
                  <a:srgbClr val="FFFF00"/>
                </a:solidFill>
              </a:rPr>
              <a:t> spaces because a large osmotic gradient has been created by the elevated concentration of ions in the </a:t>
            </a:r>
            <a:r>
              <a:rPr lang="en-US" sz="2400" b="1" dirty="0" err="1" smtClean="0">
                <a:solidFill>
                  <a:srgbClr val="FFFF00"/>
                </a:solidFill>
              </a:rPr>
              <a:t>paracellular</a:t>
            </a:r>
            <a:r>
              <a:rPr lang="en-US" sz="2400" b="1" dirty="0" smtClean="0">
                <a:solidFill>
                  <a:srgbClr val="FFFF00"/>
                </a:solidFill>
              </a:rPr>
              <a:t> space.</a:t>
            </a:r>
          </a:p>
          <a:p>
            <a:pPr algn="l" rtl="0" eaLnBrk="1" hangingPunct="1">
              <a:defRPr/>
            </a:pPr>
            <a:r>
              <a:rPr lang="en-US" sz="2400" b="1" u="sng" dirty="0" smtClean="0">
                <a:solidFill>
                  <a:srgbClr val="FF0000"/>
                </a:solidFill>
              </a:rPr>
              <a:t>Aldosterone</a:t>
            </a:r>
            <a:r>
              <a:rPr lang="en-US" sz="2400" b="1" dirty="0" smtClean="0">
                <a:solidFill>
                  <a:srgbClr val="FFFF00"/>
                </a:solidFill>
              </a:rPr>
              <a:t> Greatly Enhances </a:t>
            </a:r>
            <a:r>
              <a:rPr lang="en-US" sz="2400" b="1" dirty="0">
                <a:solidFill>
                  <a:srgbClr val="FFFF00"/>
                </a:solidFill>
              </a:rPr>
              <a:t>Na</a:t>
            </a:r>
            <a:r>
              <a:rPr lang="en-US" sz="2400" b="1" baseline="30000" dirty="0">
                <a:solidFill>
                  <a:srgbClr val="FFFF00"/>
                </a:solidFill>
              </a:rPr>
              <a:t>+ </a:t>
            </a:r>
            <a:r>
              <a:rPr lang="en-US" sz="2400" b="1" dirty="0" smtClean="0">
                <a:solidFill>
                  <a:srgbClr val="FFFF00"/>
                </a:solidFill>
              </a:rPr>
              <a:t>Absorption:</a:t>
            </a:r>
          </a:p>
          <a:p>
            <a:pPr algn="l" rtl="0" eaLnBrk="1" hangingPunct="1">
              <a:buFontTx/>
              <a:buNone/>
              <a:defRPr/>
            </a:pPr>
            <a:r>
              <a:rPr lang="en-US" sz="2400" b="1" dirty="0" smtClean="0">
                <a:solidFill>
                  <a:srgbClr val="FFFF00"/>
                </a:solidFill>
              </a:rPr>
              <a:t>This effect of </a:t>
            </a:r>
            <a:r>
              <a:rPr lang="en-US" sz="2400" b="1" dirty="0">
                <a:solidFill>
                  <a:srgbClr val="FFFF00"/>
                </a:solidFill>
              </a:rPr>
              <a:t>A</a:t>
            </a:r>
            <a:r>
              <a:rPr lang="en-US" sz="2400" b="1" dirty="0" smtClean="0">
                <a:solidFill>
                  <a:srgbClr val="FFFF00"/>
                </a:solidFill>
              </a:rPr>
              <a:t>ldosterone </a:t>
            </a:r>
            <a:r>
              <a:rPr lang="en-US" sz="2400" b="1" dirty="0" smtClean="0">
                <a:solidFill>
                  <a:srgbClr val="FFFF00"/>
                </a:solidFill>
              </a:rPr>
              <a:t>is especially important in the colon because it allows virtually no loss of </a:t>
            </a:r>
            <a:r>
              <a:rPr lang="en-US" sz="2400" b="1" dirty="0" err="1" smtClean="0">
                <a:solidFill>
                  <a:srgbClr val="FFFF00"/>
                </a:solidFill>
              </a:rPr>
              <a:t>NaCl</a:t>
            </a:r>
            <a:r>
              <a:rPr lang="en-US" sz="2400" b="1" dirty="0" smtClean="0">
                <a:solidFill>
                  <a:srgbClr val="FFFF00"/>
                </a:solidFill>
              </a:rPr>
              <a:t> and water.</a:t>
            </a:r>
            <a:endParaRPr lang="ar-SA" sz="2400" b="1" dirty="0">
              <a:solidFill>
                <a:srgbClr val="FFFF00"/>
              </a:solidFill>
            </a:endParaRPr>
          </a:p>
        </p:txBody>
      </p:sp>
    </p:spTree>
    <p:extLst>
      <p:ext uri="{BB962C8B-B14F-4D97-AF65-F5344CB8AC3E}">
        <p14:creationId xmlns:p14="http://schemas.microsoft.com/office/powerpoint/2010/main" val="3557573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a:xfrm>
            <a:off x="251520" y="-33493"/>
            <a:ext cx="8637588" cy="798197"/>
          </a:xfrm>
        </p:spPr>
        <p:txBody>
          <a:bodyPr/>
          <a:lstStyle/>
          <a:p>
            <a:pPr rtl="0" eaLnBrk="1" hangingPunct="1"/>
            <a:r>
              <a:rPr lang="en-US" dirty="0" smtClean="0">
                <a:solidFill>
                  <a:srgbClr val="FFFF00"/>
                </a:solidFill>
              </a:rPr>
              <a:t>Absorption of </a:t>
            </a:r>
            <a:r>
              <a:rPr lang="en-US" dirty="0" err="1" smtClean="0">
                <a:solidFill>
                  <a:srgbClr val="FFFF00"/>
                </a:solidFill>
              </a:rPr>
              <a:t>Cl</a:t>
            </a:r>
            <a:r>
              <a:rPr lang="en-US" baseline="30000" dirty="0">
                <a:solidFill>
                  <a:srgbClr val="FFFF00"/>
                </a:solidFill>
              </a:rPr>
              <a:t>-</a:t>
            </a:r>
            <a:endParaRPr lang="ar-SA" dirty="0" smtClean="0">
              <a:solidFill>
                <a:srgbClr val="FFFF00"/>
              </a:solidFill>
            </a:endParaRPr>
          </a:p>
        </p:txBody>
      </p:sp>
      <p:sp>
        <p:nvSpPr>
          <p:cNvPr id="20483" name="عنصر نائب للمحتوى 2"/>
          <p:cNvSpPr>
            <a:spLocks noGrp="1"/>
          </p:cNvSpPr>
          <p:nvPr>
            <p:ph idx="1"/>
          </p:nvPr>
        </p:nvSpPr>
        <p:spPr>
          <a:xfrm>
            <a:off x="465833" y="620688"/>
            <a:ext cx="8208962" cy="4114800"/>
          </a:xfrm>
        </p:spPr>
        <p:txBody>
          <a:bodyPr/>
          <a:lstStyle/>
          <a:p>
            <a:pPr algn="l" rtl="0" eaLnBrk="1" hangingPunct="1">
              <a:defRPr/>
            </a:pPr>
            <a:r>
              <a:rPr lang="en-US" sz="2800" b="1" dirty="0" err="1" smtClean="0">
                <a:solidFill>
                  <a:srgbClr val="FFFF00"/>
                </a:solidFill>
              </a:rPr>
              <a:t>Cl</a:t>
            </a:r>
            <a:r>
              <a:rPr lang="en-US" sz="2800" b="1" baseline="30000" dirty="0" smtClean="0">
                <a:solidFill>
                  <a:srgbClr val="FFFF00"/>
                </a:solidFill>
              </a:rPr>
              <a:t>-</a:t>
            </a:r>
            <a:r>
              <a:rPr lang="en-US" sz="2800" b="1" dirty="0" smtClean="0">
                <a:solidFill>
                  <a:srgbClr val="FFFF00"/>
                </a:solidFill>
              </a:rPr>
              <a:t> absorption accompanies Na</a:t>
            </a:r>
            <a:r>
              <a:rPr lang="en-US" sz="2800" b="1" baseline="30000" dirty="0" smtClean="0">
                <a:solidFill>
                  <a:srgbClr val="FFFF00"/>
                </a:solidFill>
              </a:rPr>
              <a:t>+</a:t>
            </a:r>
            <a:r>
              <a:rPr lang="en-US" sz="2800" b="1" dirty="0" smtClean="0">
                <a:solidFill>
                  <a:srgbClr val="FFFF00"/>
                </a:solidFill>
              </a:rPr>
              <a:t> absorption by the following mechanisms:</a:t>
            </a:r>
          </a:p>
          <a:p>
            <a:pPr marL="514350" indent="-514350" algn="l" rtl="0" eaLnBrk="1" hangingPunct="1">
              <a:buFont typeface="+mj-lt"/>
              <a:buAutoNum type="arabicParenR"/>
              <a:defRPr/>
            </a:pPr>
            <a:r>
              <a:rPr lang="en-US" sz="2800" b="1" dirty="0" smtClean="0">
                <a:solidFill>
                  <a:srgbClr val="FFFF00"/>
                </a:solidFill>
              </a:rPr>
              <a:t>Passive diffusion</a:t>
            </a:r>
          </a:p>
          <a:p>
            <a:pPr marL="514350" indent="-514350" algn="l" rtl="0" eaLnBrk="1" hangingPunct="1">
              <a:buFont typeface="+mj-lt"/>
              <a:buAutoNum type="arabicParenR"/>
              <a:defRPr/>
            </a:pPr>
            <a:r>
              <a:rPr lang="en-US" sz="2800" b="1" dirty="0" smtClean="0">
                <a:solidFill>
                  <a:srgbClr val="FFFF00"/>
                </a:solidFill>
              </a:rPr>
              <a:t>Na-Cl co-transport</a:t>
            </a:r>
          </a:p>
          <a:p>
            <a:pPr marL="514350" indent="-514350" algn="l" rtl="0" eaLnBrk="1" hangingPunct="1">
              <a:buFont typeface="+mj-lt"/>
              <a:buAutoNum type="arabicParenR"/>
              <a:defRPr/>
            </a:pPr>
            <a:r>
              <a:rPr lang="en-US" sz="2800" b="1" dirty="0" smtClean="0">
                <a:solidFill>
                  <a:srgbClr val="FFFF00"/>
                </a:solidFill>
              </a:rPr>
              <a:t>Cl-</a:t>
            </a:r>
            <a:r>
              <a:rPr lang="en-US" sz="2800" b="1" dirty="0" smtClean="0"/>
              <a:t>HCO</a:t>
            </a:r>
            <a:r>
              <a:rPr lang="en-US" sz="2800" b="1" baseline="-25000" dirty="0" smtClean="0"/>
              <a:t>3</a:t>
            </a:r>
            <a:r>
              <a:rPr lang="en-US" sz="2800" b="1" dirty="0" smtClean="0">
                <a:solidFill>
                  <a:srgbClr val="FFFF00"/>
                </a:solidFill>
              </a:rPr>
              <a:t> exchange</a:t>
            </a:r>
          </a:p>
          <a:p>
            <a:pPr marL="0" indent="0" algn="ctr" rtl="0" eaLnBrk="1" hangingPunct="1">
              <a:buNone/>
              <a:defRPr/>
            </a:pPr>
            <a:r>
              <a:rPr lang="en-US" sz="3600" b="1" dirty="0" smtClean="0">
                <a:solidFill>
                  <a:srgbClr val="FFFF00"/>
                </a:solidFill>
              </a:rPr>
              <a:t>Absorption and secretion of </a:t>
            </a:r>
            <a:r>
              <a:rPr lang="en-US" sz="3600" b="1" dirty="0"/>
              <a:t>K</a:t>
            </a:r>
            <a:r>
              <a:rPr lang="en-US" sz="3600" b="1" baseline="30000" dirty="0" smtClean="0"/>
              <a:t>+</a:t>
            </a:r>
            <a:endParaRPr lang="en-US" sz="3600" b="1" dirty="0" smtClean="0">
              <a:solidFill>
                <a:srgbClr val="FFFF00"/>
              </a:solidFill>
            </a:endParaRPr>
          </a:p>
          <a:p>
            <a:pPr marL="514350" indent="-514350" algn="l" rtl="0" eaLnBrk="1" hangingPunct="1">
              <a:buFont typeface="Wingdings" pitchFamily="2" charset="2"/>
              <a:buChar char="v"/>
              <a:defRPr/>
            </a:pPr>
            <a:r>
              <a:rPr lang="en-US" sz="2800" b="1" dirty="0" smtClean="0"/>
              <a:t>K</a:t>
            </a:r>
            <a:r>
              <a:rPr lang="en-US" sz="2800" b="1" baseline="30000" dirty="0" smtClean="0"/>
              <a:t>+</a:t>
            </a:r>
            <a:r>
              <a:rPr lang="en-US" sz="2800" dirty="0"/>
              <a:t> </a:t>
            </a:r>
            <a:r>
              <a:rPr lang="en-US" sz="2800" b="1" dirty="0" smtClean="0">
                <a:solidFill>
                  <a:srgbClr val="FFFF00"/>
                </a:solidFill>
              </a:rPr>
              <a:t>is </a:t>
            </a:r>
            <a:r>
              <a:rPr lang="en-US" sz="2800" b="1" dirty="0" smtClean="0">
                <a:solidFill>
                  <a:srgbClr val="FFFF00"/>
                </a:solidFill>
              </a:rPr>
              <a:t>absorbed in the small intestine by passive </a:t>
            </a:r>
            <a:r>
              <a:rPr lang="en-US" sz="2800" b="1" dirty="0" smtClean="0">
                <a:solidFill>
                  <a:srgbClr val="FFFF00"/>
                </a:solidFill>
              </a:rPr>
              <a:t>diffusion. </a:t>
            </a:r>
            <a:endParaRPr lang="en-US" sz="2800" b="1" dirty="0" smtClean="0">
              <a:solidFill>
                <a:srgbClr val="FFFF00"/>
              </a:solidFill>
            </a:endParaRPr>
          </a:p>
          <a:p>
            <a:pPr marL="514350" indent="-514350" algn="l" rtl="0" eaLnBrk="1" hangingPunct="1">
              <a:buFont typeface="Wingdings" pitchFamily="2" charset="2"/>
              <a:buChar char="v"/>
              <a:defRPr/>
            </a:pPr>
            <a:r>
              <a:rPr lang="en-US" sz="2800" b="1" dirty="0" smtClean="0"/>
              <a:t>K</a:t>
            </a:r>
            <a:r>
              <a:rPr lang="en-US" sz="2800" b="1" baseline="30000" dirty="0" smtClean="0"/>
              <a:t>+</a:t>
            </a:r>
            <a:r>
              <a:rPr lang="en-US" sz="2800" dirty="0"/>
              <a:t> </a:t>
            </a:r>
            <a:r>
              <a:rPr lang="en-US" sz="2800" b="1" dirty="0" smtClean="0">
                <a:solidFill>
                  <a:srgbClr val="FFFF00"/>
                </a:solidFill>
              </a:rPr>
              <a:t>secretion </a:t>
            </a:r>
            <a:r>
              <a:rPr lang="en-US" sz="2800" b="1" dirty="0" smtClean="0">
                <a:solidFill>
                  <a:srgbClr val="FFFF00"/>
                </a:solidFill>
              </a:rPr>
              <a:t>in the colon is stimulated by aldosterone.</a:t>
            </a:r>
          </a:p>
          <a:p>
            <a:pPr marL="514350" indent="-514350" algn="l" rtl="0" eaLnBrk="1" hangingPunct="1">
              <a:buFont typeface="Wingdings" pitchFamily="2" charset="2"/>
              <a:buChar char="v"/>
              <a:defRPr/>
            </a:pPr>
            <a:r>
              <a:rPr lang="en-US" sz="2800" b="1" dirty="0" smtClean="0">
                <a:solidFill>
                  <a:srgbClr val="FFFF00"/>
                </a:solidFill>
              </a:rPr>
              <a:t>Excessive loss of </a:t>
            </a:r>
            <a:r>
              <a:rPr lang="en-US" sz="2800" b="1" dirty="0"/>
              <a:t>K</a:t>
            </a:r>
            <a:r>
              <a:rPr lang="en-US" sz="2800" b="1" baseline="30000" dirty="0" smtClean="0"/>
              <a:t>+</a:t>
            </a:r>
            <a:r>
              <a:rPr lang="en-US" sz="2800" b="1" dirty="0" smtClean="0">
                <a:solidFill>
                  <a:srgbClr val="FFFF00"/>
                </a:solidFill>
              </a:rPr>
              <a:t> </a:t>
            </a:r>
            <a:r>
              <a:rPr lang="en-US" sz="2800" b="1" dirty="0" smtClean="0">
                <a:solidFill>
                  <a:srgbClr val="FFFF00"/>
                </a:solidFill>
              </a:rPr>
              <a:t>in diarrheal fluids causes hypokalemia.</a:t>
            </a:r>
          </a:p>
        </p:txBody>
      </p:sp>
    </p:spTree>
    <p:extLst>
      <p:ext uri="{BB962C8B-B14F-4D97-AF65-F5344CB8AC3E}">
        <p14:creationId xmlns:p14="http://schemas.microsoft.com/office/powerpoint/2010/main" val="4136269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0" eaLnBrk="1" hangingPunct="1"/>
            <a:r>
              <a:rPr lang="en-US" dirty="0" smtClean="0">
                <a:solidFill>
                  <a:srgbClr val="FFFF00"/>
                </a:solidFill>
              </a:rPr>
              <a:t>Secretion of Bicarbonate Ions in the Ileum</a:t>
            </a:r>
            <a:endParaRPr lang="ar-SA" sz="3200" dirty="0" smtClean="0">
              <a:solidFill>
                <a:srgbClr val="FFFF00"/>
              </a:solidFill>
            </a:endParaRPr>
          </a:p>
        </p:txBody>
      </p:sp>
      <p:sp>
        <p:nvSpPr>
          <p:cNvPr id="27651" name="Content Placeholder 4"/>
          <p:cNvSpPr>
            <a:spLocks noGrp="1"/>
          </p:cNvSpPr>
          <p:nvPr>
            <p:ph idx="1"/>
          </p:nvPr>
        </p:nvSpPr>
        <p:spPr>
          <a:xfrm>
            <a:off x="251520" y="1981200"/>
            <a:ext cx="8712968" cy="4114800"/>
          </a:xfrm>
        </p:spPr>
        <p:txBody>
          <a:bodyPr/>
          <a:lstStyle/>
          <a:p>
            <a:pPr algn="l" rtl="0" eaLnBrk="1" hangingPunct="1"/>
            <a:r>
              <a:rPr lang="en-US" b="1" dirty="0" smtClean="0">
                <a:solidFill>
                  <a:srgbClr val="FFFF00"/>
                </a:solidFill>
              </a:rPr>
              <a:t>The epithelial cells on the surfaces of the villi in the ileum and large intestine have a special capability of secreting bicarbonate ions in exchange for absorption of chloride ions. This is important because it provides alkaline bicarbonate ions that neutralize acid products formed by bacteria in the large intestine.</a:t>
            </a:r>
            <a:endParaRPr lang="ar-SA" b="1" dirty="0" smtClean="0">
              <a:solidFill>
                <a:srgbClr val="FFFF00"/>
              </a:solidFill>
            </a:endParaRPr>
          </a:p>
        </p:txBody>
      </p:sp>
    </p:spTree>
    <p:extLst>
      <p:ext uri="{BB962C8B-B14F-4D97-AF65-F5344CB8AC3E}">
        <p14:creationId xmlns:p14="http://schemas.microsoft.com/office/powerpoint/2010/main" val="96551616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a:xfrm>
            <a:off x="354013" y="388938"/>
            <a:ext cx="8637587" cy="762000"/>
          </a:xfrm>
        </p:spPr>
        <p:txBody>
          <a:bodyPr/>
          <a:lstStyle/>
          <a:p>
            <a:pPr rtl="0" eaLnBrk="1" hangingPunct="1"/>
            <a:r>
              <a:rPr lang="en-US" dirty="0" err="1" smtClean="0">
                <a:solidFill>
                  <a:srgbClr val="FFFF00"/>
                </a:solidFill>
              </a:rPr>
              <a:t>Ca</a:t>
            </a:r>
            <a:r>
              <a:rPr lang="en-US" baseline="30000" dirty="0" smtClean="0">
                <a:solidFill>
                  <a:srgbClr val="FFFF00"/>
                </a:solidFill>
              </a:rPr>
              <a:t>++</a:t>
            </a:r>
            <a:r>
              <a:rPr lang="en-US" dirty="0" smtClean="0">
                <a:solidFill>
                  <a:srgbClr val="FFFF00"/>
                </a:solidFill>
              </a:rPr>
              <a:t>Absorption by Enterocytes </a:t>
            </a:r>
            <a:endParaRPr lang="ar-SA" dirty="0" smtClean="0">
              <a:solidFill>
                <a:srgbClr val="FFFF00"/>
              </a:solidFill>
            </a:endParaRPr>
          </a:p>
        </p:txBody>
      </p:sp>
      <p:sp>
        <p:nvSpPr>
          <p:cNvPr id="31747" name="عنصر نائب للمحتوى 2"/>
          <p:cNvSpPr>
            <a:spLocks noGrp="1"/>
          </p:cNvSpPr>
          <p:nvPr>
            <p:ph idx="1"/>
          </p:nvPr>
        </p:nvSpPr>
        <p:spPr/>
        <p:txBody>
          <a:bodyPr/>
          <a:lstStyle/>
          <a:p>
            <a:pPr algn="l" rtl="0" eaLnBrk="1" hangingPunct="1"/>
            <a:r>
              <a:rPr lang="en-US" b="1" dirty="0" smtClean="0"/>
              <a:t>  plasma </a:t>
            </a:r>
            <a:r>
              <a:rPr lang="en-US" b="1" dirty="0" smtClean="0"/>
              <a:t>Ca</a:t>
            </a:r>
            <a:r>
              <a:rPr lang="en-US" b="1" baseline="30000" dirty="0" smtClean="0"/>
              <a:t>+2</a:t>
            </a:r>
            <a:r>
              <a:rPr lang="en-US" b="1" dirty="0" smtClean="0"/>
              <a:t>           </a:t>
            </a:r>
            <a:r>
              <a:rPr lang="en-US" b="1" dirty="0" smtClean="0"/>
              <a:t>parathyroid hormone </a:t>
            </a:r>
          </a:p>
          <a:p>
            <a:pPr algn="l" rtl="0" eaLnBrk="1" hangingPunct="1">
              <a:buFont typeface="Wingdings" pitchFamily="2" charset="2"/>
              <a:buNone/>
            </a:pPr>
            <a:r>
              <a:rPr lang="en-US" b="1" dirty="0" smtClean="0"/>
              <a:t> </a:t>
            </a:r>
          </a:p>
          <a:p>
            <a:pPr algn="l" rtl="0" eaLnBrk="1" hangingPunct="1">
              <a:buFont typeface="Wingdings" pitchFamily="2" charset="2"/>
              <a:buNone/>
            </a:pPr>
            <a:r>
              <a:rPr lang="en-US" b="1" dirty="0" smtClean="0"/>
              <a:t>   25-hydroxy-vitamin D</a:t>
            </a:r>
            <a:r>
              <a:rPr lang="en-US" sz="1800" b="1" dirty="0" smtClean="0"/>
              <a:t>3</a:t>
            </a:r>
            <a:r>
              <a:rPr lang="en-US" b="1" dirty="0" smtClean="0"/>
              <a:t>      </a:t>
            </a:r>
            <a:r>
              <a:rPr lang="en-US" sz="1400" b="1" dirty="0" smtClean="0"/>
              <a:t>kidney</a:t>
            </a:r>
            <a:r>
              <a:rPr lang="en-US" b="1" dirty="0" smtClean="0"/>
              <a:t>            </a:t>
            </a:r>
          </a:p>
          <a:p>
            <a:pPr algn="l" rtl="0" eaLnBrk="1" hangingPunct="1">
              <a:buFont typeface="Wingdings" pitchFamily="2" charset="2"/>
              <a:buNone/>
            </a:pPr>
            <a:endParaRPr lang="en-US" b="1" dirty="0" smtClean="0"/>
          </a:p>
          <a:p>
            <a:pPr algn="l" rtl="0" eaLnBrk="1" hangingPunct="1">
              <a:buFont typeface="Wingdings" pitchFamily="2" charset="2"/>
              <a:buNone/>
            </a:pPr>
            <a:r>
              <a:rPr lang="en-US" b="1" dirty="0" smtClean="0"/>
              <a:t>1,25 </a:t>
            </a:r>
            <a:r>
              <a:rPr lang="en-US" b="1" dirty="0" err="1" smtClean="0"/>
              <a:t>dihydroxy</a:t>
            </a:r>
            <a:r>
              <a:rPr lang="en-US" b="1" dirty="0" smtClean="0"/>
              <a:t>-vitamin D</a:t>
            </a:r>
            <a:r>
              <a:rPr lang="en-US" sz="1800" b="1" dirty="0" smtClean="0"/>
              <a:t>3</a:t>
            </a:r>
            <a:r>
              <a:rPr lang="en-US" b="1" dirty="0" smtClean="0"/>
              <a:t>                  </a:t>
            </a:r>
          </a:p>
          <a:p>
            <a:pPr algn="l" rtl="0" eaLnBrk="1" hangingPunct="1">
              <a:buNone/>
            </a:pPr>
            <a:r>
              <a:rPr lang="en-US" b="1" dirty="0" smtClean="0"/>
              <a:t>Stimulates synthesis of </a:t>
            </a:r>
            <a:r>
              <a:rPr lang="en-US" b="1" dirty="0" smtClean="0"/>
              <a:t>Ca</a:t>
            </a:r>
            <a:r>
              <a:rPr lang="en-US" b="1" baseline="30000" dirty="0" smtClean="0"/>
              <a:t>+2</a:t>
            </a:r>
            <a:r>
              <a:rPr lang="en-US" b="1" dirty="0" smtClean="0"/>
              <a:t>-binding </a:t>
            </a:r>
            <a:r>
              <a:rPr lang="en-US" b="1" dirty="0" smtClean="0"/>
              <a:t>protein and </a:t>
            </a:r>
            <a:r>
              <a:rPr lang="en-US" b="1" dirty="0" smtClean="0"/>
              <a:t>Ca</a:t>
            </a:r>
            <a:r>
              <a:rPr lang="en-US" b="1" baseline="30000" dirty="0" smtClean="0"/>
              <a:t>+2</a:t>
            </a:r>
            <a:r>
              <a:rPr lang="en-US" b="1" dirty="0" smtClean="0"/>
              <a:t>-ATPase </a:t>
            </a:r>
            <a:r>
              <a:rPr lang="en-US" b="1" dirty="0" smtClean="0"/>
              <a:t>in </a:t>
            </a:r>
            <a:r>
              <a:rPr lang="en-US" b="1" dirty="0" smtClean="0"/>
              <a:t>enterocytes.</a:t>
            </a:r>
            <a:endParaRPr lang="ar-SA" b="1" dirty="0" smtClean="0"/>
          </a:p>
        </p:txBody>
      </p:sp>
      <p:sp>
        <p:nvSpPr>
          <p:cNvPr id="31748" name="سهم للأسفل 3"/>
          <p:cNvSpPr>
            <a:spLocks noChangeArrowheads="1"/>
          </p:cNvSpPr>
          <p:nvPr/>
        </p:nvSpPr>
        <p:spPr bwMode="auto">
          <a:xfrm>
            <a:off x="990600" y="2133600"/>
            <a:ext cx="228600" cy="457200"/>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49" name="سهم إلى اليمين 4"/>
          <p:cNvSpPr>
            <a:spLocks noChangeArrowheads="1"/>
          </p:cNvSpPr>
          <p:nvPr/>
        </p:nvSpPr>
        <p:spPr bwMode="auto">
          <a:xfrm>
            <a:off x="3530352" y="2192288"/>
            <a:ext cx="609600" cy="2286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0" name="سهم إلى اليمين 5"/>
          <p:cNvSpPr>
            <a:spLocks noChangeArrowheads="1"/>
          </p:cNvSpPr>
          <p:nvPr/>
        </p:nvSpPr>
        <p:spPr bwMode="auto">
          <a:xfrm>
            <a:off x="5029200" y="3124200"/>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1" name="سهم إلى اليمين 6"/>
          <p:cNvSpPr>
            <a:spLocks noChangeArrowheads="1"/>
          </p:cNvSpPr>
          <p:nvPr/>
        </p:nvSpPr>
        <p:spPr bwMode="auto">
          <a:xfrm>
            <a:off x="5257800" y="4419600"/>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2" name="سهم للأسفل 7"/>
          <p:cNvSpPr>
            <a:spLocks noChangeArrowheads="1"/>
          </p:cNvSpPr>
          <p:nvPr/>
        </p:nvSpPr>
        <p:spPr bwMode="auto">
          <a:xfrm>
            <a:off x="5562600" y="2514600"/>
            <a:ext cx="304800" cy="533400"/>
          </a:xfrm>
          <a:prstGeom prst="down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3" name="سهم لأعلى 9"/>
          <p:cNvSpPr>
            <a:spLocks noChangeArrowheads="1"/>
          </p:cNvSpPr>
          <p:nvPr/>
        </p:nvSpPr>
        <p:spPr bwMode="auto">
          <a:xfrm>
            <a:off x="4199384" y="1905000"/>
            <a:ext cx="228600" cy="533400"/>
          </a:xfrm>
          <a:prstGeom prst="upArrow">
            <a:avLst>
              <a:gd name="adj1" fmla="val 50000"/>
              <a:gd name="adj2" fmla="val 50005"/>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3182765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p:txBody>
          <a:bodyPr/>
          <a:lstStyle/>
          <a:p>
            <a:pPr eaLnBrk="1" hangingPunct="1"/>
            <a:r>
              <a:rPr lang="en-US" sz="13800" smtClean="0"/>
              <a:t>The End</a:t>
            </a:r>
            <a:endParaRPr lang="ar-SA" sz="13800" smtClean="0"/>
          </a:p>
        </p:txBody>
      </p:sp>
    </p:spTree>
    <p:extLst>
      <p:ext uri="{BB962C8B-B14F-4D97-AF65-F5344CB8AC3E}">
        <p14:creationId xmlns:p14="http://schemas.microsoft.com/office/powerpoint/2010/main" val="27096976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rgbClr val="FFFF00"/>
                </a:solidFill>
              </a:rPr>
              <a:t>1. Mixing (Segmentation) Contractions</a:t>
            </a:r>
            <a:endParaRPr lang="en-US" sz="3600" dirty="0"/>
          </a:p>
        </p:txBody>
      </p:sp>
      <p:pic>
        <p:nvPicPr>
          <p:cNvPr id="5" name="Picture 5" descr="fox78119_1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5004048" cy="400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758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57200"/>
            <a:ext cx="8229600" cy="1099592"/>
          </a:xfrm>
        </p:spPr>
        <p:txBody>
          <a:bodyPr/>
          <a:lstStyle/>
          <a:p>
            <a:pPr rtl="0" eaLnBrk="1" hangingPunct="1"/>
            <a:r>
              <a:rPr lang="en-US" sz="4000" dirty="0" smtClean="0">
                <a:solidFill>
                  <a:srgbClr val="FFFF00"/>
                </a:solidFill>
              </a:rPr>
              <a:t/>
            </a:r>
            <a:br>
              <a:rPr lang="en-US" sz="4000" dirty="0" smtClean="0">
                <a:solidFill>
                  <a:srgbClr val="FFFF00"/>
                </a:solidFill>
              </a:rPr>
            </a:br>
            <a:r>
              <a:rPr lang="en-US" sz="4000" dirty="0" smtClean="0">
                <a:solidFill>
                  <a:srgbClr val="FFFF00"/>
                </a:solidFill>
              </a:rPr>
              <a:t>2. Propulsive Movements (Peristalsis)</a:t>
            </a:r>
            <a:r>
              <a:rPr lang="en-US" sz="4000" dirty="0">
                <a:solidFill>
                  <a:srgbClr val="FFFF00"/>
                </a:solidFill>
              </a:rPr>
              <a:t/>
            </a:r>
            <a:br>
              <a:rPr lang="en-US" sz="4000" dirty="0">
                <a:solidFill>
                  <a:srgbClr val="FFFF00"/>
                </a:solidFill>
              </a:rPr>
            </a:br>
            <a:endParaRPr lang="ar-SA" sz="4000" dirty="0" smtClean="0">
              <a:solidFill>
                <a:srgbClr val="FFFF00"/>
              </a:solidFill>
            </a:endParaRPr>
          </a:p>
        </p:txBody>
      </p:sp>
      <p:sp>
        <p:nvSpPr>
          <p:cNvPr id="6147" name="Content Placeholder 2"/>
          <p:cNvSpPr>
            <a:spLocks noGrp="1"/>
          </p:cNvSpPr>
          <p:nvPr>
            <p:ph idx="1"/>
          </p:nvPr>
        </p:nvSpPr>
        <p:spPr>
          <a:xfrm>
            <a:off x="827584" y="1484784"/>
            <a:ext cx="7772400" cy="4114800"/>
          </a:xfrm>
        </p:spPr>
        <p:txBody>
          <a:bodyPr/>
          <a:lstStyle/>
          <a:p>
            <a:pPr algn="l" rtl="0" eaLnBrk="1" hangingPunct="1"/>
            <a:r>
              <a:rPr lang="en-US" sz="2800" b="1" dirty="0" smtClean="0">
                <a:solidFill>
                  <a:srgbClr val="FFFF00"/>
                </a:solidFill>
              </a:rPr>
              <a:t>Propulsive movements can occur in any part of the small intestine, at a velocity of 0.5 to 2.0 cm/sec.</a:t>
            </a:r>
          </a:p>
          <a:p>
            <a:pPr algn="l" rtl="0" eaLnBrk="1" hangingPunct="1"/>
            <a:r>
              <a:rPr lang="en-US" sz="2800" b="1" dirty="0" smtClean="0">
                <a:solidFill>
                  <a:srgbClr val="FFFF00"/>
                </a:solidFill>
              </a:rPr>
              <a:t>They are faster in the proximal intestine and slower in the terminal intestine. </a:t>
            </a:r>
          </a:p>
          <a:p>
            <a:pPr algn="l" rtl="0" eaLnBrk="1" hangingPunct="1"/>
            <a:r>
              <a:rPr lang="en-US" sz="2800" b="1" dirty="0" smtClean="0">
                <a:solidFill>
                  <a:srgbClr val="FFFF00"/>
                </a:solidFill>
              </a:rPr>
              <a:t>They normally are very weak after traveling only 3 to 5 centimeters, and the </a:t>
            </a:r>
            <a:r>
              <a:rPr lang="en-US" sz="2800" b="1" i="1" dirty="0" smtClean="0">
                <a:solidFill>
                  <a:srgbClr val="FFFF00"/>
                </a:solidFill>
              </a:rPr>
              <a:t>net movement along the small intestine normally </a:t>
            </a:r>
            <a:r>
              <a:rPr lang="en-US" sz="2800" b="1" dirty="0" smtClean="0">
                <a:solidFill>
                  <a:srgbClr val="FFFF00"/>
                </a:solidFill>
              </a:rPr>
              <a:t>averages only 1 cm/min. This means that 3 to 5 hours are required for passage of </a:t>
            </a:r>
            <a:r>
              <a:rPr lang="en-US" sz="2800" b="1" dirty="0" err="1" smtClean="0">
                <a:solidFill>
                  <a:srgbClr val="FFFF00"/>
                </a:solidFill>
              </a:rPr>
              <a:t>chyme</a:t>
            </a:r>
            <a:r>
              <a:rPr lang="en-US" sz="2800" b="1" dirty="0" smtClean="0">
                <a:solidFill>
                  <a:srgbClr val="FFFF00"/>
                </a:solidFill>
              </a:rPr>
              <a:t> from the pylorus to the </a:t>
            </a:r>
            <a:r>
              <a:rPr lang="en-US" sz="2800" b="1" dirty="0" err="1" smtClean="0">
                <a:solidFill>
                  <a:srgbClr val="FFFF00"/>
                </a:solidFill>
              </a:rPr>
              <a:t>ileocecal</a:t>
            </a:r>
            <a:r>
              <a:rPr lang="en-US" sz="2800" b="1" dirty="0" smtClean="0">
                <a:solidFill>
                  <a:srgbClr val="FFFF00"/>
                </a:solidFill>
              </a:rPr>
              <a:t> valve.</a:t>
            </a:r>
            <a:endParaRPr lang="ar-SA" sz="2800" b="1" dirty="0" smtClean="0">
              <a:solidFill>
                <a:srgbClr val="FFFF00"/>
              </a:solidFill>
            </a:endParaRPr>
          </a:p>
        </p:txBody>
      </p:sp>
    </p:spTree>
    <p:extLst>
      <p:ext uri="{BB962C8B-B14F-4D97-AF65-F5344CB8AC3E}">
        <p14:creationId xmlns:p14="http://schemas.microsoft.com/office/powerpoint/2010/main" val="40663366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116632"/>
            <a:ext cx="8637588" cy="641350"/>
          </a:xfrm>
        </p:spPr>
        <p:txBody>
          <a:bodyPr/>
          <a:lstStyle/>
          <a:p>
            <a:pPr rtl="0" eaLnBrk="1" hangingPunct="1"/>
            <a:r>
              <a:rPr lang="en-US" sz="3600" dirty="0" smtClean="0">
                <a:solidFill>
                  <a:srgbClr val="FFFF00"/>
                </a:solidFill>
              </a:rPr>
              <a:t>2. Propulsive Movements (Cont.)</a:t>
            </a:r>
          </a:p>
        </p:txBody>
      </p:sp>
      <p:sp>
        <p:nvSpPr>
          <p:cNvPr id="4099" name="Rectangle 3"/>
          <p:cNvSpPr>
            <a:spLocks noGrp="1" noChangeArrowheads="1"/>
          </p:cNvSpPr>
          <p:nvPr>
            <p:ph idx="1"/>
          </p:nvPr>
        </p:nvSpPr>
        <p:spPr>
          <a:xfrm>
            <a:off x="213330" y="692696"/>
            <a:ext cx="8535134" cy="3888432"/>
          </a:xfrm>
        </p:spPr>
        <p:txBody>
          <a:bodyPr/>
          <a:lstStyle/>
          <a:p>
            <a:pPr algn="l" rtl="0" eaLnBrk="1" hangingPunct="1">
              <a:lnSpc>
                <a:spcPct val="80000"/>
              </a:lnSpc>
              <a:buClr>
                <a:schemeClr val="accent2"/>
              </a:buClr>
              <a:buSzPct val="120000"/>
            </a:pPr>
            <a:r>
              <a:rPr lang="en-US" sz="2800" b="1" dirty="0" smtClean="0">
                <a:solidFill>
                  <a:srgbClr val="FFFF00"/>
                </a:solidFill>
              </a:rPr>
              <a:t>Organizes propulsion of material over variable distances within the intestinal lumen</a:t>
            </a:r>
          </a:p>
          <a:p>
            <a:pPr algn="l" rtl="0" eaLnBrk="1" hangingPunct="1">
              <a:lnSpc>
                <a:spcPct val="80000"/>
              </a:lnSpc>
              <a:buClr>
                <a:schemeClr val="accent2"/>
              </a:buClr>
              <a:buSzPct val="120000"/>
            </a:pPr>
            <a:r>
              <a:rPr lang="en-US" sz="2800" b="1" dirty="0" smtClean="0">
                <a:solidFill>
                  <a:srgbClr val="FFFF00"/>
                </a:solidFill>
              </a:rPr>
              <a:t>Usual stimulus is distention</a:t>
            </a:r>
          </a:p>
          <a:p>
            <a:pPr algn="l" rtl="0" eaLnBrk="1" hangingPunct="1">
              <a:lnSpc>
                <a:spcPct val="80000"/>
              </a:lnSpc>
              <a:buClr>
                <a:schemeClr val="accent2"/>
              </a:buClr>
              <a:buSzPct val="120000"/>
            </a:pPr>
            <a:r>
              <a:rPr lang="en-US" sz="2800" b="1" dirty="0" err="1" smtClean="0">
                <a:solidFill>
                  <a:srgbClr val="FFFF00"/>
                </a:solidFill>
              </a:rPr>
              <a:t>Myenteric</a:t>
            </a:r>
            <a:r>
              <a:rPr lang="en-US" sz="2800" b="1" dirty="0" smtClean="0">
                <a:solidFill>
                  <a:srgbClr val="FFFF00"/>
                </a:solidFill>
              </a:rPr>
              <a:t> plexus is important for these movements</a:t>
            </a:r>
          </a:p>
          <a:p>
            <a:pPr algn="l" rtl="0" eaLnBrk="1" hangingPunct="1">
              <a:lnSpc>
                <a:spcPct val="80000"/>
              </a:lnSpc>
              <a:buClr>
                <a:schemeClr val="accent2"/>
              </a:buClr>
              <a:buSzPct val="120000"/>
            </a:pPr>
            <a:r>
              <a:rPr lang="en-US" sz="2800" b="1" dirty="0">
                <a:solidFill>
                  <a:srgbClr val="FFFF00"/>
                </a:solidFill>
              </a:rPr>
              <a:t>It can be blocked by the drug </a:t>
            </a:r>
            <a:r>
              <a:rPr lang="en-US" sz="2800" b="1" dirty="0" smtClean="0">
                <a:solidFill>
                  <a:srgbClr val="FFFF00"/>
                </a:solidFill>
              </a:rPr>
              <a:t>atropine  </a:t>
            </a:r>
          </a:p>
          <a:p>
            <a:pPr algn="l" rtl="0" eaLnBrk="1" hangingPunct="1">
              <a:lnSpc>
                <a:spcPct val="80000"/>
              </a:lnSpc>
              <a:buFont typeface="Wingdings" pitchFamily="2" charset="2"/>
              <a:buChar char="v"/>
            </a:pPr>
            <a:r>
              <a:rPr lang="en-US" sz="2800" b="1" dirty="0" smtClean="0">
                <a:solidFill>
                  <a:srgbClr val="FFFF00"/>
                </a:solidFill>
              </a:rPr>
              <a:t>Receiving segment ---contraction (longitudinal M.)</a:t>
            </a:r>
          </a:p>
          <a:p>
            <a:pPr algn="l" rtl="0" eaLnBrk="1" hangingPunct="1">
              <a:lnSpc>
                <a:spcPct val="80000"/>
              </a:lnSpc>
              <a:buFontTx/>
              <a:buNone/>
            </a:pPr>
            <a:r>
              <a:rPr lang="en-US" sz="2800" b="1" dirty="0" smtClean="0">
                <a:solidFill>
                  <a:srgbClr val="FFFF00"/>
                </a:solidFill>
              </a:rPr>
              <a:t>				       ---relaxation (circular M.)</a:t>
            </a:r>
          </a:p>
          <a:p>
            <a:pPr algn="l" rtl="0" eaLnBrk="1" hangingPunct="1">
              <a:lnSpc>
                <a:spcPct val="80000"/>
              </a:lnSpc>
              <a:buFont typeface="Wingdings" pitchFamily="2" charset="2"/>
              <a:buChar char="v"/>
            </a:pPr>
            <a:r>
              <a:rPr lang="en-US" sz="2800" b="1" dirty="0" smtClean="0">
                <a:solidFill>
                  <a:srgbClr val="FFFF00"/>
                </a:solidFill>
              </a:rPr>
              <a:t>Propulsive segment ---contraction (circular M.)</a:t>
            </a:r>
          </a:p>
          <a:p>
            <a:pPr algn="l" rtl="0" eaLnBrk="1" hangingPunct="1">
              <a:lnSpc>
                <a:spcPct val="80000"/>
              </a:lnSpc>
              <a:buFontTx/>
              <a:buNone/>
            </a:pPr>
            <a:r>
              <a:rPr lang="en-US" sz="2800" b="1" dirty="0" smtClean="0">
                <a:solidFill>
                  <a:srgbClr val="FFFF00"/>
                </a:solidFill>
              </a:rPr>
              <a:t>				        ----relaxation (longitudinal M.)</a:t>
            </a:r>
            <a:endParaRPr lang="en-US" sz="2000" b="1" dirty="0" smtClean="0">
              <a:solidFill>
                <a:srgbClr val="FFFF00"/>
              </a:solidFill>
            </a:endParaRPr>
          </a:p>
          <a:p>
            <a:pPr eaLnBrk="1" hangingPunct="1">
              <a:lnSpc>
                <a:spcPct val="80000"/>
              </a:lnSpc>
              <a:buFontTx/>
              <a:buChar char="-"/>
            </a:pPr>
            <a:endParaRPr lang="en-US" sz="2000" b="1" dirty="0" smtClean="0">
              <a:solidFill>
                <a:srgbClr val="FFFF00"/>
              </a:solidFill>
            </a:endParaRPr>
          </a:p>
        </p:txBody>
      </p:sp>
      <p:pic>
        <p:nvPicPr>
          <p:cNvPr id="5" name="Picture 2" descr="2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437112"/>
            <a:ext cx="491021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54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350696" cy="1143000"/>
          </a:xfrm>
        </p:spPr>
        <p:txBody>
          <a:bodyPr/>
          <a:lstStyle/>
          <a:p>
            <a:r>
              <a:rPr lang="en-US" dirty="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3. Migrating </a:t>
            </a:r>
            <a:r>
              <a:rPr lang="en-US" dirty="0">
                <a:solidFill>
                  <a:srgbClr val="FFFF00"/>
                </a:solidFill>
                <a:latin typeface="Times New Roman" panose="02020603050405020304" pitchFamily="18" charset="0"/>
                <a:cs typeface="Times New Roman" panose="02020603050405020304" pitchFamily="18" charset="0"/>
              </a:rPr>
              <a:t>motor complex (MMC</a:t>
            </a:r>
            <a:r>
              <a:rPr lang="en-US" dirty="0" smtClean="0">
                <a:solidFill>
                  <a:srgbClr val="FFFF00"/>
                </a:solidFill>
                <a:latin typeface="Times New Roman" panose="02020603050405020304" pitchFamily="18" charset="0"/>
                <a:cs typeface="Times New Roman" panose="02020603050405020304" pitchFamily="18" charset="0"/>
              </a:rPr>
              <a:t>)</a:t>
            </a:r>
            <a:endParaRPr lang="en-US" dirty="0"/>
          </a:p>
        </p:txBody>
      </p:sp>
      <p:sp>
        <p:nvSpPr>
          <p:cNvPr id="14339" name="Rectangle 3"/>
          <p:cNvSpPr>
            <a:spLocks noGrp="1" noChangeArrowheads="1"/>
          </p:cNvSpPr>
          <p:nvPr>
            <p:ph idx="1"/>
          </p:nvPr>
        </p:nvSpPr>
        <p:spPr>
          <a:xfrm>
            <a:off x="251520" y="970384"/>
            <a:ext cx="8784976" cy="4114800"/>
          </a:xfrm>
        </p:spPr>
        <p:txBody>
          <a:bodyPr/>
          <a:lstStyle/>
          <a:p>
            <a:pPr algn="l" rtl="0" eaLnBrk="1" hangingPunct="1">
              <a:buFont typeface="Wingdings" pitchFamily="2" charset="2"/>
              <a:buNone/>
            </a:pPr>
            <a:r>
              <a:rPr lang="en-US" b="1" dirty="0" smtClean="0">
                <a:solidFill>
                  <a:srgbClr val="FFFF00"/>
                </a:solidFill>
                <a:cs typeface="Times New Roman" panose="02020603050405020304" pitchFamily="18" charset="0"/>
              </a:rPr>
              <a:t>It is bursts of depolarization accompanied by peristaltic contraction that begins in empty stomach during </a:t>
            </a:r>
            <a:r>
              <a:rPr lang="en-US" b="1" u="sng" dirty="0" smtClean="0">
                <a:solidFill>
                  <a:srgbClr val="FF0000"/>
                </a:solidFill>
                <a:cs typeface="Times New Roman" panose="02020603050405020304" pitchFamily="18" charset="0"/>
              </a:rPr>
              <a:t>inter-digestive</a:t>
            </a:r>
            <a:r>
              <a:rPr lang="en-US" b="1" dirty="0" smtClean="0">
                <a:solidFill>
                  <a:srgbClr val="FFFF00"/>
                </a:solidFill>
                <a:cs typeface="Times New Roman" panose="02020603050405020304" pitchFamily="18" charset="0"/>
              </a:rPr>
              <a:t> period, travels a long whole length of small intestine to reach </a:t>
            </a:r>
            <a:r>
              <a:rPr lang="en-US" b="1" dirty="0" err="1" smtClean="0">
                <a:solidFill>
                  <a:srgbClr val="FFFF00"/>
                </a:solidFill>
                <a:cs typeface="Times New Roman" panose="02020603050405020304" pitchFamily="18" charset="0"/>
              </a:rPr>
              <a:t>ileocaecal</a:t>
            </a:r>
            <a:r>
              <a:rPr lang="en-US" b="1" dirty="0" smtClean="0">
                <a:solidFill>
                  <a:srgbClr val="FFFF00"/>
                </a:solidFill>
                <a:cs typeface="Times New Roman" panose="02020603050405020304" pitchFamily="18" charset="0"/>
              </a:rPr>
              <a:t> valve after 1.5-2 h. where it disappears. A new wave of MMC starts. </a:t>
            </a:r>
          </a:p>
          <a:p>
            <a:pPr algn="l" rtl="0" eaLnBrk="1" hangingPunct="1">
              <a:buClr>
                <a:srgbClr val="FF0000"/>
              </a:buClr>
              <a:buFont typeface="Wingdings" pitchFamily="2" charset="2"/>
              <a:buChar char="v"/>
            </a:pPr>
            <a:r>
              <a:rPr lang="en-US" b="1" dirty="0" smtClean="0">
                <a:solidFill>
                  <a:srgbClr val="FFFF00"/>
                </a:solidFill>
                <a:cs typeface="Times New Roman" panose="02020603050405020304" pitchFamily="18" charset="0"/>
              </a:rPr>
              <a:t>  The activity of MMC terminates as soon as food is ingested.</a:t>
            </a:r>
          </a:p>
          <a:p>
            <a:pPr algn="l" rtl="0" eaLnBrk="1" hangingPunct="1">
              <a:buClr>
                <a:srgbClr val="FF0000"/>
              </a:buClr>
              <a:buFont typeface="Wingdings" pitchFamily="2" charset="2"/>
              <a:buChar char="v"/>
            </a:pPr>
            <a:r>
              <a:rPr lang="en-US" b="1" dirty="0">
                <a:solidFill>
                  <a:srgbClr val="FFFF00"/>
                </a:solidFill>
                <a:cs typeface="Times New Roman" panose="02020603050405020304" pitchFamily="18" charset="0"/>
              </a:rPr>
              <a:t>The function of MMC is to propel any remnants in stomach &amp; small intestine into colon during the </a:t>
            </a:r>
            <a:r>
              <a:rPr lang="en-US" b="1" u="sng" dirty="0" smtClean="0">
                <a:solidFill>
                  <a:srgbClr val="FF0000"/>
                </a:solidFill>
                <a:cs typeface="Times New Roman" panose="02020603050405020304" pitchFamily="18" charset="0"/>
              </a:rPr>
              <a:t>inter-digestive</a:t>
            </a:r>
            <a:r>
              <a:rPr lang="en-US" b="1" dirty="0" smtClean="0">
                <a:solidFill>
                  <a:srgbClr val="FFFF00"/>
                </a:solidFill>
                <a:cs typeface="Times New Roman" panose="02020603050405020304" pitchFamily="18" charset="0"/>
              </a:rPr>
              <a:t> </a:t>
            </a:r>
            <a:r>
              <a:rPr lang="en-US" b="1" dirty="0">
                <a:solidFill>
                  <a:srgbClr val="FFFF00"/>
                </a:solidFill>
                <a:cs typeface="Times New Roman" panose="02020603050405020304" pitchFamily="18" charset="0"/>
              </a:rPr>
              <a:t>period</a:t>
            </a:r>
            <a:r>
              <a:rPr lang="en-US" b="1" dirty="0" smtClean="0">
                <a:solidFill>
                  <a:srgbClr val="FFFF00"/>
                </a:solidFill>
                <a:cs typeface="Times New Roman" panose="02020603050405020304" pitchFamily="18" charset="0"/>
              </a:rPr>
              <a:t>.</a:t>
            </a:r>
            <a:endParaRPr lang="en-US" b="1"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38538227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9560"/>
            <a:ext cx="7772400" cy="803176"/>
          </a:xfrm>
        </p:spPr>
        <p:txBody>
          <a:bodyPr/>
          <a:lstStyle/>
          <a:p>
            <a:r>
              <a:rPr lang="en-US" dirty="0" smtClean="0">
                <a:solidFill>
                  <a:srgbClr val="FFFF00"/>
                </a:solidFill>
                <a:latin typeface="Garamond" pitchFamily="18" charset="0"/>
              </a:rPr>
              <a:t>4. Antiperistalsis</a:t>
            </a:r>
            <a:endParaRPr lang="en-US" dirty="0"/>
          </a:p>
        </p:txBody>
      </p:sp>
      <p:sp>
        <p:nvSpPr>
          <p:cNvPr id="17411" name="Rectangle 3"/>
          <p:cNvSpPr>
            <a:spLocks noGrp="1" noChangeArrowheads="1"/>
          </p:cNvSpPr>
          <p:nvPr>
            <p:ph idx="1"/>
          </p:nvPr>
        </p:nvSpPr>
        <p:spPr>
          <a:xfrm>
            <a:off x="251520" y="1402432"/>
            <a:ext cx="8206680" cy="4114800"/>
          </a:xfrm>
        </p:spPr>
        <p:txBody>
          <a:bodyPr/>
          <a:lstStyle/>
          <a:p>
            <a:pPr>
              <a:defRPr/>
            </a:pPr>
            <a:r>
              <a:rPr lang="en-US" b="1" dirty="0" smtClean="0">
                <a:solidFill>
                  <a:srgbClr val="FFFF00"/>
                </a:solidFill>
                <a:latin typeface="Garamond" pitchFamily="18" charset="0"/>
              </a:rPr>
              <a:t>To propel the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in the opposite </a:t>
            </a:r>
            <a:r>
              <a:rPr lang="en-US" b="1" dirty="0" smtClean="0">
                <a:solidFill>
                  <a:srgbClr val="FFFF00"/>
                </a:solidFill>
                <a:latin typeface="Garamond" pitchFamily="18" charset="0"/>
              </a:rPr>
              <a:t>direction.</a:t>
            </a:r>
            <a:endParaRPr lang="en-US" b="1" dirty="0" smtClean="0">
              <a:solidFill>
                <a:srgbClr val="FFFF00"/>
              </a:solidFill>
              <a:latin typeface="Garamond" pitchFamily="18" charset="0"/>
            </a:endParaRPr>
          </a:p>
          <a:p>
            <a:pPr>
              <a:defRPr/>
            </a:pPr>
            <a:r>
              <a:rPr lang="en-US" b="1" dirty="0" smtClean="0">
                <a:solidFill>
                  <a:srgbClr val="FFFF00"/>
                </a:solidFill>
                <a:latin typeface="Garamond" pitchFamily="18" charset="0"/>
              </a:rPr>
              <a:t>Occurs between stomach and duodenum to allow more time for neutralization of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and between ileum and </a:t>
            </a:r>
            <a:r>
              <a:rPr lang="en-US" b="1" dirty="0">
                <a:solidFill>
                  <a:srgbClr val="FFFF00"/>
                </a:solidFill>
                <a:latin typeface="Garamond" pitchFamily="18" charset="0"/>
              </a:rPr>
              <a:t>cecum</a:t>
            </a:r>
            <a:r>
              <a:rPr lang="en-US" dirty="0">
                <a:solidFill>
                  <a:srgbClr val="FFFF00"/>
                </a:solidFill>
                <a:latin typeface="Garamond" pitchFamily="18" charset="0"/>
              </a:rPr>
              <a:t> </a:t>
            </a:r>
            <a:r>
              <a:rPr lang="en-US" b="1" dirty="0" smtClean="0">
                <a:solidFill>
                  <a:srgbClr val="FFFF00"/>
                </a:solidFill>
                <a:latin typeface="Garamond" pitchFamily="18" charset="0"/>
              </a:rPr>
              <a:t>to allow time for absorption.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9782</TotalTime>
  <Words>2479</Words>
  <Application>Microsoft Office PowerPoint</Application>
  <PresentationFormat>On-screen Show (4:3)</PresentationFormat>
  <Paragraphs>199</Paragraphs>
  <Slides>46</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5" baseType="lpstr">
      <vt:lpstr>Arial</vt:lpstr>
      <vt:lpstr>Calibri</vt:lpstr>
      <vt:lpstr>Courier New</vt:lpstr>
      <vt:lpstr>Garamond</vt:lpstr>
      <vt:lpstr>Times New Roman</vt:lpstr>
      <vt:lpstr>Wingdings</vt:lpstr>
      <vt:lpstr>Introduction</vt:lpstr>
      <vt:lpstr>2_Introduction</vt:lpstr>
      <vt:lpstr>Bitmap Image</vt:lpstr>
      <vt:lpstr>PowerPoint Presentation</vt:lpstr>
      <vt:lpstr>Learning Objectives </vt:lpstr>
      <vt:lpstr>Motility in the Small Intestine </vt:lpstr>
      <vt:lpstr>1. Mixing (Segmentation) Contractions</vt:lpstr>
      <vt:lpstr>1. Mixing (Segmentation) Contractions</vt:lpstr>
      <vt:lpstr> 2. Propulsive Movements (Peristalsis) </vt:lpstr>
      <vt:lpstr>2. Propulsive Movements (Cont.)</vt:lpstr>
      <vt:lpstr> 3. Migrating motor complex (MMC)</vt:lpstr>
      <vt:lpstr>4. Antiperistalsis</vt:lpstr>
      <vt:lpstr>5. Peristaltic rush</vt:lpstr>
      <vt:lpstr>Movement of the villi</vt:lpstr>
      <vt:lpstr>Control of intestinal motility</vt:lpstr>
      <vt:lpstr>Control of intestinal motility (cont’d)</vt:lpstr>
      <vt:lpstr>Secretions of The Small Intestine</vt:lpstr>
      <vt:lpstr>Secretions of The Small Intestine</vt:lpstr>
      <vt:lpstr>Secretion of Intestinal Juices by the Crypts of Lieberkühn</vt:lpstr>
      <vt:lpstr>Digestive Enzymes in the Small Intestinal Secretion</vt:lpstr>
      <vt:lpstr>Control of intestinal secretion</vt:lpstr>
      <vt:lpstr>Digestion of Carbohydrates</vt:lpstr>
      <vt:lpstr>Digestion of Carbohydrates in the Mouth and Stomach</vt:lpstr>
      <vt:lpstr>Digestion of Carbohydrates in the Small Intestine </vt:lpstr>
      <vt:lpstr>Hydrolysis of Disaccharides by Intestinal Enzymes</vt:lpstr>
      <vt:lpstr>Digestion of Proteins </vt:lpstr>
      <vt:lpstr>Digestion of Proteins in the Stomach</vt:lpstr>
      <vt:lpstr>Digestion of Proteins by Pancreatic Secretions </vt:lpstr>
      <vt:lpstr>Activation of Gastrointestinal Proteases</vt:lpstr>
      <vt:lpstr>Digestion of Proteins</vt:lpstr>
      <vt:lpstr>Digestion of Fats</vt:lpstr>
      <vt:lpstr>Digestion of Fats in the Intestine</vt:lpstr>
      <vt:lpstr>Role of Bile Salts to Accelerate Fat Digestion Formation of Micelles</vt:lpstr>
      <vt:lpstr>Role of Bile Salts to Accelerate Fat Digestion Formation of Micelles (cont’d)</vt:lpstr>
      <vt:lpstr>Digestion of Triglycerides by Pancreatic Lipase</vt:lpstr>
      <vt:lpstr>Basic Principles of Gastrointestinal Absorption</vt:lpstr>
      <vt:lpstr>Absorptive Surface of the Small Intestinal Mucosa Villi</vt:lpstr>
      <vt:lpstr>Absorptive Surface of the Small Intestinal Mucosa Villi</vt:lpstr>
      <vt:lpstr>Absorption of Carbohydrates</vt:lpstr>
      <vt:lpstr>Absorption of Carbohydrates</vt:lpstr>
      <vt:lpstr>Absorption of Proteins </vt:lpstr>
      <vt:lpstr>Absorption of Fats</vt:lpstr>
      <vt:lpstr>Absorption of vitamins</vt:lpstr>
      <vt:lpstr>Absorption and secretion of electrolytes and water </vt:lpstr>
      <vt:lpstr>Absorption of Na+</vt:lpstr>
      <vt:lpstr>Absorption of Cl-</vt:lpstr>
      <vt:lpstr>Secretion of Bicarbonate Ions in the Ileum</vt:lpstr>
      <vt:lpstr>Ca++Absorption by Enterocytes </vt:lpstr>
      <vt:lpstr>The End</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Important Points Related To Physiology of Gastrointestinal System (GIS)</dc:title>
  <dc:creator>User</dc:creator>
  <cp:lastModifiedBy>Dr.Zugaibi</cp:lastModifiedBy>
  <cp:revision>437</cp:revision>
  <dcterms:created xsi:type="dcterms:W3CDTF">2006-03-06T18:46:58Z</dcterms:created>
  <dcterms:modified xsi:type="dcterms:W3CDTF">2016-12-08T06:14:08Z</dcterms:modified>
</cp:coreProperties>
</file>