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6" r:id="rId1"/>
  </p:sldMasterIdLst>
  <p:notesMasterIdLst>
    <p:notesMasterId r:id="rId59"/>
  </p:notesMasterIdLst>
  <p:sldIdLst>
    <p:sldId id="256" r:id="rId2"/>
    <p:sldId id="373" r:id="rId3"/>
    <p:sldId id="374" r:id="rId4"/>
    <p:sldId id="375" r:id="rId5"/>
    <p:sldId id="376" r:id="rId6"/>
    <p:sldId id="310" r:id="rId7"/>
    <p:sldId id="311" r:id="rId8"/>
    <p:sldId id="381" r:id="rId9"/>
    <p:sldId id="380" r:id="rId10"/>
    <p:sldId id="440" r:id="rId11"/>
    <p:sldId id="441" r:id="rId12"/>
    <p:sldId id="419" r:id="rId13"/>
    <p:sldId id="418" r:id="rId14"/>
    <p:sldId id="426" r:id="rId15"/>
    <p:sldId id="303" r:id="rId16"/>
    <p:sldId id="400" r:id="rId17"/>
    <p:sldId id="420" r:id="rId18"/>
    <p:sldId id="421" r:id="rId19"/>
    <p:sldId id="427" r:id="rId20"/>
    <p:sldId id="423" r:id="rId21"/>
    <p:sldId id="422" r:id="rId22"/>
    <p:sldId id="424" r:id="rId23"/>
    <p:sldId id="425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439" r:id="rId32"/>
    <p:sldId id="438" r:id="rId33"/>
    <p:sldId id="437" r:id="rId34"/>
    <p:sldId id="379" r:id="rId35"/>
    <p:sldId id="384" r:id="rId36"/>
    <p:sldId id="383" r:id="rId37"/>
    <p:sldId id="382" r:id="rId38"/>
    <p:sldId id="393" r:id="rId39"/>
    <p:sldId id="392" r:id="rId40"/>
    <p:sldId id="394" r:id="rId41"/>
    <p:sldId id="395" r:id="rId42"/>
    <p:sldId id="403" r:id="rId43"/>
    <p:sldId id="405" r:id="rId44"/>
    <p:sldId id="388" r:id="rId45"/>
    <p:sldId id="387" r:id="rId46"/>
    <p:sldId id="386" r:id="rId47"/>
    <p:sldId id="442" r:id="rId48"/>
    <p:sldId id="446" r:id="rId49"/>
    <p:sldId id="443" r:id="rId50"/>
    <p:sldId id="444" r:id="rId51"/>
    <p:sldId id="445" r:id="rId52"/>
    <p:sldId id="389" r:id="rId53"/>
    <p:sldId id="391" r:id="rId54"/>
    <p:sldId id="390" r:id="rId55"/>
    <p:sldId id="398" r:id="rId56"/>
    <p:sldId id="417" r:id="rId57"/>
    <p:sldId id="345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FFC8B-3EA5-414E-9FAD-F75F05A36D1E}" type="datetimeFigureOut">
              <a:rPr lang="en-US" smtClean="0"/>
              <a:t>12/11/16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8D29D-6B04-2049-B192-A5B87D4B8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7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8D29D-6B04-2049-B192-A5B87D4B89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4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846A7-17DF-1442-839D-DA6FB989CD8C}" type="datetime1">
              <a:rPr lang="en-US"/>
              <a:pPr/>
              <a:t>12/11/16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F21B-FB89-A94C-AFAB-27B65AA68A67}" type="slidenum">
              <a:rPr lang="ar-sa"/>
              <a:pPr/>
              <a:t>‹#›</a:t>
            </a:fld>
            <a:endParaRPr lang="en-US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3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E24323-07A8-2D4B-8948-264C7886BC10}" type="datetime1">
              <a:rPr lang="en-US"/>
              <a:pPr/>
              <a:t>12/11/16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6503D-2CB5-7B4A-BF0D-2FDD095C47BA}" type="slidenum">
              <a:rPr lang="ar-sa"/>
              <a:pPr/>
              <a:t>‹#›</a:t>
            </a:fld>
            <a:endParaRPr lang="en-US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1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77457-4468-FE4B-AB4F-C63B03EA848E}" type="datetime1">
              <a:rPr lang="en-US"/>
              <a:pPr/>
              <a:t>12/11/16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F4245-5B35-D145-B678-324EA5A219C7}" type="slidenum">
              <a:rPr lang="ar-sa"/>
              <a:pPr/>
              <a:t>‹#›</a:t>
            </a:fld>
            <a:endParaRPr lang="en-US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9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C45881-27C7-874E-BB99-B1A88D119134}" type="datetime1">
              <a:rPr lang="en-US"/>
              <a:pPr/>
              <a:t>12/11/16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10867-D2AF-374B-8D01-573C6E1845C9}" type="slidenum">
              <a:rPr lang="ar-sa"/>
              <a:pPr/>
              <a:t>‹#›</a:t>
            </a:fld>
            <a:endParaRPr lang="en-US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4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A5B5-C9A5-3B47-8728-78879BF2EC25}" type="datetime1">
              <a:rPr lang="en-US"/>
              <a:pPr/>
              <a:t>12/11/16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0A463-475B-1342-BD6D-998040A6ED02}" type="slidenum">
              <a:rPr lang="ar-sa"/>
              <a:pPr/>
              <a:t>‹#›</a:t>
            </a:fld>
            <a:endParaRPr lang="en-US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7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B9E77-C3EF-D64A-90D1-B1296AA1EE5E}" type="datetime1">
              <a:rPr lang="en-US"/>
              <a:pPr/>
              <a:t>12/11/16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D0780-B146-C447-98AE-FC9100F87CA4}" type="slidenum">
              <a:rPr lang="ar-sa"/>
              <a:pPr/>
              <a:t>‹#›</a:t>
            </a:fld>
            <a:endParaRPr lang="en-US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7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814ABE-4606-9E44-803E-574DA3C72B61}" type="datetime1">
              <a:rPr lang="en-US"/>
              <a:pPr/>
              <a:t>12/11/16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AC2E8-C278-A541-A881-24FE8A0956B2}" type="slidenum">
              <a:rPr lang="ar-sa"/>
              <a:pPr/>
              <a:t>‹#›</a:t>
            </a:fld>
            <a:endParaRPr lang="en-US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1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BC9A0-4D14-B84C-9A70-A16BC4787601}" type="datetime1">
              <a:rPr lang="en-US"/>
              <a:pPr/>
              <a:t>12/11/16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F0D32-A235-1445-84AD-1F869292DD3A}" type="slidenum">
              <a:rPr lang="ar-sa"/>
              <a:pPr/>
              <a:t>‹#›</a:t>
            </a:fld>
            <a:endParaRPr lang="en-US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6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DA895-3C48-FA48-98BC-078775E6D3E6}" type="datetime1">
              <a:rPr lang="en-US"/>
              <a:pPr/>
              <a:t>12/11/16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1FDD1-3EA6-0A40-8482-AD78F21CBE6C}" type="slidenum">
              <a:rPr lang="ar-sa"/>
              <a:pPr/>
              <a:t>‹#›</a:t>
            </a:fld>
            <a:endParaRPr lang="en-US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9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B1E839-8FC1-B04A-A153-4B833B68D3EE}" type="datetime1">
              <a:rPr lang="en-US"/>
              <a:pPr/>
              <a:t>12/11/16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3B27-DDF5-F341-BB18-1A76A9E3861A}" type="slidenum">
              <a:rPr lang="ar-sa"/>
              <a:pPr/>
              <a:t>‹#›</a:t>
            </a:fld>
            <a:endParaRPr lang="en-US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2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1643" y="1300307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3248" y="13934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256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1643" y="1300307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3248" y="1393448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256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1642" y="1300308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3248" y="1393447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256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02E7055-74B0-674F-8E37-00545F483427}" type="datetime1">
              <a:rPr lang="en-US"/>
              <a:pPr/>
              <a:t>12/11/16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98FBEB36-03BF-7248-82CF-7ECBE91CF889}" type="slidenum">
              <a:rPr lang="ar-sa"/>
              <a:pPr/>
              <a:t>‹#›</a:t>
            </a:fld>
            <a:endParaRPr lang="en-US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3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9F3EEE7F-2FDD-B648-B0BD-3D7C99D45AA9}" type="datetime1">
              <a:rPr lang="en-US"/>
              <a:pPr/>
              <a:t>12/11/16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ea typeface="MS PGothic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cs typeface="Arial" charset="0"/>
              </a:defRPr>
            </a:lvl1pPr>
          </a:lstStyle>
          <a:p>
            <a:fld id="{49C1765D-E757-1449-839E-08CF53E6788B}" type="slidenum">
              <a:rPr lang="ar-sa"/>
              <a:pPr/>
              <a:t>‹#›</a:t>
            </a:fld>
            <a:endParaRPr lang="en-US">
              <a:cs typeface="MS PGothic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8" r:id="rId1"/>
    <p:sldLayoutId id="2147484087" r:id="rId2"/>
    <p:sldLayoutId id="2147484089" r:id="rId3"/>
    <p:sldLayoutId id="2147484090" r:id="rId4"/>
    <p:sldLayoutId id="2147484091" r:id="rId5"/>
    <p:sldLayoutId id="2147484086" r:id="rId6"/>
    <p:sldLayoutId id="2147484092" r:id="rId7"/>
    <p:sldLayoutId id="2147484085" r:id="rId8"/>
    <p:sldLayoutId id="2147484093" r:id="rId9"/>
    <p:sldLayoutId id="2147484084" r:id="rId10"/>
    <p:sldLayoutId id="21474840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charset="0"/>
        <a:buChar char=""/>
        <a:defRPr sz="3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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0"/>
        <a:buChar char="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charset="0"/>
        <a:buChar char="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313" y="1511300"/>
            <a:ext cx="7772400" cy="197485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satMod val="200000"/>
                  </a:schemeClr>
                </a:solidFill>
                <a:ea typeface="+mj-ea"/>
              </a:rPr>
              <a:t>RADIOLOGY OF THE ABDOMEN</a:t>
            </a:r>
            <a:endParaRPr lang="en-US" sz="6000" dirty="0">
              <a:solidFill>
                <a:schemeClr val="tx2">
                  <a:satMod val="200000"/>
                </a:schemeClr>
              </a:solidFill>
              <a:ea typeface="+mj-ea"/>
            </a:endParaRPr>
          </a:p>
        </p:txBody>
      </p:sp>
      <p:sp>
        <p:nvSpPr>
          <p:cNvPr id="8195" name="Subtitle 3"/>
          <p:cNvSpPr>
            <a:spLocks noGrp="1"/>
          </p:cNvSpPr>
          <p:nvPr>
            <p:ph type="subTitle" idx="1"/>
          </p:nvPr>
        </p:nvSpPr>
        <p:spPr>
          <a:xfrm>
            <a:off x="696913" y="4532313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 dirty="0" smtClean="0">
                <a:latin typeface="Corbel" charset="0"/>
              </a:rPr>
              <a:t>Abdulaziz </a:t>
            </a:r>
            <a:r>
              <a:rPr lang="en-US" sz="2800" dirty="0" err="1" smtClean="0">
                <a:latin typeface="Corbel" charset="0"/>
              </a:rPr>
              <a:t>almanie</a:t>
            </a:r>
            <a:r>
              <a:rPr lang="en-US" sz="2800" dirty="0" smtClean="0">
                <a:latin typeface="Corbel" charset="0"/>
              </a:rPr>
              <a:t> </a:t>
            </a:r>
            <a:r>
              <a:rPr lang="en-US" dirty="0" smtClean="0">
                <a:latin typeface="Corbel" charset="0"/>
              </a:rPr>
              <a:t>MD</a:t>
            </a:r>
            <a:r>
              <a:rPr lang="en-US" sz="2400" dirty="0" smtClean="0">
                <a:latin typeface="Corbel" charset="0"/>
              </a:rPr>
              <a:t>   </a:t>
            </a:r>
            <a:endParaRPr lang="en-US" sz="2400" dirty="0">
              <a:latin typeface="Corbe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400" dirty="0">
                <a:latin typeface="Corbel" charset="0"/>
              </a:rPr>
              <a:t>Radiology Department</a:t>
            </a:r>
            <a:endParaRPr lang="ar-sa" sz="2400" dirty="0">
              <a:latin typeface="Corbel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rmal ax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7"/>
          <a:stretch>
            <a:fillRect/>
          </a:stretch>
        </p:blipFill>
        <p:spPr bwMode="auto">
          <a:xfrm>
            <a:off x="2587625" y="1306513"/>
            <a:ext cx="4208463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0"/>
            <a:ext cx="3659188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Normal AXR</a:t>
            </a:r>
          </a:p>
        </p:txBody>
      </p:sp>
    </p:spTree>
    <p:extLst>
      <p:ext uri="{BB962C8B-B14F-4D97-AF65-F5344CB8AC3E}">
        <p14:creationId xmlns:p14="http://schemas.microsoft.com/office/powerpoint/2010/main" val="156634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11956" y="-20276"/>
            <a:ext cx="3659188" cy="1143000"/>
          </a:xfrm>
        </p:spPr>
        <p:txBody>
          <a:bodyPr/>
          <a:lstStyle/>
          <a:p>
            <a:r>
              <a:rPr lang="en-US" dirty="0" smtClean="0"/>
              <a:t>Normal AXR</a:t>
            </a:r>
          </a:p>
        </p:txBody>
      </p:sp>
      <p:pic>
        <p:nvPicPr>
          <p:cNvPr id="5123" name="Picture 3" descr="normal ax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7"/>
          <a:stretch>
            <a:fillRect/>
          </a:stretch>
        </p:blipFill>
        <p:spPr bwMode="auto">
          <a:xfrm>
            <a:off x="2587625" y="1306513"/>
            <a:ext cx="4208463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2325688" y="1312863"/>
            <a:ext cx="9604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11</a:t>
            </a:r>
            <a:r>
              <a:rPr lang="en-US" baseline="30000"/>
              <a:t>th</a:t>
            </a:r>
            <a:r>
              <a:rPr lang="en-US"/>
              <a:t> rib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1169988" y="2762250"/>
            <a:ext cx="17240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Hepatic flexure</a:t>
            </a: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5106988" y="849313"/>
            <a:ext cx="10636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Gas in stomach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4367213" y="1293813"/>
            <a:ext cx="6191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T12</a:t>
            </a: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1212850" y="4870450"/>
            <a:ext cx="17065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/>
              <a:t>Gas in caecum</a:t>
            </a:r>
          </a:p>
        </p:txBody>
      </p:sp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1644650" y="3689350"/>
            <a:ext cx="1193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Iliac crest</a:t>
            </a:r>
          </a:p>
        </p:txBody>
      </p:sp>
      <p:sp>
        <p:nvSpPr>
          <p:cNvPr id="5130" name="TextBox 12"/>
          <p:cNvSpPr txBox="1">
            <a:spLocks noChangeArrowheads="1"/>
          </p:cNvSpPr>
          <p:nvPr/>
        </p:nvSpPr>
        <p:spPr bwMode="auto">
          <a:xfrm>
            <a:off x="5989638" y="5778500"/>
            <a:ext cx="16144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Femoral head</a:t>
            </a:r>
          </a:p>
        </p:txBody>
      </p:sp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6577013" y="5056188"/>
            <a:ext cx="9604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SI joint</a:t>
            </a:r>
          </a:p>
        </p:txBody>
      </p:sp>
      <p:sp>
        <p:nvSpPr>
          <p:cNvPr id="5132" name="TextBox 14"/>
          <p:cNvSpPr txBox="1">
            <a:spLocks noChangeArrowheads="1"/>
          </p:cNvSpPr>
          <p:nvPr/>
        </p:nvSpPr>
        <p:spPr bwMode="auto">
          <a:xfrm>
            <a:off x="6464300" y="4002088"/>
            <a:ext cx="17621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Gas in sigmoid</a:t>
            </a:r>
          </a:p>
        </p:txBody>
      </p:sp>
      <p:sp>
        <p:nvSpPr>
          <p:cNvPr id="5133" name="TextBox 15"/>
          <p:cNvSpPr txBox="1">
            <a:spLocks noChangeArrowheads="1"/>
          </p:cNvSpPr>
          <p:nvPr/>
        </p:nvSpPr>
        <p:spPr bwMode="auto">
          <a:xfrm>
            <a:off x="6397625" y="3003550"/>
            <a:ext cx="20193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Transverse colon</a:t>
            </a:r>
          </a:p>
        </p:txBody>
      </p:sp>
      <p:sp>
        <p:nvSpPr>
          <p:cNvPr id="5134" name="TextBox 16"/>
          <p:cNvSpPr txBox="1">
            <a:spLocks noChangeArrowheads="1"/>
          </p:cNvSpPr>
          <p:nvPr/>
        </p:nvSpPr>
        <p:spPr bwMode="auto">
          <a:xfrm>
            <a:off x="6519863" y="1173163"/>
            <a:ext cx="16970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Splenic flexure</a:t>
            </a:r>
          </a:p>
        </p:txBody>
      </p:sp>
      <p:sp>
        <p:nvSpPr>
          <p:cNvPr id="5135" name="Rectangle 18"/>
          <p:cNvSpPr>
            <a:spLocks noChangeArrowheads="1"/>
          </p:cNvSpPr>
          <p:nvPr/>
        </p:nvSpPr>
        <p:spPr bwMode="auto">
          <a:xfrm>
            <a:off x="1323975" y="1881188"/>
            <a:ext cx="15954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Psoas margin</a:t>
            </a:r>
          </a:p>
        </p:txBody>
      </p:sp>
      <p:sp>
        <p:nvSpPr>
          <p:cNvPr id="5136" name="TextBox 20"/>
          <p:cNvSpPr txBox="1">
            <a:spLocks noChangeArrowheads="1"/>
          </p:cNvSpPr>
          <p:nvPr/>
        </p:nvSpPr>
        <p:spPr bwMode="auto">
          <a:xfrm>
            <a:off x="4289425" y="4324350"/>
            <a:ext cx="95885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600"/>
              <a:t>Sacrum</a:t>
            </a:r>
          </a:p>
        </p:txBody>
      </p:sp>
      <p:sp>
        <p:nvSpPr>
          <p:cNvPr id="5137" name="TextBox 21"/>
          <p:cNvSpPr txBox="1">
            <a:spLocks noChangeArrowheads="1"/>
          </p:cNvSpPr>
          <p:nvPr/>
        </p:nvSpPr>
        <p:spPr bwMode="auto">
          <a:xfrm>
            <a:off x="6577013" y="2270125"/>
            <a:ext cx="13604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Left kidney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5638800" y="2501900"/>
            <a:ext cx="938213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16200000" flipV="1">
            <a:off x="3519487" y="1492251"/>
            <a:ext cx="6381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40" name="TextBox 24"/>
          <p:cNvSpPr txBox="1">
            <a:spLocks noChangeArrowheads="1"/>
          </p:cNvSpPr>
          <p:nvPr/>
        </p:nvSpPr>
        <p:spPr bwMode="auto">
          <a:xfrm>
            <a:off x="3511550" y="923925"/>
            <a:ext cx="7064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Liver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flipV="1">
            <a:off x="3279775" y="5240338"/>
            <a:ext cx="1346200" cy="538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42" name="TextBox 33"/>
          <p:cNvSpPr txBox="1">
            <a:spLocks noChangeArrowheads="1"/>
          </p:cNvSpPr>
          <p:nvPr/>
        </p:nvSpPr>
        <p:spPr bwMode="auto">
          <a:xfrm>
            <a:off x="2346325" y="5545138"/>
            <a:ext cx="9826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Bladder</a:t>
            </a:r>
          </a:p>
        </p:txBody>
      </p:sp>
    </p:spTree>
    <p:extLst>
      <p:ext uri="{BB962C8B-B14F-4D97-AF65-F5344CB8AC3E}">
        <p14:creationId xmlns:p14="http://schemas.microsoft.com/office/powerpoint/2010/main" val="419558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7975" y="19097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Stomach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Almost always air in stomach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Small bowel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Usually small amount of air in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	2 or 3 loops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Large bowel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Almost always air in rectum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	and sigmoid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Varying amount of gas in rest of large bowel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mtClean="0"/>
          </a:p>
        </p:txBody>
      </p:sp>
      <p:pic>
        <p:nvPicPr>
          <p:cNvPr id="6148" name="Picture 6" descr="Normal-DSCN2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1300163"/>
            <a:ext cx="3043238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091" y="1341039"/>
            <a:ext cx="3532187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ＭＳ Ｐゴシック" charset="-128"/>
              </a:rPr>
              <a:t>What </a:t>
            </a:r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  <a:cs typeface="ＭＳ Ｐゴシック" charset="-128"/>
              </a:rPr>
              <a:t>is normal?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889" y="141111"/>
            <a:ext cx="5319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step of reading an Abdominal X-ray is assessing </a:t>
            </a:r>
            <a:r>
              <a:rPr lang="en-US" sz="2400" b="1" u="sng" dirty="0" smtClean="0"/>
              <a:t>gas pattern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5878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87363" y="1555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rgbClr val="FF0000"/>
                </a:solidFill>
              </a:rPr>
              <a:t>3, 6, 9  </a:t>
            </a:r>
            <a:r>
              <a:rPr lang="en-US" sz="4800" b="1" dirty="0" smtClean="0">
                <a:solidFill>
                  <a:srgbClr val="FF0000"/>
                </a:solidFill>
              </a:rPr>
              <a:t>RULE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50950" y="4249738"/>
            <a:ext cx="6913563" cy="3117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dirty="0" smtClean="0"/>
              <a:t>Maximum Normal Diameter of bowel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Small bowel 		3cm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Large bowel		6cm	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Caecum		             9cm</a:t>
            </a:r>
          </a:p>
          <a:p>
            <a:endParaRPr lang="en-US" sz="2800" dirty="0" smtClean="0"/>
          </a:p>
        </p:txBody>
      </p:sp>
      <p:pic>
        <p:nvPicPr>
          <p:cNvPr id="13316" name="Picture 3" descr="cl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1298575"/>
            <a:ext cx="26003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4473575" y="2474913"/>
            <a:ext cx="914400" cy="195262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 rot="10800000">
            <a:off x="3576638" y="2474913"/>
            <a:ext cx="914400" cy="195262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 rot="5400000">
            <a:off x="4046538" y="2919412"/>
            <a:ext cx="915988" cy="195263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933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7DEE8"/>
                </a:solidFill>
              </a:rPr>
              <a:t>Mechanical small bowl obstruction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B7DEE8"/>
              </a:solidFill>
            </a:endParaRPr>
          </a:p>
          <a:p>
            <a:pPr marL="68263" indent="0">
              <a:buNone/>
            </a:pPr>
            <a:r>
              <a:rPr lang="en-US" dirty="0" smtClean="0">
                <a:solidFill>
                  <a:srgbClr val="B7DEE8"/>
                </a:solidFill>
              </a:rPr>
              <a:t>Mechanical SBO causes:  </a:t>
            </a:r>
          </a:p>
          <a:p>
            <a:pPr marL="68263" indent="0">
              <a:buNone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1-Adhesion from previous abdominal surgery (most common cause)</a:t>
            </a:r>
          </a:p>
          <a:p>
            <a:pPr marL="68263" indent="0">
              <a:buNone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2-hernias containing bowl</a:t>
            </a:r>
          </a:p>
          <a:p>
            <a:pPr marL="68263" indent="0">
              <a:buNone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3-neoplasm </a:t>
            </a:r>
          </a:p>
        </p:txBody>
      </p:sp>
    </p:spTree>
    <p:extLst>
      <p:ext uri="{BB962C8B-B14F-4D97-AF65-F5344CB8AC3E}">
        <p14:creationId xmlns:p14="http://schemas.microsoft.com/office/powerpoint/2010/main" val="350381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 descr="ser69155img00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4012" r="10715"/>
          <a:stretch>
            <a:fillRect/>
          </a:stretch>
        </p:blipFill>
        <p:spPr>
          <a:xfrm>
            <a:off x="2239963" y="1495425"/>
            <a:ext cx="4437062" cy="5070475"/>
          </a:xfrm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400050" y="400050"/>
            <a:ext cx="7991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200"/>
              <a:t>Is this X ray normal or abnormal ? and Why?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 descr="ser69155img00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4012" r="10715"/>
          <a:stretch>
            <a:fillRect/>
          </a:stretch>
        </p:blipFill>
        <p:spPr>
          <a:xfrm>
            <a:off x="3667125" y="400050"/>
            <a:ext cx="5226050" cy="5973763"/>
          </a:xfrm>
        </p:spPr>
      </p:pic>
      <p:sp>
        <p:nvSpPr>
          <p:cNvPr id="4" name="TextBox 3"/>
          <p:cNvSpPr txBox="1"/>
          <p:nvPr/>
        </p:nvSpPr>
        <p:spPr>
          <a:xfrm>
            <a:off x="0" y="598488"/>
            <a:ext cx="4156075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ea typeface="MS PGothic" pitchFamily="34" charset="-128"/>
                <a:cs typeface="+mn-cs"/>
              </a:rPr>
              <a:t>      It </a:t>
            </a:r>
            <a:r>
              <a:rPr lang="en-US" sz="2400" dirty="0">
                <a:ea typeface="MS PGothic" pitchFamily="34" charset="-128"/>
                <a:cs typeface="+mn-cs"/>
              </a:rPr>
              <a:t>is </a:t>
            </a:r>
            <a:r>
              <a:rPr lang="en-US" sz="2800" b="1" dirty="0">
                <a:ea typeface="MS PGothic" pitchFamily="34" charset="-128"/>
                <a:cs typeface="+mn-cs"/>
              </a:rPr>
              <a:t>ABNORMAL</a:t>
            </a:r>
            <a:endParaRPr lang="en-US" sz="2400" b="1" dirty="0">
              <a:ea typeface="MS PGothic" pitchFamily="34" charset="-128"/>
              <a:cs typeface="+mn-cs"/>
            </a:endParaRPr>
          </a:p>
          <a:p>
            <a:pPr>
              <a:defRPr/>
            </a:pPr>
            <a:endParaRPr lang="en-US" sz="2400" dirty="0">
              <a:ea typeface="MS PGothic" pitchFamily="34" charset="-128"/>
              <a:cs typeface="+mn-cs"/>
            </a:endParaRPr>
          </a:p>
          <a:p>
            <a:pPr>
              <a:defRPr/>
            </a:pPr>
            <a:endParaRPr lang="en-US" sz="2400" dirty="0">
              <a:ea typeface="MS PGothic" pitchFamily="34" charset="-128"/>
              <a:cs typeface="+mn-cs"/>
            </a:endParaRPr>
          </a:p>
          <a:p>
            <a:pPr>
              <a:defRPr/>
            </a:pPr>
            <a:endParaRPr lang="en-US" sz="2400" dirty="0">
              <a:ea typeface="MS PGothic" pitchFamily="34" charset="-128"/>
              <a:cs typeface="+mn-cs"/>
            </a:endParaRPr>
          </a:p>
          <a:p>
            <a:pPr>
              <a:defRPr/>
            </a:pPr>
            <a:r>
              <a:rPr lang="en-US" sz="2400" dirty="0" smtClean="0">
                <a:ea typeface="MS PGothic" pitchFamily="34" charset="-128"/>
                <a:cs typeface="+mn-cs"/>
              </a:rPr>
              <a:t>S Small bowl obstruction</a:t>
            </a:r>
            <a:endParaRPr lang="en-US" sz="2400" dirty="0">
              <a:ea typeface="MS PGothic" pitchFamily="34" charset="-128"/>
              <a:cs typeface="+mn-cs"/>
            </a:endParaRPr>
          </a:p>
          <a:p>
            <a:pPr>
              <a:defRPr/>
            </a:pPr>
            <a:endParaRPr lang="en-US" sz="2400" dirty="0">
              <a:ea typeface="MS PGothic" pitchFamily="34" charset="-128"/>
              <a:cs typeface="+mn-c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  <a:cs typeface="+mn-cs"/>
              </a:rPr>
              <a:t>Dilated </a:t>
            </a:r>
            <a:r>
              <a:rPr lang="en-US" sz="2000" dirty="0">
                <a:solidFill>
                  <a:srgbClr val="FF0000"/>
                </a:solidFill>
                <a:ea typeface="MS PGothic" pitchFamily="34" charset="-128"/>
                <a:cs typeface="+mn-cs"/>
              </a:rPr>
              <a:t>bowel loops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ea typeface="MS PGothic" pitchFamily="34" charset="-128"/>
                <a:cs typeface="+mn-cs"/>
              </a:rPr>
              <a:t>Air fluid levels</a:t>
            </a:r>
          </a:p>
        </p:txBody>
      </p:sp>
      <p:sp>
        <p:nvSpPr>
          <p:cNvPr id="5" name="Freeform 4"/>
          <p:cNvSpPr/>
          <p:nvPr/>
        </p:nvSpPr>
        <p:spPr>
          <a:xfrm>
            <a:off x="7287491" y="3426691"/>
            <a:ext cx="490823" cy="868218"/>
          </a:xfrm>
          <a:custGeom>
            <a:avLst/>
            <a:gdLst>
              <a:gd name="connsiteX0" fmla="*/ 452582 w 490823"/>
              <a:gd name="connsiteY0" fmla="*/ 0 h 868218"/>
              <a:gd name="connsiteX1" fmla="*/ 471054 w 490823"/>
              <a:gd name="connsiteY1" fmla="*/ 55418 h 868218"/>
              <a:gd name="connsiteX2" fmla="*/ 461818 w 490823"/>
              <a:gd name="connsiteY2" fmla="*/ 378691 h 868218"/>
              <a:gd name="connsiteX3" fmla="*/ 452582 w 490823"/>
              <a:gd name="connsiteY3" fmla="*/ 415636 h 868218"/>
              <a:gd name="connsiteX4" fmla="*/ 434109 w 490823"/>
              <a:gd name="connsiteY4" fmla="*/ 471054 h 868218"/>
              <a:gd name="connsiteX5" fmla="*/ 387927 w 490823"/>
              <a:gd name="connsiteY5" fmla="*/ 526473 h 868218"/>
              <a:gd name="connsiteX6" fmla="*/ 332509 w 490823"/>
              <a:gd name="connsiteY6" fmla="*/ 581891 h 868218"/>
              <a:gd name="connsiteX7" fmla="*/ 304800 w 490823"/>
              <a:gd name="connsiteY7" fmla="*/ 600364 h 868218"/>
              <a:gd name="connsiteX8" fmla="*/ 277091 w 490823"/>
              <a:gd name="connsiteY8" fmla="*/ 637309 h 868218"/>
              <a:gd name="connsiteX9" fmla="*/ 258618 w 490823"/>
              <a:gd name="connsiteY9" fmla="*/ 692727 h 868218"/>
              <a:gd name="connsiteX10" fmla="*/ 230909 w 490823"/>
              <a:gd name="connsiteY10" fmla="*/ 748145 h 868218"/>
              <a:gd name="connsiteX11" fmla="*/ 203200 w 490823"/>
              <a:gd name="connsiteY11" fmla="*/ 757382 h 868218"/>
              <a:gd name="connsiteX12" fmla="*/ 175491 w 490823"/>
              <a:gd name="connsiteY12" fmla="*/ 775854 h 868218"/>
              <a:gd name="connsiteX13" fmla="*/ 120073 w 490823"/>
              <a:gd name="connsiteY13" fmla="*/ 794327 h 868218"/>
              <a:gd name="connsiteX14" fmla="*/ 92364 w 490823"/>
              <a:gd name="connsiteY14" fmla="*/ 803564 h 868218"/>
              <a:gd name="connsiteX15" fmla="*/ 64654 w 490823"/>
              <a:gd name="connsiteY15" fmla="*/ 812800 h 868218"/>
              <a:gd name="connsiteX16" fmla="*/ 36945 w 490823"/>
              <a:gd name="connsiteY16" fmla="*/ 822036 h 868218"/>
              <a:gd name="connsiteX17" fmla="*/ 0 w 490823"/>
              <a:gd name="connsiteY17" fmla="*/ 868218 h 86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0823" h="868218">
                <a:moveTo>
                  <a:pt x="452582" y="0"/>
                </a:moveTo>
                <a:cubicBezTo>
                  <a:pt x="458739" y="18473"/>
                  <a:pt x="471610" y="35954"/>
                  <a:pt x="471054" y="55418"/>
                </a:cubicBezTo>
                <a:cubicBezTo>
                  <a:pt x="467975" y="163176"/>
                  <a:pt x="467339" y="271031"/>
                  <a:pt x="461818" y="378691"/>
                </a:cubicBezTo>
                <a:cubicBezTo>
                  <a:pt x="461168" y="391368"/>
                  <a:pt x="456230" y="403477"/>
                  <a:pt x="452582" y="415636"/>
                </a:cubicBezTo>
                <a:cubicBezTo>
                  <a:pt x="446987" y="434287"/>
                  <a:pt x="447877" y="457285"/>
                  <a:pt x="434109" y="471054"/>
                </a:cubicBezTo>
                <a:cubicBezTo>
                  <a:pt x="307735" y="597432"/>
                  <a:pt x="490823" y="410715"/>
                  <a:pt x="387927" y="526473"/>
                </a:cubicBezTo>
                <a:cubicBezTo>
                  <a:pt x="370571" y="545999"/>
                  <a:pt x="354246" y="567400"/>
                  <a:pt x="332509" y="581891"/>
                </a:cubicBezTo>
                <a:cubicBezTo>
                  <a:pt x="323273" y="588049"/>
                  <a:pt x="312649" y="592515"/>
                  <a:pt x="304800" y="600364"/>
                </a:cubicBezTo>
                <a:cubicBezTo>
                  <a:pt x="293915" y="611249"/>
                  <a:pt x="286327" y="624994"/>
                  <a:pt x="277091" y="637309"/>
                </a:cubicBezTo>
                <a:lnTo>
                  <a:pt x="258618" y="692727"/>
                </a:lnTo>
                <a:cubicBezTo>
                  <a:pt x="252533" y="710982"/>
                  <a:pt x="247188" y="735122"/>
                  <a:pt x="230909" y="748145"/>
                </a:cubicBezTo>
                <a:cubicBezTo>
                  <a:pt x="223306" y="754227"/>
                  <a:pt x="211908" y="753028"/>
                  <a:pt x="203200" y="757382"/>
                </a:cubicBezTo>
                <a:cubicBezTo>
                  <a:pt x="193271" y="762346"/>
                  <a:pt x="185635" y="771346"/>
                  <a:pt x="175491" y="775854"/>
                </a:cubicBezTo>
                <a:cubicBezTo>
                  <a:pt x="157697" y="783762"/>
                  <a:pt x="138546" y="788169"/>
                  <a:pt x="120073" y="794327"/>
                </a:cubicBezTo>
                <a:lnTo>
                  <a:pt x="92364" y="803564"/>
                </a:lnTo>
                <a:lnTo>
                  <a:pt x="64654" y="812800"/>
                </a:lnTo>
                <a:lnTo>
                  <a:pt x="36945" y="822036"/>
                </a:lnTo>
                <a:cubicBezTo>
                  <a:pt x="13643" y="856991"/>
                  <a:pt x="26322" y="841896"/>
                  <a:pt x="0" y="868218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594764" y="3011055"/>
            <a:ext cx="738909" cy="1274618"/>
          </a:xfrm>
          <a:custGeom>
            <a:avLst/>
            <a:gdLst>
              <a:gd name="connsiteX0" fmla="*/ 738909 w 738909"/>
              <a:gd name="connsiteY0" fmla="*/ 9236 h 1274618"/>
              <a:gd name="connsiteX1" fmla="*/ 701963 w 738909"/>
              <a:gd name="connsiteY1" fmla="*/ 0 h 1274618"/>
              <a:gd name="connsiteX2" fmla="*/ 637309 w 738909"/>
              <a:gd name="connsiteY2" fmla="*/ 18472 h 1274618"/>
              <a:gd name="connsiteX3" fmla="*/ 600363 w 738909"/>
              <a:gd name="connsiteY3" fmla="*/ 83127 h 1274618"/>
              <a:gd name="connsiteX4" fmla="*/ 581891 w 738909"/>
              <a:gd name="connsiteY4" fmla="*/ 110836 h 1274618"/>
              <a:gd name="connsiteX5" fmla="*/ 563418 w 738909"/>
              <a:gd name="connsiteY5" fmla="*/ 166254 h 1274618"/>
              <a:gd name="connsiteX6" fmla="*/ 554181 w 738909"/>
              <a:gd name="connsiteY6" fmla="*/ 193963 h 1274618"/>
              <a:gd name="connsiteX7" fmla="*/ 544945 w 738909"/>
              <a:gd name="connsiteY7" fmla="*/ 221672 h 1274618"/>
              <a:gd name="connsiteX8" fmla="*/ 517236 w 738909"/>
              <a:gd name="connsiteY8" fmla="*/ 230909 h 1274618"/>
              <a:gd name="connsiteX9" fmla="*/ 480291 w 738909"/>
              <a:gd name="connsiteY9" fmla="*/ 277090 h 1274618"/>
              <a:gd name="connsiteX10" fmla="*/ 461818 w 738909"/>
              <a:gd name="connsiteY10" fmla="*/ 332509 h 1274618"/>
              <a:gd name="connsiteX11" fmla="*/ 452581 w 738909"/>
              <a:gd name="connsiteY11" fmla="*/ 360218 h 1274618"/>
              <a:gd name="connsiteX12" fmla="*/ 406400 w 738909"/>
              <a:gd name="connsiteY12" fmla="*/ 443345 h 1274618"/>
              <a:gd name="connsiteX13" fmla="*/ 350981 w 738909"/>
              <a:gd name="connsiteY13" fmla="*/ 508000 h 1274618"/>
              <a:gd name="connsiteX14" fmla="*/ 314036 w 738909"/>
              <a:gd name="connsiteY14" fmla="*/ 563418 h 1274618"/>
              <a:gd name="connsiteX15" fmla="*/ 286327 w 738909"/>
              <a:gd name="connsiteY15" fmla="*/ 618836 h 1274618"/>
              <a:gd name="connsiteX16" fmla="*/ 258618 w 738909"/>
              <a:gd name="connsiteY16" fmla="*/ 637309 h 1274618"/>
              <a:gd name="connsiteX17" fmla="*/ 221672 w 738909"/>
              <a:gd name="connsiteY17" fmla="*/ 748145 h 1274618"/>
              <a:gd name="connsiteX18" fmla="*/ 212436 w 738909"/>
              <a:gd name="connsiteY18" fmla="*/ 775854 h 1274618"/>
              <a:gd name="connsiteX19" fmla="*/ 203200 w 738909"/>
              <a:gd name="connsiteY19" fmla="*/ 803563 h 1274618"/>
              <a:gd name="connsiteX20" fmla="*/ 184727 w 738909"/>
              <a:gd name="connsiteY20" fmla="*/ 895927 h 1274618"/>
              <a:gd name="connsiteX21" fmla="*/ 166254 w 738909"/>
              <a:gd name="connsiteY21" fmla="*/ 951345 h 1274618"/>
              <a:gd name="connsiteX22" fmla="*/ 157018 w 738909"/>
              <a:gd name="connsiteY22" fmla="*/ 979054 h 1274618"/>
              <a:gd name="connsiteX23" fmla="*/ 147781 w 738909"/>
              <a:gd name="connsiteY23" fmla="*/ 1016000 h 1274618"/>
              <a:gd name="connsiteX24" fmla="*/ 110836 w 738909"/>
              <a:gd name="connsiteY24" fmla="*/ 1071418 h 1274618"/>
              <a:gd name="connsiteX25" fmla="*/ 92363 w 738909"/>
              <a:gd name="connsiteY25" fmla="*/ 1099127 h 1274618"/>
              <a:gd name="connsiteX26" fmla="*/ 73891 w 738909"/>
              <a:gd name="connsiteY26" fmla="*/ 1126836 h 1274618"/>
              <a:gd name="connsiteX27" fmla="*/ 46181 w 738909"/>
              <a:gd name="connsiteY27" fmla="*/ 1163781 h 1274618"/>
              <a:gd name="connsiteX28" fmla="*/ 9236 w 738909"/>
              <a:gd name="connsiteY28" fmla="*/ 1246909 h 1274618"/>
              <a:gd name="connsiteX29" fmla="*/ 0 w 738909"/>
              <a:gd name="connsiteY29" fmla="*/ 1274618 h 127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38909" h="1274618">
                <a:moveTo>
                  <a:pt x="738909" y="9236"/>
                </a:moveTo>
                <a:cubicBezTo>
                  <a:pt x="726594" y="6157"/>
                  <a:pt x="714657" y="0"/>
                  <a:pt x="701963" y="0"/>
                </a:cubicBezTo>
                <a:cubicBezTo>
                  <a:pt x="690366" y="0"/>
                  <a:pt x="650375" y="14117"/>
                  <a:pt x="637309" y="18472"/>
                </a:cubicBezTo>
                <a:cubicBezTo>
                  <a:pt x="570311" y="107805"/>
                  <a:pt x="635623" y="12608"/>
                  <a:pt x="600363" y="83127"/>
                </a:cubicBezTo>
                <a:cubicBezTo>
                  <a:pt x="595399" y="93056"/>
                  <a:pt x="586399" y="100692"/>
                  <a:pt x="581891" y="110836"/>
                </a:cubicBezTo>
                <a:cubicBezTo>
                  <a:pt x="573983" y="128630"/>
                  <a:pt x="569576" y="147781"/>
                  <a:pt x="563418" y="166254"/>
                </a:cubicBezTo>
                <a:lnTo>
                  <a:pt x="554181" y="193963"/>
                </a:lnTo>
                <a:cubicBezTo>
                  <a:pt x="551102" y="203199"/>
                  <a:pt x="554181" y="218593"/>
                  <a:pt x="544945" y="221672"/>
                </a:cubicBezTo>
                <a:lnTo>
                  <a:pt x="517236" y="230909"/>
                </a:lnTo>
                <a:cubicBezTo>
                  <a:pt x="483553" y="331963"/>
                  <a:pt x="539973" y="181600"/>
                  <a:pt x="480291" y="277090"/>
                </a:cubicBezTo>
                <a:cubicBezTo>
                  <a:pt x="469971" y="293602"/>
                  <a:pt x="467976" y="314036"/>
                  <a:pt x="461818" y="332509"/>
                </a:cubicBezTo>
                <a:lnTo>
                  <a:pt x="452581" y="360218"/>
                </a:lnTo>
                <a:cubicBezTo>
                  <a:pt x="440966" y="395063"/>
                  <a:pt x="438162" y="411583"/>
                  <a:pt x="406400" y="443345"/>
                </a:cubicBezTo>
                <a:cubicBezTo>
                  <a:pt x="374510" y="475235"/>
                  <a:pt x="378627" y="468505"/>
                  <a:pt x="350981" y="508000"/>
                </a:cubicBezTo>
                <a:cubicBezTo>
                  <a:pt x="338249" y="526188"/>
                  <a:pt x="314036" y="563418"/>
                  <a:pt x="314036" y="563418"/>
                </a:cubicBezTo>
                <a:cubicBezTo>
                  <a:pt x="306524" y="585956"/>
                  <a:pt x="304233" y="600930"/>
                  <a:pt x="286327" y="618836"/>
                </a:cubicBezTo>
                <a:cubicBezTo>
                  <a:pt x="278478" y="626685"/>
                  <a:pt x="267854" y="631151"/>
                  <a:pt x="258618" y="637309"/>
                </a:cubicBezTo>
                <a:lnTo>
                  <a:pt x="221672" y="748145"/>
                </a:lnTo>
                <a:lnTo>
                  <a:pt x="212436" y="775854"/>
                </a:lnTo>
                <a:cubicBezTo>
                  <a:pt x="209357" y="785090"/>
                  <a:pt x="205109" y="794016"/>
                  <a:pt x="203200" y="803563"/>
                </a:cubicBezTo>
                <a:cubicBezTo>
                  <a:pt x="197042" y="834351"/>
                  <a:pt x="194656" y="866141"/>
                  <a:pt x="184727" y="895927"/>
                </a:cubicBezTo>
                <a:lnTo>
                  <a:pt x="166254" y="951345"/>
                </a:lnTo>
                <a:cubicBezTo>
                  <a:pt x="163175" y="960581"/>
                  <a:pt x="159379" y="969609"/>
                  <a:pt x="157018" y="979054"/>
                </a:cubicBezTo>
                <a:cubicBezTo>
                  <a:pt x="153939" y="991369"/>
                  <a:pt x="153458" y="1004646"/>
                  <a:pt x="147781" y="1016000"/>
                </a:cubicBezTo>
                <a:cubicBezTo>
                  <a:pt x="137852" y="1035857"/>
                  <a:pt x="123151" y="1052945"/>
                  <a:pt x="110836" y="1071418"/>
                </a:cubicBezTo>
                <a:lnTo>
                  <a:pt x="92363" y="1099127"/>
                </a:lnTo>
                <a:cubicBezTo>
                  <a:pt x="86206" y="1108363"/>
                  <a:pt x="80552" y="1117956"/>
                  <a:pt x="73891" y="1126836"/>
                </a:cubicBezTo>
                <a:lnTo>
                  <a:pt x="46181" y="1163781"/>
                </a:lnTo>
                <a:cubicBezTo>
                  <a:pt x="24199" y="1229731"/>
                  <a:pt x="38510" y="1202998"/>
                  <a:pt x="9236" y="1246909"/>
                </a:cubicBezTo>
                <a:lnTo>
                  <a:pt x="0" y="1274618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>
            <a:endCxn id="5" idx="5"/>
          </p:cNvCxnSpPr>
          <p:nvPr/>
        </p:nvCxnSpPr>
        <p:spPr>
          <a:xfrm>
            <a:off x="7010400" y="3546764"/>
            <a:ext cx="665018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13"/>
          </p:cNvCxnSpPr>
          <p:nvPr/>
        </p:nvCxnSpPr>
        <p:spPr>
          <a:xfrm rot="10800000">
            <a:off x="6945313" y="3519488"/>
            <a:ext cx="5080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27927" y="3426691"/>
            <a:ext cx="3796147" cy="26785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12145" y="4461164"/>
            <a:ext cx="6465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6724074" y="2558473"/>
            <a:ext cx="1459344" cy="184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7453745" y="3138776"/>
            <a:ext cx="84974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8764" y="3138776"/>
            <a:ext cx="67425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12145" y="4137891"/>
            <a:ext cx="6465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19927" y="3805383"/>
            <a:ext cx="2392218" cy="655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419927" y="2558473"/>
            <a:ext cx="4304147" cy="1246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471636" y="3140364"/>
            <a:ext cx="4982109" cy="641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419927" y="3138776"/>
            <a:ext cx="3158837" cy="666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471636" y="3782292"/>
            <a:ext cx="2340509" cy="35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762500" y="4140200"/>
            <a:ext cx="696913" cy="85725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21" descr="ladder*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8" y="4644319"/>
            <a:ext cx="1069975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444" y="6373813"/>
            <a:ext cx="821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Loops arrange themselves from left upper to right lower quadrant in distal SBO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1560" y="74917"/>
            <a:ext cx="853244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		Coil spring  </a:t>
            </a:r>
          </a:p>
        </p:txBody>
      </p:sp>
      <p:pic>
        <p:nvPicPr>
          <p:cNvPr id="23555" name="Content Placeholder 3" descr="coi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176"/>
          <a:stretch>
            <a:fillRect/>
          </a:stretch>
        </p:blipFill>
        <p:spPr>
          <a:xfrm>
            <a:off x="2120900" y="2020888"/>
            <a:ext cx="5375275" cy="4011612"/>
          </a:xfrm>
        </p:spPr>
      </p:pic>
      <p:pic>
        <p:nvPicPr>
          <p:cNvPr id="23556" name="Picture 3" descr="coil sp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7950"/>
            <a:ext cx="200183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2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		Double Bubble Sign</a:t>
            </a:r>
          </a:p>
        </p:txBody>
      </p:sp>
      <p:pic>
        <p:nvPicPr>
          <p:cNvPr id="28675" name="Content Placeholder 3" descr="double_bubble_sig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32" r="-49632"/>
          <a:stretch>
            <a:fillRect/>
          </a:stretch>
        </p:blipFill>
        <p:spPr>
          <a:xfrm>
            <a:off x="206375" y="1143000"/>
            <a:ext cx="9253538" cy="5087938"/>
          </a:xfrm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79388" y="1633538"/>
            <a:ext cx="2181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Duodenal Atresia</a:t>
            </a:r>
          </a:p>
        </p:txBody>
      </p:sp>
      <p:pic>
        <p:nvPicPr>
          <p:cNvPr id="28677" name="Picture 5" descr="bubbles*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22238"/>
            <a:ext cx="171291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50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to differentiate between small and large bowl on X-ray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 smtClean="0"/>
              <a:t> </a:t>
            </a:r>
            <a:r>
              <a:rPr lang="en-US" sz="1800" dirty="0"/>
              <a:t>The </a:t>
            </a:r>
            <a:r>
              <a:rPr lang="en-US" sz="1800" b="1" dirty="0"/>
              <a:t>small bowel is centrally placed </a:t>
            </a:r>
            <a:r>
              <a:rPr lang="en-US" sz="1800" dirty="0"/>
              <a:t>in the abdomen. </a:t>
            </a:r>
            <a:endParaRPr lang="en-US" sz="1800" dirty="0" smtClean="0"/>
          </a:p>
          <a:p>
            <a:r>
              <a:rPr lang="en-US" sz="1800" b="1" dirty="0" err="1"/>
              <a:t>Valvular</a:t>
            </a:r>
            <a:r>
              <a:rPr lang="en-US" sz="1800" b="1" dirty="0"/>
              <a:t> markings typically extend across the lumen </a:t>
            </a:r>
            <a:r>
              <a:rPr lang="en-US" sz="1800" dirty="0"/>
              <a:t>of the small bowel from one wall to the other. The </a:t>
            </a:r>
            <a:r>
              <a:rPr lang="en-US" sz="1800" b="1" dirty="0" err="1"/>
              <a:t>valvulae</a:t>
            </a:r>
            <a:r>
              <a:rPr lang="en-US" sz="1800" b="1" dirty="0"/>
              <a:t> are spaced much closer </a:t>
            </a:r>
            <a:r>
              <a:rPr lang="en-US" sz="1800" b="1" dirty="0" smtClean="0"/>
              <a:t>together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The </a:t>
            </a:r>
            <a:r>
              <a:rPr lang="en-US" sz="1800" b="1" dirty="0"/>
              <a:t>small bowel can achieve a maximum diameter, when abnormally dilated, of about 5 cm. </a:t>
            </a:r>
            <a:r>
              <a:rPr lang="en-US" sz="1800" dirty="0"/>
              <a:t>The </a:t>
            </a:r>
            <a:r>
              <a:rPr lang="en-US" sz="1800" b="1" dirty="0"/>
              <a:t>large bowel can dilate to many times that size. 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5" name="Picture 4" descr="Screen Shot 2016-12-09 at 10.42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3" y="1538111"/>
            <a:ext cx="4042618" cy="34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2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title"/>
          </p:nvPr>
        </p:nvSpPr>
        <p:spPr>
          <a:xfrm>
            <a:off x="355600" y="0"/>
            <a:ext cx="8229600" cy="9540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latin typeface="Consolas" charset="0"/>
              </a:rPr>
              <a:t>OBJECTIVES</a:t>
            </a:r>
            <a:endParaRPr lang="ar-sa" b="1">
              <a:latin typeface="Consolas" charset="0"/>
              <a:cs typeface="Times New Roman" charset="0"/>
            </a:endParaRPr>
          </a:p>
        </p:txBody>
      </p:sp>
      <p:sp>
        <p:nvSpPr>
          <p:cNvPr id="1536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54088"/>
            <a:ext cx="8229600" cy="5648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400" b="1" dirty="0">
                <a:latin typeface="Corbel" charset="0"/>
              </a:rPr>
              <a:t>To know radiology modalities used in abdomen imaging mainly </a:t>
            </a:r>
            <a:r>
              <a:rPr lang="en-US" sz="2800" b="1" u="sng" dirty="0">
                <a:latin typeface="Corbel" charset="0"/>
              </a:rPr>
              <a:t>GI tract</a:t>
            </a:r>
            <a:r>
              <a:rPr lang="en-US" sz="2400" b="1" dirty="0">
                <a:latin typeface="Corbe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400" b="1" dirty="0">
              <a:latin typeface="Corbe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400" b="1" dirty="0">
                <a:latin typeface="Corbel" charset="0"/>
              </a:rPr>
              <a:t>To know advantages and disadvantages of each modality.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endParaRPr lang="en-US" sz="2400" b="1" dirty="0">
              <a:latin typeface="Corbe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400" b="1" dirty="0">
                <a:latin typeface="Corbel" charset="0"/>
              </a:rPr>
              <a:t>To know indications and contraindications of each modality.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b="1" dirty="0">
              <a:latin typeface="Corbe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n-US" sz="2400" b="1" dirty="0">
                <a:latin typeface="Corbel" charset="0"/>
              </a:rPr>
              <a:t>Overview on normal abdomen appearance and common pathologies including: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800" b="1" dirty="0" err="1">
                <a:latin typeface="Corbel" charset="0"/>
              </a:rPr>
              <a:t>Pneumoperitomium</a:t>
            </a:r>
            <a:endParaRPr lang="en-US" sz="1800" b="1" dirty="0">
              <a:latin typeface="Corbel" charset="0"/>
            </a:endParaRP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800" b="1" dirty="0" smtClean="0">
                <a:latin typeface="Corbel" charset="0"/>
              </a:rPr>
              <a:t>Bowell </a:t>
            </a:r>
            <a:r>
              <a:rPr lang="en-US" sz="1800" b="1" dirty="0">
                <a:latin typeface="Corbel" charset="0"/>
              </a:rPr>
              <a:t>obstruction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800" b="1" dirty="0" smtClean="0">
                <a:latin typeface="Corbel" charset="0"/>
              </a:rPr>
              <a:t>Inflammatory bowel disease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1800" b="1" dirty="0" smtClean="0">
                <a:latin typeface="Corbel" charset="0"/>
              </a:rPr>
              <a:t>Large bowel masses/malignancies</a:t>
            </a:r>
            <a:endParaRPr lang="ar-sa" sz="1800" b="1" dirty="0">
              <a:latin typeface="Corbel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Causes of Mechanical LBO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6778" y="1538110"/>
            <a:ext cx="671688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Causes of Large bowl obstruction:</a:t>
            </a:r>
          </a:p>
          <a:p>
            <a:endParaRPr lang="en-US" dirty="0"/>
          </a:p>
          <a:p>
            <a:r>
              <a:rPr lang="it-IT" dirty="0" smtClean="0"/>
              <a:t>1-Tumor </a:t>
            </a:r>
            <a:r>
              <a:rPr lang="it-IT" dirty="0"/>
              <a:t>(carcinoma) </a:t>
            </a:r>
            <a:endParaRPr lang="it-IT" dirty="0" smtClean="0"/>
          </a:p>
          <a:p>
            <a:r>
              <a:rPr lang="it-IT" dirty="0" smtClean="0"/>
              <a:t>2-</a:t>
            </a:r>
            <a:r>
              <a:rPr lang="it-IT" dirty="0"/>
              <a:t>Hernia </a:t>
            </a:r>
            <a:endParaRPr lang="it-IT" dirty="0" smtClean="0"/>
          </a:p>
          <a:p>
            <a:r>
              <a:rPr lang="it-IT" dirty="0" smtClean="0"/>
              <a:t>3-</a:t>
            </a:r>
            <a:r>
              <a:rPr lang="ro-RO" dirty="0" smtClean="0"/>
              <a:t>Volvulus</a:t>
            </a:r>
            <a:endParaRPr lang="en-US" dirty="0" smtClean="0"/>
          </a:p>
          <a:p>
            <a:r>
              <a:rPr lang="ro-RO" dirty="0" smtClean="0"/>
              <a:t>4-</a:t>
            </a:r>
            <a:r>
              <a:rPr lang="fr-FR" dirty="0" err="1"/>
              <a:t>Diverticulitis</a:t>
            </a:r>
            <a:r>
              <a:rPr lang="fr-FR" dirty="0"/>
              <a:t> </a:t>
            </a:r>
            <a:endParaRPr lang="fr-FR" dirty="0" smtClean="0"/>
          </a:p>
          <a:p>
            <a:r>
              <a:rPr lang="ro-RO" dirty="0" smtClean="0"/>
              <a:t>5-</a:t>
            </a:r>
            <a:r>
              <a:rPr lang="fr-FR" dirty="0"/>
              <a:t>Intussusception </a:t>
            </a:r>
            <a:endParaRPr lang="fr-FR" dirty="0" smtClean="0"/>
          </a:p>
          <a:p>
            <a:endParaRPr lang="ro-RO" dirty="0" smtClean="0"/>
          </a:p>
          <a:p>
            <a:endParaRPr lang="it-IT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Mechanical LBO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052888" cy="5111750"/>
          </a:xfrm>
        </p:spPr>
        <p:txBody>
          <a:bodyPr/>
          <a:lstStyle/>
          <a:p>
            <a:pPr eaLnBrk="1" hangingPunct="1"/>
            <a:r>
              <a:rPr lang="en-US" sz="2800" smtClean="0"/>
              <a:t>Colon dilates from point of obstruction backwards</a:t>
            </a:r>
          </a:p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Little/no air fluid levels (colon reabsorbs water)</a:t>
            </a:r>
          </a:p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Little or no air in rectum/sigmoid</a:t>
            </a:r>
          </a:p>
        </p:txBody>
      </p:sp>
      <p:pic>
        <p:nvPicPr>
          <p:cNvPr id="29700" name="Picture 4" descr="LB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887" r="1154" b="1772"/>
          <a:stretch>
            <a:fillRect/>
          </a:stretch>
        </p:blipFill>
        <p:spPr bwMode="auto">
          <a:xfrm>
            <a:off x="4972050" y="1425575"/>
            <a:ext cx="362902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0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03225" y="1619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Coffee Bean 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Sigmoid </a:t>
            </a:r>
            <a:r>
              <a:rPr lang="en-US" sz="3200" dirty="0" err="1" smtClean="0">
                <a:solidFill>
                  <a:srgbClr val="FF0000"/>
                </a:solidFill>
              </a:rPr>
              <a:t>volvulus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34819" name="Content Placeholder 6" descr="coffee bean sigmoid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60" t="4832" r="-71960" b="4832"/>
          <a:stretch>
            <a:fillRect/>
          </a:stretch>
        </p:blipFill>
        <p:spPr>
          <a:xfrm>
            <a:off x="0" y="1484784"/>
            <a:ext cx="8786812" cy="5102225"/>
          </a:xfrm>
        </p:spPr>
      </p:pic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646113" y="2851150"/>
            <a:ext cx="1592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Massively dilated sigmoid loop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73422" y="2996952"/>
            <a:ext cx="3170578" cy="218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4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Thumbprinting</a:t>
            </a:r>
            <a:endParaRPr lang="en-US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7891" name="Content Placeholder 3" descr="Thumb-printing-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01" b="-20901"/>
          <a:stretch>
            <a:fillRect/>
          </a:stretch>
        </p:blipFill>
        <p:spPr>
          <a:xfrm>
            <a:off x="538163" y="177800"/>
            <a:ext cx="4262437" cy="7359650"/>
          </a:xfrm>
        </p:spPr>
      </p:pic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4959349" y="2132856"/>
            <a:ext cx="40052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The distance between loops of bowel is increased due to thickening of the bowel wall. 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The </a:t>
            </a:r>
            <a:r>
              <a:rPr lang="en-US" sz="2400" dirty="0" err="1"/>
              <a:t>haustral</a:t>
            </a:r>
            <a:r>
              <a:rPr lang="en-US" sz="2400" dirty="0"/>
              <a:t> folds are very thick, leading to a sign known as '</a:t>
            </a:r>
            <a:r>
              <a:rPr lang="en-US" sz="2400" dirty="0" err="1"/>
              <a:t>thumbprinting</a:t>
            </a:r>
            <a:r>
              <a:rPr lang="en-US" sz="2400" dirty="0"/>
              <a:t>.'</a:t>
            </a:r>
          </a:p>
        </p:txBody>
      </p:sp>
      <p:pic>
        <p:nvPicPr>
          <p:cNvPr id="37893" name="Picture 4" descr="thumb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360363"/>
            <a:ext cx="113188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98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err="1" smtClean="0">
                <a:solidFill>
                  <a:srgbClr val="FF0000"/>
                </a:solidFill>
              </a:rPr>
              <a:t>Extraluminal</a:t>
            </a:r>
            <a:r>
              <a:rPr lang="en-US" sz="5400" b="1" dirty="0" smtClean="0">
                <a:solidFill>
                  <a:srgbClr val="FF0000"/>
                </a:solidFill>
              </a:rPr>
              <a:t> air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/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2F2F2"/>
                </a:solidFill>
              </a:rPr>
              <a:t>Second step is reading an abdominal X-ray is </a:t>
            </a:r>
            <a:r>
              <a:rPr lang="en-US" dirty="0" err="1" smtClean="0">
                <a:solidFill>
                  <a:srgbClr val="F2F2F2"/>
                </a:solidFill>
              </a:rPr>
              <a:t>assesing</a:t>
            </a:r>
            <a:r>
              <a:rPr lang="en-US" dirty="0" smtClean="0">
                <a:solidFill>
                  <a:srgbClr val="F2F2F2"/>
                </a:solidFill>
              </a:rPr>
              <a:t> for extra luminal Air </a:t>
            </a:r>
          </a:p>
          <a:p>
            <a:pPr marL="454025" lvl="1" indent="0" eaLnBrk="1" hangingPunct="1">
              <a:buNone/>
              <a:defRPr/>
            </a:pP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Pneumoperitoneum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862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Upright film best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patient should be positioned sitting upright for </a:t>
            </a:r>
            <a:r>
              <a:rPr lang="en-US" sz="2800" dirty="0" smtClean="0">
                <a:solidFill>
                  <a:srgbClr val="FF0000"/>
                </a:solidFill>
              </a:rPr>
              <a:t>10-20 minutes </a:t>
            </a:r>
            <a:r>
              <a:rPr lang="en-US" sz="2800" dirty="0" smtClean="0"/>
              <a:t>prior to acquiring the erect chest X-ray image. </a:t>
            </a:r>
          </a:p>
          <a:p>
            <a:endParaRPr lang="en-US" sz="2800" dirty="0" smtClean="0"/>
          </a:p>
          <a:p>
            <a:r>
              <a:rPr lang="en-US" sz="2800" dirty="0" smtClean="0"/>
              <a:t>This allows any free intra-abdominal gas to rise up, forming a crescent beneath the diaphragm. It is said that as little as </a:t>
            </a:r>
            <a:r>
              <a:rPr lang="en-US" sz="2800" dirty="0" smtClean="0">
                <a:solidFill>
                  <a:srgbClr val="FF0000"/>
                </a:solidFill>
              </a:rPr>
              <a:t>1ml</a:t>
            </a:r>
            <a:r>
              <a:rPr lang="en-US" sz="2800" dirty="0" smtClean="0"/>
              <a:t> of gas can be detected in this way.</a:t>
            </a:r>
          </a:p>
        </p:txBody>
      </p:sp>
    </p:spTree>
    <p:extLst>
      <p:ext uri="{BB962C8B-B14F-4D97-AF65-F5344CB8AC3E}">
        <p14:creationId xmlns:p14="http://schemas.microsoft.com/office/powerpoint/2010/main" val="8521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CC1DA"/>
                </a:solidFill>
              </a:rPr>
              <a:t>Signs of free air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344613"/>
            <a:ext cx="8229600" cy="4525962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Crescent sign</a:t>
            </a:r>
          </a:p>
          <a:p>
            <a:pPr eaLnBrk="1" hangingPunct="1"/>
            <a:r>
              <a:rPr lang="en-US" dirty="0" err="1" smtClean="0"/>
              <a:t>Riglers</a:t>
            </a:r>
            <a:r>
              <a:rPr lang="en-US" dirty="0" smtClean="0"/>
              <a:t> sign</a:t>
            </a:r>
          </a:p>
          <a:p>
            <a:pPr eaLnBrk="1" hangingPunct="1"/>
            <a:r>
              <a:rPr lang="en-US" dirty="0" smtClean="0"/>
              <a:t>Football sign</a:t>
            </a:r>
          </a:p>
          <a:p>
            <a:pPr eaLnBrk="1" hangingPunct="1"/>
            <a:r>
              <a:rPr lang="en-US" dirty="0" err="1" smtClean="0"/>
              <a:t>Falciform</a:t>
            </a:r>
            <a:r>
              <a:rPr lang="en-US" dirty="0" smtClean="0"/>
              <a:t> ligament sign</a:t>
            </a:r>
          </a:p>
        </p:txBody>
      </p:sp>
    </p:spTree>
    <p:extLst>
      <p:ext uri="{BB962C8B-B14F-4D97-AF65-F5344CB8AC3E}">
        <p14:creationId xmlns:p14="http://schemas.microsoft.com/office/powerpoint/2010/main" val="424111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12738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Crescent Sign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4035" name="Picture 5" descr="free a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r="8504"/>
          <a:stretch>
            <a:fillRect/>
          </a:stretch>
        </p:blipFill>
        <p:spPr bwMode="auto">
          <a:xfrm>
            <a:off x="1017588" y="1762125"/>
            <a:ext cx="44481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2855913" y="1143000"/>
            <a:ext cx="417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dirty="0"/>
              <a:t>Free air under the diaphragm</a:t>
            </a:r>
          </a:p>
        </p:txBody>
      </p:sp>
      <p:sp>
        <p:nvSpPr>
          <p:cNvPr id="44037" name="TextBox 8"/>
          <p:cNvSpPr txBox="1">
            <a:spLocks noChangeArrowheads="1"/>
          </p:cNvSpPr>
          <p:nvPr/>
        </p:nvSpPr>
        <p:spPr bwMode="auto">
          <a:xfrm>
            <a:off x="6176963" y="2076450"/>
            <a:ext cx="26384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dirty="0"/>
              <a:t>Best demonstrated on </a:t>
            </a:r>
            <a:r>
              <a:rPr lang="en-US" dirty="0">
                <a:solidFill>
                  <a:srgbClr val="FF0000"/>
                </a:solidFill>
              </a:rPr>
              <a:t>upright chest x rays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left </a:t>
            </a:r>
            <a:r>
              <a:rPr lang="en-US" dirty="0" err="1">
                <a:solidFill>
                  <a:srgbClr val="FF0000"/>
                </a:solidFill>
              </a:rPr>
              <a:t>lat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decub</a:t>
            </a:r>
            <a:endParaRPr lang="en-US" dirty="0">
              <a:solidFill>
                <a:srgbClr val="FF0000"/>
              </a:solidFill>
            </a:endParaRPr>
          </a:p>
          <a:p>
            <a:pPr algn="l" rtl="0" eaLnBrk="1" hangingPunct="1"/>
            <a:endParaRPr lang="en-US" dirty="0"/>
          </a:p>
          <a:p>
            <a:pPr algn="l" rtl="0" eaLnBrk="1" hangingPunct="1"/>
            <a:r>
              <a:rPr lang="en-US" dirty="0"/>
              <a:t>Easier to see under right </a:t>
            </a:r>
            <a:r>
              <a:rPr lang="en-US" dirty="0" smtClean="0"/>
              <a:t>diaphragm ? Why? </a:t>
            </a:r>
            <a:endParaRPr lang="en-US" dirty="0"/>
          </a:p>
        </p:txBody>
      </p:sp>
      <p:pic>
        <p:nvPicPr>
          <p:cNvPr id="44038" name="Picture 5" descr="crescent*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33350"/>
            <a:ext cx="137795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38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CCC1DA"/>
                </a:solidFill>
              </a:rPr>
              <a:t>Rigler’s Sign </a:t>
            </a:r>
          </a:p>
        </p:txBody>
      </p:sp>
      <p:pic>
        <p:nvPicPr>
          <p:cNvPr id="46083" name="Picture 5" descr="rigl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/>
          <a:stretch>
            <a:fillRect/>
          </a:stretch>
        </p:blipFill>
        <p:spPr bwMode="auto">
          <a:xfrm>
            <a:off x="457200" y="2370138"/>
            <a:ext cx="3663950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457200" y="1185863"/>
            <a:ext cx="8099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dirty="0"/>
              <a:t>Bowel wall </a:t>
            </a:r>
            <a:r>
              <a:rPr lang="en-US" dirty="0" err="1"/>
              <a:t>visualised</a:t>
            </a:r>
            <a:r>
              <a:rPr lang="en-US" dirty="0"/>
              <a:t> on both sides due to intra and </a:t>
            </a:r>
            <a:r>
              <a:rPr lang="en-US" dirty="0" err="1"/>
              <a:t>extraluminal</a:t>
            </a:r>
            <a:r>
              <a:rPr lang="en-US" dirty="0"/>
              <a:t> air</a:t>
            </a:r>
          </a:p>
          <a:p>
            <a:pPr algn="l" rtl="0" eaLnBrk="1" hangingPunct="1"/>
            <a:r>
              <a:rPr lang="en-US" dirty="0"/>
              <a:t>Usually large amounts of free air</a:t>
            </a:r>
          </a:p>
          <a:p>
            <a:pPr algn="l" rtl="0" eaLnBrk="1" hangingPunct="1"/>
            <a:r>
              <a:rPr lang="en-US" dirty="0"/>
              <a:t>May be confused with overlapping loops of bowel, confirm with upright view</a:t>
            </a:r>
          </a:p>
        </p:txBody>
      </p:sp>
      <p:pic>
        <p:nvPicPr>
          <p:cNvPr id="46085" name="Picture 7" descr="rigler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2" r="17548" b="1801"/>
          <a:stretch>
            <a:fillRect/>
          </a:stretch>
        </p:blipFill>
        <p:spPr bwMode="auto">
          <a:xfrm>
            <a:off x="4867275" y="2540000"/>
            <a:ext cx="32131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		Football Sign</a:t>
            </a:r>
          </a:p>
        </p:txBody>
      </p:sp>
      <p:pic>
        <p:nvPicPr>
          <p:cNvPr id="48131" name="Content Placeholder 5" descr="footb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70" b="-7570"/>
          <a:stretch>
            <a:fillRect/>
          </a:stretch>
        </p:blipFill>
        <p:spPr>
          <a:xfrm>
            <a:off x="349250" y="1520825"/>
            <a:ext cx="2686050" cy="4525963"/>
          </a:xfrm>
        </p:spPr>
      </p:pic>
      <p:sp>
        <p:nvSpPr>
          <p:cNvPr id="48132" name="TextBox 7"/>
          <p:cNvSpPr txBox="1">
            <a:spLocks noChangeArrowheads="1"/>
          </p:cNvSpPr>
          <p:nvPr/>
        </p:nvSpPr>
        <p:spPr bwMode="auto">
          <a:xfrm>
            <a:off x="3187700" y="1722438"/>
            <a:ext cx="26050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dirty="0"/>
              <a:t>Seen with massive </a:t>
            </a:r>
            <a:r>
              <a:rPr lang="en-US" dirty="0" err="1"/>
              <a:t>pneumoperitoneum</a:t>
            </a:r>
            <a:endParaRPr lang="en-US" dirty="0"/>
          </a:p>
          <a:p>
            <a:pPr algn="l" rtl="0" eaLnBrk="1" hangingPunct="1"/>
            <a:endParaRPr lang="en-US" dirty="0"/>
          </a:p>
          <a:p>
            <a:pPr algn="l" rtl="0" eaLnBrk="1" hangingPunct="1"/>
            <a:r>
              <a:rPr lang="en-US" dirty="0"/>
              <a:t>Most often in children with </a:t>
            </a:r>
            <a:r>
              <a:rPr lang="en-US" dirty="0" err="1"/>
              <a:t>necrotising</a:t>
            </a:r>
            <a:r>
              <a:rPr lang="en-US" dirty="0"/>
              <a:t> </a:t>
            </a:r>
            <a:r>
              <a:rPr lang="en-US" dirty="0" err="1"/>
              <a:t>enterocolitis</a:t>
            </a:r>
            <a:endParaRPr lang="en-US" dirty="0"/>
          </a:p>
        </p:txBody>
      </p:sp>
      <p:pic>
        <p:nvPicPr>
          <p:cNvPr id="48133" name="Picture 8" descr="football sign ad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251" r="4295" b="3375"/>
          <a:stretch>
            <a:fillRect/>
          </a:stretch>
        </p:blipFill>
        <p:spPr bwMode="auto">
          <a:xfrm>
            <a:off x="5581650" y="1720850"/>
            <a:ext cx="310515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9"/>
          <p:cNvSpPr txBox="1">
            <a:spLocks noChangeArrowheads="1"/>
          </p:cNvSpPr>
          <p:nvPr/>
        </p:nvSpPr>
        <p:spPr bwMode="auto">
          <a:xfrm>
            <a:off x="906463" y="5800725"/>
            <a:ext cx="2568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dirty="0" err="1"/>
              <a:t>Paediatric</a:t>
            </a:r>
            <a:endParaRPr lang="en-US" dirty="0"/>
          </a:p>
        </p:txBody>
      </p:sp>
      <p:sp>
        <p:nvSpPr>
          <p:cNvPr id="48135" name="TextBox 10"/>
          <p:cNvSpPr txBox="1">
            <a:spLocks noChangeArrowheads="1"/>
          </p:cNvSpPr>
          <p:nvPr/>
        </p:nvSpPr>
        <p:spPr bwMode="auto">
          <a:xfrm>
            <a:off x="6759575" y="5919788"/>
            <a:ext cx="256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dirty="0"/>
              <a:t>Adult</a:t>
            </a:r>
          </a:p>
        </p:txBody>
      </p:sp>
      <p:sp>
        <p:nvSpPr>
          <p:cNvPr id="48136" name="TextBox 11"/>
          <p:cNvSpPr txBox="1">
            <a:spLocks noChangeArrowheads="1"/>
          </p:cNvSpPr>
          <p:nvPr/>
        </p:nvSpPr>
        <p:spPr bwMode="auto">
          <a:xfrm>
            <a:off x="3198813" y="3787775"/>
            <a:ext cx="2276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dirty="0"/>
              <a:t>In supine position air collects anterior to abdominal viscera</a:t>
            </a:r>
          </a:p>
        </p:txBody>
      </p:sp>
      <p:pic>
        <p:nvPicPr>
          <p:cNvPr id="48137" name="Picture 8" descr="football*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41288"/>
            <a:ext cx="19589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2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title"/>
          </p:nvPr>
        </p:nvSpPr>
        <p:spPr>
          <a:xfrm>
            <a:off x="457200" y="1304925"/>
            <a:ext cx="8229600" cy="3397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onsolas" charset="0"/>
              </a:rPr>
              <a:t>What radiological modalities are </a:t>
            </a:r>
            <a:r>
              <a:rPr lang="en-US" b="1">
                <a:latin typeface="Consolas" charset="0"/>
              </a:rPr>
              <a:t>GOOD</a:t>
            </a:r>
            <a:r>
              <a:rPr lang="en-US">
                <a:latin typeface="Consolas" charset="0"/>
              </a:rPr>
              <a:t> in imaging the abdomen mainly the </a:t>
            </a:r>
            <a:r>
              <a:rPr lang="en-US" b="1">
                <a:latin typeface="Consolas" charset="0"/>
              </a:rPr>
              <a:t>GI tract</a:t>
            </a:r>
            <a:r>
              <a:rPr lang="en-US">
                <a:latin typeface="Consolas" charset="0"/>
              </a:rPr>
              <a:t>? </a:t>
            </a:r>
            <a:endParaRPr lang="ar-sa">
              <a:latin typeface="Consolas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CCC1DA"/>
                </a:solidFill>
              </a:rPr>
              <a:t>Falciform ligament sign</a:t>
            </a:r>
          </a:p>
        </p:txBody>
      </p:sp>
      <p:pic>
        <p:nvPicPr>
          <p:cNvPr id="49155" name="Picture 3" descr="falciform_ligamnet_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143000"/>
            <a:ext cx="39719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6586538" y="1958975"/>
            <a:ext cx="1936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dirty="0"/>
              <a:t>Normally invisible.</a:t>
            </a:r>
          </a:p>
          <a:p>
            <a:pPr algn="l" rtl="0" eaLnBrk="1" hangingPunct="1"/>
            <a:endParaRPr lang="en-US" dirty="0"/>
          </a:p>
          <a:p>
            <a:pPr algn="l" rtl="0" eaLnBrk="1" hangingPunct="1"/>
            <a:r>
              <a:rPr lang="en-US" dirty="0"/>
              <a:t>Supine film, free air rises over anterior surface of liver</a:t>
            </a:r>
          </a:p>
        </p:txBody>
      </p:sp>
    </p:spTree>
    <p:extLst>
      <p:ext uri="{BB962C8B-B14F-4D97-AF65-F5344CB8AC3E}">
        <p14:creationId xmlns:p14="http://schemas.microsoft.com/office/powerpoint/2010/main" val="368565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Checking for calcifications </a:t>
            </a:r>
            <a:br>
              <a:rPr lang="en-US" dirty="0" smtClean="0"/>
            </a:b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step in reading an x-ray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Renal calculi</a:t>
            </a:r>
          </a:p>
        </p:txBody>
      </p:sp>
      <p:pic>
        <p:nvPicPr>
          <p:cNvPr id="77827" name="Picture 3" descr="renal stone singl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78" y="2220913"/>
            <a:ext cx="3478213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568700" y="3259138"/>
            <a:ext cx="708025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830" name="TextBox 8"/>
          <p:cNvSpPr txBox="1">
            <a:spLocks noChangeArrowheads="1"/>
          </p:cNvSpPr>
          <p:nvPr/>
        </p:nvSpPr>
        <p:spPr bwMode="auto">
          <a:xfrm>
            <a:off x="5364088" y="2996333"/>
            <a:ext cx="466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eaLnBrk="1" hangingPunct="1"/>
            <a:r>
              <a:rPr lang="en-US" sz="2400" dirty="0" err="1"/>
              <a:t>Pelvicalyceal</a:t>
            </a:r>
            <a:r>
              <a:rPr lang="en-US" sz="2400" dirty="0"/>
              <a:t> calcifications</a:t>
            </a:r>
          </a:p>
        </p:txBody>
      </p:sp>
    </p:spTree>
    <p:extLst>
      <p:ext uri="{BB962C8B-B14F-4D97-AF65-F5344CB8AC3E}">
        <p14:creationId xmlns:p14="http://schemas.microsoft.com/office/powerpoint/2010/main" val="77654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2179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		</a:t>
            </a:r>
            <a:r>
              <a:rPr lang="en-US" dirty="0" err="1" smtClean="0"/>
              <a:t>Staghorn</a:t>
            </a:r>
            <a:r>
              <a:rPr lang="en-US" dirty="0" smtClean="0"/>
              <a:t> Calcification</a:t>
            </a:r>
          </a:p>
        </p:txBody>
      </p:sp>
      <p:pic>
        <p:nvPicPr>
          <p:cNvPr id="78851" name="Picture 3" descr="staghorn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417638"/>
            <a:ext cx="4999037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2286000" y="53467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Renal stones are often small, but if large can fill the renal pelvis or a calyx, taking on its shape which is likened to a staghorn.</a:t>
            </a:r>
          </a:p>
        </p:txBody>
      </p:sp>
      <p:sp>
        <p:nvSpPr>
          <p:cNvPr id="78853" name="TextBox 4"/>
          <p:cNvSpPr txBox="1">
            <a:spLocks noChangeArrowheads="1"/>
          </p:cNvSpPr>
          <p:nvPr/>
        </p:nvSpPr>
        <p:spPr bwMode="auto">
          <a:xfrm>
            <a:off x="457200" y="5986463"/>
            <a:ext cx="1389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Tubular</a:t>
            </a:r>
          </a:p>
        </p:txBody>
      </p:sp>
      <p:pic>
        <p:nvPicPr>
          <p:cNvPr id="78854" name="Picture 5" descr="stag*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60338"/>
            <a:ext cx="1617663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0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Bladder calculi</a:t>
            </a:r>
          </a:p>
        </p:txBody>
      </p:sp>
      <p:pic>
        <p:nvPicPr>
          <p:cNvPr id="76803" name="Picture 3" descr="bladder calculu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1276350"/>
            <a:ext cx="430688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846138" y="6040438"/>
            <a:ext cx="165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Lamellar</a:t>
            </a:r>
          </a:p>
        </p:txBody>
      </p:sp>
    </p:spTree>
    <p:extLst>
      <p:ext uri="{BB962C8B-B14F-4D97-AF65-F5344CB8AC3E}">
        <p14:creationId xmlns:p14="http://schemas.microsoft.com/office/powerpoint/2010/main" val="349120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وان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b="1">
                <a:latin typeface="Consolas" charset="0"/>
                <a:ea typeface="MS PGothic" charset="0"/>
                <a:cs typeface="MS PGothic" charset="0"/>
              </a:rPr>
              <a:t>Fluoroscopy </a:t>
            </a:r>
            <a:endParaRPr lang="ar-sa" sz="7200" b="1">
              <a:latin typeface="Consolas" charset="0"/>
              <a:cs typeface="Times New Roman" charset="0"/>
            </a:endParaRPr>
          </a:p>
        </p:txBody>
      </p:sp>
      <p:sp>
        <p:nvSpPr>
          <p:cNvPr id="31747" name="مربع نص 3"/>
          <p:cNvSpPr txBox="1">
            <a:spLocks noChangeArrowheads="1"/>
          </p:cNvSpPr>
          <p:nvPr/>
        </p:nvSpPr>
        <p:spPr bwMode="auto">
          <a:xfrm>
            <a:off x="1030288" y="5757863"/>
            <a:ext cx="20399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4400" b="1"/>
              <a:t>X-RAY</a:t>
            </a:r>
            <a:endParaRPr lang="ar-sa" sz="4400" b="1">
              <a:cs typeface="Tahoma" charset="0"/>
            </a:endParaRPr>
          </a:p>
        </p:txBody>
      </p:sp>
      <p:sp>
        <p:nvSpPr>
          <p:cNvPr id="31748" name="مربع نص 4"/>
          <p:cNvSpPr txBox="1">
            <a:spLocks noChangeArrowheads="1"/>
          </p:cNvSpPr>
          <p:nvPr/>
        </p:nvSpPr>
        <p:spPr bwMode="auto">
          <a:xfrm>
            <a:off x="4338638" y="3406775"/>
            <a:ext cx="631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6000" b="1"/>
              <a:t>+</a:t>
            </a:r>
            <a:endParaRPr lang="ar-sa" sz="6000" b="1">
              <a:cs typeface="Tahoma" charset="0"/>
            </a:endParaRPr>
          </a:p>
        </p:txBody>
      </p:sp>
      <p:sp>
        <p:nvSpPr>
          <p:cNvPr id="31749" name="مربع نص 5"/>
          <p:cNvSpPr txBox="1">
            <a:spLocks noChangeArrowheads="1"/>
          </p:cNvSpPr>
          <p:nvPr/>
        </p:nvSpPr>
        <p:spPr bwMode="auto">
          <a:xfrm>
            <a:off x="5207000" y="5419725"/>
            <a:ext cx="33178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400" b="1"/>
              <a:t>ORAL </a:t>
            </a:r>
          </a:p>
          <a:p>
            <a:pPr algn="ctr" eaLnBrk="1" hangingPunct="1"/>
            <a:r>
              <a:rPr lang="en-US" sz="4400" b="1"/>
              <a:t>CONTRAST</a:t>
            </a:r>
          </a:p>
        </p:txBody>
      </p:sp>
      <p:pic>
        <p:nvPicPr>
          <p:cNvPr id="26632" name="Picture 8" descr="http://www.theodoregray.com/periodictabledisplay/Samples/056.2/s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9236" y="1690256"/>
            <a:ext cx="2872509" cy="36009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http://oranaradiology.boswebsystems.com/Flouro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093" y="1690256"/>
            <a:ext cx="3134888" cy="36009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لمحتوى 2"/>
          <p:cNvSpPr>
            <a:spLocks noGrp="1"/>
          </p:cNvSpPr>
          <p:nvPr>
            <p:ph idx="1"/>
          </p:nvPr>
        </p:nvSpPr>
        <p:spPr>
          <a:xfrm>
            <a:off x="593725" y="1149350"/>
            <a:ext cx="8229600" cy="37909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sz="3200" b="1">
                <a:latin typeface="Corbel" charset="0"/>
              </a:rPr>
              <a:t>Barium swallow --------------&gt;	Esophagus</a:t>
            </a:r>
          </a:p>
          <a:p>
            <a:pPr marL="0" indent="0" eaLnBrk="1" hangingPunct="1">
              <a:buFont typeface="Arial" charset="0"/>
              <a:buNone/>
            </a:pPr>
            <a:endParaRPr lang="en-US" sz="3200" b="1">
              <a:latin typeface="Corbe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3200" b="1">
                <a:latin typeface="Corbel" charset="0"/>
              </a:rPr>
              <a:t>Barium meal  ------------------&gt;	Stomach</a:t>
            </a:r>
          </a:p>
          <a:p>
            <a:pPr marL="0" indent="0" eaLnBrk="1" hangingPunct="1">
              <a:buFont typeface="Arial" charset="0"/>
              <a:buNone/>
            </a:pPr>
            <a:endParaRPr lang="en-US" sz="3200" b="1">
              <a:latin typeface="Corbe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3200" b="1">
                <a:latin typeface="Corbel" charset="0"/>
              </a:rPr>
              <a:t>Barium follow through -----&gt;	Small bowel</a:t>
            </a:r>
          </a:p>
          <a:p>
            <a:pPr marL="0" indent="0" eaLnBrk="1" hangingPunct="1">
              <a:buFont typeface="Arial" charset="0"/>
              <a:buNone/>
            </a:pPr>
            <a:endParaRPr lang="en-US" sz="3200" b="1">
              <a:latin typeface="Corbe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3200" b="1">
                <a:latin typeface="Corbel" charset="0"/>
              </a:rPr>
              <a:t>Barium enema ----------------&gt;	Large bowel</a:t>
            </a:r>
            <a:endParaRPr lang="ar-sa" sz="3200" b="1">
              <a:latin typeface="Corbel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39775"/>
            <a:ext cx="8229600" cy="5691188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Char char="v"/>
            </a:pPr>
            <a:r>
              <a:rPr lang="en-US" sz="3600" b="1" u="sng" dirty="0">
                <a:latin typeface="Corbel" charset="0"/>
              </a:rPr>
              <a:t>ADVANTAGES</a:t>
            </a:r>
            <a:r>
              <a:rPr lang="en-US" sz="2400" u="sng" dirty="0">
                <a:latin typeface="Corbel" charset="0"/>
              </a:rPr>
              <a:t>: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dirty="0">
                <a:latin typeface="Corbel" charset="0"/>
              </a:rPr>
              <a:t>Available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dirty="0">
                <a:latin typeface="Corbel" charset="0"/>
              </a:rPr>
              <a:t>Relatively cheap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b="1" dirty="0">
                <a:latin typeface="Corbel" charset="0"/>
              </a:rPr>
              <a:t>Excellent</a:t>
            </a:r>
            <a:r>
              <a:rPr lang="en-US" dirty="0">
                <a:latin typeface="Corbel" charset="0"/>
              </a:rPr>
              <a:t> in evaluation the bowel </a:t>
            </a:r>
            <a:r>
              <a:rPr lang="en-US" b="1" dirty="0">
                <a:solidFill>
                  <a:srgbClr val="FF0000"/>
                </a:solidFill>
                <a:latin typeface="Corbel" charset="0"/>
              </a:rPr>
              <a:t>lumen and mucosa</a:t>
            </a:r>
          </a:p>
          <a:p>
            <a:pPr eaLnBrk="1" hangingPunct="1">
              <a:buFont typeface="Arial" charset="0"/>
              <a:buNone/>
            </a:pPr>
            <a:endParaRPr lang="en-US" sz="2800" dirty="0">
              <a:latin typeface="Corbel" charset="0"/>
            </a:endParaRPr>
          </a:p>
          <a:p>
            <a:pPr eaLnBrk="1" hangingPunct="1">
              <a:buFont typeface="Wingdings" charset="0"/>
              <a:buChar char="v"/>
            </a:pPr>
            <a:r>
              <a:rPr lang="en-US" sz="3600" b="1" u="sng" dirty="0">
                <a:latin typeface="Corbel" charset="0"/>
              </a:rPr>
              <a:t>DISADVANTAGES</a:t>
            </a:r>
            <a:r>
              <a:rPr lang="en-US" sz="2800" u="sng" dirty="0">
                <a:latin typeface="Corbel" charset="0"/>
              </a:rPr>
              <a:t>: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dirty="0" smtClean="0">
                <a:latin typeface="Corbel" charset="0"/>
              </a:rPr>
              <a:t>Radiation </a:t>
            </a:r>
            <a:r>
              <a:rPr lang="en-US" dirty="0" smtClean="0">
                <a:solidFill>
                  <a:srgbClr val="FF0000"/>
                </a:solidFill>
                <a:latin typeface="Corbel" charset="0"/>
              </a:rPr>
              <a:t>highest</a:t>
            </a:r>
            <a:r>
              <a:rPr lang="en-US" dirty="0" smtClean="0">
                <a:latin typeface="Corbel" charset="0"/>
              </a:rPr>
              <a:t> of all modalities </a:t>
            </a:r>
            <a:endParaRPr lang="en-US" dirty="0">
              <a:latin typeface="Corbel" charset="0"/>
            </a:endParaRPr>
          </a:p>
          <a:p>
            <a:pPr lvl="1" eaLnBrk="1" hangingPunct="1">
              <a:buFont typeface="Wingdings" charset="0"/>
              <a:buChar char="§"/>
            </a:pPr>
            <a:r>
              <a:rPr lang="en-US" dirty="0">
                <a:latin typeface="Corbel" charset="0"/>
              </a:rPr>
              <a:t>Poor in evaluating extra luminal pathologies</a:t>
            </a:r>
          </a:p>
          <a:p>
            <a:pPr eaLnBrk="1" hangingPunct="1">
              <a:buFont typeface="Arial" charset="0"/>
              <a:buNone/>
            </a:pPr>
            <a:endParaRPr lang="ar-sa" sz="2800" dirty="0">
              <a:latin typeface="Corbel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v"/>
            </a:pPr>
            <a:r>
              <a:rPr lang="en-US" sz="3100" b="1" u="sng" dirty="0">
                <a:latin typeface="Corbel" charset="0"/>
              </a:rPr>
              <a:t>INDICATIONS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700" dirty="0">
                <a:latin typeface="Corbel" charset="0"/>
              </a:rPr>
              <a:t>Assessing the mucosal outline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700" dirty="0">
                <a:latin typeface="Corbel" charset="0"/>
              </a:rPr>
              <a:t>Abdominal pain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700" dirty="0">
                <a:latin typeface="Corbel" charset="0"/>
              </a:rPr>
              <a:t>Gastro esophageal reflux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700" dirty="0">
                <a:latin typeface="Corbel" charset="0"/>
              </a:rPr>
              <a:t>Masses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700" dirty="0">
                <a:latin typeface="Corbel" charset="0"/>
              </a:rPr>
              <a:t>Inflammatory bowel diseases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700" dirty="0">
                <a:latin typeface="Corbel" charset="0"/>
              </a:rPr>
              <a:t>Post surgical, leak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sz="2400" dirty="0">
              <a:latin typeface="Corbe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v"/>
            </a:pPr>
            <a:r>
              <a:rPr lang="en-US" sz="3100" b="1" u="sng" dirty="0">
                <a:latin typeface="Corbel" charset="0"/>
              </a:rPr>
              <a:t>CONTRAINDICATIONS: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700" dirty="0">
                <a:latin typeface="Corbel" charset="0"/>
              </a:rPr>
              <a:t>Pregnancy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700" dirty="0">
                <a:latin typeface="Corbel" charset="0"/>
              </a:rPr>
              <a:t>Bowel obstruction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2700" dirty="0">
                <a:solidFill>
                  <a:srgbClr val="FF0000"/>
                </a:solidFill>
                <a:latin typeface="Corbel" charset="0"/>
              </a:rPr>
              <a:t>Bowel perforation (with barium type of contrast)</a:t>
            </a:r>
            <a:endParaRPr lang="ar-sa" sz="2000" dirty="0">
              <a:solidFill>
                <a:srgbClr val="FF0000"/>
              </a:solidFill>
              <a:latin typeface="Corbel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188" y="5751513"/>
            <a:ext cx="5164137" cy="900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200000"/>
                  </a:schemeClr>
                </a:solidFill>
                <a:ea typeface="+mj-ea"/>
              </a:rPr>
              <a:t>BARIUM SWALLOW</a:t>
            </a:r>
            <a:endParaRPr lang="en-US" b="1" dirty="0">
              <a:solidFill>
                <a:schemeClr val="tx2">
                  <a:satMod val="200000"/>
                </a:schemeClr>
              </a:solidFill>
              <a:ea typeface="+mj-ea"/>
            </a:endParaRPr>
          </a:p>
        </p:txBody>
      </p:sp>
      <p:pic>
        <p:nvPicPr>
          <p:cNvPr id="139266" name="Picture 2" descr="http://www.provimaging.com/Portals/41222/images/barium-swallow-esophagram-exam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19411" r="18218" b="2444"/>
          <a:stretch>
            <a:fillRect/>
          </a:stretch>
        </p:blipFill>
        <p:spPr bwMode="auto">
          <a:xfrm>
            <a:off x="2743201" y="217534"/>
            <a:ext cx="3306618" cy="5534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ابو عايد\Desktop\stomach\_K4811128__1119042149\img006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14445" t="4207" r="14444" b="6682"/>
          <a:stretch/>
        </p:blipFill>
        <p:spPr bwMode="auto">
          <a:xfrm>
            <a:off x="1385454" y="515648"/>
            <a:ext cx="5735781" cy="5222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1773238" y="5951538"/>
            <a:ext cx="4794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/>
              <a:t>BARIUM MEAL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title"/>
          </p:nvPr>
        </p:nvSpPr>
        <p:spPr>
          <a:xfrm>
            <a:off x="355600" y="188913"/>
            <a:ext cx="8229600" cy="1901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charset="0"/>
              <a:buChar char="v"/>
            </a:pPr>
            <a:r>
              <a:rPr lang="en-US" sz="3200">
                <a:latin typeface="Consolas" charset="0"/>
              </a:rPr>
              <a:t>What radiological modalities are </a:t>
            </a:r>
            <a:r>
              <a:rPr lang="en-US" sz="3200" b="1">
                <a:latin typeface="Consolas" charset="0"/>
              </a:rPr>
              <a:t>GOOD</a:t>
            </a:r>
            <a:r>
              <a:rPr lang="en-US" sz="3200">
                <a:latin typeface="Consolas" charset="0"/>
              </a:rPr>
              <a:t> in imaging the abdomen mainly the </a:t>
            </a:r>
            <a:r>
              <a:rPr lang="en-US" sz="3200" b="1">
                <a:latin typeface="Consolas" charset="0"/>
              </a:rPr>
              <a:t>STOMACH </a:t>
            </a:r>
            <a:r>
              <a:rPr lang="en-US" sz="3200">
                <a:latin typeface="Consolas" charset="0"/>
              </a:rPr>
              <a:t>and</a:t>
            </a:r>
            <a:r>
              <a:rPr lang="en-US" sz="3200" b="1">
                <a:latin typeface="Consolas" charset="0"/>
              </a:rPr>
              <a:t> BOWEL LOOPS</a:t>
            </a:r>
            <a:r>
              <a:rPr lang="en-US" sz="3200">
                <a:latin typeface="Consolas" charset="0"/>
              </a:rPr>
              <a:t>? </a:t>
            </a:r>
            <a:endParaRPr lang="ar-sa" sz="3200">
              <a:latin typeface="Consolas" charset="0"/>
              <a:cs typeface="Times New Roman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42975" y="2565400"/>
            <a:ext cx="7213600" cy="4770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lang="en-US" sz="4000" b="1"/>
              <a:t>X-ray</a:t>
            </a:r>
          </a:p>
          <a:p>
            <a:pPr eaLnBrk="1" hangingPunct="1">
              <a:buFont typeface="Wingdings" charset="0"/>
              <a:buChar char="ü"/>
            </a:pPr>
            <a:r>
              <a:rPr lang="en-US" sz="4000" b="1"/>
              <a:t>Fluoroscopy</a:t>
            </a:r>
          </a:p>
          <a:p>
            <a:pPr eaLnBrk="1" hangingPunct="1">
              <a:buFont typeface="Wingdings" charset="0"/>
              <a:buChar char="ü"/>
            </a:pPr>
            <a:r>
              <a:rPr lang="en-US" sz="4000" b="1"/>
              <a:t>CT scan </a:t>
            </a:r>
          </a:p>
          <a:p>
            <a:pPr eaLnBrk="1" hangingPunct="1">
              <a:buFont typeface="Wingdings" charset="0"/>
              <a:buChar char="ü"/>
            </a:pPr>
            <a:r>
              <a:rPr lang="en-US" sz="4000" b="1"/>
              <a:t>MRI</a:t>
            </a:r>
          </a:p>
          <a:p>
            <a:pPr eaLnBrk="1" hangingPunct="1">
              <a:buFont typeface="Wingdings" charset="0"/>
              <a:buChar char="ü"/>
            </a:pPr>
            <a:endParaRPr lang="en-US" sz="3600" b="1"/>
          </a:p>
          <a:p>
            <a:pPr eaLnBrk="1" hangingPunct="1"/>
            <a:r>
              <a:rPr lang="en-US" sz="3600" b="1"/>
              <a:t>?? US</a:t>
            </a:r>
          </a:p>
          <a:p>
            <a:pPr eaLnBrk="1" hangingPunct="1">
              <a:buFont typeface="Wingdings" charset="0"/>
              <a:buChar char="ü"/>
            </a:pPr>
            <a:endParaRPr lang="en-US" sz="3600" b="1"/>
          </a:p>
          <a:p>
            <a:pPr eaLnBrk="1" hangingPunct="1"/>
            <a:endParaRPr lang="ar-sa" sz="3600"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858838" y="5997575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/>
              <a:t>BARIUM FOLLOW THROUGH</a:t>
            </a:r>
          </a:p>
        </p:txBody>
      </p:sp>
      <p:pic>
        <p:nvPicPr>
          <p:cNvPr id="141314" name="Picture 2" descr="http://www.gastrohep.com/images_pdfs/images/medium/05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636" y="273857"/>
            <a:ext cx="5015346" cy="5600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1339850" y="6021388"/>
            <a:ext cx="6067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/>
              <a:t>BARIUM ENEMA</a:t>
            </a:r>
          </a:p>
        </p:txBody>
      </p:sp>
      <p:pic>
        <p:nvPicPr>
          <p:cNvPr id="142338" name="Picture 2" descr="http://farm5.static.flickr.com/4081/4889510679_55077441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682" y="288347"/>
            <a:ext cx="5293591" cy="5558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http://24.media.tumblr.com/tumblr_m6phcwbdjw1ru4rx5o1_500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r="42397"/>
          <a:stretch>
            <a:fillRect/>
          </a:stretch>
        </p:blipFill>
        <p:spPr bwMode="auto">
          <a:xfrm>
            <a:off x="3398981" y="1299667"/>
            <a:ext cx="4932217" cy="5034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701675" y="498475"/>
            <a:ext cx="69834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200" b="1"/>
              <a:t>What is abnormal in this barium enema?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http://24.media.tumblr.com/tumblr_m6phcwbdjw1ru4rx5o1_500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r="42397"/>
          <a:stretch>
            <a:fillRect/>
          </a:stretch>
        </p:blipFill>
        <p:spPr bwMode="auto">
          <a:xfrm>
            <a:off x="3611418" y="1456685"/>
            <a:ext cx="4932217" cy="5034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701675" y="222250"/>
            <a:ext cx="69834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b="1"/>
              <a:t>Colon mass/malignancy </a:t>
            </a:r>
            <a:r>
              <a:rPr lang="en-US" sz="3200" b="1" i="1" u="sng"/>
              <a:t>(Apple core appearance)</a:t>
            </a:r>
          </a:p>
        </p:txBody>
      </p:sp>
      <p:pic>
        <p:nvPicPr>
          <p:cNvPr id="4" name="Picture 2" descr="http://24.media.tumblr.com/tumblr_m6phcwbdjw1ru4rx5o1_500.jpg"/>
          <p:cNvPicPr>
            <a:picLocks noChangeAspect="1" noChangeArrowheads="1"/>
          </p:cNvPicPr>
          <p:nvPr/>
        </p:nvPicPr>
        <p:blipFill>
          <a:blip r:embed="rId2"/>
          <a:srcRect l="57624"/>
          <a:stretch>
            <a:fillRect/>
          </a:stretch>
        </p:blipFill>
        <p:spPr bwMode="auto">
          <a:xfrm>
            <a:off x="701964" y="2536220"/>
            <a:ext cx="2018146" cy="2800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4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solidFill>
                  <a:schemeClr val="tx2">
                    <a:satMod val="200000"/>
                  </a:schemeClr>
                </a:solidFill>
                <a:ea typeface="+mj-ea"/>
              </a:rPr>
              <a:t>CT scan</a:t>
            </a:r>
            <a:endParaRPr lang="en-US" sz="8800" b="1" dirty="0">
              <a:solidFill>
                <a:schemeClr val="tx2">
                  <a:satMod val="200000"/>
                </a:schemeClr>
              </a:solidFill>
              <a:ea typeface="+mj-ea"/>
            </a:endParaRPr>
          </a:p>
        </p:txBody>
      </p:sp>
      <p:pic>
        <p:nvPicPr>
          <p:cNvPr id="109570" name="Picture 2" descr="http://headshots.iavvo.com/avvo/ugc/images/portfolio/original/a1ce4da3a6b510fd2d35f5274939750e_13047219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683" y="2170546"/>
            <a:ext cx="5910789" cy="3818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Char char="v"/>
            </a:pPr>
            <a:r>
              <a:rPr lang="en-US" sz="3300" b="1" u="sng">
                <a:latin typeface="Corbel" charset="0"/>
              </a:rPr>
              <a:t>ADVANTAGES</a:t>
            </a:r>
            <a:r>
              <a:rPr lang="en-US" sz="2200" u="sng">
                <a:latin typeface="Corbel" charset="0"/>
              </a:rPr>
              <a:t>: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>
                <a:latin typeface="Corbel" charset="0"/>
              </a:rPr>
              <a:t>Available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>
                <a:latin typeface="Corbel" charset="0"/>
              </a:rPr>
              <a:t>Short scan time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>
                <a:latin typeface="Corbel" charset="0"/>
              </a:rPr>
              <a:t>Much more soft tissue and bone details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 b="1">
                <a:latin typeface="Corbel" charset="0"/>
              </a:rPr>
              <a:t>Excellent</a:t>
            </a:r>
            <a:r>
              <a:rPr lang="en-US" sz="2400">
                <a:latin typeface="Corbel" charset="0"/>
              </a:rPr>
              <a:t> in diagnosing </a:t>
            </a:r>
            <a:r>
              <a:rPr lang="en-US" sz="2400" b="1">
                <a:latin typeface="Corbel" charset="0"/>
              </a:rPr>
              <a:t>extra-luminal lesions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 b="1">
                <a:latin typeface="Corbel" charset="0"/>
              </a:rPr>
              <a:t>Excellent</a:t>
            </a:r>
            <a:r>
              <a:rPr lang="en-US" sz="2400">
                <a:latin typeface="Corbel" charset="0"/>
              </a:rPr>
              <a:t> in diagnosing the</a:t>
            </a:r>
            <a:r>
              <a:rPr lang="en-US" sz="2800">
                <a:latin typeface="Corbel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Corbel" charset="0"/>
              </a:rPr>
              <a:t>cause</a:t>
            </a:r>
            <a:r>
              <a:rPr lang="en-US" sz="2800" b="1">
                <a:latin typeface="Corbel" charset="0"/>
              </a:rPr>
              <a:t> </a:t>
            </a:r>
            <a:r>
              <a:rPr lang="en-US" sz="2400" b="1">
                <a:latin typeface="Corbel" charset="0"/>
              </a:rPr>
              <a:t>of bowel obstruction</a:t>
            </a:r>
          </a:p>
          <a:p>
            <a:pPr eaLnBrk="1" hangingPunct="1">
              <a:buFont typeface="Arial" charset="0"/>
              <a:buNone/>
            </a:pPr>
            <a:endParaRPr lang="en-US" sz="2600">
              <a:latin typeface="Corbel" charset="0"/>
            </a:endParaRPr>
          </a:p>
          <a:p>
            <a:pPr eaLnBrk="1" hangingPunct="1">
              <a:buFont typeface="Wingdings" charset="0"/>
              <a:buChar char="v"/>
            </a:pPr>
            <a:r>
              <a:rPr lang="en-US" sz="3300" b="1" u="sng">
                <a:latin typeface="Corbel" charset="0"/>
              </a:rPr>
              <a:t>DISADVANTAGES</a:t>
            </a:r>
            <a:r>
              <a:rPr lang="en-US" sz="2600" u="sng">
                <a:latin typeface="Corbel" charset="0"/>
              </a:rPr>
              <a:t>: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>
                <a:latin typeface="Corbel" charset="0"/>
              </a:rPr>
              <a:t>Radiation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>
                <a:latin typeface="Corbel" charset="0"/>
              </a:rPr>
              <a:t>Some times need intra venous contrast (renal disease)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400">
                <a:latin typeface="Corbel" charset="0"/>
              </a:rPr>
              <a:t>Relatively expensive </a:t>
            </a:r>
          </a:p>
          <a:p>
            <a:pPr eaLnBrk="1" hangingPunct="1">
              <a:buFont typeface="Arial" charset="0"/>
              <a:buNone/>
            </a:pPr>
            <a:endParaRPr lang="ar-sa" sz="2600">
              <a:latin typeface="Corbel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v"/>
            </a:pPr>
            <a:r>
              <a:rPr lang="en-US" sz="3600" b="1" u="sng">
                <a:latin typeface="Corbel" charset="0"/>
              </a:rPr>
              <a:t>INDICATIONS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3200">
                <a:latin typeface="Corbel" charset="0"/>
              </a:rPr>
              <a:t>Abdominal pain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3200">
                <a:latin typeface="Corbel" charset="0"/>
              </a:rPr>
              <a:t>To look for bowel obstruction cause 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3200">
                <a:latin typeface="Corbel" charset="0"/>
              </a:rPr>
              <a:t>To diagnose intra-abdominal masses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3200">
                <a:latin typeface="Corbel" charset="0"/>
              </a:rPr>
              <a:t>Trauma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sz="2800">
              <a:latin typeface="Corbe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v"/>
            </a:pPr>
            <a:r>
              <a:rPr lang="en-US" sz="3600" b="1" u="sng">
                <a:latin typeface="Corbel" charset="0"/>
              </a:rPr>
              <a:t>CONTRAINDICATIONS: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3200">
                <a:latin typeface="Corbel" charset="0"/>
              </a:rPr>
              <a:t>Pregnancy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3200">
                <a:latin typeface="Corbel" charset="0"/>
              </a:rPr>
              <a:t>No IV contrast in renal failure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3200">
                <a:latin typeface="Corbel" charset="0"/>
              </a:rPr>
              <a:t>Unstable patients (severe trauma/ICU)</a:t>
            </a:r>
            <a:endParaRPr lang="ar-sa" sz="2400">
              <a:latin typeface="Corbel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9" t="14345" r="546" b="2147"/>
          <a:stretch/>
        </p:blipFill>
        <p:spPr>
          <a:xfrm>
            <a:off x="2843808" y="1268760"/>
            <a:ext cx="3528392" cy="5155255"/>
          </a:xfrm>
        </p:spPr>
      </p:pic>
    </p:spTree>
    <p:extLst>
      <p:ext uri="{BB962C8B-B14F-4D97-AF65-F5344CB8AC3E}">
        <p14:creationId xmlns:p14="http://schemas.microsoft.com/office/powerpoint/2010/main" val="274436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er003img000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75" r="12500" b="23438"/>
          <a:stretch>
            <a:fillRect/>
          </a:stretch>
        </p:blipFill>
        <p:spPr bwMode="auto">
          <a:xfrm>
            <a:off x="5105400" y="457200"/>
            <a:ext cx="3700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ser003img000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938" r="10938" b="31250"/>
          <a:stretch>
            <a:fillRect/>
          </a:stretch>
        </p:blipFill>
        <p:spPr bwMode="auto">
          <a:xfrm>
            <a:off x="5105400" y="3505200"/>
            <a:ext cx="373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ser003img000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2500" r="14063" b="29688"/>
          <a:stretch>
            <a:fillRect/>
          </a:stretch>
        </p:blipFill>
        <p:spPr bwMode="auto">
          <a:xfrm>
            <a:off x="914400" y="457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934200" y="19812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7086600" y="11430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8305800" y="5638800"/>
            <a:ext cx="2286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rot="16200000" flipV="1">
            <a:off x="8033544" y="5377656"/>
            <a:ext cx="349250" cy="261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524500" y="52197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410200" y="5562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cxnSp>
        <p:nvCxnSpPr>
          <p:cNvPr id="15" name="Straight Arrow Connector 14"/>
          <p:cNvCxnSpPr>
            <a:stCxn id="16" idx="3"/>
          </p:cNvCxnSpPr>
          <p:nvPr/>
        </p:nvCxnSpPr>
        <p:spPr>
          <a:xfrm rot="5400000">
            <a:off x="2818606" y="794544"/>
            <a:ext cx="198438" cy="349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048000" y="609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pic>
        <p:nvPicPr>
          <p:cNvPr id="12301" name="Picture 16" descr="ser003img0004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9375" r="12500" b="26563"/>
          <a:stretch>
            <a:fillRect/>
          </a:stretch>
        </p:blipFill>
        <p:spPr bwMode="auto">
          <a:xfrm>
            <a:off x="914400" y="35052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rot="5400000" flipH="1" flipV="1">
            <a:off x="1333500" y="49149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219200" y="5410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2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er003img000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1875" r="12500" b="23438"/>
          <a:stretch>
            <a:fillRect/>
          </a:stretch>
        </p:blipFill>
        <p:spPr bwMode="auto">
          <a:xfrm>
            <a:off x="5029200" y="152400"/>
            <a:ext cx="3700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ser003img000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938" r="10938" b="31250"/>
          <a:stretch>
            <a:fillRect/>
          </a:stretch>
        </p:blipFill>
        <p:spPr bwMode="auto">
          <a:xfrm>
            <a:off x="5000004" y="2913403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ser003img000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2500" r="14063" b="29688"/>
          <a:stretch>
            <a:fillRect/>
          </a:stretch>
        </p:blipFill>
        <p:spPr bwMode="auto">
          <a:xfrm>
            <a:off x="914400" y="152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781800" y="16002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7010400" y="762000"/>
            <a:ext cx="1524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7804944" y="4691856"/>
            <a:ext cx="349250" cy="261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524500" y="45339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410200" y="48768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cxnSp>
        <p:nvCxnSpPr>
          <p:cNvPr id="15" name="Straight Arrow Connector 14"/>
          <p:cNvCxnSpPr>
            <a:stCxn id="16" idx="3"/>
          </p:cNvCxnSpPr>
          <p:nvPr/>
        </p:nvCxnSpPr>
        <p:spPr>
          <a:xfrm rot="5400000">
            <a:off x="2818606" y="565944"/>
            <a:ext cx="198438" cy="349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048000" y="3810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sp>
        <p:nvSpPr>
          <p:cNvPr id="13325" name="Rectangle 17"/>
          <p:cNvSpPr>
            <a:spLocks noChangeArrowheads="1"/>
          </p:cNvSpPr>
          <p:nvPr/>
        </p:nvSpPr>
        <p:spPr bwMode="auto">
          <a:xfrm>
            <a:off x="304800" y="58674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 rtl="0"/>
            <a:r>
              <a:rPr lang="en-US" dirty="0">
                <a:latin typeface="Calibri" pitchFamily="34" charset="0"/>
              </a:rPr>
              <a:t>1- Rectum	2-Sigmoid colon	3-Descending colon		4-Ascending colon	5-Transverse colon		6-Cecum </a:t>
            </a:r>
          </a:p>
        </p:txBody>
      </p:sp>
      <p:pic>
        <p:nvPicPr>
          <p:cNvPr id="13326" name="Picture 13" descr="ser003img0004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9375" r="12500" b="26563"/>
          <a:stretch>
            <a:fillRect/>
          </a:stretch>
        </p:blipFill>
        <p:spPr bwMode="auto">
          <a:xfrm>
            <a:off x="914400" y="29718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rot="5400000" flipH="1" flipV="1">
            <a:off x="1333500" y="43053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295400" y="46482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930532" y="51389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10538" y="4997450"/>
            <a:ext cx="27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97356" y="150281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67555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7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3971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9600" b="1">
                <a:latin typeface="Consolas" charset="0"/>
              </a:rPr>
              <a:t>X-Ray</a:t>
            </a:r>
            <a:endParaRPr lang="ar-sa" sz="3600" b="1">
              <a:latin typeface="Consolas" charset="0"/>
              <a:cs typeface="Tahoma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422854" y="1953087"/>
            <a:ext cx="6052003" cy="4532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ser401img000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r="20313" b="35938"/>
          <a:stretch>
            <a:fillRect/>
          </a:stretch>
        </p:blipFill>
        <p:spPr bwMode="auto">
          <a:xfrm>
            <a:off x="60960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ser401img000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7188" b="31250"/>
          <a:stretch>
            <a:fillRect/>
          </a:stretch>
        </p:blipFill>
        <p:spPr bwMode="auto">
          <a:xfrm>
            <a:off x="3048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ser401img000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r="20313" b="32813"/>
          <a:stretch>
            <a:fillRect/>
          </a:stretch>
        </p:blipFill>
        <p:spPr bwMode="auto">
          <a:xfrm>
            <a:off x="32004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382000" y="3276600"/>
            <a:ext cx="3048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>
          <a:xfrm rot="16200000" flipV="1">
            <a:off x="8191500" y="29337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5257800" y="18288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638800" y="22860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581400" y="19812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429000" y="16764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3390900" y="28575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200400" y="3200400"/>
            <a:ext cx="3810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33400" y="30480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28600" y="3352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1600200" y="38100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1524000" y="3733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1371600" y="3657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828800" y="4114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0349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ser401img000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r="20313" b="35938"/>
          <a:stretch>
            <a:fillRect/>
          </a:stretch>
        </p:blipFill>
        <p:spPr bwMode="auto">
          <a:xfrm>
            <a:off x="60960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ser401img000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7188" b="31250"/>
          <a:stretch>
            <a:fillRect/>
          </a:stretch>
        </p:blipFill>
        <p:spPr bwMode="auto">
          <a:xfrm>
            <a:off x="3048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ser401img000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r="20313" b="32813"/>
          <a:stretch>
            <a:fillRect/>
          </a:stretch>
        </p:blipFill>
        <p:spPr bwMode="auto">
          <a:xfrm>
            <a:off x="3200400" y="11430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382000" y="3276600"/>
            <a:ext cx="3048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>
          <a:xfrm rot="16200000" flipV="1">
            <a:off x="8191500" y="29337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5257800" y="18288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638800" y="22860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581400" y="19812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429000" y="1676400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3390900" y="28575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200400" y="3200400"/>
            <a:ext cx="3810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33400" y="30480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28600" y="3352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1600200" y="38100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1524000" y="3733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1371600" y="3657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828800" y="41148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</a:p>
        </p:txBody>
      </p:sp>
      <p:sp>
        <p:nvSpPr>
          <p:cNvPr id="15379" name="Rectangle 29"/>
          <p:cNvSpPr>
            <a:spLocks noChangeArrowheads="1"/>
          </p:cNvSpPr>
          <p:nvPr/>
        </p:nvSpPr>
        <p:spPr bwMode="auto">
          <a:xfrm>
            <a:off x="3124200" y="4800600"/>
            <a:ext cx="2667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Descending colon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Splenic flexure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Hepatic flexure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Ascending colon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cecum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Sigmoid colon</a:t>
            </a:r>
          </a:p>
        </p:txBody>
      </p:sp>
    </p:spTree>
    <p:extLst>
      <p:ext uri="{BB962C8B-B14F-4D97-AF65-F5344CB8AC3E}">
        <p14:creationId xmlns:p14="http://schemas.microsoft.com/office/powerpoint/2010/main" val="410526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solidFill>
                  <a:schemeClr val="tx2">
                    <a:satMod val="200000"/>
                  </a:schemeClr>
                </a:solidFill>
                <a:ea typeface="+mj-ea"/>
              </a:rPr>
              <a:t>MRI</a:t>
            </a:r>
            <a:endParaRPr lang="en-US" b="1" dirty="0">
              <a:solidFill>
                <a:schemeClr val="tx2">
                  <a:satMod val="200000"/>
                </a:schemeClr>
              </a:solidFill>
              <a:ea typeface="+mj-ea"/>
            </a:endParaRPr>
          </a:p>
        </p:txBody>
      </p:sp>
      <p:pic>
        <p:nvPicPr>
          <p:cNvPr id="136194" name="Picture 2" descr="http://diseasespictures.com/wp-content/uploads/2012/07/MRI-Machine-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608" y="1755774"/>
            <a:ext cx="6106391" cy="45850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Char char="v"/>
            </a:pPr>
            <a:r>
              <a:rPr lang="en-US" sz="3600" b="1" u="sng">
                <a:latin typeface="Corbel" charset="0"/>
              </a:rPr>
              <a:t>ADVANTAGES</a:t>
            </a:r>
            <a:r>
              <a:rPr lang="en-US" sz="2400" u="sng">
                <a:latin typeface="Corbel" charset="0"/>
              </a:rPr>
              <a:t>: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Corbel" charset="0"/>
              </a:rPr>
              <a:t>Relatively safe in pregnancy (no radiation)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Corbel" charset="0"/>
              </a:rPr>
              <a:t>Give much more soft tissue details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Corbel" charset="0"/>
              </a:rPr>
              <a:t>Excellent in diagnosing abdominal solid organ lesion: liver, spleen, kidneys</a:t>
            </a:r>
          </a:p>
          <a:p>
            <a:pPr eaLnBrk="1" hangingPunct="1">
              <a:buFont typeface="Arial" charset="0"/>
              <a:buNone/>
            </a:pPr>
            <a:endParaRPr lang="en-US" sz="2800">
              <a:latin typeface="Corbel" charset="0"/>
            </a:endParaRPr>
          </a:p>
          <a:p>
            <a:pPr eaLnBrk="1" hangingPunct="1">
              <a:buFont typeface="Wingdings" charset="0"/>
              <a:buChar char="v"/>
            </a:pPr>
            <a:r>
              <a:rPr lang="en-US" sz="3600" b="1" u="sng">
                <a:latin typeface="Corbel" charset="0"/>
              </a:rPr>
              <a:t>DISADVANTAGES</a:t>
            </a:r>
            <a:r>
              <a:rPr lang="en-US" sz="2800" u="sng">
                <a:latin typeface="Corbel" charset="0"/>
              </a:rPr>
              <a:t>: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Corbel" charset="0"/>
              </a:rPr>
              <a:t>Expensive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Corbel" charset="0"/>
              </a:rPr>
              <a:t>Long scanning time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Corbel" charset="0"/>
              </a:rPr>
              <a:t>Sensitive to motion </a:t>
            </a:r>
          </a:p>
          <a:p>
            <a:pPr eaLnBrk="1" hangingPunct="1">
              <a:buFont typeface="Arial" charset="0"/>
              <a:buNone/>
            </a:pPr>
            <a:endParaRPr lang="ar-sa" sz="2800">
              <a:latin typeface="Corbel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/>
          <a:lstStyle/>
          <a:p>
            <a:pPr eaLnBrk="1" hangingPunct="1">
              <a:buFont typeface="Wingdings" charset="0"/>
              <a:buChar char="v"/>
            </a:pPr>
            <a:r>
              <a:rPr lang="en-US" sz="3600" b="1" u="sng" dirty="0">
                <a:latin typeface="Corbel" charset="0"/>
              </a:rPr>
              <a:t>INDICATIONS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3200" dirty="0">
                <a:latin typeface="Corbel" charset="0"/>
              </a:rPr>
              <a:t>Abdominal </a:t>
            </a:r>
            <a:r>
              <a:rPr lang="en-US" sz="3200" b="1" dirty="0">
                <a:solidFill>
                  <a:srgbClr val="FF0000"/>
                </a:solidFill>
                <a:latin typeface="Corbel" charset="0"/>
              </a:rPr>
              <a:t>solid</a:t>
            </a:r>
            <a:r>
              <a:rPr lang="en-US" sz="3200" b="1" dirty="0">
                <a:latin typeface="Corbel" charset="0"/>
              </a:rPr>
              <a:t> organ masses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3200" dirty="0">
                <a:latin typeface="Corbel" charset="0"/>
              </a:rPr>
              <a:t>Inflammatory bowel disease </a:t>
            </a:r>
          </a:p>
          <a:p>
            <a:pPr eaLnBrk="1" hangingPunct="1">
              <a:buFont typeface="Arial" charset="0"/>
              <a:buChar char="•"/>
            </a:pPr>
            <a:endParaRPr lang="en-US" sz="2800" dirty="0">
              <a:latin typeface="Corbel" charset="0"/>
            </a:endParaRPr>
          </a:p>
          <a:p>
            <a:pPr eaLnBrk="1" hangingPunct="1">
              <a:buFont typeface="Wingdings" charset="0"/>
              <a:buChar char="v"/>
            </a:pPr>
            <a:r>
              <a:rPr lang="en-US" sz="3600" b="1" u="sng" dirty="0">
                <a:latin typeface="Corbel" charset="0"/>
              </a:rPr>
              <a:t>CONTRAINDICATIONS: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dirty="0">
                <a:latin typeface="Corbel" charset="0"/>
              </a:rPr>
              <a:t>uncooperative patients 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dirty="0">
                <a:latin typeface="Corbel" charset="0"/>
              </a:rPr>
              <a:t>Early pregnancy (relative contraindication)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dirty="0">
                <a:latin typeface="Corbel" charset="0"/>
              </a:rPr>
              <a:t>No IV contrast renal failure (relative contraindication</a:t>
            </a:r>
            <a:r>
              <a:rPr lang="en-US" sz="3200" dirty="0" smtClean="0">
                <a:latin typeface="Corbel" charset="0"/>
              </a:rPr>
              <a:t>)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3200" dirty="0" smtClean="0">
                <a:latin typeface="Corbel" charset="0"/>
                <a:cs typeface="Tahoma" charset="0"/>
              </a:rPr>
              <a:t>Pacemaker or metallic prosthesis </a:t>
            </a:r>
            <a:endParaRPr lang="ar-sa" sz="2400" dirty="0">
              <a:latin typeface="Corbel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://www.springerimages.com/img/Images/Springer/PUB=Springer-Verlag-New_York/JOU=00261/VOL=2008.33/ISU=4/ART=2007_9276/MediaObjects/LARGE_261_2007_9276_Fig6_HTML.jpg"/>
          <p:cNvPicPr>
            <a:picLocks noChangeAspect="1" noChangeArrowheads="1"/>
          </p:cNvPicPr>
          <p:nvPr/>
        </p:nvPicPr>
        <p:blipFill>
          <a:blip r:embed="rId2"/>
          <a:srcRect l="51855"/>
          <a:stretch>
            <a:fillRect/>
          </a:stretch>
        </p:blipFill>
        <p:spPr bwMode="auto">
          <a:xfrm>
            <a:off x="2152073" y="277090"/>
            <a:ext cx="4664364" cy="6212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3"/>
          <p:cNvSpPr txBox="1">
            <a:spLocks noChangeArrowheads="1"/>
          </p:cNvSpPr>
          <p:nvPr/>
        </p:nvSpPr>
        <p:spPr bwMode="auto">
          <a:xfrm>
            <a:off x="455613" y="2547938"/>
            <a:ext cx="41433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Wingdings" charset="0"/>
              <a:buChar char="q"/>
            </a:pPr>
            <a:endParaRPr lang="en-US" sz="2800" b="1"/>
          </a:p>
          <a:p>
            <a:pPr eaLnBrk="1" hangingPunct="1"/>
            <a:r>
              <a:rPr lang="en-US" sz="2800" b="1"/>
              <a:t>Inflammatory bowel disease</a:t>
            </a:r>
          </a:p>
          <a:p>
            <a:pPr eaLnBrk="1" hangingPunct="1"/>
            <a:endParaRPr lang="en-US" sz="28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Bowel wall thickening</a:t>
            </a:r>
          </a:p>
        </p:txBody>
      </p:sp>
      <p:pic>
        <p:nvPicPr>
          <p:cNvPr id="5" name="Picture 2" descr="http://radiographics.rsna.org/content/32/5/1423/F19.large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795221" y="624131"/>
            <a:ext cx="4053127" cy="5397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  <a:ea typeface="MS PGothic" pitchFamily="34" charset="-128"/>
              </a:rPr>
              <a:t>Thank you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  <a:ea typeface="MS PGothic" pitchFamily="34" charset="-128"/>
              </a:rPr>
              <a:t>Abdominal x-ray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020888"/>
            <a:ext cx="8229600" cy="4525962"/>
          </a:xfrm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X-ray is a form of radiation, that are focused into a beam</a:t>
            </a:r>
          </a:p>
          <a:p>
            <a:pPr eaLnBrk="1" hangingPunct="1"/>
            <a:r>
              <a:rPr lang="en-US">
                <a:latin typeface="Corbel" charset="0"/>
              </a:rPr>
              <a:t>X-ray can pass through most objects including the human body. </a:t>
            </a:r>
          </a:p>
          <a:p>
            <a:pPr eaLnBrk="1" hangingPunct="1"/>
            <a:r>
              <a:rPr lang="en-US">
                <a:latin typeface="Corbel" charset="0"/>
              </a:rPr>
              <a:t>When X-rays strike a piece of photographic film, they make a picture.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tx2">
                    <a:satMod val="200000"/>
                  </a:schemeClr>
                </a:solidFill>
                <a:ea typeface="MS PGothic" pitchFamily="34" charset="-128"/>
              </a:rPr>
              <a:t>ABDOMINAL X-RAY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973263"/>
            <a:ext cx="8229600" cy="900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b="1" dirty="0" smtClean="0">
                <a:ea typeface="+mn-ea"/>
              </a:rPr>
              <a:t>White ----- bone and calcification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4400" b="1" dirty="0" smtClean="0">
                <a:solidFill>
                  <a:schemeClr val="tx1">
                    <a:lumMod val="75000"/>
                  </a:schemeClr>
                </a:solidFill>
                <a:ea typeface="+mn-ea"/>
              </a:rPr>
              <a:t>Grey ------ soft tissue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400" b="1" dirty="0" smtClean="0">
                <a:ea typeface="+mn-ea"/>
              </a:rPr>
              <a:t>Black -----  air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Char char="v"/>
            </a:pPr>
            <a:r>
              <a:rPr lang="en-US" sz="3600" b="1" u="sng">
                <a:latin typeface="Corbel" charset="0"/>
              </a:rPr>
              <a:t>ADVANTAGES</a:t>
            </a:r>
            <a:r>
              <a:rPr lang="en-US" sz="2400" u="sng">
                <a:latin typeface="Corbel" charset="0"/>
              </a:rPr>
              <a:t>: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Corbel" charset="0"/>
              </a:rPr>
              <a:t>Widely available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Corbel" charset="0"/>
              </a:rPr>
              <a:t>Cheap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b="1" u="sng">
                <a:latin typeface="Corbel" charset="0"/>
              </a:rPr>
              <a:t>Excellent</a:t>
            </a:r>
            <a:r>
              <a:rPr lang="en-US" sz="2800" u="sng">
                <a:latin typeface="Corbel" charset="0"/>
              </a:rPr>
              <a:t> </a:t>
            </a:r>
            <a:r>
              <a:rPr lang="en-US">
                <a:latin typeface="Corbel" charset="0"/>
              </a:rPr>
              <a:t>in diagnosing </a:t>
            </a:r>
            <a:r>
              <a:rPr lang="en-US" b="1" u="sng">
                <a:latin typeface="Corbel" charset="0"/>
              </a:rPr>
              <a:t>free air </a:t>
            </a:r>
            <a:r>
              <a:rPr lang="en-US">
                <a:latin typeface="Corbel" charset="0"/>
              </a:rPr>
              <a:t>in the abdomen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b="1" u="sng">
                <a:latin typeface="Corbel" charset="0"/>
              </a:rPr>
              <a:t>Good</a:t>
            </a:r>
            <a:r>
              <a:rPr lang="en-US">
                <a:latin typeface="Corbel" charset="0"/>
              </a:rPr>
              <a:t> in diagnosing </a:t>
            </a:r>
            <a:r>
              <a:rPr lang="en-US" b="1" u="sng">
                <a:latin typeface="Corbel" charset="0"/>
              </a:rPr>
              <a:t>bowel obstruction </a:t>
            </a:r>
            <a:r>
              <a:rPr lang="en-US">
                <a:latin typeface="Corbel" charset="0"/>
              </a:rPr>
              <a:t>&amp; stones/calcifications</a:t>
            </a:r>
          </a:p>
          <a:p>
            <a:pPr eaLnBrk="1" hangingPunct="1">
              <a:buFont typeface="Arial" charset="0"/>
              <a:buNone/>
            </a:pPr>
            <a:endParaRPr lang="en-US" sz="2800">
              <a:latin typeface="Corbel" charset="0"/>
            </a:endParaRPr>
          </a:p>
          <a:p>
            <a:pPr eaLnBrk="1" hangingPunct="1">
              <a:buFont typeface="Wingdings" charset="0"/>
              <a:buChar char="v"/>
            </a:pPr>
            <a:r>
              <a:rPr lang="en-US" sz="3600" b="1" u="sng">
                <a:latin typeface="Corbel" charset="0"/>
              </a:rPr>
              <a:t>DISADVANTAGES</a:t>
            </a:r>
            <a:r>
              <a:rPr lang="en-US" sz="2800" u="sng">
                <a:latin typeface="Corbel" charset="0"/>
              </a:rPr>
              <a:t>: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Corbel" charset="0"/>
              </a:rPr>
              <a:t>Radiation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>
                <a:latin typeface="Corbel" charset="0"/>
              </a:rPr>
              <a:t>Poor soft tissue details</a:t>
            </a:r>
          </a:p>
          <a:p>
            <a:pPr eaLnBrk="1" hangingPunct="1">
              <a:buFont typeface="Arial" charset="0"/>
              <a:buNone/>
            </a:pPr>
            <a:endParaRPr lang="ar-sa" sz="2800">
              <a:latin typeface="Corbel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34975"/>
            <a:ext cx="8229600" cy="5691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v"/>
            </a:pPr>
            <a:r>
              <a:rPr lang="en-US" sz="3600" b="1" u="sng">
                <a:latin typeface="Corbel" charset="0"/>
              </a:rPr>
              <a:t>INDICATIONS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3200">
                <a:latin typeface="Corbel" charset="0"/>
              </a:rPr>
              <a:t>Abdominal pain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3200">
                <a:latin typeface="Corbel" charset="0"/>
              </a:rPr>
              <a:t>Bowel obstruction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3200">
                <a:latin typeface="Corbel" charset="0"/>
              </a:rPr>
              <a:t>Stones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3200">
                <a:latin typeface="Corbel" charset="0"/>
              </a:rPr>
              <a:t>Masses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3200">
                <a:latin typeface="Corbel" charset="0"/>
              </a:rPr>
              <a:t>Trauma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3200">
                <a:latin typeface="Corbel" charset="0"/>
              </a:rPr>
              <a:t>Others, foreign body, supportive lines.. Etc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sz="2800">
              <a:latin typeface="Corbe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v"/>
            </a:pPr>
            <a:r>
              <a:rPr lang="en-US" sz="3600" b="1" u="sng">
                <a:latin typeface="Corbel" charset="0"/>
              </a:rPr>
              <a:t>CONTRAINDICATIONS: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</a:pPr>
            <a:r>
              <a:rPr lang="en-US" sz="3200">
                <a:latin typeface="Corbel" charset="0"/>
              </a:rPr>
              <a:t>pregnancy</a:t>
            </a:r>
            <a:endParaRPr lang="ar-sa" sz="2400">
              <a:latin typeface="Corbel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6978</TotalTime>
  <Words>1024</Words>
  <Application>Microsoft Macintosh PowerPoint</Application>
  <PresentationFormat>On-screen Show (4:3)</PresentationFormat>
  <Paragraphs>298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Metro</vt:lpstr>
      <vt:lpstr>RADIOLOGY OF THE ABDOMEN</vt:lpstr>
      <vt:lpstr>OBJECTIVES</vt:lpstr>
      <vt:lpstr>What radiological modalities are GOOD in imaging the abdomen mainly the GI tract? </vt:lpstr>
      <vt:lpstr>What radiological modalities are GOOD in imaging the abdomen mainly the STOMACH and BOWEL LOOPS? </vt:lpstr>
      <vt:lpstr>X-Ray</vt:lpstr>
      <vt:lpstr>Abdominal x-ray </vt:lpstr>
      <vt:lpstr>ABDOMINAL X-RAY</vt:lpstr>
      <vt:lpstr>PowerPoint Presentation</vt:lpstr>
      <vt:lpstr>PowerPoint Presentation</vt:lpstr>
      <vt:lpstr>PowerPoint Presentation</vt:lpstr>
      <vt:lpstr>Normal AXR</vt:lpstr>
      <vt:lpstr>PowerPoint Presentation</vt:lpstr>
      <vt:lpstr>3, 6, 9  RULE</vt:lpstr>
      <vt:lpstr>Mechanical small bowl obstruction </vt:lpstr>
      <vt:lpstr>PowerPoint Presentation</vt:lpstr>
      <vt:lpstr>PowerPoint Presentation</vt:lpstr>
      <vt:lpstr>  Coil spring  </vt:lpstr>
      <vt:lpstr>  Double Bubble Sign</vt:lpstr>
      <vt:lpstr>How to differentiate between small and large bowl on X-ray</vt:lpstr>
      <vt:lpstr>Causes of Mechanical LBO</vt:lpstr>
      <vt:lpstr>Mechanical LBO</vt:lpstr>
      <vt:lpstr>Coffee Bean Sign Sigmoid volvulus</vt:lpstr>
      <vt:lpstr>Thumbprinting</vt:lpstr>
      <vt:lpstr>Extraluminal air   </vt:lpstr>
      <vt:lpstr>Upright film best</vt:lpstr>
      <vt:lpstr>Signs of free air</vt:lpstr>
      <vt:lpstr>Crescent Sign</vt:lpstr>
      <vt:lpstr>Rigler’s Sign </vt:lpstr>
      <vt:lpstr>  Football Sign</vt:lpstr>
      <vt:lpstr>Falciform ligament sign</vt:lpstr>
      <vt:lpstr>Checking for calcifications  3rd step in reading an x-ray Renal calculi</vt:lpstr>
      <vt:lpstr>  Staghorn Calcification</vt:lpstr>
      <vt:lpstr>Bladder calculi</vt:lpstr>
      <vt:lpstr>Fluoroscopy </vt:lpstr>
      <vt:lpstr>PowerPoint Presentation</vt:lpstr>
      <vt:lpstr>PowerPoint Presentation</vt:lpstr>
      <vt:lpstr>PowerPoint Presentation</vt:lpstr>
      <vt:lpstr>BARIUM SWALLOW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CT scan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MRI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radiograph</dc:title>
  <dc:creator>maram mobara</dc:creator>
  <cp:lastModifiedBy>Abdulaziz</cp:lastModifiedBy>
  <cp:revision>84</cp:revision>
  <dcterms:created xsi:type="dcterms:W3CDTF">2010-12-21T09:53:50Z</dcterms:created>
  <dcterms:modified xsi:type="dcterms:W3CDTF">2016-12-10T21:30:33Z</dcterms:modified>
</cp:coreProperties>
</file>