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1" r:id="rId7"/>
    <p:sldId id="282" r:id="rId8"/>
    <p:sldId id="280" r:id="rId9"/>
    <p:sldId id="291" r:id="rId10"/>
    <p:sldId id="268" r:id="rId11"/>
    <p:sldId id="274" r:id="rId12"/>
    <p:sldId id="269" r:id="rId13"/>
    <p:sldId id="270" r:id="rId14"/>
    <p:sldId id="271" r:id="rId15"/>
    <p:sldId id="290" r:id="rId16"/>
    <p:sldId id="283" r:id="rId17"/>
    <p:sldId id="292" r:id="rId18"/>
    <p:sldId id="276" r:id="rId19"/>
    <p:sldId id="284" r:id="rId20"/>
    <p:sldId id="257" r:id="rId21"/>
    <p:sldId id="259" r:id="rId22"/>
    <p:sldId id="285" r:id="rId23"/>
    <p:sldId id="260" r:id="rId24"/>
    <p:sldId id="262" r:id="rId25"/>
    <p:sldId id="287" r:id="rId26"/>
    <p:sldId id="286" r:id="rId27"/>
    <p:sldId id="267" r:id="rId28"/>
    <p:sldId id="263" r:id="rId29"/>
    <p:sldId id="264" r:id="rId30"/>
    <p:sldId id="265" r:id="rId31"/>
    <p:sldId id="266" r:id="rId32"/>
    <p:sldId id="288" r:id="rId33"/>
    <p:sldId id="289" r:id="rId34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5000" autoAdjust="0"/>
    <p:restoredTop sz="94609" autoAdjust="0"/>
  </p:normalViewPr>
  <p:slideViewPr>
    <p:cSldViewPr>
      <p:cViewPr varScale="1">
        <p:scale>
          <a:sx n="79" d="100"/>
          <a:sy n="79" d="100"/>
        </p:scale>
        <p:origin x="-120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0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0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57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02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66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72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98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67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10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66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55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8DB3-AD2B-49C5-A771-AD6A61038785}" type="datetimeFigureOut">
              <a:rPr lang="x-none" smtClean="0"/>
              <a:pPr/>
              <a:t>11/28/16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953A-75C7-4AB0-86AB-FE5FF4B54EB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73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3.png"/><Relationship Id="rId5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RADIOLOGY OF ESOPHAGUS AND STOMACH</a:t>
            </a:r>
            <a:endParaRPr lang="x-none" dirty="0">
              <a:latin typeface="Comic Sans MS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ابو عايد\Desktop\stomach\_K4811128__1119041826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ابو عايد\Desktop\stomach\_K4811128__1119041826\im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ابو عايد\Desktop\stomach\_K4811128__1119041826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ابو عايد\Desktop\stomach\_K4811128__1119041826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7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9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42844" y="3000372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1-esophageal vestibule (</a:t>
            </a:r>
            <a:r>
              <a:rPr lang="en-US" b="1" dirty="0" err="1" smtClean="0"/>
              <a:t>ampulla</a:t>
            </a:r>
            <a:r>
              <a:rPr lang="en-US" b="1" dirty="0" smtClean="0"/>
              <a:t>).</a:t>
            </a:r>
          </a:p>
          <a:p>
            <a:pPr algn="l" rtl="0"/>
            <a:r>
              <a:rPr lang="en-US" b="1" dirty="0" smtClean="0"/>
              <a:t>2- B ring.</a:t>
            </a:r>
          </a:p>
          <a:p>
            <a:pPr algn="l" rtl="0"/>
            <a:r>
              <a:rPr lang="en-US" b="1" dirty="0" smtClean="0"/>
              <a:t>3- gastroesophageal junction.</a:t>
            </a:r>
          </a:p>
          <a:p>
            <a:pPr algn="l" rtl="0"/>
            <a:r>
              <a:rPr lang="en-US" b="1" dirty="0" smtClean="0"/>
              <a:t>4- stomach (gastric fundus).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99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adiology.rsna.org/content/237/2/414/F25.small.gif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932040" y="980728"/>
            <a:ext cx="31337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radiology.rsna.org/content/237/2/414/F24.small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899592" y="980728"/>
            <a:ext cx="3240360" cy="467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Abnormal esophagus (masses)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595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92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Bird's </a:t>
            </a:r>
            <a:r>
              <a:rPr lang="en-US" b="1" dirty="0" smtClean="0"/>
              <a:t>beak</a:t>
            </a:r>
            <a:r>
              <a:rPr lang="en-US" dirty="0" smtClean="0"/>
              <a:t> </a:t>
            </a:r>
            <a:r>
              <a:rPr lang="en-US" b="1" dirty="0"/>
              <a:t>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7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1772816"/>
            <a:ext cx="59766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0" dirty="0" smtClean="0">
                <a:latin typeface="Comic Sans MS" pitchFamily="66" charset="0"/>
              </a:rPr>
              <a:t>STOMACH ANATOMY</a:t>
            </a:r>
            <a:endParaRPr lang="x-none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7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42088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0" dirty="0" smtClean="0">
                <a:latin typeface="Comic Sans MS" pitchFamily="66" charset="0"/>
              </a:rPr>
              <a:t>X RAY</a:t>
            </a:r>
            <a:endParaRPr lang="en-US" sz="8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mic Sans MS" pitchFamily="66" charset="0"/>
              </a:rPr>
              <a:t>ESOPHAGUS ANATOMY</a:t>
            </a:r>
            <a:endParaRPr lang="x-none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8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4499993" y="476672"/>
            <a:ext cx="4449552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ابو عايد\Desktop\stomach\_K4811128__1119043023\ser1337img0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1" t="4445" r="8730"/>
          <a:stretch/>
        </p:blipFill>
        <p:spPr bwMode="auto">
          <a:xfrm>
            <a:off x="179511" y="476673"/>
            <a:ext cx="4320481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2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052736"/>
            <a:ext cx="3041238" cy="41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7096" b="58348"/>
          <a:stretch/>
        </p:blipFill>
        <p:spPr bwMode="auto">
          <a:xfrm>
            <a:off x="107267" y="332656"/>
            <a:ext cx="5976901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732240" y="1205451"/>
            <a:ext cx="2088232" cy="1584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" name="شكل حر 2"/>
          <p:cNvSpPr/>
          <p:nvPr/>
        </p:nvSpPr>
        <p:spPr>
          <a:xfrm>
            <a:off x="3995937" y="1915886"/>
            <a:ext cx="1512168" cy="1370516"/>
          </a:xfrm>
          <a:custGeom>
            <a:avLst/>
            <a:gdLst>
              <a:gd name="connsiteX0" fmla="*/ 116114 w 1669143"/>
              <a:gd name="connsiteY0" fmla="*/ 1364343 h 1370516"/>
              <a:gd name="connsiteX1" fmla="*/ 58057 w 1669143"/>
              <a:gd name="connsiteY1" fmla="*/ 1248228 h 1370516"/>
              <a:gd name="connsiteX2" fmla="*/ 14514 w 1669143"/>
              <a:gd name="connsiteY2" fmla="*/ 1219200 h 1370516"/>
              <a:gd name="connsiteX3" fmla="*/ 0 w 1669143"/>
              <a:gd name="connsiteY3" fmla="*/ 1175657 h 1370516"/>
              <a:gd name="connsiteX4" fmla="*/ 29028 w 1669143"/>
              <a:gd name="connsiteY4" fmla="*/ 899885 h 1370516"/>
              <a:gd name="connsiteX5" fmla="*/ 58057 w 1669143"/>
              <a:gd name="connsiteY5" fmla="*/ 580571 h 1370516"/>
              <a:gd name="connsiteX6" fmla="*/ 87086 w 1669143"/>
              <a:gd name="connsiteY6" fmla="*/ 493485 h 1370516"/>
              <a:gd name="connsiteX7" fmla="*/ 101600 w 1669143"/>
              <a:gd name="connsiteY7" fmla="*/ 449943 h 1370516"/>
              <a:gd name="connsiteX8" fmla="*/ 130628 w 1669143"/>
              <a:gd name="connsiteY8" fmla="*/ 362857 h 1370516"/>
              <a:gd name="connsiteX9" fmla="*/ 145143 w 1669143"/>
              <a:gd name="connsiteY9" fmla="*/ 319314 h 1370516"/>
              <a:gd name="connsiteX10" fmla="*/ 188686 w 1669143"/>
              <a:gd name="connsiteY10" fmla="*/ 290285 h 1370516"/>
              <a:gd name="connsiteX11" fmla="*/ 232228 w 1669143"/>
              <a:gd name="connsiteY11" fmla="*/ 203200 h 1370516"/>
              <a:gd name="connsiteX12" fmla="*/ 275771 w 1669143"/>
              <a:gd name="connsiteY12" fmla="*/ 174171 h 1370516"/>
              <a:gd name="connsiteX13" fmla="*/ 290286 w 1669143"/>
              <a:gd name="connsiteY13" fmla="*/ 130628 h 1370516"/>
              <a:gd name="connsiteX14" fmla="*/ 377371 w 1669143"/>
              <a:gd name="connsiteY14" fmla="*/ 87085 h 1370516"/>
              <a:gd name="connsiteX15" fmla="*/ 420914 w 1669143"/>
              <a:gd name="connsiteY15" fmla="*/ 58057 h 1370516"/>
              <a:gd name="connsiteX16" fmla="*/ 508000 w 1669143"/>
              <a:gd name="connsiteY16" fmla="*/ 29028 h 1370516"/>
              <a:gd name="connsiteX17" fmla="*/ 551543 w 1669143"/>
              <a:gd name="connsiteY17" fmla="*/ 14514 h 1370516"/>
              <a:gd name="connsiteX18" fmla="*/ 595086 w 1669143"/>
              <a:gd name="connsiteY18" fmla="*/ 0 h 1370516"/>
              <a:gd name="connsiteX19" fmla="*/ 856343 w 1669143"/>
              <a:gd name="connsiteY19" fmla="*/ 14514 h 1370516"/>
              <a:gd name="connsiteX20" fmla="*/ 899886 w 1669143"/>
              <a:gd name="connsiteY20" fmla="*/ 29028 h 1370516"/>
              <a:gd name="connsiteX21" fmla="*/ 1016000 w 1669143"/>
              <a:gd name="connsiteY21" fmla="*/ 43543 h 1370516"/>
              <a:gd name="connsiteX22" fmla="*/ 1146628 w 1669143"/>
              <a:gd name="connsiteY22" fmla="*/ 72571 h 1370516"/>
              <a:gd name="connsiteX23" fmla="*/ 1277257 w 1669143"/>
              <a:gd name="connsiteY23" fmla="*/ 145143 h 1370516"/>
              <a:gd name="connsiteX24" fmla="*/ 1306286 w 1669143"/>
              <a:gd name="connsiteY24" fmla="*/ 188685 h 1370516"/>
              <a:gd name="connsiteX25" fmla="*/ 1364343 w 1669143"/>
              <a:gd name="connsiteY25" fmla="*/ 203200 h 1370516"/>
              <a:gd name="connsiteX26" fmla="*/ 1407886 w 1669143"/>
              <a:gd name="connsiteY26" fmla="*/ 217714 h 1370516"/>
              <a:gd name="connsiteX27" fmla="*/ 1422400 w 1669143"/>
              <a:gd name="connsiteY27" fmla="*/ 261257 h 1370516"/>
              <a:gd name="connsiteX28" fmla="*/ 1509486 w 1669143"/>
              <a:gd name="connsiteY28" fmla="*/ 319314 h 1370516"/>
              <a:gd name="connsiteX29" fmla="*/ 1524000 w 1669143"/>
              <a:gd name="connsiteY29" fmla="*/ 362857 h 1370516"/>
              <a:gd name="connsiteX30" fmla="*/ 1567543 w 1669143"/>
              <a:gd name="connsiteY30" fmla="*/ 391885 h 1370516"/>
              <a:gd name="connsiteX31" fmla="*/ 1596571 w 1669143"/>
              <a:gd name="connsiteY31" fmla="*/ 435428 h 1370516"/>
              <a:gd name="connsiteX32" fmla="*/ 1625600 w 1669143"/>
              <a:gd name="connsiteY32" fmla="*/ 537028 h 1370516"/>
              <a:gd name="connsiteX33" fmla="*/ 1640114 w 1669143"/>
              <a:gd name="connsiteY33" fmla="*/ 595085 h 1370516"/>
              <a:gd name="connsiteX34" fmla="*/ 1669143 w 1669143"/>
              <a:gd name="connsiteY34" fmla="*/ 682171 h 1370516"/>
              <a:gd name="connsiteX35" fmla="*/ 1654628 w 1669143"/>
              <a:gd name="connsiteY35" fmla="*/ 928914 h 1370516"/>
              <a:gd name="connsiteX36" fmla="*/ 1640114 w 1669143"/>
              <a:gd name="connsiteY36" fmla="*/ 1103085 h 1370516"/>
              <a:gd name="connsiteX37" fmla="*/ 1553028 w 1669143"/>
              <a:gd name="connsiteY37" fmla="*/ 1132114 h 1370516"/>
              <a:gd name="connsiteX38" fmla="*/ 1509486 w 1669143"/>
              <a:gd name="connsiteY38" fmla="*/ 1161143 h 1370516"/>
              <a:gd name="connsiteX39" fmla="*/ 1393371 w 1669143"/>
              <a:gd name="connsiteY39" fmla="*/ 1190171 h 1370516"/>
              <a:gd name="connsiteX40" fmla="*/ 1219200 w 1669143"/>
              <a:gd name="connsiteY40" fmla="*/ 1233714 h 1370516"/>
              <a:gd name="connsiteX41" fmla="*/ 1175657 w 1669143"/>
              <a:gd name="connsiteY41" fmla="*/ 1248228 h 1370516"/>
              <a:gd name="connsiteX42" fmla="*/ 1030514 w 1669143"/>
              <a:gd name="connsiteY42" fmla="*/ 1262743 h 1370516"/>
              <a:gd name="connsiteX43" fmla="*/ 986971 w 1669143"/>
              <a:gd name="connsiteY43" fmla="*/ 1277257 h 1370516"/>
              <a:gd name="connsiteX44" fmla="*/ 943428 w 1669143"/>
              <a:gd name="connsiteY44" fmla="*/ 1306285 h 1370516"/>
              <a:gd name="connsiteX45" fmla="*/ 682171 w 1669143"/>
              <a:gd name="connsiteY45" fmla="*/ 1335314 h 1370516"/>
              <a:gd name="connsiteX46" fmla="*/ 638628 w 1669143"/>
              <a:gd name="connsiteY46" fmla="*/ 1349828 h 1370516"/>
              <a:gd name="connsiteX47" fmla="*/ 116114 w 1669143"/>
              <a:gd name="connsiteY47" fmla="*/ 1364343 h 1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69143" h="1370516">
                <a:moveTo>
                  <a:pt x="116114" y="1364343"/>
                </a:moveTo>
                <a:cubicBezTo>
                  <a:pt x="19352" y="1347410"/>
                  <a:pt x="87045" y="1277216"/>
                  <a:pt x="58057" y="1248228"/>
                </a:cubicBezTo>
                <a:cubicBezTo>
                  <a:pt x="45722" y="1235893"/>
                  <a:pt x="29028" y="1228876"/>
                  <a:pt x="14514" y="1219200"/>
                </a:cubicBezTo>
                <a:cubicBezTo>
                  <a:pt x="9676" y="1204686"/>
                  <a:pt x="0" y="1190956"/>
                  <a:pt x="0" y="1175657"/>
                </a:cubicBezTo>
                <a:cubicBezTo>
                  <a:pt x="0" y="1058257"/>
                  <a:pt x="11968" y="1002248"/>
                  <a:pt x="29028" y="899885"/>
                </a:cubicBezTo>
                <a:cubicBezTo>
                  <a:pt x="32636" y="845769"/>
                  <a:pt x="39458" y="661167"/>
                  <a:pt x="58057" y="580571"/>
                </a:cubicBezTo>
                <a:cubicBezTo>
                  <a:pt x="64937" y="550756"/>
                  <a:pt x="77410" y="522514"/>
                  <a:pt x="87086" y="493485"/>
                </a:cubicBezTo>
                <a:lnTo>
                  <a:pt x="101600" y="449943"/>
                </a:lnTo>
                <a:lnTo>
                  <a:pt x="130628" y="362857"/>
                </a:lnTo>
                <a:cubicBezTo>
                  <a:pt x="135466" y="348343"/>
                  <a:pt x="132413" y="327801"/>
                  <a:pt x="145143" y="319314"/>
                </a:cubicBezTo>
                <a:lnTo>
                  <a:pt x="188686" y="290285"/>
                </a:lnTo>
                <a:cubicBezTo>
                  <a:pt x="200490" y="254872"/>
                  <a:pt x="204093" y="231336"/>
                  <a:pt x="232228" y="203200"/>
                </a:cubicBezTo>
                <a:cubicBezTo>
                  <a:pt x="244563" y="190865"/>
                  <a:pt x="261257" y="183847"/>
                  <a:pt x="275771" y="174171"/>
                </a:cubicBezTo>
                <a:cubicBezTo>
                  <a:pt x="280609" y="159657"/>
                  <a:pt x="280728" y="142575"/>
                  <a:pt x="290286" y="130628"/>
                </a:cubicBezTo>
                <a:cubicBezTo>
                  <a:pt x="318015" y="95967"/>
                  <a:pt x="342314" y="104613"/>
                  <a:pt x="377371" y="87085"/>
                </a:cubicBezTo>
                <a:cubicBezTo>
                  <a:pt x="392973" y="79284"/>
                  <a:pt x="404974" y="65142"/>
                  <a:pt x="420914" y="58057"/>
                </a:cubicBezTo>
                <a:cubicBezTo>
                  <a:pt x="448876" y="45630"/>
                  <a:pt x="478971" y="38704"/>
                  <a:pt x="508000" y="29028"/>
                </a:cubicBezTo>
                <a:lnTo>
                  <a:pt x="551543" y="14514"/>
                </a:lnTo>
                <a:lnTo>
                  <a:pt x="595086" y="0"/>
                </a:lnTo>
                <a:cubicBezTo>
                  <a:pt x="682172" y="4838"/>
                  <a:pt x="769516" y="6245"/>
                  <a:pt x="856343" y="14514"/>
                </a:cubicBezTo>
                <a:cubicBezTo>
                  <a:pt x="871574" y="15964"/>
                  <a:pt x="884833" y="26291"/>
                  <a:pt x="899886" y="29028"/>
                </a:cubicBezTo>
                <a:cubicBezTo>
                  <a:pt x="938263" y="36006"/>
                  <a:pt x="977448" y="37612"/>
                  <a:pt x="1016000" y="43543"/>
                </a:cubicBezTo>
                <a:cubicBezTo>
                  <a:pt x="1063910" y="50914"/>
                  <a:pt x="1100396" y="61013"/>
                  <a:pt x="1146628" y="72571"/>
                </a:cubicBezTo>
                <a:cubicBezTo>
                  <a:pt x="1246444" y="139115"/>
                  <a:pt x="1200616" y="119595"/>
                  <a:pt x="1277257" y="145143"/>
                </a:cubicBezTo>
                <a:cubicBezTo>
                  <a:pt x="1286933" y="159657"/>
                  <a:pt x="1291772" y="179009"/>
                  <a:pt x="1306286" y="188685"/>
                </a:cubicBezTo>
                <a:cubicBezTo>
                  <a:pt x="1322884" y="199750"/>
                  <a:pt x="1345163" y="197720"/>
                  <a:pt x="1364343" y="203200"/>
                </a:cubicBezTo>
                <a:cubicBezTo>
                  <a:pt x="1379054" y="207403"/>
                  <a:pt x="1393372" y="212876"/>
                  <a:pt x="1407886" y="217714"/>
                </a:cubicBezTo>
                <a:cubicBezTo>
                  <a:pt x="1412724" y="232228"/>
                  <a:pt x="1411582" y="250439"/>
                  <a:pt x="1422400" y="261257"/>
                </a:cubicBezTo>
                <a:cubicBezTo>
                  <a:pt x="1447070" y="285927"/>
                  <a:pt x="1509486" y="319314"/>
                  <a:pt x="1509486" y="319314"/>
                </a:cubicBezTo>
                <a:cubicBezTo>
                  <a:pt x="1514324" y="333828"/>
                  <a:pt x="1514443" y="350910"/>
                  <a:pt x="1524000" y="362857"/>
                </a:cubicBezTo>
                <a:cubicBezTo>
                  <a:pt x="1534897" y="376478"/>
                  <a:pt x="1555208" y="379550"/>
                  <a:pt x="1567543" y="391885"/>
                </a:cubicBezTo>
                <a:cubicBezTo>
                  <a:pt x="1579878" y="404220"/>
                  <a:pt x="1586895" y="420914"/>
                  <a:pt x="1596571" y="435428"/>
                </a:cubicBezTo>
                <a:cubicBezTo>
                  <a:pt x="1641960" y="616976"/>
                  <a:pt x="1583945" y="391231"/>
                  <a:pt x="1625600" y="537028"/>
                </a:cubicBezTo>
                <a:cubicBezTo>
                  <a:pt x="1631080" y="556208"/>
                  <a:pt x="1634382" y="575978"/>
                  <a:pt x="1640114" y="595085"/>
                </a:cubicBezTo>
                <a:cubicBezTo>
                  <a:pt x="1648907" y="624393"/>
                  <a:pt x="1669143" y="682171"/>
                  <a:pt x="1669143" y="682171"/>
                </a:cubicBezTo>
                <a:cubicBezTo>
                  <a:pt x="1664305" y="764419"/>
                  <a:pt x="1660297" y="846719"/>
                  <a:pt x="1654628" y="928914"/>
                </a:cubicBezTo>
                <a:cubicBezTo>
                  <a:pt x="1650620" y="987034"/>
                  <a:pt x="1666168" y="1050977"/>
                  <a:pt x="1640114" y="1103085"/>
                </a:cubicBezTo>
                <a:cubicBezTo>
                  <a:pt x="1626430" y="1130454"/>
                  <a:pt x="1553028" y="1132114"/>
                  <a:pt x="1553028" y="1132114"/>
                </a:cubicBezTo>
                <a:cubicBezTo>
                  <a:pt x="1538514" y="1141790"/>
                  <a:pt x="1525088" y="1153342"/>
                  <a:pt x="1509486" y="1161143"/>
                </a:cubicBezTo>
                <a:cubicBezTo>
                  <a:pt x="1477777" y="1176998"/>
                  <a:pt x="1424126" y="1183074"/>
                  <a:pt x="1393371" y="1190171"/>
                </a:cubicBezTo>
                <a:cubicBezTo>
                  <a:pt x="1335060" y="1203627"/>
                  <a:pt x="1277257" y="1219200"/>
                  <a:pt x="1219200" y="1233714"/>
                </a:cubicBezTo>
                <a:cubicBezTo>
                  <a:pt x="1204357" y="1237425"/>
                  <a:pt x="1190779" y="1245902"/>
                  <a:pt x="1175657" y="1248228"/>
                </a:cubicBezTo>
                <a:cubicBezTo>
                  <a:pt x="1127600" y="1255621"/>
                  <a:pt x="1078895" y="1257905"/>
                  <a:pt x="1030514" y="1262743"/>
                </a:cubicBezTo>
                <a:cubicBezTo>
                  <a:pt x="1016000" y="1267581"/>
                  <a:pt x="1000655" y="1270415"/>
                  <a:pt x="986971" y="1277257"/>
                </a:cubicBezTo>
                <a:cubicBezTo>
                  <a:pt x="971369" y="1285058"/>
                  <a:pt x="959761" y="1300160"/>
                  <a:pt x="943428" y="1306285"/>
                </a:cubicBezTo>
                <a:cubicBezTo>
                  <a:pt x="887918" y="1327101"/>
                  <a:pt x="693660" y="1334430"/>
                  <a:pt x="682171" y="1335314"/>
                </a:cubicBezTo>
                <a:cubicBezTo>
                  <a:pt x="667657" y="1340152"/>
                  <a:pt x="653906" y="1349024"/>
                  <a:pt x="638628" y="1349828"/>
                </a:cubicBezTo>
                <a:cubicBezTo>
                  <a:pt x="464630" y="1358986"/>
                  <a:pt x="212876" y="1381276"/>
                  <a:pt x="116114" y="13643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13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68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Fluoroscopy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1</a:t>
            </a:r>
            <a:endParaRPr lang="x-none" sz="2800" b="1" dirty="0"/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2</a:t>
            </a:r>
            <a:endParaRPr lang="x-none" sz="28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3</a:t>
            </a:r>
            <a:endParaRPr lang="x-none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x-none" sz="2800" b="1" dirty="0"/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x-none" sz="2800" b="1" dirty="0"/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x-none" sz="2800" b="1" dirty="0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1912075"/>
            <a:ext cx="3197120" cy="33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9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1</a:t>
            </a:r>
            <a:endParaRPr lang="x-none" sz="2800" b="1" dirty="0">
              <a:solidFill>
                <a:prstClr val="black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x-none" sz="2800" b="1" dirty="0">
              <a:solidFill>
                <a:prstClr val="black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x-none" b="1" dirty="0">
              <a:solidFill>
                <a:prstClr val="black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x-none" sz="2800" b="1" dirty="0">
              <a:solidFill>
                <a:prstClr val="black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x-none" sz="2800" b="1" dirty="0">
              <a:solidFill>
                <a:prstClr val="black"/>
              </a:solidFill>
            </a:endParaRPr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6</a:t>
            </a:r>
            <a:endParaRPr lang="x-none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055155" y="2251617"/>
            <a:ext cx="31968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Stomach fundus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Greater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Lesser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/>
              <a:t>Antrum</a:t>
            </a:r>
            <a:endParaRPr lang="en-US" sz="2400" b="1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Mucosal folds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207504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quickblogcast.com/80618-70584/gastriculcer.jpg?a=84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t="5556" r="1316" b="4167"/>
          <a:stretch>
            <a:fillRect/>
          </a:stretch>
        </p:blipFill>
        <p:spPr bwMode="auto">
          <a:xfrm>
            <a:off x="1475656" y="548680"/>
            <a:ext cx="61926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Gastric ulcer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69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dirty="0" smtClean="0">
                <a:latin typeface="Comic Sans MS" pitchFamily="66" charset="0"/>
              </a:rPr>
              <a:t>CT Scan </a:t>
            </a:r>
            <a:r>
              <a:rPr lang="en-US" sz="7200" dirty="0" err="1" smtClean="0">
                <a:latin typeface="Comic Sans MS" pitchFamily="66" charset="0"/>
              </a:rPr>
              <a:t>vs</a:t>
            </a:r>
            <a:r>
              <a:rPr lang="en-US" sz="7200" dirty="0" smtClean="0">
                <a:latin typeface="Comic Sans MS" pitchFamily="66" charset="0"/>
              </a:rPr>
              <a:t> MRI</a:t>
            </a:r>
            <a:endParaRPr lang="en-US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ابو عايد\Desktop\stomach\mri stomach\ser003img0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4391" r="14594" b="43048"/>
          <a:stretch/>
        </p:blipFill>
        <p:spPr bwMode="auto">
          <a:xfrm>
            <a:off x="4427984" y="1724106"/>
            <a:ext cx="4513223" cy="33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106"/>
            <a:ext cx="4320479" cy="328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228184" y="2540547"/>
            <a:ext cx="2448272" cy="139250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51665"/>
            <a:ext cx="2870876" cy="2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9552" y="5301208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CT SCAN</a:t>
            </a:r>
            <a:endParaRPr lang="x-none" sz="4400" b="1" dirty="0">
              <a:latin typeface="Comic Sans MS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8024" y="5301207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MRI</a:t>
            </a:r>
            <a:endParaRPr lang="x-none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6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</a:t>
            </a:r>
            <a:endParaRPr lang="x-none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x-none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3</a:t>
            </a:r>
            <a:endParaRPr lang="x-none" sz="2400" b="1" dirty="0"/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x-none" sz="2800" b="1" dirty="0"/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x-none" sz="2800" b="1" dirty="0"/>
          </a:p>
        </p:txBody>
      </p:sp>
    </p:spTree>
    <p:extLst>
      <p:ext uri="{BB962C8B-B14F-4D97-AF65-F5344CB8AC3E}">
        <p14:creationId xmlns:p14="http://schemas.microsoft.com/office/powerpoint/2010/main" val="2956433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>
              <a:solidFill>
                <a:prstClr val="black"/>
              </a:solidFill>
            </a:endParaRPr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x-none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x-none" dirty="0">
              <a:solidFill>
                <a:prstClr val="white"/>
              </a:solidFill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3</a:t>
            </a:r>
            <a:endParaRPr lang="x-none" sz="2400" b="1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4</a:t>
            </a:r>
            <a:endParaRPr lang="x-none" sz="2800" b="1" dirty="0">
              <a:solidFill>
                <a:prstClr val="white"/>
              </a:solidFill>
            </a:endParaRPr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x-none" sz="28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6287" y="4509120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1-Greater curvature</a:t>
            </a:r>
          </a:p>
          <a:p>
            <a:pPr algn="l"/>
            <a:r>
              <a:rPr lang="en-US" sz="2400" b="1" dirty="0" smtClean="0"/>
              <a:t>2-Lesser curvature</a:t>
            </a:r>
          </a:p>
          <a:p>
            <a:pPr algn="l"/>
            <a:r>
              <a:rPr lang="en-US" sz="2400" b="1" dirty="0" smtClean="0"/>
              <a:t>3-Stomach fundus</a:t>
            </a:r>
          </a:p>
          <a:p>
            <a:pPr algn="l"/>
            <a:r>
              <a:rPr lang="en-US" sz="2400" b="1" dirty="0" smtClean="0"/>
              <a:t>4-Antrum</a:t>
            </a:r>
          </a:p>
          <a:p>
            <a:pPr algn="l"/>
            <a:r>
              <a:rPr lang="en-US" sz="2400" b="1" dirty="0" smtClean="0"/>
              <a:t>5-Pylorus</a:t>
            </a:r>
          </a:p>
        </p:txBody>
      </p:sp>
    </p:spTree>
    <p:extLst>
      <p:ext uri="{BB962C8B-B14F-4D97-AF65-F5344CB8AC3E}">
        <p14:creationId xmlns:p14="http://schemas.microsoft.com/office/powerpoint/2010/main" val="342233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x-none" dirty="0"/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x-none" dirty="0"/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x-none" dirty="0"/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x-none" dirty="0"/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x-none" dirty="0"/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6477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</a:t>
            </a:r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1520" y="188640"/>
            <a:ext cx="26035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Liver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Antrum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Spleen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Kidney </a:t>
            </a:r>
            <a:endParaRPr lang="x-non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jronline.org/content/184/3/803/F7.larg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1340768"/>
            <a:ext cx="376776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15719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 smtClean="0">
                <a:latin typeface="Comic Sans MS" pitchFamily="66" charset="0"/>
              </a:rPr>
              <a:t>Stomach mass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6" name="Picture 4" descr="http://radiographics.rsna.org/content/23/5/1117/F3.large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4932040" y="1340768"/>
            <a:ext cx="3772955" cy="343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089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b="1" dirty="0" smtClean="0">
                <a:solidFill>
                  <a:srgbClr val="00B050"/>
                </a:solidFill>
                <a:latin typeface="Comic Sans MS" pitchFamily="66" charset="0"/>
              </a:rPr>
              <a:t>THE END</a:t>
            </a:r>
            <a:endParaRPr lang="en-US" sz="7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06896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CT scan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5085184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Esophagus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Trachea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Aorta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Lung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Pulmonary artery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8092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mic Sans MS" pitchFamily="66" charset="0"/>
              </a:rPr>
              <a:t>Fluoroscopy 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Fluoroscope</a:t>
            </a:r>
            <a:endParaRPr lang="en-C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Real-time </a:t>
            </a:r>
            <a:r>
              <a:rPr lang="en-US" dirty="0" smtClean="0"/>
              <a:t> x ray.</a:t>
            </a:r>
            <a:r>
              <a:rPr lang="en-US" dirty="0"/>
              <a:t>					x-ray video</a:t>
            </a:r>
          </a:p>
          <a:p>
            <a:r>
              <a:rPr lang="en-US" dirty="0"/>
              <a:t>Multiple sequential 					images</a:t>
            </a:r>
          </a:p>
          <a:p>
            <a:r>
              <a:rPr lang="en-US" dirty="0"/>
              <a:t>Spot films</a:t>
            </a:r>
            <a:endParaRPr lang="en-CA" dirty="0"/>
          </a:p>
        </p:txBody>
      </p:sp>
      <p:pic>
        <p:nvPicPr>
          <p:cNvPr id="11268" name="Picture 4" descr="C:\Documents and Settings\default\My Documents\My Pictures\fluo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 b="119"/>
          <a:stretch>
            <a:fillRect/>
          </a:stretch>
        </p:blipFill>
        <p:spPr bwMode="auto">
          <a:xfrm>
            <a:off x="4419600" y="1554163"/>
            <a:ext cx="4724400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207</Words>
  <Application>Microsoft Macintosh PowerPoint</Application>
  <PresentationFormat>On-screen Show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نسق Office</vt:lpstr>
      <vt:lpstr>RADIOLOGY OF ESOPHAGUS AND 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ESOPHAGUS AND STOMACH</dc:title>
  <dc:creator>ابو عايد</dc:creator>
  <cp:lastModifiedBy>Hashem Almahmoud</cp:lastModifiedBy>
  <cp:revision>23</cp:revision>
  <dcterms:created xsi:type="dcterms:W3CDTF">2012-11-20T18:35:04Z</dcterms:created>
  <dcterms:modified xsi:type="dcterms:W3CDTF">2016-11-29T18:55:09Z</dcterms:modified>
</cp:coreProperties>
</file>