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6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311" r:id="rId11"/>
    <p:sldId id="265" r:id="rId12"/>
    <p:sldId id="266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93" r:id="rId23"/>
    <p:sldId id="267" r:id="rId24"/>
    <p:sldId id="295" r:id="rId25"/>
    <p:sldId id="296" r:id="rId26"/>
    <p:sldId id="310" r:id="rId27"/>
    <p:sldId id="268" r:id="rId28"/>
    <p:sldId id="269" r:id="rId29"/>
    <p:sldId id="270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97" r:id="rId38"/>
    <p:sldId id="294" r:id="rId39"/>
    <p:sldId id="298" r:id="rId40"/>
    <p:sldId id="287" r:id="rId41"/>
    <p:sldId id="288" r:id="rId42"/>
    <p:sldId id="299" r:id="rId43"/>
    <p:sldId id="300" r:id="rId44"/>
    <p:sldId id="301" r:id="rId45"/>
    <p:sldId id="302" r:id="rId46"/>
    <p:sldId id="303" r:id="rId47"/>
    <p:sldId id="289" r:id="rId48"/>
    <p:sldId id="290" r:id="rId49"/>
    <p:sldId id="291" r:id="rId50"/>
    <p:sldId id="304" r:id="rId51"/>
    <p:sldId id="305" r:id="rId52"/>
    <p:sldId id="306" r:id="rId53"/>
    <p:sldId id="307" r:id="rId54"/>
    <p:sldId id="309" r:id="rId55"/>
    <p:sldId id="308" r:id="rId56"/>
    <p:sldId id="312" r:id="rId57"/>
    <p:sldId id="292" r:id="rId58"/>
    <p:sldId id="313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646" autoAdjust="0"/>
  </p:normalViewPr>
  <p:slideViewPr>
    <p:cSldViewPr snapToGrid="0" snapToObjects="1">
      <p:cViewPr varScale="1">
        <p:scale>
          <a:sx n="42" d="100"/>
          <a:sy n="42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8C9D1-1F50-1E47-9AC7-50481E7F4AAC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24802-70AF-464F-B967-31C25828B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3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Study well in first</a:t>
            </a:r>
            <a:r>
              <a:rPr lang="en-US" baseline="0" dirty="0" smtClean="0"/>
              <a:t> and second years.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After third year start taking electives to deicide. It’s okay if you can’t decide early.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4802-70AF-464F-B967-31C25828B4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12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more… for each specialty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4802-70AF-464F-B967-31C25828B4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65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457200">
              <a:buFontTx/>
              <a:buChar char="•"/>
            </a:pPr>
            <a:r>
              <a:rPr lang="en-US" sz="7400" baseline="30000" dirty="0" smtClean="0"/>
              <a:t>*</a:t>
            </a:r>
            <a:r>
              <a:rPr lang="en-US" sz="7400" b="1" dirty="0" smtClean="0"/>
              <a:t>Microbiology Alternatives:</a:t>
            </a:r>
          </a:p>
          <a:p>
            <a:pPr marL="514350" indent="-457200">
              <a:buFontTx/>
              <a:buChar char="•"/>
            </a:pPr>
            <a:r>
              <a:rPr lang="en-US" sz="7400" b="1" baseline="30000" dirty="0" smtClean="0"/>
              <a:t>*</a:t>
            </a:r>
            <a:r>
              <a:rPr lang="en-US" sz="7400" b="1" dirty="0" smtClean="0"/>
              <a:t>Pathology Alternative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4802-70AF-464F-B967-31C25828B4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7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E889-56E5-4165-910B-6D49CE7B076B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821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 CK is a one-day examination. It is divided into eight 60-minute blocks and administered in one 9-hour testing session. The number of questions per block on a given examination form will vary, but will not exceed 44. The total number of items on the overall examination form will not exceed 350.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4802-70AF-464F-B967-31C25828B44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4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4802-70AF-464F-B967-31C25828B44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9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9E3-F399-F847-991F-FD68DB6ECE5A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E8D4D6-9AE3-3A40-BB55-05A53B9CF6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9E3-F399-F847-991F-FD68DB6ECE5A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D4D6-9AE3-3A40-BB55-05A53B9CF63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6E8D4D6-9AE3-3A40-BB55-05A53B9CF6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9E3-F399-F847-991F-FD68DB6ECE5A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9E3-F399-F847-991F-FD68DB6ECE5A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6E8D4D6-9AE3-3A40-BB55-05A53B9CF6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9E3-F399-F847-991F-FD68DB6ECE5A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E8D4D6-9AE3-3A40-BB55-05A53B9CF6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B739E3-F399-F847-991F-FD68DB6ECE5A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D4D6-9AE3-3A40-BB55-05A53B9CF6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9E3-F399-F847-991F-FD68DB6ECE5A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6E8D4D6-9AE3-3A40-BB55-05A53B9CF63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9E3-F399-F847-991F-FD68DB6ECE5A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6E8D4D6-9AE3-3A40-BB55-05A53B9CF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9E3-F399-F847-991F-FD68DB6ECE5A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E8D4D6-9AE3-3A40-BB55-05A53B9CF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E8D4D6-9AE3-3A40-BB55-05A53B9CF63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9E3-F399-F847-991F-FD68DB6ECE5A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6E8D4D6-9AE3-3A40-BB55-05A53B9CF6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B739E3-F399-F847-991F-FD68DB6ECE5A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B739E3-F399-F847-991F-FD68DB6ECE5A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E8D4D6-9AE3-3A40-BB55-05A53B9CF63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2.ecfmg.org/emain.asp?app=iw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mle-forums.com/ecfmg-forum/362-ecfmg-registration-steps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7uIf7qZm78" TargetMode="External"/><Relationship Id="rId4" Type="http://schemas.openxmlformats.org/officeDocument/2006/relationships/hyperlink" Target="https://www.youtube.com/user/Almobta3athUSA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facebook.com/groups/usmlesteponeeamtar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rmp.org/wp-content/uploads/2014/09/PD-Survey-Report-2014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945244"/>
          </a:xfrm>
        </p:spPr>
        <p:txBody>
          <a:bodyPr>
            <a:normAutofit/>
          </a:bodyPr>
          <a:lstStyle/>
          <a:p>
            <a:r>
              <a:rPr lang="en-US" dirty="0" smtClean="0"/>
              <a:t>Hashem Almahmoud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smtClean="0"/>
              <a:t>hashemalm@gmail.com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United States Medical Licensing Examination </a:t>
            </a:r>
            <a:br>
              <a:rPr lang="en-CA" dirty="0" smtClean="0"/>
            </a:br>
            <a:r>
              <a:rPr lang="en-CA" dirty="0" smtClean="0"/>
              <a:t>USMLE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1087" r="-11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1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30 at 11.33.43 P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88" y="442338"/>
            <a:ext cx="6732239" cy="542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30 at 11.34.16 P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69" y="275906"/>
            <a:ext cx="6703697" cy="58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ckgroun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33400"/>
            <a:ext cx="739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How to apply?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2600" y="1967651"/>
            <a:ext cx="7710413" cy="4890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Visit this website to sign up: </a:t>
            </a:r>
            <a:r>
              <a:rPr lang="en-US" sz="2400" dirty="0" err="1" smtClean="0"/>
              <a:t>www.ecfmg.org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n-US" sz="2400" dirty="0" smtClean="0"/>
              <a:t>Or simply follow this link:</a:t>
            </a:r>
          </a:p>
          <a:p>
            <a:endParaRPr lang="en-US" sz="2400" dirty="0" smtClean="0">
              <a:solidFill>
                <a:srgbClr val="1F497D"/>
              </a:solidFill>
            </a:endParaRPr>
          </a:p>
          <a:p>
            <a:r>
              <a:rPr lang="en-US" sz="2400" dirty="0" smtClean="0">
                <a:hlinkClick r:id="rId3"/>
              </a:rPr>
              <a:t>https://secure2.ecfmg.org/emain.asp?app=iwa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Tip: year of graduation!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08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ckgroun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Content Placeholder 3" descr="ecfmg 1.png"/>
          <p:cNvPicPr>
            <a:picLocks/>
          </p:cNvPicPr>
          <p:nvPr/>
        </p:nvPicPr>
        <p:blipFill rotWithShape="1">
          <a:blip r:embed="rId3"/>
          <a:srcRect l="646" t="15721" b="7401"/>
          <a:stretch/>
        </p:blipFill>
        <p:spPr>
          <a:xfrm>
            <a:off x="1676400" y="0"/>
            <a:ext cx="746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ckgroun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3" descr="ecfmg 2.png"/>
          <p:cNvPicPr>
            <a:picLocks/>
          </p:cNvPicPr>
          <p:nvPr/>
        </p:nvPicPr>
        <p:blipFill rotWithShape="1">
          <a:blip r:embed="rId3"/>
          <a:srcRect t="17658" r="1171" b="7403"/>
          <a:stretch/>
        </p:blipFill>
        <p:spPr>
          <a:xfrm>
            <a:off x="1676399" y="0"/>
            <a:ext cx="7467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ckgroun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3" descr="ecfmg 3.png"/>
          <p:cNvPicPr>
            <a:picLocks/>
          </p:cNvPicPr>
          <p:nvPr/>
        </p:nvPicPr>
        <p:blipFill rotWithShape="1">
          <a:blip r:embed="rId3"/>
          <a:srcRect t="2369" r="1171" b="7402"/>
          <a:stretch/>
        </p:blipFill>
        <p:spPr>
          <a:xfrm>
            <a:off x="1600201" y="0"/>
            <a:ext cx="7543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ckgroun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1220609"/>
            <a:ext cx="7010400" cy="560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Check this link for detailed steps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http://www.usmle-forums.com/ecfmg-forum/362-ecfmg-registration-steps.html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Manage your application comfortably </a:t>
            </a:r>
            <a:r>
              <a:rPr lang="en-US" sz="2400" dirty="0">
                <a:solidFill>
                  <a:srgbClr val="FF0000"/>
                </a:solidFill>
              </a:rPr>
              <a:t>couple of months ahead of </a:t>
            </a:r>
            <a:r>
              <a:rPr lang="en-US" sz="2400" dirty="0" smtClean="0">
                <a:solidFill>
                  <a:srgbClr val="FF0000"/>
                </a:solidFill>
              </a:rPr>
              <a:t>your planned </a:t>
            </a:r>
            <a:r>
              <a:rPr lang="en-US" sz="2400" dirty="0">
                <a:solidFill>
                  <a:srgbClr val="FF0000"/>
                </a:solidFill>
              </a:rPr>
              <a:t>exam date</a:t>
            </a:r>
            <a:r>
              <a:rPr lang="en-US" sz="2400" dirty="0"/>
              <a:t>, the process may take one month if everything goes </a:t>
            </a:r>
            <a:r>
              <a:rPr lang="en-US" sz="2400" dirty="0" smtClean="0"/>
              <a:t>smoothly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Cost: around 1000$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08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ckgroun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685800"/>
            <a:ext cx="7315200" cy="646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You will receive an email notifying your </a:t>
            </a:r>
            <a:r>
              <a:rPr lang="en-US" sz="2400" dirty="0">
                <a:solidFill>
                  <a:srgbClr val="FF0000"/>
                </a:solidFill>
              </a:rPr>
              <a:t>scheduling permit is available</a:t>
            </a:r>
            <a:r>
              <a:rPr lang="en-US" sz="2400" dirty="0"/>
              <a:t>, visit </a:t>
            </a:r>
            <a:r>
              <a:rPr lang="en-US" sz="2400" dirty="0" err="1" smtClean="0"/>
              <a:t>Prometric</a:t>
            </a:r>
            <a:r>
              <a:rPr lang="en-US" sz="2400" dirty="0" smtClean="0"/>
              <a:t> testing center </a:t>
            </a:r>
            <a:r>
              <a:rPr lang="en-US" sz="2400" dirty="0"/>
              <a:t>website, to schedule a test date</a:t>
            </a:r>
            <a:r>
              <a:rPr lang="en-US" sz="24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Nearest exam date: Depends on the location ( Riyadh, Dubai, Qatar,…etc.</a:t>
            </a:r>
            <a:r>
              <a:rPr lang="en-US" sz="24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One Time eligibility period ( 3 months) extension – a fee is charged-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If you do not take the examination within your eligibility period, you must reapply with a new application and fee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ckgroun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General Rules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76400" y="1524000"/>
            <a:ext cx="73152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You can take the exam at any time of the year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At any order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Must be done within 7 years (completion of all steps for purposes of licensure)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You’re allowed for 6 attempts only, - if you fail-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Once passed, Valid for life, cannot be repeated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42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USMLE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1.</a:t>
            </a:r>
          </a:p>
          <a:p>
            <a:r>
              <a:rPr lang="en-US" dirty="0" smtClean="0"/>
              <a:t>Step 2 Clinical Knowledge.</a:t>
            </a:r>
          </a:p>
          <a:p>
            <a:r>
              <a:rPr lang="en-US" dirty="0" smtClean="0"/>
              <a:t>Step 2 Clinical skills…. ECFMG certified!!</a:t>
            </a:r>
          </a:p>
          <a:p>
            <a:endParaRPr lang="en-US" dirty="0" smtClean="0"/>
          </a:p>
          <a:p>
            <a:r>
              <a:rPr lang="en-US" dirty="0" smtClean="0"/>
              <a:t>Step 3… to practice unsupervised.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ckgroun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76400" y="1143000"/>
            <a:ext cx="82296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b="1" dirty="0" smtClean="0"/>
              <a:t>5 categories</a:t>
            </a:r>
          </a:p>
          <a:p>
            <a:pPr marL="97155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9600" dirty="0" smtClean="0"/>
              <a:t>Videos/ Lectures</a:t>
            </a:r>
          </a:p>
          <a:p>
            <a:pPr marL="97155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9600" dirty="0" smtClean="0"/>
              <a:t>Books</a:t>
            </a:r>
            <a:r>
              <a:rPr lang="en-US" sz="9600" baseline="30000" dirty="0" smtClean="0"/>
              <a:t>* </a:t>
            </a:r>
            <a:r>
              <a:rPr lang="en-US" sz="9600" dirty="0" smtClean="0"/>
              <a:t>(Kaplan notes)</a:t>
            </a:r>
          </a:p>
          <a:p>
            <a:pPr marL="97155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9600" dirty="0" smtClean="0"/>
              <a:t>Q banks</a:t>
            </a:r>
          </a:p>
          <a:p>
            <a:pPr marL="97155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9600" dirty="0" smtClean="0"/>
              <a:t>Review books ( First Aid)&lt; </a:t>
            </a:r>
            <a:r>
              <a:rPr lang="en-US" sz="7400" b="1" i="1" u="sng" dirty="0" smtClean="0">
                <a:solidFill>
                  <a:srgbClr val="FF0000"/>
                </a:solidFill>
              </a:rPr>
              <a:t>A MUST !</a:t>
            </a:r>
          </a:p>
          <a:p>
            <a:pPr marL="97155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9600" dirty="0" smtClean="0"/>
              <a:t>Self assessment test.</a:t>
            </a:r>
          </a:p>
          <a:p>
            <a:pPr marL="457200" lvl="1" indent="0">
              <a:buFont typeface="Arial"/>
              <a:buNone/>
            </a:pPr>
            <a:endParaRPr lang="en-US" sz="7400" dirty="0" smtClean="0"/>
          </a:p>
          <a:p>
            <a:pPr marL="457200" lvl="1" indent="0">
              <a:buNone/>
            </a:pPr>
            <a:r>
              <a:rPr lang="en-US" sz="7400" dirty="0">
                <a:solidFill>
                  <a:srgbClr val="FF0000"/>
                </a:solidFill>
              </a:rPr>
              <a:t>Check the top-rated resources in First Aid </a:t>
            </a:r>
          </a:p>
          <a:p>
            <a:pPr marL="457200" lvl="1" indent="0">
              <a:buFont typeface="Arial"/>
              <a:buNone/>
            </a:pPr>
            <a:endParaRPr lang="en-US" sz="7400" dirty="0" smtClean="0"/>
          </a:p>
          <a:p>
            <a:pPr marL="57150" indent="0">
              <a:buFont typeface="Arial"/>
              <a:buNone/>
            </a:pPr>
            <a:endParaRPr lang="en-US" sz="7400" dirty="0"/>
          </a:p>
        </p:txBody>
      </p:sp>
      <p:sp>
        <p:nvSpPr>
          <p:cNvPr id="6" name="Curved Down Arrow 5"/>
          <p:cNvSpPr/>
          <p:nvPr/>
        </p:nvSpPr>
        <p:spPr>
          <a:xfrm rot="5400000">
            <a:off x="5844664" y="1775336"/>
            <a:ext cx="838200" cy="1402328"/>
          </a:xfrm>
          <a:prstGeom prst="curvedDownArrow">
            <a:avLst/>
          </a:prstGeom>
          <a:solidFill>
            <a:schemeClr val="lt1">
              <a:alpha val="0"/>
            </a:schemeClr>
          </a:solidFill>
          <a:ln w="31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2133600"/>
            <a:ext cx="1895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Complement each other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57400" y="4572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Resources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44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61373" r="-61373"/>
          <a:stretch>
            <a:fillRect/>
          </a:stretch>
        </p:blipFill>
        <p:spPr>
          <a:xfrm>
            <a:off x="301752" y="0"/>
            <a:ext cx="8503920" cy="4572000"/>
          </a:xfrm>
        </p:spPr>
      </p:pic>
      <p:pic>
        <p:nvPicPr>
          <p:cNvPr id="5" name="Picture 4" descr="Screen Shot 2015-11-14 at 8.59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7" y="4724015"/>
            <a:ext cx="8045149" cy="200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USMLE prep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My own opinion.</a:t>
            </a:r>
          </a:p>
          <a:p>
            <a:r>
              <a:rPr lang="en-US" dirty="0" smtClean="0"/>
              <a:t>Kaplan.</a:t>
            </a:r>
          </a:p>
          <a:p>
            <a:r>
              <a:rPr lang="en-US" dirty="0" smtClean="0"/>
              <a:t>Becker.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Kaplan.</a:t>
            </a:r>
          </a:p>
          <a:p>
            <a:r>
              <a:rPr lang="en-US" dirty="0" smtClean="0"/>
              <a:t>Doctors in Training- DIT.</a:t>
            </a:r>
          </a:p>
          <a:p>
            <a:r>
              <a:rPr lang="en-US" dirty="0" smtClean="0"/>
              <a:t>First Aid videos.</a:t>
            </a:r>
          </a:p>
          <a:p>
            <a:r>
              <a:rPr lang="en-US" dirty="0" smtClean="0"/>
              <a:t>Many others…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Uworld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Kaplan </a:t>
            </a:r>
            <a:r>
              <a:rPr lang="en-US" dirty="0" err="1" smtClean="0"/>
              <a:t>qbank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Usmle</a:t>
            </a:r>
            <a:r>
              <a:rPr lang="en-US" dirty="0" smtClean="0"/>
              <a:t> </a:t>
            </a:r>
            <a:r>
              <a:rPr lang="en-US" dirty="0" err="1" smtClean="0"/>
              <a:t>rx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2189" b="2189"/>
          <a:stretch>
            <a:fillRect/>
          </a:stretch>
        </p:blipFill>
        <p:spPr>
          <a:xfrm>
            <a:off x="301752" y="118145"/>
            <a:ext cx="8503920" cy="6438951"/>
          </a:xfrm>
        </p:spPr>
      </p:pic>
    </p:spTree>
    <p:extLst>
      <p:ext uri="{BB962C8B-B14F-4D97-AF65-F5344CB8AC3E}">
        <p14:creationId xmlns:p14="http://schemas.microsoft.com/office/powerpoint/2010/main" val="41349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3547" t="59678" r="-3547"/>
          <a:stretch/>
        </p:blipFill>
        <p:spPr>
          <a:xfrm>
            <a:off x="301625" y="1527175"/>
            <a:ext cx="8504238" cy="4572000"/>
          </a:xfrm>
        </p:spPr>
      </p:pic>
    </p:spTree>
    <p:extLst>
      <p:ext uri="{BB962C8B-B14F-4D97-AF65-F5344CB8AC3E}">
        <p14:creationId xmlns:p14="http://schemas.microsoft.com/office/powerpoint/2010/main" val="15751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457200">
              <a:buFontTx/>
              <a:buChar char="•"/>
            </a:pPr>
            <a:endParaRPr lang="en-US" sz="7400" b="1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err="1" smtClean="0">
                <a:solidFill>
                  <a:schemeClr val="tx1"/>
                </a:solidFill>
              </a:rPr>
              <a:t>Goljan</a:t>
            </a:r>
            <a:r>
              <a:rPr lang="en-US" sz="2700" dirty="0">
                <a:solidFill>
                  <a:schemeClr val="tx1"/>
                </a:solidFill>
              </a:rPr>
              <a:t>: (book + Audio) ,( last edition is 700+ pages )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err="1">
                <a:solidFill>
                  <a:schemeClr val="tx1"/>
                </a:solidFill>
              </a:rPr>
              <a:t>Pathoma</a:t>
            </a:r>
            <a:r>
              <a:rPr lang="en-US" sz="2700" dirty="0">
                <a:solidFill>
                  <a:schemeClr val="tx1"/>
                </a:solidFill>
              </a:rPr>
              <a:t> = Book + Video ( 200 pages, 35 </a:t>
            </a:r>
            <a:r>
              <a:rPr lang="en-US" sz="2700" dirty="0" err="1">
                <a:solidFill>
                  <a:schemeClr val="tx1"/>
                </a:solidFill>
              </a:rPr>
              <a:t>hrs</a:t>
            </a:r>
            <a:r>
              <a:rPr lang="en-US" sz="2700" dirty="0">
                <a:solidFill>
                  <a:schemeClr val="tx1"/>
                </a:solidFill>
              </a:rPr>
              <a:t>) </a:t>
            </a:r>
          </a:p>
          <a:p>
            <a:r>
              <a:rPr lang="en-US" dirty="0"/>
              <a:t>Many others…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083" y="1795853"/>
            <a:ext cx="2570179" cy="3326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89" y="1795853"/>
            <a:ext cx="2647034" cy="337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Kaplan.</a:t>
            </a:r>
          </a:p>
          <a:p>
            <a:r>
              <a:rPr lang="en-US" dirty="0" smtClean="0"/>
              <a:t>Becker.</a:t>
            </a:r>
          </a:p>
          <a:p>
            <a:r>
              <a:rPr lang="en-US" dirty="0" smtClean="0"/>
              <a:t>BRS.</a:t>
            </a:r>
          </a:p>
          <a:p>
            <a:r>
              <a:rPr lang="en-US" dirty="0" smtClean="0"/>
              <a:t>More…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and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Apply for the US!</a:t>
            </a:r>
          </a:p>
          <a:p>
            <a:r>
              <a:rPr lang="en-US" dirty="0" smtClean="0"/>
              <a:t>A maybe! Have all the options when it’s time to decide.</a:t>
            </a:r>
          </a:p>
          <a:p>
            <a:r>
              <a:rPr lang="en-US" dirty="0" smtClean="0"/>
              <a:t>Fellowship.</a:t>
            </a:r>
          </a:p>
          <a:p>
            <a:r>
              <a:rPr lang="en-US" dirty="0" smtClean="0"/>
              <a:t>Knowledge?!</a:t>
            </a:r>
          </a:p>
          <a:p>
            <a:r>
              <a:rPr lang="en-US" dirty="0" smtClean="0"/>
              <a:t>Resume…Canada?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Kaplan.</a:t>
            </a:r>
          </a:p>
          <a:p>
            <a:r>
              <a:rPr lang="en-US" dirty="0" smtClean="0"/>
              <a:t>Becker.</a:t>
            </a:r>
          </a:p>
          <a:p>
            <a:r>
              <a:rPr lang="en-US" dirty="0" smtClean="0"/>
              <a:t>Lippincott's…</a:t>
            </a:r>
          </a:p>
          <a:p>
            <a:r>
              <a:rPr lang="en-US" dirty="0" smtClean="0"/>
              <a:t>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Kaplan.</a:t>
            </a:r>
          </a:p>
          <a:p>
            <a:r>
              <a:rPr lang="en-US" dirty="0" smtClean="0"/>
              <a:t>Becker.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chemeClr val="tx1"/>
                </a:solidFill>
              </a:rPr>
              <a:t>Clinical </a:t>
            </a:r>
            <a:r>
              <a:rPr lang="en-US" sz="2700" dirty="0">
                <a:solidFill>
                  <a:schemeClr val="tx1"/>
                </a:solidFill>
              </a:rPr>
              <a:t>Micro Made Ridiculously </a:t>
            </a:r>
            <a:r>
              <a:rPr lang="en-US" sz="2700" dirty="0" smtClean="0">
                <a:solidFill>
                  <a:schemeClr val="tx1"/>
                </a:solidFill>
              </a:rPr>
              <a:t>Simple.</a:t>
            </a:r>
            <a:endParaRPr lang="en-US" sz="2700" dirty="0">
              <a:solidFill>
                <a:schemeClr val="tx1"/>
              </a:solidFill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err="1" smtClean="0">
                <a:solidFill>
                  <a:schemeClr val="tx1"/>
                </a:solidFill>
              </a:rPr>
              <a:t>SketchyMicro.com</a:t>
            </a:r>
            <a:endParaRPr lang="en-US" sz="2700" dirty="0">
              <a:solidFill>
                <a:schemeClr val="tx1"/>
              </a:solidFill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Flash cards.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chemeClr val="tx1"/>
                </a:solidFill>
              </a:rPr>
              <a:t>More…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Immunology.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Kaplan.</a:t>
            </a:r>
          </a:p>
          <a:p>
            <a:r>
              <a:rPr lang="en-US" dirty="0" smtClean="0"/>
              <a:t>Becker.</a:t>
            </a:r>
          </a:p>
          <a:p>
            <a:r>
              <a:rPr lang="en-US" dirty="0" smtClean="0"/>
              <a:t>Videos on the internet!</a:t>
            </a:r>
          </a:p>
          <a:p>
            <a:r>
              <a:rPr lang="en-US" dirty="0" smtClean="0"/>
              <a:t>More…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Anatomy, Histology, and embryology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Kaplan.</a:t>
            </a:r>
          </a:p>
          <a:p>
            <a:r>
              <a:rPr lang="en-US" dirty="0" smtClean="0"/>
              <a:t>Becker.</a:t>
            </a:r>
          </a:p>
          <a:p>
            <a:r>
              <a:rPr lang="en-US" dirty="0" smtClean="0"/>
              <a:t>HY anatomy.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</a:t>
            </a:r>
            <a:r>
              <a:rPr lang="en-US" dirty="0" smtClean="0"/>
              <a:t>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Kaplan.</a:t>
            </a:r>
          </a:p>
          <a:p>
            <a:r>
              <a:rPr lang="en-US" dirty="0" smtClean="0"/>
              <a:t>Becker.</a:t>
            </a:r>
          </a:p>
          <a:p>
            <a:r>
              <a:rPr lang="en-US" dirty="0" smtClean="0"/>
              <a:t>High yield </a:t>
            </a:r>
            <a:r>
              <a:rPr lang="en-US" dirty="0" err="1" smtClean="0"/>
              <a:t>neuroanatomy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It’s almost all </a:t>
            </a:r>
            <a:r>
              <a:rPr lang="en-US" dirty="0" err="1" smtClean="0"/>
              <a:t>neuro</a:t>
            </a:r>
            <a:r>
              <a:rPr lang="en-US" dirty="0" smtClean="0"/>
              <a:t> pathology!</a:t>
            </a:r>
          </a:p>
          <a:p>
            <a:r>
              <a:rPr lang="en-US" dirty="0" smtClean="0"/>
              <a:t>Basics from second year CNS block!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Sciences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Statistics and research. (Kaplan, videos, </a:t>
            </a:r>
            <a:r>
              <a:rPr lang="en-US" dirty="0"/>
              <a:t>UWORLD </a:t>
            </a:r>
            <a:r>
              <a:rPr lang="en-US" dirty="0" err="1"/>
              <a:t>biostatistic</a:t>
            </a:r>
            <a:r>
              <a:rPr lang="en-US" dirty="0"/>
              <a:t> </a:t>
            </a:r>
            <a:r>
              <a:rPr lang="en-US" dirty="0" smtClean="0"/>
              <a:t>70</a:t>
            </a:r>
            <a:r>
              <a:rPr lang="en-US" dirty="0"/>
              <a:t>+ </a:t>
            </a:r>
            <a:r>
              <a:rPr lang="en-US" dirty="0" smtClean="0"/>
              <a:t>MCQs…) </a:t>
            </a: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r>
              <a:rPr lang="en-US" dirty="0" smtClean="0"/>
              <a:t>Ethics (Kaplan, videos, Khan, Fissure)</a:t>
            </a:r>
          </a:p>
          <a:p>
            <a:endParaRPr lang="en-US" dirty="0" smtClean="0"/>
          </a:p>
          <a:p>
            <a:r>
              <a:rPr lang="en-US" dirty="0" smtClean="0"/>
              <a:t>Psychology/psychiatry (Kaplan, videos…)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Biochemistry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Biochem</a:t>
            </a:r>
            <a:r>
              <a:rPr lang="en-US" dirty="0" smtClean="0"/>
              <a:t>, </a:t>
            </a:r>
            <a:r>
              <a:rPr lang="en-US" dirty="0" err="1" smtClean="0"/>
              <a:t>metablism</a:t>
            </a:r>
            <a:r>
              <a:rPr lang="en-US" dirty="0" smtClean="0"/>
              <a:t>, nutrition.</a:t>
            </a:r>
          </a:p>
          <a:p>
            <a:r>
              <a:rPr lang="en-US" dirty="0" smtClean="0"/>
              <a:t>Genetics.</a:t>
            </a:r>
          </a:p>
          <a:p>
            <a:r>
              <a:rPr lang="en-US" dirty="0" smtClean="0"/>
              <a:t>Molecular biology.</a:t>
            </a:r>
          </a:p>
          <a:p>
            <a:endParaRPr lang="en-US" dirty="0" smtClean="0"/>
          </a:p>
          <a:p>
            <a:r>
              <a:rPr lang="en-US" dirty="0" smtClean="0"/>
              <a:t>Kaplan. Videos.</a:t>
            </a:r>
          </a:p>
          <a:p>
            <a:r>
              <a:rPr lang="en-US" dirty="0" smtClean="0"/>
              <a:t>Becker.</a:t>
            </a:r>
          </a:p>
          <a:p>
            <a:r>
              <a:rPr lang="en-US" dirty="0" smtClean="0"/>
              <a:t>Lippincott’s? clinically relevant.</a:t>
            </a:r>
          </a:p>
          <a:p>
            <a:r>
              <a:rPr lang="en-US" dirty="0" smtClean="0"/>
              <a:t>More…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NBME.</a:t>
            </a:r>
          </a:p>
          <a:p>
            <a:r>
              <a:rPr lang="en-US" dirty="0" err="1" smtClean="0"/>
              <a:t>Uworld</a:t>
            </a:r>
            <a:r>
              <a:rPr lang="en-US" dirty="0" smtClean="0"/>
              <a:t> self assessment.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Kaplan?</a:t>
            </a:r>
          </a:p>
          <a:p>
            <a:r>
              <a:rPr lang="en-US" dirty="0" smtClean="0"/>
              <a:t>FRED, official.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ckgroun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5" r="13910" b="6980"/>
          <a:stretch/>
        </p:blipFill>
        <p:spPr bwMode="auto">
          <a:xfrm>
            <a:off x="1752600" y="914400"/>
            <a:ext cx="7239000" cy="488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3"/>
          <p:cNvSpPr/>
          <p:nvPr/>
        </p:nvSpPr>
        <p:spPr>
          <a:xfrm>
            <a:off x="1752600" y="5791201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000" dirty="0" smtClean="0"/>
              <a:t> </a:t>
            </a:r>
            <a:r>
              <a:rPr lang="x-none" sz="2000" dirty="0">
                <a:hlinkClick r:id="rId4"/>
              </a:rPr>
              <a:t/>
            </a:r>
            <a:br>
              <a:rPr lang="x-none" sz="2000" dirty="0">
                <a:hlinkClick r:id="rId4"/>
              </a:rPr>
            </a:br>
            <a:endParaRPr lang="x-non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57150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ar-SA" dirty="0">
                <a:hlinkClick r:id="rId5"/>
              </a:rPr>
              <a:t>Omar A. Alyamani, Md --- د.عمر </a:t>
            </a:r>
            <a:r>
              <a:rPr lang="ar-SA" dirty="0" smtClean="0">
                <a:hlinkClick r:id="rId5"/>
              </a:rPr>
              <a:t>اليماني</a:t>
            </a:r>
            <a:endParaRPr lang="en-US" dirty="0" smtClean="0">
              <a:hlinkClick r:id="rId5"/>
            </a:endParaRPr>
          </a:p>
          <a:p>
            <a:r>
              <a:rPr lang="ar-SA" dirty="0" smtClean="0">
                <a:hlinkClick r:id="rId5"/>
              </a:rPr>
              <a:t>Residency </a:t>
            </a:r>
            <a:r>
              <a:rPr lang="ar-SA" dirty="0">
                <a:hlinkClick r:id="rId5"/>
              </a:rPr>
              <a:t>in the US 5 (Arabic) الزمالة الطبية بأمريكا ٥ - لطلاب الطب والأطباء‬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studied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Cover topic from all sources (e.g. cardiac science ):</a:t>
            </a:r>
          </a:p>
          <a:p>
            <a:pPr lvl="1"/>
            <a:r>
              <a:rPr lang="en-US" dirty="0" smtClean="0"/>
              <a:t>Kaplan books + videos. (not all videos though)</a:t>
            </a:r>
          </a:p>
          <a:p>
            <a:pPr lvl="1"/>
            <a:r>
              <a:rPr lang="en-US" dirty="0" smtClean="0"/>
              <a:t>FA.</a:t>
            </a:r>
          </a:p>
          <a:p>
            <a:pPr lvl="1"/>
            <a:r>
              <a:rPr lang="en-US" dirty="0" err="1" smtClean="0"/>
              <a:t>Uworld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Pathoma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MMRS.</a:t>
            </a:r>
          </a:p>
          <a:p>
            <a:r>
              <a:rPr lang="en-US" dirty="0" smtClean="0"/>
              <a:t>Immunology videos (</a:t>
            </a:r>
            <a:r>
              <a:rPr lang="en-US" dirty="0" err="1" smtClean="0"/>
              <a:t>youtube</a:t>
            </a:r>
            <a:r>
              <a:rPr lang="en-US" dirty="0" smtClean="0"/>
              <a:t>!)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is never a single best way!</a:t>
            </a:r>
          </a:p>
          <a:p>
            <a:r>
              <a:rPr lang="en-US" dirty="0" smtClean="0"/>
              <a:t>take advice from others. But Don’t take too much advice!</a:t>
            </a:r>
          </a:p>
        </p:txBody>
      </p:sp>
    </p:spTree>
    <p:extLst>
      <p:ext uri="{BB962C8B-B14F-4D97-AF65-F5344CB8AC3E}">
        <p14:creationId xmlns:p14="http://schemas.microsoft.com/office/powerpoint/2010/main" val="41141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USMLE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dirty="0" smtClean="0"/>
              <a:t>MCQs Exam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 smtClean="0"/>
              <a:t>Designed to test students on how to apply basic science Knowledge and concepts to clinical scenarios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 smtClean="0"/>
              <a:t>Taken by medical students and graduates seeking to practice medicine in the States.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Don’t distract yourself by studying from everywhere.</a:t>
            </a:r>
          </a:p>
          <a:p>
            <a:r>
              <a:rPr lang="en-US" dirty="0" smtClean="0"/>
              <a:t>Study well in med school!!!</a:t>
            </a:r>
          </a:p>
          <a:p>
            <a:r>
              <a:rPr lang="en-US" dirty="0" smtClean="0"/>
              <a:t>Know how to answer the question (the technique). Use the internet for more examples!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 Doctor Network.</a:t>
            </a:r>
          </a:p>
          <a:p>
            <a:r>
              <a:rPr lang="en-US" dirty="0" err="1" smtClean="0"/>
              <a:t>Usmle</a:t>
            </a:r>
            <a:r>
              <a:rPr lang="en-US" dirty="0" smtClean="0"/>
              <a:t> forum.</a:t>
            </a:r>
          </a:p>
          <a:p>
            <a:r>
              <a:rPr lang="en-US" dirty="0" err="1" smtClean="0"/>
              <a:t>Usmle</a:t>
            </a:r>
            <a:r>
              <a:rPr lang="en-US" dirty="0" smtClean="0"/>
              <a:t> official website (check for update!)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47" t="11576" r="14695" b="6029"/>
          <a:stretch/>
        </p:blipFill>
        <p:spPr>
          <a:xfrm>
            <a:off x="763074" y="365125"/>
            <a:ext cx="7060843" cy="602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183" b="5502"/>
          <a:stretch/>
        </p:blipFill>
        <p:spPr>
          <a:xfrm>
            <a:off x="628651" y="479739"/>
            <a:ext cx="7261718" cy="54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Emtar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https://www.facebook.com/groups/usmlesteponeeamtar/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391" t="14393" r="29247" b="5326"/>
          <a:stretch/>
        </p:blipFill>
        <p:spPr>
          <a:xfrm>
            <a:off x="3207433" y="3315136"/>
            <a:ext cx="2780201" cy="319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Saudi MD in US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42" name="Picture 2" descr="https://pbs.twimg.com/profile_images/378800000420705825/a77f9f376925980ad0744b0243889f69_400x4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90" y="2253803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6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03" t="11334" r="14511" b="7510"/>
          <a:stretch/>
        </p:blipFill>
        <p:spPr>
          <a:xfrm>
            <a:off x="655092" y="585217"/>
            <a:ext cx="7083188" cy="59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take my exam…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is no best time!</a:t>
            </a:r>
          </a:p>
          <a:p>
            <a:r>
              <a:rPr lang="en-US" dirty="0" smtClean="0"/>
              <a:t>Between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year.</a:t>
            </a:r>
          </a:p>
          <a:p>
            <a:r>
              <a:rPr lang="en-US" dirty="0" smtClean="0"/>
              <a:t>Between 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year</a:t>
            </a:r>
          </a:p>
          <a:p>
            <a:r>
              <a:rPr lang="en-US" dirty="0" smtClean="0"/>
              <a:t>Between 4</a:t>
            </a:r>
            <a:r>
              <a:rPr lang="en-US" baseline="30000" dirty="0" smtClean="0"/>
              <a:t>th</a:t>
            </a:r>
            <a:r>
              <a:rPr lang="en-US" dirty="0" smtClean="0"/>
              <a:t> and 5</a:t>
            </a:r>
            <a:r>
              <a:rPr lang="en-US" baseline="30000" dirty="0" smtClean="0"/>
              <a:t>th</a:t>
            </a:r>
            <a:r>
              <a:rPr lang="en-US" dirty="0" smtClean="0"/>
              <a:t> year.</a:t>
            </a:r>
            <a:r>
              <a:rPr lang="en-US" sz="1800" dirty="0" smtClean="0"/>
              <a:t> (personally preferable choice)</a:t>
            </a:r>
            <a:endParaRPr lang="en-US" dirty="0" smtClean="0"/>
          </a:p>
          <a:p>
            <a:r>
              <a:rPr lang="en-US" dirty="0" smtClean="0"/>
              <a:t>Early internship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Don’t take too long. Grades in school.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Long should I study for the darn thing?!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Depends???</a:t>
            </a:r>
          </a:p>
          <a:p>
            <a:r>
              <a:rPr lang="en-US" dirty="0" smtClean="0"/>
              <a:t>Score.</a:t>
            </a:r>
          </a:p>
          <a:p>
            <a:r>
              <a:rPr lang="en-US" dirty="0" smtClean="0"/>
              <a:t>Personal abilities.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46745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2 – Clinical Knowledge</a:t>
            </a:r>
            <a:br>
              <a:rPr lang="en-US" dirty="0" smtClean="0"/>
            </a:b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Internal </a:t>
            </a:r>
            <a:r>
              <a:rPr lang="en-US" dirty="0"/>
              <a:t>Medicine</a:t>
            </a:r>
          </a:p>
          <a:p>
            <a:r>
              <a:rPr lang="en-US" dirty="0" smtClean="0"/>
              <a:t>Obstetrics </a:t>
            </a:r>
            <a:r>
              <a:rPr lang="en-US" dirty="0"/>
              <a:t>and Gynecology</a:t>
            </a:r>
          </a:p>
          <a:p>
            <a:r>
              <a:rPr lang="en-US" dirty="0" smtClean="0"/>
              <a:t>Pediatrics</a:t>
            </a:r>
          </a:p>
          <a:p>
            <a:r>
              <a:rPr lang="en-US" dirty="0" smtClean="0"/>
              <a:t>Surgery</a:t>
            </a:r>
            <a:endParaRPr lang="en-US" dirty="0"/>
          </a:p>
          <a:p>
            <a:r>
              <a:rPr lang="en-US" dirty="0" smtClean="0"/>
              <a:t>Preventive Medicine (including </a:t>
            </a:r>
            <a:r>
              <a:rPr lang="en-US" dirty="0" err="1" smtClean="0"/>
              <a:t>biostat</a:t>
            </a:r>
            <a:r>
              <a:rPr lang="en-US" dirty="0"/>
              <a:t> </a:t>
            </a:r>
            <a:r>
              <a:rPr lang="en-US" dirty="0" smtClean="0"/>
              <a:t>and ethics…)</a:t>
            </a:r>
            <a:endParaRPr lang="en-US" dirty="0"/>
          </a:p>
          <a:p>
            <a:r>
              <a:rPr lang="en-US" dirty="0" smtClean="0"/>
              <a:t>Psychiatry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step 1!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dirty="0" smtClean="0"/>
              <a:t>Number one factor in selection.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 smtClean="0"/>
              <a:t>Excellent electives (do it before internship).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 smtClean="0"/>
              <a:t>Solid background in basic medical sciences.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2" y="391051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2 – CK</a:t>
            </a:r>
            <a:br>
              <a:rPr lang="en-US" dirty="0" smtClean="0"/>
            </a:br>
            <a:r>
              <a:rPr lang="en-US" dirty="0" smtClean="0"/>
              <a:t>Type of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describe clinical situations and require that you provide one or more of the following: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diagnosis</a:t>
            </a:r>
          </a:p>
          <a:p>
            <a:pPr lvl="1"/>
            <a:r>
              <a:rPr lang="en-US" dirty="0" smtClean="0"/>
              <a:t>A prognosis</a:t>
            </a:r>
          </a:p>
          <a:p>
            <a:pPr lvl="1"/>
            <a:r>
              <a:rPr lang="en-US" dirty="0" smtClean="0"/>
              <a:t>Best test to order</a:t>
            </a:r>
          </a:p>
          <a:p>
            <a:pPr lvl="1"/>
            <a:r>
              <a:rPr lang="en-US" dirty="0" smtClean="0"/>
              <a:t>Most </a:t>
            </a:r>
            <a:r>
              <a:rPr lang="en-US" smtClean="0"/>
              <a:t>appropriate management.</a:t>
            </a:r>
            <a:endParaRPr lang="en-US" dirty="0"/>
          </a:p>
          <a:p>
            <a:pPr lvl="1"/>
            <a:r>
              <a:rPr lang="en-US" dirty="0" smtClean="0"/>
              <a:t>Apply </a:t>
            </a:r>
            <a:r>
              <a:rPr lang="en-US" dirty="0"/>
              <a:t>basic science knowledge to clinical problems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next step in medical care, including preventive measures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Heavily based on step 1 knowledge!</a:t>
            </a:r>
          </a:p>
          <a:p>
            <a:r>
              <a:rPr lang="en-US" dirty="0"/>
              <a:t>It’s better to do step 1 before step 2.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Clinical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350 questions.</a:t>
            </a:r>
          </a:p>
          <a:p>
            <a:r>
              <a:rPr lang="en-US" dirty="0" smtClean="0"/>
              <a:t>44 questions per block.</a:t>
            </a:r>
          </a:p>
          <a:p>
            <a:r>
              <a:rPr lang="en-US" dirty="0" smtClean="0"/>
              <a:t>8 blocks.</a:t>
            </a:r>
          </a:p>
          <a:p>
            <a:r>
              <a:rPr lang="en-US" dirty="0" smtClean="0"/>
              <a:t>9 hours long!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 – Clinical Knowledge</a:t>
            </a:r>
            <a:br>
              <a:rPr lang="en-US" dirty="0" smtClean="0"/>
            </a:b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Uworld</a:t>
            </a:r>
            <a:r>
              <a:rPr lang="en-US" dirty="0" smtClean="0"/>
              <a:t>!!</a:t>
            </a:r>
          </a:p>
          <a:p>
            <a:r>
              <a:rPr lang="en-US" dirty="0" smtClean="0"/>
              <a:t>FA step2 </a:t>
            </a:r>
            <a:r>
              <a:rPr lang="en-US" dirty="0" err="1" smtClean="0"/>
              <a:t>vs</a:t>
            </a:r>
            <a:r>
              <a:rPr lang="en-US" dirty="0" smtClean="0"/>
              <a:t> Master the board (for step2 and 3).</a:t>
            </a:r>
          </a:p>
          <a:p>
            <a:r>
              <a:rPr lang="en-US" dirty="0" smtClean="0"/>
              <a:t>Kaplan books! (study source in 4</a:t>
            </a:r>
            <a:r>
              <a:rPr lang="en-US" baseline="30000" dirty="0" smtClean="0"/>
              <a:t>th</a:t>
            </a:r>
            <a:r>
              <a:rPr lang="en-US" dirty="0" smtClean="0"/>
              <a:t> and 5</a:t>
            </a:r>
            <a:r>
              <a:rPr lang="en-US" baseline="30000" dirty="0" smtClean="0"/>
              <a:t>th</a:t>
            </a:r>
            <a:r>
              <a:rPr lang="en-US" dirty="0" smtClean="0"/>
              <a:t> year).</a:t>
            </a:r>
          </a:p>
          <a:p>
            <a:r>
              <a:rPr lang="en-US" dirty="0" smtClean="0"/>
              <a:t>Pocket books (step 2 secrets?)</a:t>
            </a:r>
          </a:p>
          <a:p>
            <a:r>
              <a:rPr lang="en-US" dirty="0" smtClean="0"/>
              <a:t>Step up to medicine?</a:t>
            </a:r>
          </a:p>
          <a:p>
            <a:r>
              <a:rPr lang="en-US" dirty="0" smtClean="0"/>
              <a:t>Check out the back of FA step2 (top rated review resources).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Clinical Skills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3685" r="-236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75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Clinical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102" y="1527048"/>
            <a:ext cx="5613311" cy="526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have to be </a:t>
            </a:r>
            <a:r>
              <a:rPr lang="en-US" dirty="0" err="1" smtClean="0"/>
              <a:t>ecfmg</a:t>
            </a:r>
            <a:r>
              <a:rPr lang="en-US" dirty="0" smtClean="0"/>
              <a:t> certified.</a:t>
            </a:r>
          </a:p>
          <a:p>
            <a:r>
              <a:rPr lang="en-US" dirty="0" smtClean="0"/>
              <a:t>You can practice in the US.</a:t>
            </a:r>
          </a:p>
          <a:p>
            <a:r>
              <a:rPr lang="en-US" dirty="0" smtClean="0"/>
              <a:t>It looks good in your application!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score to pass: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Step 1</a:t>
            </a:r>
            <a:r>
              <a:rPr lang="en-US" dirty="0"/>
              <a:t>: 192</a:t>
            </a:r>
          </a:p>
          <a:p>
            <a:r>
              <a:rPr lang="en-US" b="1" dirty="0"/>
              <a:t>Step 2 CK</a:t>
            </a:r>
            <a:r>
              <a:rPr lang="en-US" dirty="0"/>
              <a:t>: 209</a:t>
            </a:r>
          </a:p>
          <a:p>
            <a:r>
              <a:rPr lang="en-US" b="1" dirty="0"/>
              <a:t>Step 3</a:t>
            </a:r>
            <a:r>
              <a:rPr lang="en-US" dirty="0"/>
              <a:t>: 196</a:t>
            </a:r>
          </a:p>
        </p:txBody>
      </p:sp>
    </p:spTree>
    <p:extLst>
      <p:ext uri="{BB962C8B-B14F-4D97-AF65-F5344CB8AC3E}">
        <p14:creationId xmlns:p14="http://schemas.microsoft.com/office/powerpoint/2010/main" val="36396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Thank </a:t>
            </a:r>
            <a:r>
              <a:rPr lang="en-US" dirty="0" smtClean="0"/>
              <a:t>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10348" r="-10348"/>
          <a:stretch>
            <a:fillRect/>
          </a:stretch>
        </p:blipFill>
        <p:spPr>
          <a:xfrm>
            <a:off x="300222" y="444418"/>
            <a:ext cx="8229600" cy="5006310"/>
          </a:xfrm>
        </p:spPr>
      </p:pic>
      <p:sp>
        <p:nvSpPr>
          <p:cNvPr id="7" name="Rectangle 6"/>
          <p:cNvSpPr/>
          <p:nvPr/>
        </p:nvSpPr>
        <p:spPr>
          <a:xfrm>
            <a:off x="826278" y="5988156"/>
            <a:ext cx="7703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National Resident Matching Program</a:t>
            </a:r>
          </a:p>
          <a:p>
            <a:r>
              <a:rPr lang="en-US" dirty="0" smtClean="0">
                <a:hlinkClick r:id="rId4"/>
              </a:rPr>
              <a:t>http://www.nrmp.org/wp-content/uploads/2014/09/PD-Survey-Report-2014.pdf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/>
              <a:t>Behavioral Science (Statistics, Medical ethics, Psychology/Psychiatry)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/>
              <a:t>Gross Anatomy &amp; Embryology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/>
              <a:t>Histology &amp; Cell Biology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/>
              <a:t>Biochemistry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/>
              <a:t>Genetics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/>
              <a:t>Nutrition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/>
              <a:t>Microbiology &amp; Immunology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/>
              <a:t>Physiology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/>
              <a:t>Pathology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/>
              <a:t>Pharmacology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308 Questions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Seven blocks, 44Q each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60 minutes per Block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15 minutes tutorial, 45 minutes break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Total exam time is 8 </a:t>
            </a:r>
            <a:r>
              <a:rPr lang="en-US" dirty="0" err="1" smtClean="0"/>
              <a:t>hrs</a:t>
            </a:r>
            <a:r>
              <a:rPr lang="en-US" dirty="0" smtClean="0"/>
              <a:t> !!!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After May 2016: 40 questions per block. Total 280 questions!!!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questions among the different subjects…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3 Ps… physiology, </a:t>
            </a:r>
            <a:r>
              <a:rPr lang="en-US" dirty="0" err="1" smtClean="0"/>
              <a:t>pharma</a:t>
            </a:r>
            <a:r>
              <a:rPr lang="en-US" dirty="0" smtClean="0"/>
              <a:t>, pathology make up a huge part of the exam, but it’s hard to give a number!</a:t>
            </a:r>
          </a:p>
          <a:p>
            <a:r>
              <a:rPr lang="en-US" dirty="0" err="1" smtClean="0"/>
              <a:t>Biochem</a:t>
            </a:r>
            <a:r>
              <a:rPr lang="en-US" dirty="0" smtClean="0"/>
              <a:t> and genetics.</a:t>
            </a:r>
          </a:p>
          <a:p>
            <a:r>
              <a:rPr lang="en-US" dirty="0" smtClean="0"/>
              <a:t>Micro! Immune!</a:t>
            </a:r>
          </a:p>
          <a:p>
            <a:r>
              <a:rPr lang="en-US" dirty="0" err="1" smtClean="0"/>
              <a:t>Neuro</a:t>
            </a:r>
            <a:r>
              <a:rPr lang="en-US" dirty="0" smtClean="0"/>
              <a:t> </a:t>
            </a:r>
            <a:r>
              <a:rPr lang="en-US" dirty="0" err="1" smtClean="0"/>
              <a:t>anatomoy</a:t>
            </a:r>
            <a:r>
              <a:rPr lang="en-US" dirty="0" smtClean="0"/>
              <a:t> and pathology.</a:t>
            </a:r>
          </a:p>
          <a:p>
            <a:r>
              <a:rPr lang="en-US" dirty="0" smtClean="0"/>
              <a:t>It’s all interconnected, complementary to each other. </a:t>
            </a:r>
          </a:p>
        </p:txBody>
      </p:sp>
    </p:spTree>
    <p:extLst>
      <p:ext uri="{BB962C8B-B14F-4D97-AF65-F5344CB8AC3E}">
        <p14:creationId xmlns:p14="http://schemas.microsoft.com/office/powerpoint/2010/main" val="22602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1459</TotalTime>
  <Words>1179</Words>
  <Application>Microsoft Office PowerPoint</Application>
  <PresentationFormat>On-screen Show (4:3)</PresentationFormat>
  <Paragraphs>251</Paragraphs>
  <Slides>58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Civic</vt:lpstr>
      <vt:lpstr>United States Medical Licensing Examination  USMLE</vt:lpstr>
      <vt:lpstr>USMLE</vt:lpstr>
      <vt:lpstr>Who and Why</vt:lpstr>
      <vt:lpstr>USMLE step 1</vt:lpstr>
      <vt:lpstr>Importance of step 1!</vt:lpstr>
      <vt:lpstr>PowerPoint Presentation</vt:lpstr>
      <vt:lpstr>Subjects</vt:lpstr>
      <vt:lpstr>Step 1</vt:lpstr>
      <vt:lpstr>Distribution of questions among the different subjects…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USMLE prep courses</vt:lpstr>
      <vt:lpstr>Videos</vt:lpstr>
      <vt:lpstr>Q banks</vt:lpstr>
      <vt:lpstr>PowerPoint Presentation</vt:lpstr>
      <vt:lpstr>PowerPoint Presentation</vt:lpstr>
      <vt:lpstr>Pathology.</vt:lpstr>
      <vt:lpstr>PowerPoint Presentation</vt:lpstr>
      <vt:lpstr>Physiology</vt:lpstr>
      <vt:lpstr>Pharmacology</vt:lpstr>
      <vt:lpstr>Micro</vt:lpstr>
      <vt:lpstr>Immunology.</vt:lpstr>
      <vt:lpstr>Anatomy, Histology, and embryology </vt:lpstr>
      <vt:lpstr>Neuro anatomy</vt:lpstr>
      <vt:lpstr>Behavioral Sciences </vt:lpstr>
      <vt:lpstr>Biochemistry </vt:lpstr>
      <vt:lpstr>Assessment exams</vt:lpstr>
      <vt:lpstr>PowerPoint Presentation</vt:lpstr>
      <vt:lpstr>How I studied</vt:lpstr>
      <vt:lpstr>Tips</vt:lpstr>
      <vt:lpstr>Important websites</vt:lpstr>
      <vt:lpstr>PowerPoint Presentation</vt:lpstr>
      <vt:lpstr>PowerPoint Presentation</vt:lpstr>
      <vt:lpstr>Emtar </vt:lpstr>
      <vt:lpstr>Saudi MD in US </vt:lpstr>
      <vt:lpstr>PowerPoint Presentation</vt:lpstr>
      <vt:lpstr>When to take my exam…</vt:lpstr>
      <vt:lpstr>How Long should I study for the darn thing?!</vt:lpstr>
      <vt:lpstr>Step 2 – Clinical Knowledge Content</vt:lpstr>
      <vt:lpstr>Step 2 – CK Type of questions</vt:lpstr>
      <vt:lpstr>Step 2 – CK</vt:lpstr>
      <vt:lpstr>Step 2 – Clinical Knowledge</vt:lpstr>
      <vt:lpstr>Step 2 – Clinical Knowledge Resources</vt:lpstr>
      <vt:lpstr>Step 2 – Clinical Skills</vt:lpstr>
      <vt:lpstr>Step 2 – Clinical Skills</vt:lpstr>
      <vt:lpstr>Step 3</vt:lpstr>
      <vt:lpstr>Minimum score to pass:</vt:lpstr>
      <vt:lpstr>PowerPoint Presentation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Hashem Almahmoud</dc:creator>
  <cp:lastModifiedBy>3422</cp:lastModifiedBy>
  <cp:revision>25</cp:revision>
  <dcterms:created xsi:type="dcterms:W3CDTF">2016-04-04T08:27:37Z</dcterms:created>
  <dcterms:modified xsi:type="dcterms:W3CDTF">2016-12-11T09:56:51Z</dcterms:modified>
</cp:coreProperties>
</file>