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5" r:id="rId6"/>
    <p:sldId id="258" r:id="rId7"/>
    <p:sldId id="259" r:id="rId8"/>
    <p:sldId id="263" r:id="rId9"/>
    <p:sldId id="260" r:id="rId10"/>
    <p:sldId id="261" r:id="rId11"/>
    <p:sldId id="262" r:id="rId12"/>
    <p:sldId id="264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347E2B-D25B-4953-B695-C367B7E85D09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933056"/>
            <a:ext cx="5637010" cy="88211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Ali M Somily MD </a:t>
            </a:r>
            <a:endParaRPr lang="en-US" sz="24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24936" cy="2376264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b="1" dirty="0" smtClean="0">
                <a:effectLst/>
                <a:latin typeface="Times New Roman"/>
                <a:ea typeface="Calibri"/>
              </a:rPr>
              <a:t>GASTROINTESTINAL &amp; NUTRITION BLOCK </a:t>
            </a:r>
            <a:r>
              <a:rPr lang="en-US" sz="4000" dirty="0" smtClean="0">
                <a:effectLst/>
                <a:latin typeface="Times New Roman"/>
                <a:ea typeface="Calibri"/>
              </a:rPr>
              <a:t>INTRODUCTION </a:t>
            </a:r>
            <a:r>
              <a:rPr lang="en-US" sz="4000" dirty="0">
                <a:effectLst/>
                <a:latin typeface="Times New Roman"/>
                <a:ea typeface="Calibri"/>
              </a:rPr>
              <a:t/>
            </a:r>
            <a:br>
              <a:rPr lang="en-US" sz="4000" dirty="0">
                <a:effectLst/>
                <a:latin typeface="Times New Roman"/>
                <a:ea typeface="Calibri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86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LIVER &amp; HEMATOPOIETIC SYSTEM</a:t>
            </a:r>
            <a:endParaRPr lang="en-US" sz="3600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566712"/>
              </p:ext>
            </p:extLst>
          </p:nvPr>
        </p:nvGraphicFramePr>
        <p:xfrm>
          <a:off x="539552" y="620688"/>
          <a:ext cx="8363272" cy="605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176464"/>
                <a:gridCol w="2242592"/>
              </a:tblGrid>
              <a:tr h="2372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 (18) 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(5)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375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Anatomy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1-Anatomy of the liver and spleen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Physiology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1-Bilirubin metabolism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2-Reticuloendothelial system and function of the spleen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3-Coagulation mechanisms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4-Platelets structure and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119326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</a:rPr>
                        <a:t>Biochemistry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1-Liver function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test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2-Biochemical aspects of bile acids and salts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3-Urea cycle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4-Biochemistry of vitamin K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Pathology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1-Pathology and pathogenesis of liver Cirrhosis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2-Complication of liver cirrhosis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3-Cancer of the liver and pancreas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</a:tr>
              <a:tr h="103772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Microbiology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1-Trypanosomiasis 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2-Leishmaniosis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3-Viral hepatitis B, C, D and G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</a:tr>
              <a:tr h="26161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Hematology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1-Approach to bleeding disorders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Pharmacology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1-Cytochrome system and drug metabolism</a:t>
                      </a:r>
                    </a:p>
                    <a:p>
                      <a:endParaRPr lang="en-US" sz="1400" b="1" dirty="0" smtClean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2-Hepatotoxic drugs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303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SPLEEN &amp; HEMATOPOIETIC SYSTEM</a:t>
            </a:r>
            <a:endParaRPr lang="en-US" sz="3600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4330626"/>
              </p:ext>
            </p:extLst>
          </p:nvPr>
        </p:nvGraphicFramePr>
        <p:xfrm>
          <a:off x="467544" y="764704"/>
          <a:ext cx="8208913" cy="5105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942"/>
                <a:gridCol w="2259458"/>
                <a:gridCol w="2167818"/>
                <a:gridCol w="2440695"/>
              </a:tblGrid>
              <a:tr h="2372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 (14) 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</a:t>
                      </a:r>
                      <a:r>
                        <a:rPr lang="en-US" sz="1800" b="1" baseline="0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 (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6)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</a:p>
                    <a:p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9492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Anatomy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1-Histology of the liver and spleen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6251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</a:rPr>
                        <a:t>Biochemistry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1-G6PD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255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Pathology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Liver function test(Integrated Biochemistry &amp; Pathology)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0868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Microbiology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1-Malaria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2-Viral hepatitis A and E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Hematology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1-Acute leukemia I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2-Acute leukemia II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3-Megaloblastic anemia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4-Chronic Leukemia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5-Polycythemia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6-Lymphoproliferative disorder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7-Approach to Hemolysis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Hemoglobinopathies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Pharmacology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1-Anti-coagulant drugs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2-Anti-Malarial Drugs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3-Anti-Platelet Drugs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GALLBLADDER &amp; </a:t>
            </a:r>
            <a:r>
              <a:rPr lang="en-US" sz="4000" dirty="0">
                <a:effectLst/>
                <a:latin typeface="Footlight MT Light" panose="0204060206030A020304" pitchFamily="18" charset="0"/>
                <a:ea typeface="Calibri"/>
                <a:cs typeface="Arial"/>
              </a:rPr>
              <a:t>BILIARY </a:t>
            </a:r>
            <a:r>
              <a:rPr lang="en-US" sz="4000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SYSTEM</a:t>
            </a:r>
            <a:endParaRPr lang="en-US" sz="4000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60007596"/>
              </p:ext>
            </p:extLst>
          </p:nvPr>
        </p:nvGraphicFramePr>
        <p:xfrm>
          <a:off x="467544" y="1556792"/>
          <a:ext cx="8363272" cy="442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176464"/>
                <a:gridCol w="2242592"/>
              </a:tblGrid>
              <a:tr h="2372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 (8) 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(7)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Physiology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1-Physiology of bile salts and enterohepatic Circulation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</a:rPr>
                        <a:t>Biochemistry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255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Pathology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1-Pathology and pathogenesis of gallstones and cholecystitis 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2-Liver, biliary system and pancreas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6259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Microbiology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1-Hepatitis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2-Blood Parasites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Hematology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1-Bleeding disorders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Footlight MT Light" panose="0204060206030A020304" pitchFamily="18" charset="0"/>
                        </a:rPr>
                        <a:t>Radiology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1-Ultrasound of the liver and gallstones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Anatomy, histology and radiology of liver, spleen, pancreas and biliary system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Medicine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1-Pathophysiology of ascites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2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EVALUATION</a:t>
            </a:r>
            <a:endParaRPr lang="en-US" b="0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6122667"/>
              </p:ext>
            </p:extLst>
          </p:nvPr>
        </p:nvGraphicFramePr>
        <p:xfrm>
          <a:off x="1187450" y="1989138"/>
          <a:ext cx="640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78"/>
                <a:gridCol w="3330922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SI.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 No</a:t>
                      </a:r>
                      <a:endParaRPr lang="en-US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Item</a:t>
                      </a:r>
                      <a:endParaRPr lang="en-US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Marks</a:t>
                      </a:r>
                      <a:endParaRPr lang="en-US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1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Small Group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5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2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Midterm MCQs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20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3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Short Answer Question (SAQs)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20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4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Final MCQs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30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5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OSPE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20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6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Clinical Skills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5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TOTAL</a:t>
                      </a:r>
                      <a:endParaRPr lang="en-US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anose="0204060206030A020304" pitchFamily="18" charset="0"/>
                        </a:rPr>
                        <a:t>100</a:t>
                      </a:r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067197" cy="185759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Footlight MT Light" panose="0204060206030A020304" pitchFamily="18" charset="0"/>
                <a:ea typeface="+mj-ea"/>
                <a:cs typeface="+mj-cs"/>
              </a:rPr>
              <a:t>THANK YOU</a:t>
            </a:r>
            <a:endParaRPr lang="en-US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9592" y="2996952"/>
            <a:ext cx="7175351" cy="1793167"/>
          </a:xfrm>
          <a:solidFill>
            <a:schemeClr val="accent1"/>
          </a:solidFill>
        </p:spPr>
        <p:txBody>
          <a:bodyPr/>
          <a:lstStyle/>
          <a:p>
            <a:pPr marL="182880" indent="0" algn="ctr">
              <a:buNone/>
            </a:pPr>
            <a:r>
              <a:rPr lang="en-US" b="0" dirty="0">
                <a:solidFill>
                  <a:srgbClr val="FFFF00"/>
                </a:solidFill>
                <a:effectLst/>
                <a:latin typeface="Footlight MT Light" panose="0204060206030A020304" pitchFamily="18" charset="0"/>
              </a:rPr>
              <a:t>WISH YOU THE BEST OF LUCK</a:t>
            </a:r>
            <a:br>
              <a:rPr lang="en-US" b="0" dirty="0">
                <a:solidFill>
                  <a:srgbClr val="FFFF00"/>
                </a:solidFill>
                <a:effectLst/>
                <a:latin typeface="Footlight MT Light" panose="0204060206030A020304" pitchFamily="18" charset="0"/>
              </a:rPr>
            </a:br>
            <a:endParaRPr lang="en-US" b="0" dirty="0">
              <a:solidFill>
                <a:srgbClr val="FFFF00"/>
              </a:solidFill>
              <a:effectLst/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buNone/>
            </a:pPr>
            <a:r>
              <a:rPr lang="en-US" b="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OBJECTIVES </a:t>
            </a:r>
            <a:endParaRPr lang="en-US" b="0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600" y="1700808"/>
            <a:ext cx="6912768" cy="3816424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en-MY" sz="1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By the end of the gastrointestinal and haematology block, students should be able to</a:t>
            </a:r>
            <a:r>
              <a:rPr lang="en-MY" sz="18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Correlate between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the anatomical structures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their functions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Use the basic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sciences to interpret symptoms, signs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investigation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results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Understand the pathology, microbiology and pathogenesis of the common disorders  </a:t>
            </a: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Discuss the pharmacological basis of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drugs</a:t>
            </a: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Epidemiology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preventive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approaches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5720" indent="0" algn="just">
              <a:lnSpc>
                <a:spcPct val="170000"/>
              </a:lnSpc>
              <a:spcAft>
                <a:spcPts val="0"/>
              </a:spcAft>
              <a:buNone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55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332656"/>
            <a:ext cx="4915069" cy="536272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>
                <a:solidFill>
                  <a:prstClr val="black"/>
                </a:solidFill>
                <a:effectLst/>
                <a:latin typeface="Footlight MT Light" panose="0204060206030A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15616" y="908720"/>
            <a:ext cx="5970494" cy="83546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Revisit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epidemiological parameters such as 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662940" lvl="1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body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mass index 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662940" lvl="1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Macro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micro nutritional requirements of a population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Normal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haemopoiesis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and the functions of different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haemopoietic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cells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Disorders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affecting the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haemopoietic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system, with particular emphasis on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anaemia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Role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of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haemoglobin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and its types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of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iron metabolism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Develop communication and professional skills at the level of a medical student.</a:t>
            </a:r>
          </a:p>
          <a:p>
            <a:pPr>
              <a:lnSpc>
                <a:spcPct val="150000"/>
              </a:lnSpc>
            </a:pPr>
            <a:endParaRPr lang="en-US" sz="1800" b="1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424936" cy="2088232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MY" sz="4800" b="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Times New Roman"/>
              </a:rPr>
              <a:t>TEACHING &amp; LEARNUNG MODES</a:t>
            </a:r>
            <a:r>
              <a:rPr lang="en-US" sz="4400" b="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Times New Roman"/>
              </a:rPr>
              <a:t/>
            </a:r>
            <a:br>
              <a:rPr lang="en-US" sz="4400" b="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Times New Roman"/>
              </a:rPr>
            </a:br>
            <a:endParaRPr lang="en-US" b="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2276872"/>
            <a:ext cx="6912768" cy="439248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Small group discussion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Lectures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Student-led seminars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Practical classes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Clinical skills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Self-directed learning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Writing an essay or mini thesis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E-learning sessions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800" dirty="0">
              <a:latin typeface="Calibri"/>
              <a:ea typeface="Calibri"/>
              <a:cs typeface="Times New Roman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73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LECTURES &amp; EXAMINATIONS</a:t>
            </a:r>
            <a:endParaRPr lang="en-US" b="0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3346704" cy="347472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Esophagus and Stomach.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Pancreas.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Small Intestine.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Colon.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Liver &amp;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hematopoietic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system.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Spleen &amp; hematopoietic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system.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Gallbladder &amp;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Biliary System.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Total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88 lectures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7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practicals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 </a:t>
            </a:r>
          </a:p>
          <a:p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cs typeface="Arial"/>
            </a:endParaRPr>
          </a:p>
          <a:p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9992" y="1556792"/>
            <a:ext cx="3346704" cy="347472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Seven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Weeks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Week 5: 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Midblock Examination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25 December 2016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Arial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Week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8: Consolidation week from 15 January 2017 to 19 January 2017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Week 9: Examination week from 22 January 2017 to 26 January 2017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</a:endParaRPr>
          </a:p>
          <a:p>
            <a:pPr marL="56007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Footlight MT Light" panose="0204060206030A020304" pitchFamily="18" charset="0"/>
            </a:endParaRPr>
          </a:p>
          <a:p>
            <a:pPr marL="56007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Arial"/>
              </a:rPr>
              <a:t>OESOPHAGUS </a:t>
            </a:r>
            <a:r>
              <a:rPr lang="en-US" sz="4000" b="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Arial"/>
              </a:rPr>
              <a:t>AND STOMACH</a:t>
            </a:r>
            <a:endParaRPr lang="en-US" b="0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1749703"/>
              </p:ext>
            </p:extLst>
          </p:nvPr>
        </p:nvGraphicFramePr>
        <p:xfrm>
          <a:off x="179512" y="764704"/>
          <a:ext cx="8651304" cy="5929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783"/>
                <a:gridCol w="4990694"/>
                <a:gridCol w="2319827"/>
              </a:tblGrid>
              <a:tr h="2372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</a:t>
                      </a:r>
                      <a:endParaRPr lang="en-US" sz="1400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 (16) </a:t>
                      </a:r>
                      <a:r>
                        <a:rPr lang="en-US" sz="1800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 (1)</a:t>
                      </a:r>
                      <a:endParaRPr lang="en-US" sz="1800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  <a:endParaRPr lang="en-US" sz="1400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Anatomy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1-Anatomy of the oral cavity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oseophagus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 and stomach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2-Histology of the esophagus  and stomach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3-Anatomy and histology of the salivary glands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4-Introduction to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Pleuripotent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 stem cell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Anatomy, histology and radiology of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eosophagus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 &amp;  stomach 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91322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Physiology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1-General principles of  GIT physiology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Footlight MT Light" panose="0204060206030A020304" pitchFamily="18" charset="0"/>
                          <a:ea typeface="+mn-ea"/>
                          <a:cs typeface="+mn-cs"/>
                        </a:rPr>
                        <a:t>2-Oesophageal motility and pathophysiology of reflux disease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Footlight MT Light" panose="0204060206030A020304" pitchFamily="18" charset="0"/>
                          <a:ea typeface="+mn-ea"/>
                          <a:cs typeface="+mn-cs"/>
                        </a:rPr>
                        <a:t>3-Physiology of the stomach and regulation of gastric secretions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6251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</a:rPr>
                        <a:t>Biochemistry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1-Role of salivary gland and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stomach in digestion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2-Structure and function of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haemoglobin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255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Pathology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1-Gastro Esophageal Reflux Disease (GERD)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2-Pathology and pathophysiology of peptic ulcer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33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Microbiology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</a:t>
                      </a:r>
                      <a:r>
                        <a:rPr lang="en-US" sz="1400" b="1" i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H pylori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 and drugs used in treatment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Hematology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1-Anemia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2-Hemoglobinopathies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3-Transfusion &amp; Cross-matching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Pharmacology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1-H2 blockers and proton pump inhibitors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2-Antiemetic drugs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5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621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PANCREAS</a:t>
            </a:r>
            <a:endParaRPr lang="en-US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7236956"/>
              </p:ext>
            </p:extLst>
          </p:nvPr>
        </p:nvGraphicFramePr>
        <p:xfrm>
          <a:off x="395536" y="764704"/>
          <a:ext cx="8280920" cy="502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 </a:t>
                      </a:r>
                      <a:endParaRPr lang="en-US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(9) 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(2)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</a:p>
                    <a:p>
                      <a:endParaRPr lang="en-US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</a:tr>
              <a:tr h="14293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</a:rPr>
                        <a:t>Anatomy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1-Embryology of the pancreas and small intestine </a:t>
                      </a: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2-Anatomy and histology of pancreas and biliary system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Physiology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1-Physiology of  pancreas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71120" marR="71120"/>
                </a:tc>
              </a:tr>
              <a:tr h="151685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Biochemistry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1-Biochemical aspects of digestion of lipids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2-Biochemical aspects of digestion of proteins and carbohydrates</a:t>
                      </a: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3-Nutritional requirements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4-Plasma proteins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5-Macro and micro nutrients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Pathology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1-Pathology and pathogenesis of acute and chronic pancreatitis</a:t>
                      </a:r>
                    </a:p>
                    <a:p>
                      <a:pPr algn="l"/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GERD &amp; Peptic ulcer</a:t>
                      </a:r>
                    </a:p>
                    <a:p>
                      <a:pPr algn="l"/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 marL="71120" marR="711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1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SMALL INTESTINE</a:t>
            </a:r>
            <a:endParaRPr lang="en-US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947774"/>
              </p:ext>
            </p:extLst>
          </p:nvPr>
        </p:nvGraphicFramePr>
        <p:xfrm>
          <a:off x="251520" y="794792"/>
          <a:ext cx="8712968" cy="5936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898"/>
                <a:gridCol w="4241537"/>
                <a:gridCol w="2277533"/>
              </a:tblGrid>
              <a:tr h="3489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 (11) 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(3)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52490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Anatomy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1-Anatomy and histology of the small intestine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49437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Physiology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1-Physiology of the small intestine: motility and secretion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90150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</a:rPr>
                        <a:t>Biochemistry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Clinical chemistry and pathology practical about malabsorption, acute and chronic pancreatitis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1528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Pathology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1-Pathology and mechanisms of malabsorption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2-Pathophysiology and mechanisms of diarrhea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3165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Footlight MT Light" panose="0204060206030A020304" pitchFamily="18" charset="0"/>
                        </a:rPr>
                        <a:t>Microbiology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1-Normal flora and introduction to infectious diarrhea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2-Intestinal helminthes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3-Intestinal protozoa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4-Viral gastroenteritis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5-Shigella and salmonella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6-Cholera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2529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Footlight MT Light" panose="0204060206030A020304" pitchFamily="18" charset="0"/>
                        </a:rPr>
                        <a:t>Radiology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Radiology of the abdomen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4824536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effectLst/>
                <a:latin typeface="Footlight MT Light" panose="0204060206030A020304" pitchFamily="18" charset="0"/>
                <a:ea typeface="Calibri"/>
                <a:cs typeface="Arial"/>
              </a:rPr>
              <a:t>COLON</a:t>
            </a:r>
            <a:endParaRPr lang="en-US" sz="4000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8025876"/>
              </p:ext>
            </p:extLst>
          </p:nvPr>
        </p:nvGraphicFramePr>
        <p:xfrm>
          <a:off x="467544" y="1196752"/>
          <a:ext cx="8363272" cy="4867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176464"/>
                <a:gridCol w="2242592"/>
              </a:tblGrid>
              <a:tr h="2372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Specialty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Lecture  (12) 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Footlight MT Light" panose="0204060206030A020304" pitchFamily="18" charset="0"/>
                        </a:rPr>
                        <a:t>Week (4)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Practical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44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Anatomy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1-Anatomy and histology of the large intestine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2-Anatomy of the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omentum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Anatomy, histology and radiology of the small and large intestine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Physiology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1-Physiology of the colon: motility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5255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Pathology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1-Colonic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tumours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 and polyps-1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2-Colonic tumors and polyps-2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3-Crohn’s disease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4-ulcerative colitis</a:t>
                      </a:r>
                    </a:p>
                    <a:p>
                      <a:pPr marL="31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33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Microbiology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1-Schistosomiasis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Pharmacology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1-Treatment of dysentery and </a:t>
                      </a:r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amoebiasis</a:t>
                      </a:r>
                      <a:endParaRPr lang="en-US" sz="1400" b="1" dirty="0" smtClean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2-Drugs used in treating constipation and IBS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3-Drugs used in IBD and biological and immune therapy of IB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33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Medicine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Footlight MT Light" panose="0204060206030A020304" pitchFamily="18" charset="0"/>
                        </a:rPr>
                        <a:t>1-Irritable bowel syndrome</a:t>
                      </a: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2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837</Words>
  <Application>Microsoft Office PowerPoint</Application>
  <PresentationFormat>On-screen Show (4:3)</PresentationFormat>
  <Paragraphs>239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GASTROINTESTINAL &amp; NUTRITION BLOCK INTRODUCTION  </vt:lpstr>
      <vt:lpstr>OBJECTIVES </vt:lpstr>
      <vt:lpstr>OBJECTIVES</vt:lpstr>
      <vt:lpstr>TEACHING &amp; LEARNUNG MODES </vt:lpstr>
      <vt:lpstr>LECTURES &amp; EXAMINATIONS</vt:lpstr>
      <vt:lpstr>OESOPHAGUS AND STOMACH</vt:lpstr>
      <vt:lpstr>PANCREAS</vt:lpstr>
      <vt:lpstr>SMALL INTESTINE</vt:lpstr>
      <vt:lpstr>COLON</vt:lpstr>
      <vt:lpstr>LIVER &amp; HEMATOPOIETIC SYSTEM</vt:lpstr>
      <vt:lpstr>SPLEEN &amp; HEMATOPOIETIC SYSTEM</vt:lpstr>
      <vt:lpstr>GALLBLADDER &amp; BILIARY SYSTEM</vt:lpstr>
      <vt:lpstr>EVALUATION</vt:lpstr>
      <vt:lpstr>WISH YOU THE BEST OF LUCK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DRSUMAILI</dc:creator>
  <cp:lastModifiedBy>user</cp:lastModifiedBy>
  <cp:revision>24</cp:revision>
  <dcterms:created xsi:type="dcterms:W3CDTF">2016-11-27T17:13:25Z</dcterms:created>
  <dcterms:modified xsi:type="dcterms:W3CDTF">2016-12-05T07:28:51Z</dcterms:modified>
</cp:coreProperties>
</file>