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  <p:sldMasterId id="2147483672" r:id="rId2"/>
  </p:sldMasterIdLst>
  <p:notesMasterIdLst>
    <p:notesMasterId r:id="rId35"/>
  </p:notesMasterIdLst>
  <p:sldIdLst>
    <p:sldId id="260" r:id="rId3"/>
    <p:sldId id="283" r:id="rId4"/>
    <p:sldId id="291" r:id="rId5"/>
    <p:sldId id="292" r:id="rId6"/>
    <p:sldId id="259" r:id="rId7"/>
    <p:sldId id="258" r:id="rId8"/>
    <p:sldId id="257" r:id="rId9"/>
    <p:sldId id="284" r:id="rId10"/>
    <p:sldId id="261" r:id="rId11"/>
    <p:sldId id="272" r:id="rId12"/>
    <p:sldId id="273" r:id="rId13"/>
    <p:sldId id="274" r:id="rId14"/>
    <p:sldId id="285" r:id="rId15"/>
    <p:sldId id="275" r:id="rId16"/>
    <p:sldId id="293" r:id="rId17"/>
    <p:sldId id="294" r:id="rId18"/>
    <p:sldId id="262" r:id="rId19"/>
    <p:sldId id="263" r:id="rId20"/>
    <p:sldId id="264" r:id="rId21"/>
    <p:sldId id="265" r:id="rId22"/>
    <p:sldId id="266" r:id="rId23"/>
    <p:sldId id="268" r:id="rId24"/>
    <p:sldId id="269" r:id="rId25"/>
    <p:sldId id="276" r:id="rId26"/>
    <p:sldId id="286" r:id="rId27"/>
    <p:sldId id="289" r:id="rId28"/>
    <p:sldId id="288" r:id="rId29"/>
    <p:sldId id="278" r:id="rId30"/>
    <p:sldId id="279" r:id="rId31"/>
    <p:sldId id="280" r:id="rId32"/>
    <p:sldId id="281" r:id="rId33"/>
    <p:sldId id="256" r:id="rId34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6"/>
    <p:restoredTop sz="94709"/>
  </p:normalViewPr>
  <p:slideViewPr>
    <p:cSldViewPr snapToGrid="0" snapToObjects="1">
      <p:cViewPr>
        <p:scale>
          <a:sx n="60" d="100"/>
          <a:sy n="60" d="100"/>
        </p:scale>
        <p:origin x="-133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F42A-3BB2-41BE-A5D6-4499B4E064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1877-F441-4B1C-ADCD-049D7FF0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821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15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13"/>
            <a:ext cx="9162449" cy="686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5" y="4045"/>
            <a:ext cx="9144000" cy="68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0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888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49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ان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34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5" y="15766"/>
            <a:ext cx="9144000" cy="68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78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8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المقارنة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0" y="1681163"/>
            <a:ext cx="3868425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0" y="2505075"/>
            <a:ext cx="3868425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25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25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37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390" y="987425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29840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89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88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390" y="987425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9840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80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79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63" y="2285238"/>
            <a:ext cx="5811900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23063" y="370713"/>
            <a:ext cx="5811900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rtl="1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rtl="1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80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عنوان المقطع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3888" y="0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60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226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41600" marR="0" lvl="5" indent="-177800" algn="l" rtl="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098800" marR="0" lvl="6" indent="-177800" algn="l" rtl="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-177800" algn="l" rtl="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013200" marR="0" lvl="8" indent="-177800" algn="l" rtl="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457950" y="6404292"/>
            <a:ext cx="2057400" cy="2691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صورة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92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  <p:pic>
        <p:nvPicPr>
          <p:cNvPr id="5" name="صورة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825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69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1C7A-B35D-FE41-8581-215EDEAC4545}" type="datetimeFigureOut">
              <a:rPr lang="x-none" smtClean="0"/>
              <a:t>9/19/2016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AF61-5EEB-CF40-9D67-54C16F9D9C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24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864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almubrik@gmail.com" TargetMode="External"/><Relationship Id="rId2" Type="http://schemas.openxmlformats.org/officeDocument/2006/relationships/hyperlink" Target="mailto:malakalkhathlan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7" y="24987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GIT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Hematology</a:t>
            </a:r>
          </a:p>
        </p:txBody>
      </p:sp>
    </p:spTree>
    <p:extLst>
      <p:ext uri="{BB962C8B-B14F-4D97-AF65-F5344CB8AC3E}">
        <p14:creationId xmlns:p14="http://schemas.microsoft.com/office/powerpoint/2010/main" val="38719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364" y="425452"/>
            <a:ext cx="7886700" cy="5491388"/>
          </a:xfrm>
        </p:spPr>
        <p:txBody>
          <a:bodyPr>
            <a:normAutofit/>
          </a:bodyPr>
          <a:lstStyle/>
          <a:p>
            <a:r>
              <a:rPr lang="en-US" sz="1800" dirty="0"/>
              <a:t>CREDIT HOUR: </a:t>
            </a:r>
            <a:r>
              <a:rPr lang="en-US" sz="1800" dirty="0">
                <a:solidFill>
                  <a:srgbClr val="FF0000"/>
                </a:solidFill>
              </a:rPr>
              <a:t>4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>BLOOK DURATION: </a:t>
            </a:r>
            <a:r>
              <a:rPr lang="en-US" sz="1800" dirty="0">
                <a:solidFill>
                  <a:srgbClr val="FF0000"/>
                </a:solidFill>
              </a:rPr>
              <a:t>9 </a:t>
            </a:r>
            <a:r>
              <a:rPr lang="en-US" sz="1800" dirty="0" smtClean="0">
                <a:solidFill>
                  <a:srgbClr val="FF0000"/>
                </a:solidFill>
              </a:rPr>
              <a:t>WEEKS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Subjects: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Anatomy 8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Biochemistry 12 p2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Physiology 11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Pathology  14p3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Pharmacology  15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Microbiology  13 p2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Embryology1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Histology 6 p2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Family medicine 3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Radiology 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6" descr="images (4).jpg"/>
          <p:cNvPicPr>
            <a:picLocks noChangeAspect="1"/>
          </p:cNvPicPr>
          <p:nvPr/>
        </p:nvPicPr>
        <p:blipFill>
          <a:blip r:embed="rId2" cstate="print"/>
          <a:srcRect l="8343" r="9387"/>
          <a:stretch>
            <a:fillRect/>
          </a:stretch>
        </p:blipFill>
        <p:spPr>
          <a:xfrm>
            <a:off x="209994" y="1729197"/>
            <a:ext cx="2190065" cy="24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527" y="1674234"/>
            <a:ext cx="2185901" cy="25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1111" r="18958"/>
          <a:stretch>
            <a:fillRect/>
          </a:stretch>
        </p:blipFill>
        <p:spPr>
          <a:xfrm>
            <a:off x="6364796" y="1599874"/>
            <a:ext cx="2150555" cy="262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QUHGLFy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04" y="4224453"/>
            <a:ext cx="2633549" cy="2633549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628650" y="677044"/>
            <a:ext cx="78867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esources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333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SUGGESTED REFERENCES 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20853"/>
              </p:ext>
            </p:extLst>
          </p:nvPr>
        </p:nvGraphicFramePr>
        <p:xfrm>
          <a:off x="1" y="852718"/>
          <a:ext cx="9144001" cy="60052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72001"/>
                <a:gridCol w="2286000"/>
                <a:gridCol w="2286000"/>
              </a:tblGrid>
              <a:tr h="383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SPECFIC SUBJECTS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9122">
                <a:tc rowSpan="6">
                  <a:txBody>
                    <a:bodyPr/>
                    <a:lstStyle/>
                    <a:p>
                      <a:pPr lvl="0" algn="ctr"/>
                      <a:r>
                        <a:rPr lang="en-US" sz="4800" dirty="0" smtClean="0"/>
                        <a:t>GIT &amp; Hematology</a:t>
                      </a:r>
                      <a:r>
                        <a:rPr lang="en-US" sz="4800" baseline="0" dirty="0" smtClean="0"/>
                        <a:t> 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Anatomy</a:t>
                      </a:r>
                      <a:r>
                        <a:rPr lang="en-US" sz="2000" baseline="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Snell’s Clinical Anatomy by</a:t>
                      </a:r>
                      <a:r>
                        <a:rPr lang="en-US" baseline="0" dirty="0" smtClean="0"/>
                        <a:t> Systems</a:t>
                      </a:r>
                      <a:endParaRPr lang="en-US" dirty="0"/>
                    </a:p>
                  </a:txBody>
                  <a:tcPr anchor="ctr"/>
                </a:tc>
              </a:tr>
              <a:tr h="132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Physiology: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GUYTON’S pocket book</a:t>
                      </a:r>
                      <a:endParaRPr lang="en-US" dirty="0"/>
                    </a:p>
                  </a:txBody>
                  <a:tcPr anchor="ctr"/>
                </a:tc>
              </a:tr>
              <a:tr h="1062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Pathology: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Robbins Basic Pathology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95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Microbiology: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Lippincott’s microbiology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71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Biochemistry: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Lippincott’s biochemistry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671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Hematology</a:t>
                      </a:r>
                      <a:r>
                        <a:rPr lang="en-US" sz="2000" baseline="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Pathoma</a:t>
                      </a:r>
                      <a:r>
                        <a:rPr lang="en-US" dirty="0" smtClean="0"/>
                        <a:t> by Husain </a:t>
                      </a:r>
                      <a:r>
                        <a:rPr lang="en-US" dirty="0" err="1" smtClean="0"/>
                        <a:t>Sattar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70" y="1577141"/>
            <a:ext cx="1394191" cy="1779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1" y="4880432"/>
            <a:ext cx="1337473" cy="1729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" y="1609270"/>
            <a:ext cx="1341004" cy="1747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23" y="4855029"/>
            <a:ext cx="1363507" cy="1772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606" y="4873172"/>
            <a:ext cx="1288055" cy="1772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472" y="1577140"/>
            <a:ext cx="999671" cy="17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59" y="2592206"/>
            <a:ext cx="6772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2400" b="1" dirty="0" smtClean="0"/>
              <a:t>- بلوك سهل لكن طويل – بعد ضغط البلوك السابق</a:t>
            </a:r>
            <a:endParaRPr lang="x-none" sz="2400" b="1" dirty="0"/>
          </a:p>
          <a:p>
            <a:pPr algn="r"/>
            <a:r>
              <a:rPr lang="x-none" sz="2400" b="1" dirty="0" smtClean="0"/>
              <a:t>- مراجعة الميد قبل الفاينل </a:t>
            </a:r>
            <a:endParaRPr lang="en-US" sz="2400" b="1" dirty="0" smtClean="0"/>
          </a:p>
          <a:p>
            <a:pPr algn="r"/>
            <a:r>
              <a:rPr lang="x-none" sz="2400" b="1" dirty="0" smtClean="0"/>
              <a:t>- طلب مراجعة (مايكروبايولوجي)</a:t>
            </a:r>
          </a:p>
          <a:p>
            <a:pPr algn="r"/>
            <a:r>
              <a:rPr lang="x-none" sz="2400" b="1" dirty="0" smtClean="0"/>
              <a:t>- محاضرات الجي اي ملخبطة مع الهيماتولوجي</a:t>
            </a:r>
            <a:endParaRPr lang="x-none" sz="2400" b="1" dirty="0"/>
          </a:p>
          <a:p>
            <a:pPr algn="r"/>
            <a:r>
              <a:rPr lang="x-none" sz="2400" b="1" dirty="0" smtClean="0"/>
              <a:t>- الهيماتولوجي فهم + تركيز اكثر من الحفظ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03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10660"/>
            <a:ext cx="7886700" cy="1325563"/>
          </a:xfrm>
        </p:spPr>
        <p:txBody>
          <a:bodyPr/>
          <a:lstStyle/>
          <a:p>
            <a:pPr algn="ctr"/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7153"/>
            <a:ext cx="7886700" cy="4751623"/>
          </a:xfrm>
        </p:spPr>
        <p:txBody>
          <a:bodyPr>
            <a:normAutofit/>
          </a:bodyPr>
          <a:lstStyle/>
          <a:p>
            <a:pPr lvl="0" algn="r" defTabSz="457200">
              <a:lnSpc>
                <a:spcPct val="100000"/>
              </a:lnSpc>
              <a:spcBef>
                <a:spcPct val="20000"/>
              </a:spcBef>
              <a:defRPr/>
            </a:pPr>
            <a: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- الفقه الطبي </a:t>
            </a:r>
            <a:r>
              <a:rPr lang="en-US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Salam </a:t>
            </a:r>
            <a:r>
              <a:rPr lang="en-US" sz="3000" b="1" dirty="0">
                <a:solidFill>
                  <a:srgbClr val="FF0000"/>
                </a:solidFill>
                <a:latin typeface="Calibri"/>
                <a:cs typeface="+mn-cs"/>
              </a:rPr>
              <a:t>106</a:t>
            </a:r>
            <a:r>
              <a:rPr lang="en-US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> </a:t>
            </a:r>
            <a:r>
              <a:rPr lang="en-US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:</a:t>
            </a:r>
            <a: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- اخلاقيات المهنة</a:t>
            </a:r>
            <a:r>
              <a:rPr lang="en-US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Salam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/>
                <a:cs typeface="+mn-cs"/>
              </a:rPr>
              <a:t>107 </a:t>
            </a:r>
            <a:r>
              <a:rPr lang="en-US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>: </a:t>
            </a:r>
            <a: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>*</a:t>
            </a:r>
            <a:r>
              <a:rPr lang="x-none" sz="3000" b="1" dirty="0" smtClean="0">
                <a:solidFill>
                  <a:sysClr val="windowText" lastClr="000000"/>
                </a:solidFill>
                <a:latin typeface="Calibri"/>
                <a:cs typeface="+mn-cs"/>
              </a:rPr>
              <a:t>على </a:t>
            </a:r>
            <a: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>حسب الدكاتره تصير الانشطه والاختبارات </a:t>
            </a:r>
            <a:b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r>
              <a:rPr lang="x-none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>اكسبوهم وبيسهلون عليكم </a:t>
            </a:r>
            <a:r>
              <a:rPr lang="en-US" sz="3000" b="1" dirty="0">
                <a:solidFill>
                  <a:sysClr val="windowText" lastClr="000000"/>
                </a:solidFill>
                <a:latin typeface="Calibri"/>
                <a:cs typeface="+mn-cs"/>
              </a:rPr>
              <a:t/>
            </a:r>
            <a:br>
              <a:rPr lang="en-US" sz="3000" b="1" dirty="0">
                <a:solidFill>
                  <a:sysClr val="windowText" lastClr="000000"/>
                </a:solidFill>
                <a:latin typeface="Calibri"/>
                <a:cs typeface="+mn-cs"/>
              </a:rPr>
            </a:br>
            <a:endParaRPr lang="en-US" sz="3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5486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  <a:t>Second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  <a:t>Semester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  <a:t/>
            </a:r>
            <a:br>
              <a:rPr 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63" y="2291205"/>
            <a:ext cx="78867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Endocrine Block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20" y="939058"/>
            <a:ext cx="7886700" cy="5315827"/>
          </a:xfrm>
        </p:spPr>
        <p:txBody>
          <a:bodyPr>
            <a:noAutofit/>
          </a:bodyPr>
          <a:lstStyle/>
          <a:p>
            <a:r>
              <a:rPr lang="en-US" sz="1800" dirty="0"/>
              <a:t>CREDIT HOUR: </a:t>
            </a:r>
            <a:r>
              <a:rPr lang="en-US" sz="1800" dirty="0">
                <a:solidFill>
                  <a:srgbClr val="FF0000"/>
                </a:solidFill>
              </a:rPr>
              <a:t>6</a:t>
            </a:r>
            <a:r>
              <a:rPr lang="x-none" sz="1800" dirty="0">
                <a:solidFill>
                  <a:srgbClr val="FF0000"/>
                </a:solidFill>
              </a:rPr>
              <a:t/>
            </a:r>
            <a:br>
              <a:rPr lang="x-none" sz="1800" dirty="0">
                <a:solidFill>
                  <a:srgbClr val="FF0000"/>
                </a:solidFill>
              </a:rPr>
            </a:br>
            <a:r>
              <a:rPr lang="en-US" sz="1800" dirty="0"/>
              <a:t>BLOOK DURATION: </a:t>
            </a:r>
            <a:r>
              <a:rPr lang="en-US" sz="1800" dirty="0">
                <a:solidFill>
                  <a:srgbClr val="FF0000"/>
                </a:solidFill>
              </a:rPr>
              <a:t>6 WEEKS + 1 </a:t>
            </a:r>
            <a:r>
              <a:rPr lang="en-US" sz="1800" dirty="0" smtClean="0">
                <a:solidFill>
                  <a:srgbClr val="FF0000"/>
                </a:solidFill>
              </a:rPr>
              <a:t>consolidation week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/>
              <a:t>Total Number of Lectures : </a:t>
            </a:r>
            <a:r>
              <a:rPr lang="en-US" sz="1800" dirty="0">
                <a:solidFill>
                  <a:srgbClr val="FF0000"/>
                </a:solidFill>
              </a:rPr>
              <a:t>Lecture 89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Subjects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Physiology   14</a:t>
            </a:r>
            <a:br>
              <a:rPr lang="en-US" sz="1800" dirty="0" smtClean="0"/>
            </a:br>
            <a:r>
              <a:rPr lang="x-none" sz="1800" dirty="0" smtClean="0"/>
              <a:t>    </a:t>
            </a:r>
            <a:r>
              <a:rPr lang="en-US" sz="1800" dirty="0" smtClean="0"/>
              <a:t>Anatomy  4 </a:t>
            </a:r>
            <a:br>
              <a:rPr lang="en-US" sz="1800" dirty="0" smtClean="0"/>
            </a:br>
            <a:r>
              <a:rPr lang="en-US" sz="1800" dirty="0" smtClean="0"/>
              <a:t>Histology  5</a:t>
            </a:r>
            <a:br>
              <a:rPr lang="en-US" sz="1800" dirty="0" smtClean="0"/>
            </a:br>
            <a:r>
              <a:rPr lang="en-US" sz="1800" dirty="0"/>
              <a:t>B</a:t>
            </a:r>
            <a:r>
              <a:rPr lang="en-US" sz="1800" dirty="0" smtClean="0"/>
              <a:t>iochemistry  10 </a:t>
            </a:r>
            <a:br>
              <a:rPr lang="en-US" sz="1800" dirty="0" smtClean="0"/>
            </a:br>
            <a:r>
              <a:rPr lang="en-US" sz="1800" dirty="0" smtClean="0"/>
              <a:t>Immunology  1 </a:t>
            </a:r>
            <a:br>
              <a:rPr lang="en-US" sz="1800" dirty="0" smtClean="0"/>
            </a:br>
            <a:r>
              <a:rPr lang="en-US" sz="1800" dirty="0" smtClean="0"/>
              <a:t>Medicine 3 </a:t>
            </a:r>
            <a:br>
              <a:rPr lang="en-US" sz="1800" dirty="0" smtClean="0"/>
            </a:br>
            <a:r>
              <a:rPr lang="en-US" sz="1800" dirty="0" smtClean="0"/>
              <a:t>Pharmacology  9 </a:t>
            </a:r>
            <a:br>
              <a:rPr lang="en-US" sz="1800" dirty="0" smtClean="0"/>
            </a:br>
            <a:r>
              <a:rPr lang="en-US" sz="1800" dirty="0" smtClean="0"/>
              <a:t>Microbiology  2 </a:t>
            </a:r>
            <a:br>
              <a:rPr lang="en-US" sz="1800" dirty="0" smtClean="0"/>
            </a:br>
            <a:r>
              <a:rPr lang="en-US" sz="1800" dirty="0" smtClean="0"/>
              <a:t>Pathology  5</a:t>
            </a:r>
            <a:br>
              <a:rPr lang="en-US" sz="1800" dirty="0" smtClean="0"/>
            </a:br>
            <a:r>
              <a:rPr lang="en-US" sz="1800" dirty="0" smtClean="0"/>
              <a:t>Psychiatry  1 </a:t>
            </a:r>
            <a:br>
              <a:rPr lang="en-US" sz="1800" dirty="0" smtClean="0"/>
            </a:br>
            <a:r>
              <a:rPr lang="en-US" sz="1800" dirty="0" smtClean="0"/>
              <a:t>Radiology  1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8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5824"/>
            <a:ext cx="7886700" cy="2852737"/>
          </a:xfrm>
        </p:spPr>
        <p:txBody>
          <a:bodyPr>
            <a:normAutofit/>
          </a:bodyPr>
          <a:lstStyle/>
          <a:p>
            <a:pPr rtl="0"/>
            <a:r>
              <a:rPr lang="en-US" sz="2000" dirty="0"/>
              <a:t>All suggested references are based on personal preference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Studying the slides are necessary for almost all subjects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Textbooks can be downloaded as PDF’s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563" y="725730"/>
            <a:ext cx="7886700" cy="1500187"/>
          </a:xfrm>
        </p:spPr>
        <p:txBody>
          <a:bodyPr/>
          <a:lstStyle/>
          <a:p>
            <a:pPr algn="l" rtl="0"/>
            <a:r>
              <a:rPr lang="en-US" dirty="0"/>
              <a:t>References are Based on Preference </a:t>
            </a:r>
          </a:p>
        </p:txBody>
      </p:sp>
    </p:spTree>
    <p:extLst>
      <p:ext uri="{BB962C8B-B14F-4D97-AF65-F5344CB8AC3E}">
        <p14:creationId xmlns:p14="http://schemas.microsoft.com/office/powerpoint/2010/main" val="4003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4"/>
          <p:cNvSpPr>
            <a:spLocks noGrp="1"/>
          </p:cNvSpPr>
          <p:nvPr>
            <p:ph type="title"/>
          </p:nvPr>
        </p:nvSpPr>
        <p:spPr>
          <a:xfrm>
            <a:off x="3331148" y="677043"/>
            <a:ext cx="248170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Resources</a:t>
            </a:r>
            <a:endParaRPr lang="x-none" dirty="0"/>
          </a:p>
        </p:txBody>
      </p:sp>
      <p:pic>
        <p:nvPicPr>
          <p:cNvPr id="4" name="صورة 6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5921" y="1856242"/>
            <a:ext cx="1616443" cy="210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899" y="1905129"/>
            <a:ext cx="1627084" cy="215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8847" y="5328140"/>
            <a:ext cx="733278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* السلايدات كافيه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4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  <a:lvl2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5pPr>
            <a:lvl6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6pPr>
            <a:lvl7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7pPr>
            <a:lvl8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8pPr>
            <a:lvl9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/>
            <a:r>
              <a:rPr lang="en-US" sz="4400" dirty="0"/>
              <a:t>Tips </a:t>
            </a:r>
          </a:p>
        </p:txBody>
      </p:sp>
      <p:sp>
        <p:nvSpPr>
          <p:cNvPr id="4" name="مستطيل 7"/>
          <p:cNvSpPr/>
          <p:nvPr/>
        </p:nvSpPr>
        <p:spPr>
          <a:xfrm>
            <a:off x="1938906" y="206399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x-none" sz="2400" b="1" dirty="0" smtClean="0"/>
              <a:t>- ابداً </a:t>
            </a:r>
            <a:r>
              <a:rPr lang="x-none" sz="2400" b="1" dirty="0"/>
              <a:t>ابداً لاتستهينون </a:t>
            </a:r>
            <a:r>
              <a:rPr lang="x-none" sz="2400" b="1"/>
              <a:t>بهذا </a:t>
            </a:r>
            <a:r>
              <a:rPr lang="x-none" sz="2400" b="1" smtClean="0"/>
              <a:t>البلوك</a:t>
            </a:r>
            <a:r>
              <a:rPr lang="en-US" sz="2400" b="1" dirty="0"/>
              <a:t> </a:t>
            </a:r>
            <a:r>
              <a:rPr lang="x-none" sz="2400" b="1" dirty="0" smtClean="0"/>
              <a:t>عشانه قصير وسهل تراه يجنن وممتع بس يحتاج تركيز ومذاكره اول باول </a:t>
            </a:r>
          </a:p>
          <a:p>
            <a:pPr algn="r" rtl="1"/>
            <a:endParaRPr lang="x-none" sz="2400" b="1" dirty="0">
              <a:solidFill>
                <a:srgbClr val="FF0000"/>
              </a:solidFill>
            </a:endParaRPr>
          </a:p>
          <a:p>
            <a:pPr algn="r" rtl="1"/>
            <a:r>
              <a:rPr lang="x-none" sz="2400" b="1" dirty="0" smtClean="0">
                <a:solidFill>
                  <a:srgbClr val="FF0000"/>
                </a:solidFill>
              </a:rPr>
              <a:t>- </a:t>
            </a:r>
            <a:r>
              <a:rPr lang="x-none" sz="2400" b="1" smtClean="0">
                <a:solidFill>
                  <a:srgbClr val="FF0000"/>
                </a:solidFill>
              </a:rPr>
              <a:t>استغلال </a:t>
            </a:r>
            <a:r>
              <a:rPr lang="x-none" sz="2400" b="1" dirty="0">
                <a:solidFill>
                  <a:srgbClr val="FF0000"/>
                </a:solidFill>
              </a:rPr>
              <a:t>اوقات الفراغ في </a:t>
            </a:r>
            <a:r>
              <a:rPr lang="x-none" sz="2400" b="1">
                <a:solidFill>
                  <a:srgbClr val="FF0000"/>
                </a:solidFill>
              </a:rPr>
              <a:t>هذا </a:t>
            </a:r>
            <a:r>
              <a:rPr lang="x-none" sz="2400" b="1" smtClean="0">
                <a:solidFill>
                  <a:srgbClr val="FF0000"/>
                </a:solidFill>
              </a:rPr>
              <a:t>البلوك</a:t>
            </a:r>
            <a:endParaRPr lang="x-none" sz="2400" b="1" dirty="0">
              <a:solidFill>
                <a:srgbClr val="FF0000"/>
              </a:solidFill>
            </a:endParaRPr>
          </a:p>
          <a:p>
            <a:pPr algn="r" rtl="1"/>
            <a:endParaRPr lang="x-none" sz="2400" b="1" dirty="0" smtClean="0"/>
          </a:p>
          <a:p>
            <a:pPr algn="r" rtl="1"/>
            <a:r>
              <a:rPr lang="x-none" sz="2400" b="1" dirty="0" smtClean="0"/>
              <a:t>- </a:t>
            </a:r>
            <a:r>
              <a:rPr lang="x-none" sz="2400" b="1" smtClean="0"/>
              <a:t>عمل </a:t>
            </a:r>
            <a:r>
              <a:rPr lang="x-none" sz="2400" b="1" dirty="0"/>
              <a:t>جداول وسمريز للهرمونات والغدد جداً </a:t>
            </a:r>
            <a:r>
              <a:rPr lang="x-none" sz="2400" b="1"/>
              <a:t>مهم </a:t>
            </a:r>
            <a:r>
              <a:rPr lang="x-none" sz="2400" b="1" smtClean="0"/>
              <a:t>للربط</a:t>
            </a:r>
            <a:r>
              <a:rPr lang="x-none" sz="2400" b="1" dirty="0" smtClean="0"/>
              <a:t> وبيسهل عليكم 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24192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57" y="2564042"/>
            <a:ext cx="7886700" cy="1325563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i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Reproductive Block  </a:t>
            </a: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3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278" y="524333"/>
            <a:ext cx="7886700" cy="6492874"/>
          </a:xfrm>
        </p:spPr>
        <p:txBody>
          <a:bodyPr>
            <a:normAutofit/>
          </a:bodyPr>
          <a:lstStyle/>
          <a:p>
            <a:r>
              <a:rPr lang="en-US" sz="1800" dirty="0"/>
              <a:t>Credit Hour: </a:t>
            </a:r>
            <a:r>
              <a:rPr lang="en-US" sz="1800" dirty="0">
                <a:solidFill>
                  <a:srgbClr val="FF0000"/>
                </a:solidFill>
              </a:rPr>
              <a:t>6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>Block Duration: </a:t>
            </a:r>
            <a:r>
              <a:rPr lang="en-US" sz="1800" dirty="0">
                <a:solidFill>
                  <a:srgbClr val="FF0000"/>
                </a:solidFill>
              </a:rPr>
              <a:t>7 Weeks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>Total Number of Lectures : </a:t>
            </a:r>
            <a:r>
              <a:rPr lang="en-US" sz="1800" dirty="0">
                <a:solidFill>
                  <a:srgbClr val="FF0000"/>
                </a:solidFill>
              </a:rPr>
              <a:t>54 Lectures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Subjects: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Anatomy 5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Biochemistry  3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Physiology  8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Pathology 9 p3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Pharmacology 9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Microbiology  5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Embryology 1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Histology 2 p2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Family medicine 1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Human </a:t>
            </a:r>
            <a:r>
              <a:rPr lang="en-US" sz="1800" dirty="0" smtClean="0">
                <a:solidFill>
                  <a:srgbClr val="FF0000"/>
                </a:solidFill>
              </a:rPr>
              <a:t>genetics 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>Pediatric 1</a:t>
            </a:r>
            <a:br>
              <a:rPr lang="en-US" sz="1800" dirty="0"/>
            </a:br>
            <a:r>
              <a:rPr lang="en-US" sz="1800" dirty="0"/>
              <a:t>Psychiatry   1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0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413338"/>
            <a:ext cx="5856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 smtClean="0"/>
              <a:t>- سهل </a:t>
            </a:r>
            <a:r>
              <a:rPr lang="x-none" sz="2400" b="1" dirty="0"/>
              <a:t>جدا ولكن يحتاج مجهود </a:t>
            </a:r>
          </a:p>
          <a:p>
            <a:endParaRPr lang="x-none" sz="2400" b="1" dirty="0"/>
          </a:p>
          <a:p>
            <a:r>
              <a:rPr lang="x-none" sz="2400" b="1" dirty="0" smtClean="0"/>
              <a:t>- التركيز </a:t>
            </a:r>
            <a:r>
              <a:rPr lang="x-none" sz="2400" b="1" dirty="0"/>
              <a:t>على علم وظائف الاعضاء </a:t>
            </a:r>
          </a:p>
          <a:p>
            <a:endParaRPr lang="x-none" sz="2400" b="1" dirty="0"/>
          </a:p>
          <a:p>
            <a:r>
              <a:rPr lang="x-none" sz="2400" b="1" dirty="0" smtClean="0"/>
              <a:t>- حفظ </a:t>
            </a:r>
            <a:r>
              <a:rPr lang="x-none" sz="2400" b="1" dirty="0"/>
              <a:t>الامراض وتلخيصها مهم </a:t>
            </a:r>
          </a:p>
          <a:p>
            <a:endParaRPr lang="x-none" sz="2400" b="1" dirty="0"/>
          </a:p>
          <a:p>
            <a:r>
              <a:rPr lang="x-none" sz="2400" b="1" dirty="0" smtClean="0"/>
              <a:t>- الاعتماد </a:t>
            </a:r>
            <a:r>
              <a:rPr lang="x-none" sz="2400" b="1" dirty="0"/>
              <a:t>على مصدر محدد قدر </a:t>
            </a:r>
            <a:r>
              <a:rPr lang="x-none" sz="2400" b="1" dirty="0" smtClean="0"/>
              <a:t>الامكان</a:t>
            </a:r>
            <a:r>
              <a:rPr lang="ar-SA" sz="2400" b="1" dirty="0" smtClean="0"/>
              <a:t> *السلايدات كافيه</a:t>
            </a:r>
            <a:r>
              <a:rPr lang="x-none" sz="2400" b="1" dirty="0" smtClean="0"/>
              <a:t> 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38225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Resources</a:t>
            </a:r>
            <a:endParaRPr lang="en-US" dirty="0"/>
          </a:p>
        </p:txBody>
      </p:sp>
      <p:pic>
        <p:nvPicPr>
          <p:cNvPr id="3" name="صورة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320" y="1913802"/>
            <a:ext cx="2239580" cy="290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rontcover_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18" y="1913804"/>
            <a:ext cx="2048981" cy="2872823"/>
          </a:xfrm>
          <a:prstGeom prst="rect">
            <a:avLst/>
          </a:prstGeom>
        </p:spPr>
      </p:pic>
      <p:pic>
        <p:nvPicPr>
          <p:cNvPr id="5" name="Picture 4" descr="YouTube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22165"/>
          <a:stretch/>
        </p:blipFill>
        <p:spPr>
          <a:xfrm>
            <a:off x="5659884" y="2717534"/>
            <a:ext cx="3136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333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SUGGESTED REFERENCES 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28077"/>
              </p:ext>
            </p:extLst>
          </p:nvPr>
        </p:nvGraphicFramePr>
        <p:xfrm>
          <a:off x="1" y="780146"/>
          <a:ext cx="9144001" cy="507616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1"/>
                <a:gridCol w="2286000"/>
                <a:gridCol w="2286000"/>
              </a:tblGrid>
              <a:tr h="383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SPECFIC SUBJECTS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7619">
                <a:tc rowSpan="5">
                  <a:txBody>
                    <a:bodyPr/>
                    <a:lstStyle/>
                    <a:p>
                      <a:pPr lvl="0" algn="ctr"/>
                      <a:r>
                        <a:rPr lang="en-US" sz="4800" dirty="0" smtClean="0"/>
                        <a:t>ENDOCRINE</a:t>
                      </a:r>
                      <a:r>
                        <a:rPr lang="en-US" sz="4800" baseline="0" dirty="0" smtClean="0"/>
                        <a:t> </a:t>
                      </a:r>
                    </a:p>
                    <a:p>
                      <a:pPr lvl="0" algn="ctr"/>
                      <a:r>
                        <a:rPr lang="en-US" sz="4800" baseline="0" dirty="0" smtClean="0"/>
                        <a:t>REPRODUCTIVE 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Physiology: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GUYTON’S book OR </a:t>
                      </a:r>
                      <a:r>
                        <a:rPr lang="en-US" dirty="0" err="1" smtClean="0"/>
                        <a:t>Gannog’s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1062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Pathology: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Robbins Basic Pathology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95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Microbiology: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Lippincott’s microbiology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71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Biochemistry: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Lippincott’s biochemistry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</a:tr>
              <a:tr h="671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INTRODUCING REVIEW BOOKS: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Kaplan</a:t>
                      </a:r>
                      <a:r>
                        <a:rPr lang="en-US" baseline="0" dirty="0" smtClean="0"/>
                        <a:t> STEP 2 CK internal medicine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65" y="4294517"/>
            <a:ext cx="1197430" cy="1561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6" y="1342572"/>
            <a:ext cx="1130981" cy="1451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565" y="1306286"/>
            <a:ext cx="1165722" cy="1487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4" y="4367087"/>
            <a:ext cx="1108792" cy="1433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924" y="4323541"/>
            <a:ext cx="1136102" cy="1476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73" y="6077859"/>
            <a:ext cx="855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*STUDYING THE SLIDES IS INCLUDED FOR ALL SUBJECTS.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965" y="1945758"/>
            <a:ext cx="7886700" cy="3839462"/>
          </a:xfrm>
        </p:spPr>
        <p:txBody>
          <a:bodyPr>
            <a:noAutofit/>
          </a:bodyPr>
          <a:lstStyle/>
          <a:p>
            <a:pPr rtl="0"/>
            <a:r>
              <a:rPr lang="en-US" sz="2400" dirty="0"/>
              <a:t>CNS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- MCQ MIDTERM &amp; FINAL</a:t>
            </a:r>
            <a:br>
              <a:rPr lang="en-US" sz="2400" dirty="0" smtClean="0"/>
            </a:br>
            <a:r>
              <a:rPr lang="en-US" sz="2400" dirty="0" smtClean="0"/>
              <a:t>- OSPE</a:t>
            </a:r>
            <a:br>
              <a:rPr lang="en-US" sz="2400" dirty="0" smtClean="0"/>
            </a:br>
            <a:r>
              <a:rPr lang="en-US" sz="2400" dirty="0" smtClean="0"/>
              <a:t>- SAQ</a:t>
            </a:r>
            <a:br>
              <a:rPr lang="en-US" sz="2400" dirty="0" smtClean="0"/>
            </a:br>
            <a:r>
              <a:rPr lang="ar-SA" sz="2400" dirty="0"/>
              <a:t/>
            </a:r>
            <a:br>
              <a:rPr lang="ar-SA" sz="2400" dirty="0"/>
            </a:br>
            <a:r>
              <a:rPr lang="en-US" sz="2400" dirty="0"/>
              <a:t>GIT &amp; Hematology 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MCQ MIDTERM &amp; FINAL </a:t>
            </a:r>
            <a:br>
              <a:rPr lang="en-US" sz="2400" dirty="0" smtClean="0"/>
            </a:br>
            <a:r>
              <a:rPr lang="en-US" sz="2400" dirty="0" smtClean="0"/>
              <a:t>- OSPE </a:t>
            </a:r>
            <a:br>
              <a:rPr lang="en-US" sz="2400" dirty="0" smtClean="0"/>
            </a:br>
            <a:r>
              <a:rPr lang="en-US" sz="2400" dirty="0" smtClean="0"/>
              <a:t>- SAQ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Endocrine and Reproductive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88830"/>
            <a:ext cx="7886700" cy="829339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/>
              <a:t>WORD OF ADVICE </a:t>
            </a:r>
          </a:p>
        </p:txBody>
      </p:sp>
    </p:spTree>
    <p:extLst>
      <p:ext uri="{BB962C8B-B14F-4D97-AF65-F5344CB8AC3E}">
        <p14:creationId xmlns:p14="http://schemas.microsoft.com/office/powerpoint/2010/main" val="414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78" y="2564042"/>
            <a:ext cx="78867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rofessionalism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8650" y="2579539"/>
            <a:ext cx="4572000" cy="16989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rtl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CREDIT HOUR: </a:t>
            </a:r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pPr marL="342900" lvl="0" indent="-342900" algn="l" rtl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DURATION: </a:t>
            </a:r>
            <a:r>
              <a:rPr lang="en-US" dirty="0">
                <a:solidFill>
                  <a:srgbClr val="FF0000"/>
                </a:solidFill>
              </a:rPr>
              <a:t>Whole year </a:t>
            </a:r>
          </a:p>
          <a:p>
            <a:pPr marL="342900" lvl="0" indent="-342900" algn="l" rtl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Number of lectures: </a:t>
            </a:r>
            <a:r>
              <a:rPr lang="en-US" dirty="0">
                <a:solidFill>
                  <a:srgbClr val="FF0000"/>
                </a:solidFill>
              </a:rPr>
              <a:t>18</a:t>
            </a:r>
          </a:p>
          <a:p>
            <a:pPr marL="342900" lvl="0" indent="-342900" algn="l" rtl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sym typeface="Wingdings"/>
              </a:rPr>
              <a:t>Quiz =2.2</a:t>
            </a:r>
            <a:endParaRPr lang="en-US" dirty="0">
              <a:solidFill>
                <a:sysClr val="windowText" lastClr="000000"/>
              </a:solidFill>
              <a:sym typeface="Wingdings"/>
            </a:endParaRPr>
          </a:p>
          <a:p>
            <a:pPr marL="342900" lvl="0" indent="-342900" algn="l" rtl="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sym typeface="Wingdings"/>
              </a:rPr>
              <a:t>Marks: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40</a:t>
            </a:r>
            <a:r>
              <a:rPr lang="en-US" dirty="0">
                <a:solidFill>
                  <a:sysClr val="windowText" lastClr="000000"/>
                </a:solidFill>
                <a:sym typeface="Wingdings"/>
              </a:rPr>
              <a:t> quizzes+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60</a:t>
            </a:r>
            <a:r>
              <a:rPr lang="en-US" dirty="0">
                <a:solidFill>
                  <a:sysClr val="windowText" lastClr="000000"/>
                </a:solidFill>
                <a:sym typeface="Wingdings"/>
              </a:rPr>
              <a:t> final =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100</a:t>
            </a:r>
            <a:r>
              <a:rPr lang="en-US" dirty="0">
                <a:solidFill>
                  <a:sysClr val="windowText" lastClr="000000"/>
                </a:solidFill>
                <a:sym typeface="Wingdings"/>
              </a:rPr>
              <a:t> 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115956" y="1929000"/>
            <a:ext cx="4400775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/>
            <a:endParaRPr sz="6000" b="1" i="1" ker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733464" y="1719625"/>
            <a:ext cx="5638725" cy="46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ALL BLOCKS</a:t>
            </a:r>
          </a:p>
          <a:p>
            <a:pPr algn="ctr" rtl="0"/>
            <a:endParaRPr sz="4000" kern="0">
              <a:solidFill>
                <a:srgbClr val="000000"/>
              </a:solidFill>
              <a:latin typeface="Cambria" panose="02040503050406030204" pitchFamily="18" charset="0"/>
              <a:ea typeface="Quattrocento"/>
              <a:cs typeface="Quattrocento"/>
              <a:sym typeface="Quattrocento"/>
            </a:endParaRPr>
          </a:p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Mid-term : 20 mark</a:t>
            </a:r>
          </a:p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Final (MCQs) : 30 mark</a:t>
            </a:r>
          </a:p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SAQ : 20 mark</a:t>
            </a:r>
          </a:p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OSPE : 25 mark</a:t>
            </a:r>
          </a:p>
          <a:p>
            <a:pPr algn="ctr" rtl="0"/>
            <a:r>
              <a:rPr lang="en-US" sz="4000" kern="0">
                <a:solidFill>
                  <a:srgbClr val="000000"/>
                </a:solidFill>
                <a:latin typeface="Cambria" panose="02040503050406030204" pitchFamily="18" charset="0"/>
                <a:ea typeface="Quattrocento"/>
                <a:cs typeface="Quattrocento"/>
                <a:sym typeface="Quattrocento"/>
              </a:rPr>
              <a:t>PBL : 5 mark (attendance)</a:t>
            </a:r>
          </a:p>
          <a:p>
            <a:pPr algn="ctr" rtl="0"/>
            <a:endParaRPr sz="4000" kern="0">
              <a:solidFill>
                <a:srgbClr val="000000"/>
              </a:solidFill>
              <a:latin typeface="Cambria" panose="02040503050406030204" pitchFamily="18" charset="0"/>
              <a:ea typeface="Quattrocento"/>
              <a:cs typeface="Quattrocento"/>
              <a:sym typeface="Quattrocento"/>
            </a:endParaRPr>
          </a:p>
          <a:p>
            <a:pPr algn="ctr" rtl="0"/>
            <a:endParaRPr sz="4000" kern="0">
              <a:solidFill>
                <a:srgbClr val="000000"/>
              </a:solidFill>
              <a:latin typeface="Cambria" panose="02040503050406030204" pitchFamily="18" charset="0"/>
              <a:ea typeface="Quattrocento"/>
              <a:cs typeface="Quattrocento"/>
              <a:sym typeface="Quattrocento"/>
            </a:endParaRPr>
          </a:p>
          <a:p>
            <a:pPr algn="ctr" rtl="0"/>
            <a:endParaRPr sz="4000" kern="0">
              <a:solidFill>
                <a:srgbClr val="000000"/>
              </a:solidFill>
              <a:latin typeface="Cambria" panose="02040503050406030204" pitchFamily="18" charset="0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1285115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Resources</a:t>
            </a:r>
            <a:endParaRPr lang="en-US" dirty="0"/>
          </a:p>
        </p:txBody>
      </p:sp>
      <p:pic>
        <p:nvPicPr>
          <p:cNvPr id="3" name="Picture 2" descr="‏لقطة الشاشة ٢٠١٦-٠٨-٢٠ في ٢‎.٢٦‎.٢٤ م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779" y="1690689"/>
            <a:ext cx="2570364" cy="33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1914" y="5673769"/>
            <a:ext cx="3620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Team 434 + updates </a:t>
            </a:r>
          </a:p>
        </p:txBody>
      </p:sp>
    </p:spTree>
    <p:extLst>
      <p:ext uri="{BB962C8B-B14F-4D97-AF65-F5344CB8AC3E}">
        <p14:creationId xmlns:p14="http://schemas.microsoft.com/office/powerpoint/2010/main" val="2696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9886" y="25781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sz="2400" b="1" dirty="0" smtClean="0"/>
              <a:t>- ضرورة </a:t>
            </a:r>
            <a:r>
              <a:rPr lang="x-none" sz="2400" b="1" dirty="0"/>
              <a:t>الالتزام بالحضور</a:t>
            </a:r>
          </a:p>
          <a:p>
            <a:endParaRPr lang="x-none" sz="2400" b="1" dirty="0"/>
          </a:p>
          <a:p>
            <a:r>
              <a:rPr lang="x-none" sz="2400" b="1" dirty="0" smtClean="0"/>
              <a:t>- التركيز </a:t>
            </a:r>
            <a:r>
              <a:rPr lang="x-none" sz="2400" b="1" dirty="0"/>
              <a:t>في المحاضرة لتخفيف عبئ الفهم</a:t>
            </a:r>
          </a:p>
          <a:p>
            <a:endParaRPr lang="x-none" sz="2400" b="1" dirty="0"/>
          </a:p>
          <a:p>
            <a:r>
              <a:rPr lang="x-none" sz="2400" b="1" dirty="0" smtClean="0"/>
              <a:t>- المحاضرات </a:t>
            </a:r>
            <a:r>
              <a:rPr lang="x-none" sz="2400" b="1" dirty="0"/>
              <a:t>باللغة العربية داخلة بالاختبار 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76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9861" y="1371600"/>
            <a:ext cx="4944139" cy="257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أي سؤال و للتواصل :</a:t>
            </a:r>
          </a:p>
          <a:p>
            <a:pPr algn="ctr"/>
            <a:endParaRPr lang="ar-S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ملاك الخثلان </a:t>
            </a:r>
          </a:p>
          <a:p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ايميل: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malakalkhathlan@gmail.com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ar-S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سارة المبرك</a:t>
            </a:r>
          </a:p>
          <a:p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ايميل: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Sara.almubrik@gmail.com</a:t>
            </a: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5486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First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  <a:t>Semester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  <a:t/>
            </a:r>
            <a:br>
              <a:rPr 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973" y="2388640"/>
            <a:ext cx="78867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i="1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CNS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9071" y="1067713"/>
            <a:ext cx="7886700" cy="4603512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Credit Hour: </a:t>
            </a:r>
            <a:r>
              <a:rPr lang="en-US" sz="1800" dirty="0">
                <a:solidFill>
                  <a:srgbClr val="FF0000"/>
                </a:solidFill>
              </a:rPr>
              <a:t>12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/>
              <a:t>Block Duration: </a:t>
            </a:r>
            <a:r>
              <a:rPr lang="en-US" sz="1800" dirty="0">
                <a:solidFill>
                  <a:srgbClr val="FF0000"/>
                </a:solidFill>
              </a:rPr>
              <a:t>9 Weeks + </a:t>
            </a:r>
            <a:r>
              <a:rPr lang="en-US" sz="1800" dirty="0" smtClean="0">
                <a:solidFill>
                  <a:srgbClr val="FF0000"/>
                </a:solidFill>
              </a:rPr>
              <a:t>consolidation week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Total </a:t>
            </a:r>
            <a:r>
              <a:rPr lang="en-US" sz="1800" dirty="0"/>
              <a:t>Number of Lectures : </a:t>
            </a:r>
            <a:r>
              <a:rPr lang="en-US" sz="1800" dirty="0" smtClean="0">
                <a:solidFill>
                  <a:srgbClr val="FF0000"/>
                </a:solidFill>
              </a:rPr>
              <a:t>Lecture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89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Subjects</a:t>
            </a:r>
            <a:r>
              <a:rPr lang="en-US" sz="1800" dirty="0" smtClean="0"/>
              <a:t>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solidFill>
                  <a:srgbClr val="FF0000"/>
                </a:solidFill>
              </a:rPr>
              <a:t>Physiology   29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Anatomy  19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Biochemistry 6</a:t>
            </a:r>
            <a:br>
              <a:rPr lang="en-US" sz="1800" dirty="0"/>
            </a:br>
            <a:r>
              <a:rPr lang="en-US" sz="1800" dirty="0"/>
              <a:t>Embryology 2</a:t>
            </a:r>
            <a:br>
              <a:rPr lang="en-US" sz="1800" dirty="0"/>
            </a:br>
            <a:r>
              <a:rPr lang="en-US" sz="1800" dirty="0"/>
              <a:t>Histology 2</a:t>
            </a:r>
            <a:br>
              <a:rPr lang="en-US" sz="1800" dirty="0"/>
            </a:br>
            <a:r>
              <a:rPr lang="en-US" sz="1800" dirty="0"/>
              <a:t>Microbiology 5 </a:t>
            </a:r>
            <a:br>
              <a:rPr lang="en-US" sz="1800" dirty="0"/>
            </a:br>
            <a:r>
              <a:rPr lang="en-US" sz="1800" dirty="0" smtClean="0">
                <a:solidFill>
                  <a:srgbClr val="FF0000"/>
                </a:solidFill>
              </a:rPr>
              <a:t>Pharmacology  </a:t>
            </a:r>
            <a:r>
              <a:rPr lang="en-US" sz="1800" dirty="0">
                <a:solidFill>
                  <a:srgbClr val="FF0000"/>
                </a:solidFill>
              </a:rPr>
              <a:t>13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Pathology   </a:t>
            </a:r>
            <a:r>
              <a:rPr lang="en-US" sz="1800" dirty="0">
                <a:solidFill>
                  <a:srgbClr val="FF0000"/>
                </a:solidFill>
              </a:rPr>
              <a:t>8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Psychiatry 3</a:t>
            </a:r>
            <a:br>
              <a:rPr lang="en-US" sz="1800" dirty="0"/>
            </a:br>
            <a:r>
              <a:rPr lang="en-US" sz="1800" dirty="0"/>
              <a:t>Radiology 2 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83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Resources</a:t>
            </a:r>
            <a:endParaRPr lang="en-US" dirty="0"/>
          </a:p>
        </p:txBody>
      </p:sp>
      <p:pic>
        <p:nvPicPr>
          <p:cNvPr id="5" name="Content Placeholder 4" descr="41YOGtMfiFL._SX351_BO1,204,203,200_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4" y="1843037"/>
            <a:ext cx="2241550" cy="31686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24" y="2749550"/>
            <a:ext cx="1162050" cy="17462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8" descr="netter-atlas-of-human-anatomy-ie-6-e-pb2014-400x400-imady3xjgybqhgm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6" y="1556732"/>
            <a:ext cx="2370185" cy="3078162"/>
          </a:xfrm>
          <a:prstGeom prst="rect">
            <a:avLst/>
          </a:prstGeom>
        </p:spPr>
      </p:pic>
      <p:sp>
        <p:nvSpPr>
          <p:cNvPr id="8" name="مستطيل 8"/>
          <p:cNvSpPr/>
          <p:nvPr/>
        </p:nvSpPr>
        <p:spPr>
          <a:xfrm>
            <a:off x="3865810" y="4634894"/>
            <a:ext cx="185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/>
              <a:t>Dr.Najeeb videos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916" y="108860"/>
            <a:ext cx="6495393" cy="74385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SUGGESTED REFERENCES 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1835"/>
              </p:ext>
            </p:extLst>
          </p:nvPr>
        </p:nvGraphicFramePr>
        <p:xfrm>
          <a:off x="1" y="852717"/>
          <a:ext cx="9144001" cy="60570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72001"/>
                <a:gridCol w="2286000"/>
                <a:gridCol w="2286000"/>
              </a:tblGrid>
              <a:tr h="3542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SPECFIC SUBJECTS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5501">
                <a:tc rowSpan="6">
                  <a:txBody>
                    <a:bodyPr/>
                    <a:lstStyle/>
                    <a:p>
                      <a:pPr lvl="0" algn="ctr"/>
                      <a:r>
                        <a:rPr lang="en-US" sz="6600" dirty="0" smtClean="0"/>
                        <a:t>CNS</a:t>
                      </a:r>
                      <a:endParaRPr 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-Anatomy</a:t>
                      </a:r>
                      <a:r>
                        <a:rPr lang="en-US" sz="2000" baseline="0" dirty="0" smtClean="0"/>
                        <a:t>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Neuroanatomy</a:t>
                      </a:r>
                      <a:r>
                        <a:rPr lang="en-US" sz="2000" baseline="0" dirty="0" smtClean="0"/>
                        <a:t> by Crossman.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1265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Physiology: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Gannog’s</a:t>
                      </a:r>
                      <a:r>
                        <a:rPr lang="en-US" sz="2000" baseline="0" dirty="0" smtClean="0"/>
                        <a:t> review of medical physiology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1012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-Pathology: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Robbins Basic Pathology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85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-Microbiology: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Lippincott’s microbiology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1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-Psychiatry: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 First Aid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1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-Pharmacology: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TABLES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81" r="12366"/>
          <a:stretch/>
        </p:blipFill>
        <p:spPr>
          <a:xfrm>
            <a:off x="163287" y="1577142"/>
            <a:ext cx="1251856" cy="1779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13" y="1577141"/>
            <a:ext cx="1386457" cy="1779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70" y="1577141"/>
            <a:ext cx="1394191" cy="1779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1" y="4644573"/>
            <a:ext cx="1337473" cy="1729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469" y="4644571"/>
            <a:ext cx="1376156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Tips</a:t>
            </a:r>
            <a:endParaRPr kumimoji="0" lang="x-non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6" name="مستطيل 4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7886700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x-none" sz="2400" b="1" dirty="0" smtClean="0"/>
              <a:t>اكثر بلوك ساعات فتحتاجون تدرسون له بذمه وضمير و اول بأول </a:t>
            </a:r>
          </a:p>
          <a:p>
            <a:pPr marL="342900" indent="-342900" algn="r" rtl="1">
              <a:buFontTx/>
              <a:buChar char="-"/>
            </a:pPr>
            <a:r>
              <a:rPr lang="x-none" sz="2400" b="1" dirty="0" smtClean="0"/>
              <a:t>ذاكروا الاناتومي زين و اول باول لان فهمه يعتمد على فهم الفيسيولوجي هالمادتين جدا مرتبطة مع بعض </a:t>
            </a:r>
          </a:p>
          <a:p>
            <a:pPr marL="342900" indent="-342900" algn="r" rtl="1">
              <a:buFontTx/>
              <a:buChar char="-"/>
            </a:pPr>
            <a:r>
              <a:rPr lang="x-none" sz="2400" b="1" dirty="0" smtClean="0">
                <a:solidFill>
                  <a:srgbClr val="FF0000"/>
                </a:solidFill>
              </a:rPr>
              <a:t>كتاب</a:t>
            </a:r>
            <a:r>
              <a:rPr lang="en-US" sz="2400" b="1" dirty="0" err="1" smtClean="0">
                <a:solidFill>
                  <a:srgbClr val="FF0000"/>
                </a:solidFill>
              </a:rPr>
              <a:t>neuroanatomy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x-none" sz="2400" b="1" dirty="0" smtClean="0"/>
              <a:t> جدا رائع يجمع بين الفيسيولوجي و الاناتومي فاحرصوا عليه </a:t>
            </a:r>
          </a:p>
          <a:p>
            <a:pPr marL="342900" indent="-342900" algn="r" rtl="1">
              <a:buFontTx/>
              <a:buChar char="-"/>
            </a:pPr>
            <a:r>
              <a:rPr lang="x-none" sz="2400" b="1" dirty="0" smtClean="0">
                <a:solidFill>
                  <a:srgbClr val="FF0000"/>
                </a:solidFill>
              </a:rPr>
              <a:t>فيديوهات نجيب </a:t>
            </a:r>
            <a:r>
              <a:rPr lang="x-none" sz="2400" b="1" dirty="0" smtClean="0"/>
              <a:t>كنز رائع في هالبلوك احرصوا تشوفونها اول باول لانها طويله </a:t>
            </a:r>
          </a:p>
          <a:p>
            <a:pPr marL="342900" indent="-342900" algn="r" rtl="1">
              <a:buFontTx/>
              <a:buChar char="-"/>
            </a:pPr>
            <a:endParaRPr lang="x-none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043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كتب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449</Words>
  <Application>Microsoft Office PowerPoint</Application>
  <PresentationFormat>On-screen Show (4:3)</PresentationFormat>
  <Paragraphs>127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نسق Office</vt:lpstr>
      <vt:lpstr>1_نسق Office</vt:lpstr>
      <vt:lpstr>PowerPoint Presentation</vt:lpstr>
      <vt:lpstr>All suggested references are based on personal preference   Studying the slides are necessary for almost all subjects  Textbooks can be downloaded as PDF’s </vt:lpstr>
      <vt:lpstr>PowerPoint Presentation</vt:lpstr>
      <vt:lpstr>First Semester  </vt:lpstr>
      <vt:lpstr>1st : CNS Block</vt:lpstr>
      <vt:lpstr>Credit Hour: 12 Block Duration: 9 Weeks + consolidation week  Total Number of Lectures : Lecture 89  Subjects: Physiology   29 Anatomy  19 Biochemistry 6 Embryology 2 Histology 2 Microbiology 5  Pharmacology  13 Pathology   8 Psychiatry 3 Radiology 2   </vt:lpstr>
      <vt:lpstr>Resources</vt:lpstr>
      <vt:lpstr>SUGGESTED REFERENCES </vt:lpstr>
      <vt:lpstr>Tips</vt:lpstr>
      <vt:lpstr>2nd : GIT &amp; Hematology</vt:lpstr>
      <vt:lpstr>CREDIT HOUR: 4 BLOOK DURATION: 9 WEEKS   Subjects: Anatomy 8 Biochemistry 12 p2 Physiology 11 Pathology  14p3 Pharmacology  15 Microbiology  13 p2 Embryology1 Histology 6 p2 Family medicine 3 Radiology 2  </vt:lpstr>
      <vt:lpstr> Resources</vt:lpstr>
      <vt:lpstr>SUGGESTED REFERENCES </vt:lpstr>
      <vt:lpstr>Tips</vt:lpstr>
      <vt:lpstr>Salam</vt:lpstr>
      <vt:lpstr>- الفقه الطبي Salam 106 : - اخلاقيات المهنةSalam 107 :   *على حسب الدكاتره تصير الانشطه والاختبارات  اكسبوهم وبيسهلون عليكم  </vt:lpstr>
      <vt:lpstr>Second Semester  </vt:lpstr>
      <vt:lpstr>3rd : Endocrine Block</vt:lpstr>
      <vt:lpstr>CREDIT HOUR: 6 BLOOK DURATION: 6 WEEKS + 1 consolidation week Total Number of Lectures : Lecture 89    Subjects:  Physiology   14     Anatomy  4  Histology  5 Biochemistry  10  Immunology  1  Medicine 3  Pharmacology  9  Microbiology  2  Pathology  5 Psychiatry  1  Radiology  1  </vt:lpstr>
      <vt:lpstr>Resources</vt:lpstr>
      <vt:lpstr>Tips </vt:lpstr>
      <vt:lpstr>4th : Reproductive Block  </vt:lpstr>
      <vt:lpstr>Credit Hour: 6 Block Duration: 7 Weeks  Total Number of Lectures : 54 Lectures   Subjects: Anatomy 5 Biochemistry  3 Physiology  8 Pathology 9 p3 Pharmacology 9  Microbiology  5 Embryology 1 Histology 2 p2 Family medicine 1 Human genetics 1 Pediatric 1 Psychiatry   1 </vt:lpstr>
      <vt:lpstr>Tips </vt:lpstr>
      <vt:lpstr>Resources</vt:lpstr>
      <vt:lpstr>SUGGESTED REFERENCES </vt:lpstr>
      <vt:lpstr>CNS : - MCQ MIDTERM &amp; FINAL - OSPE - SAQ  GIT &amp; Hematology : - MCQ MIDTERM &amp; FINAL  - OSPE  - SAQ  Endocrine and Reproductive  </vt:lpstr>
      <vt:lpstr>Professionalism </vt:lpstr>
      <vt:lpstr>PowerPoint Presentation</vt:lpstr>
      <vt:lpstr>Resources</vt:lpstr>
      <vt:lpstr>Tips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Microsoft Office User</dc:creator>
  <cp:lastModifiedBy>user</cp:lastModifiedBy>
  <cp:revision>21</cp:revision>
  <dcterms:created xsi:type="dcterms:W3CDTF">2016-08-17T03:05:22Z</dcterms:created>
  <dcterms:modified xsi:type="dcterms:W3CDTF">2016-09-19T17:37:19Z</dcterms:modified>
</cp:coreProperties>
</file>