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38"/>
  </p:notesMasterIdLst>
  <p:sldIdLst>
    <p:sldId id="256" r:id="rId2"/>
    <p:sldId id="257" r:id="rId3"/>
    <p:sldId id="288" r:id="rId4"/>
    <p:sldId id="289" r:id="rId5"/>
    <p:sldId id="274" r:id="rId6"/>
    <p:sldId id="259" r:id="rId7"/>
    <p:sldId id="260" r:id="rId8"/>
    <p:sldId id="258" r:id="rId9"/>
    <p:sldId id="278" r:id="rId10"/>
    <p:sldId id="279" r:id="rId11"/>
    <p:sldId id="280" r:id="rId12"/>
    <p:sldId id="282" r:id="rId13"/>
    <p:sldId id="291" r:id="rId14"/>
    <p:sldId id="283" r:id="rId15"/>
    <p:sldId id="290" r:id="rId16"/>
    <p:sldId id="261" r:id="rId17"/>
    <p:sldId id="292" r:id="rId18"/>
    <p:sldId id="284" r:id="rId19"/>
    <p:sldId id="262" r:id="rId20"/>
    <p:sldId id="263" r:id="rId21"/>
    <p:sldId id="264" r:id="rId22"/>
    <p:sldId id="293" r:id="rId23"/>
    <p:sldId id="285" r:id="rId24"/>
    <p:sldId id="286" r:id="rId25"/>
    <p:sldId id="287" r:id="rId26"/>
    <p:sldId id="267" r:id="rId27"/>
    <p:sldId id="294" r:id="rId28"/>
    <p:sldId id="295" r:id="rId29"/>
    <p:sldId id="296" r:id="rId30"/>
    <p:sldId id="268" r:id="rId31"/>
    <p:sldId id="269" r:id="rId32"/>
    <p:sldId id="271" r:id="rId33"/>
    <p:sldId id="272" r:id="rId34"/>
    <p:sldId id="273" r:id="rId35"/>
    <p:sldId id="277"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59" autoAdjust="0"/>
  </p:normalViewPr>
  <p:slideViewPr>
    <p:cSldViewPr>
      <p:cViewPr varScale="1">
        <p:scale>
          <a:sx n="74" d="100"/>
          <a:sy n="74" d="100"/>
        </p:scale>
        <p:origin x="990" y="60"/>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extLst>
      <p:ext uri="{BB962C8B-B14F-4D97-AF65-F5344CB8AC3E}">
        <p14:creationId xmlns:p14="http://schemas.microsoft.com/office/powerpoint/2010/main" val="5135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extLst>
      <p:ext uri="{BB962C8B-B14F-4D97-AF65-F5344CB8AC3E}">
        <p14:creationId xmlns:p14="http://schemas.microsoft.com/office/powerpoint/2010/main" val="354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extLst>
      <p:ext uri="{BB962C8B-B14F-4D97-AF65-F5344CB8AC3E}">
        <p14:creationId xmlns:p14="http://schemas.microsoft.com/office/powerpoint/2010/main" val="416760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12</a:t>
            </a:fld>
            <a:endParaRPr lang="en-US"/>
          </a:p>
        </p:txBody>
      </p:sp>
    </p:spTree>
    <p:extLst>
      <p:ext uri="{BB962C8B-B14F-4D97-AF65-F5344CB8AC3E}">
        <p14:creationId xmlns:p14="http://schemas.microsoft.com/office/powerpoint/2010/main" val="34779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14</a:t>
            </a:fld>
            <a:endParaRPr lang="en-US"/>
          </a:p>
        </p:txBody>
      </p:sp>
    </p:spTree>
    <p:extLst>
      <p:ext uri="{BB962C8B-B14F-4D97-AF65-F5344CB8AC3E}">
        <p14:creationId xmlns:p14="http://schemas.microsoft.com/office/powerpoint/2010/main" val="149101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p>
          <a:p>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the generic term for a small group of closely related, uncommon syndromes, all characterized by chronic excess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secretion. Excessive levels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cause sodium retention and potassium excretion, with resultant hypertension and </a:t>
            </a:r>
            <a:r>
              <a:rPr lang="en-US" sz="1200" i="1" kern="1200" dirty="0" err="1" smtClean="0">
                <a:solidFill>
                  <a:schemeClr val="tx1"/>
                </a:solidFill>
                <a:latin typeface="+mn-lt"/>
                <a:ea typeface="+mn-ea"/>
                <a:cs typeface="+mn-cs"/>
              </a:rPr>
              <a:t>hypokalemia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may be primary, or it may be a secondary event resulting from an extra-adrenal cause.	</a:t>
            </a:r>
          </a:p>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indicates an autonomous overproduction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with resultant suppression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and decreased plasma </a:t>
            </a:r>
            <a:r>
              <a:rPr lang="en-US" sz="1200" i="1" kern="1200" dirty="0" err="1" smtClean="0">
                <a:solidFill>
                  <a:schemeClr val="tx1"/>
                </a:solidFill>
                <a:latin typeface="+mn-lt"/>
                <a:ea typeface="+mn-ea"/>
                <a:cs typeface="+mn-cs"/>
              </a:rPr>
              <a:t>renin</a:t>
            </a:r>
            <a:r>
              <a:rPr lang="en-US" sz="1200" i="1" kern="1200" dirty="0" smtClean="0">
                <a:solidFill>
                  <a:schemeClr val="tx1"/>
                </a:solidFill>
                <a:latin typeface="+mn-lt"/>
                <a:ea typeface="+mn-ea"/>
                <a:cs typeface="+mn-cs"/>
              </a:rPr>
              <a:t> activity. 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caused by one of three mechanisms</a:t>
            </a:r>
            <a:r>
              <a:rPr lang="en-US" sz="1200" i="1" kern="1200" baseline="30000" dirty="0" smtClean="0">
                <a:solidFill>
                  <a:schemeClr val="tx1"/>
                </a:solidFill>
                <a:latin typeface="+mn-lt"/>
                <a:ea typeface="+mn-ea"/>
                <a:cs typeface="+mn-cs"/>
                <a:hlinkClick r:id="rId3"/>
              </a:rPr>
              <a:t>115 (</a:t>
            </a:r>
            <a:r>
              <a:rPr lang="en-US" sz="1200" i="1" u="sng" kern="1200" baseline="30000" dirty="0" smtClean="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smtClean="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smtClean="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smtClean="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extLst>
      <p:ext uri="{BB962C8B-B14F-4D97-AF65-F5344CB8AC3E}">
        <p14:creationId xmlns:p14="http://schemas.microsoft.com/office/powerpoint/2010/main" val="242245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18</a:t>
            </a:fld>
            <a:endParaRPr lang="en-US"/>
          </a:p>
        </p:txBody>
      </p:sp>
    </p:spTree>
    <p:extLst>
      <p:ext uri="{BB962C8B-B14F-4D97-AF65-F5344CB8AC3E}">
        <p14:creationId xmlns:p14="http://schemas.microsoft.com/office/powerpoint/2010/main" val="3081032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n</a:t>
            </a:r>
            <a:r>
              <a:rPr lang="en-US" sz="1200" i="1" kern="1200" dirty="0" smtClean="0">
                <a:solidFill>
                  <a:schemeClr val="tx1"/>
                </a:solidFill>
                <a:latin typeface="+mn-lt"/>
                <a:ea typeface="+mn-ea"/>
                <a:cs typeface="+mn-cs"/>
              </a:rPr>
              <a:t>secondary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 contrast,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release occurs in response to activation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t>
            </a:r>
            <a:r>
              <a:rPr lang="en-US" sz="1200" i="1" u="sng" kern="1200" dirty="0" smtClean="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19</a:t>
            </a:fld>
            <a:endParaRPr lang="en-US"/>
          </a:p>
        </p:txBody>
      </p:sp>
    </p:spTree>
    <p:extLst>
      <p:ext uri="{BB962C8B-B14F-4D97-AF65-F5344CB8AC3E}">
        <p14:creationId xmlns:p14="http://schemas.microsoft.com/office/powerpoint/2010/main" val="267143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Morphology. </a:t>
            </a:r>
            <a:r>
              <a:rPr lang="en-US" sz="1200" b="1" kern="1200" dirty="0" err="1" smtClean="0">
                <a:solidFill>
                  <a:schemeClr val="tx1"/>
                </a:solidFill>
                <a:latin typeface="+mn-lt"/>
                <a:ea typeface="+mn-ea"/>
                <a:cs typeface="+mn-cs"/>
              </a:rPr>
              <a:t>Aldosterone</a:t>
            </a:r>
            <a:r>
              <a:rPr lang="en-US" sz="1200" b="1" kern="1200" dirty="0" smtClean="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smtClean="0">
                <a:solidFill>
                  <a:schemeClr val="tx1"/>
                </a:solidFill>
                <a:latin typeface="+mn-lt"/>
                <a:ea typeface="+mn-ea"/>
                <a:cs typeface="+mn-cs"/>
              </a:rPr>
              <a:t>sonographic</a:t>
            </a:r>
            <a:r>
              <a:rPr lang="en-US" sz="1200" b="1" kern="1200" dirty="0" smtClean="0">
                <a:solidFill>
                  <a:schemeClr val="tx1"/>
                </a:solidFill>
                <a:latin typeface="+mn-lt"/>
                <a:ea typeface="+mn-ea"/>
                <a:cs typeface="+mn-cs"/>
              </a:rPr>
              <a:t> or scanning images. They are bright yellow on cut section (</a:t>
            </a:r>
            <a:r>
              <a:rPr lang="en-US" sz="1200" b="1" u="sng" kern="1200" dirty="0" smtClean="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extLst>
      <p:ext uri="{BB962C8B-B14F-4D97-AF65-F5344CB8AC3E}">
        <p14:creationId xmlns:p14="http://schemas.microsoft.com/office/powerpoint/2010/main" val="781081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Vacuolated cytoplasm,</a:t>
            </a:r>
            <a:r>
              <a:rPr lang="en-US" baseline="0" dirty="0" smtClean="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extLst>
      <p:ext uri="{BB962C8B-B14F-4D97-AF65-F5344CB8AC3E}">
        <p14:creationId xmlns:p14="http://schemas.microsoft.com/office/powerpoint/2010/main" val="199443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23</a:t>
            </a:fld>
            <a:endParaRPr lang="en-US"/>
          </a:p>
        </p:txBody>
      </p:sp>
    </p:spTree>
    <p:extLst>
      <p:ext uri="{BB962C8B-B14F-4D97-AF65-F5344CB8AC3E}">
        <p14:creationId xmlns:p14="http://schemas.microsoft.com/office/powerpoint/2010/main" val="246514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24</a:t>
            </a:fld>
            <a:endParaRPr lang="en-US"/>
          </a:p>
        </p:txBody>
      </p:sp>
    </p:spTree>
    <p:extLst>
      <p:ext uri="{BB962C8B-B14F-4D97-AF65-F5344CB8AC3E}">
        <p14:creationId xmlns:p14="http://schemas.microsoft.com/office/powerpoint/2010/main" val="119507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236414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25</a:t>
            </a:fld>
            <a:endParaRPr lang="en-US"/>
          </a:p>
        </p:txBody>
      </p:sp>
    </p:spTree>
    <p:extLst>
      <p:ext uri="{BB962C8B-B14F-4D97-AF65-F5344CB8AC3E}">
        <p14:creationId xmlns:p14="http://schemas.microsoft.com/office/powerpoint/2010/main" val="1124654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Waterhouse-</a:t>
            </a:r>
            <a:r>
              <a:rPr lang="en-US" sz="1200" kern="1200" dirty="0" err="1" smtClean="0">
                <a:solidFill>
                  <a:schemeClr val="tx1"/>
                </a:solidFill>
                <a:latin typeface="+mn-lt"/>
                <a:ea typeface="+mn-ea"/>
                <a:cs typeface="+mn-cs"/>
              </a:rPr>
              <a:t>Friderichsen</a:t>
            </a:r>
            <a:r>
              <a:rPr lang="en-US" sz="1200" kern="1200" dirty="0" smtClean="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smtClean="0">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26</a:t>
            </a:fld>
            <a:endParaRPr lang="en-US"/>
          </a:p>
        </p:txBody>
      </p:sp>
    </p:spTree>
    <p:extLst>
      <p:ext uri="{BB962C8B-B14F-4D97-AF65-F5344CB8AC3E}">
        <p14:creationId xmlns:p14="http://schemas.microsoft.com/office/powerpoint/2010/main" val="145022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PHEOCHROMOCYTOMA	</a:t>
            </a:r>
          </a:p>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are uncommon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composed of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which synthesize and release </a:t>
            </a:r>
            <a:r>
              <a:rPr lang="en-US" sz="1200" kern="1200" dirty="0" err="1" smtClean="0">
                <a:solidFill>
                  <a:schemeClr val="tx1"/>
                </a:solidFill>
                <a:latin typeface="+mn-lt"/>
                <a:ea typeface="+mn-ea"/>
                <a:cs typeface="+mn-cs"/>
              </a:rPr>
              <a:t>catecholamines</a:t>
            </a:r>
            <a:r>
              <a:rPr lang="en-US" sz="1200" kern="1200" dirty="0" smtClean="0">
                <a:solidFill>
                  <a:schemeClr val="tx1"/>
                </a:solidFill>
                <a:latin typeface="+mn-lt"/>
                <a:ea typeface="+mn-ea"/>
                <a:cs typeface="+mn-cs"/>
              </a:rPr>
              <a:t> and in some instances peptide hormones. These tumors are important because they (similar to </a:t>
            </a:r>
            <a:r>
              <a:rPr lang="en-US" sz="1200" kern="1200" dirty="0" err="1" smtClean="0">
                <a:solidFill>
                  <a:schemeClr val="tx1"/>
                </a:solidFill>
                <a:latin typeface="+mn-lt"/>
                <a:ea typeface="+mn-ea"/>
                <a:cs typeface="+mn-cs"/>
              </a:rPr>
              <a:t>aldosterone</a:t>
            </a:r>
            <a:r>
              <a:rPr lang="en-US" sz="1200" kern="1200" dirty="0" smtClean="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hypertension can be fatal when the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smtClean="0">
                <a:solidFill>
                  <a:schemeClr val="tx1"/>
                </a:solidFill>
                <a:latin typeface="+mn-lt"/>
                <a:ea typeface="+mn-ea"/>
                <a:cs typeface="+mn-cs"/>
              </a:rPr>
              <a:t>endocrinopathy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30</a:t>
            </a:fld>
            <a:endParaRPr lang="en-US"/>
          </a:p>
        </p:txBody>
      </p:sp>
    </p:spTree>
    <p:extLst>
      <p:ext uri="{BB962C8B-B14F-4D97-AF65-F5344CB8AC3E}">
        <p14:creationId xmlns:p14="http://schemas.microsoft.com/office/powerpoint/2010/main" val="266210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usually subscribe to a convenient </a:t>
            </a:r>
            <a:r>
              <a:rPr lang="en-US" sz="1200" i="1" kern="1200" dirty="0" smtClean="0">
                <a:solidFill>
                  <a:schemeClr val="tx1"/>
                </a:solidFill>
                <a:latin typeface="+mn-lt"/>
                <a:ea typeface="+mn-ea"/>
                <a:cs typeface="+mn-cs"/>
              </a:rPr>
              <a:t>"rule of 10s":10% of </a:t>
            </a:r>
            <a:r>
              <a:rPr lang="en-US" sz="1200" i="1" kern="1200" dirty="0" err="1" smtClean="0">
                <a:solidFill>
                  <a:schemeClr val="tx1"/>
                </a:solidFill>
                <a:latin typeface="+mn-lt"/>
                <a:ea typeface="+mn-ea"/>
                <a:cs typeface="+mn-cs"/>
              </a:rPr>
              <a:t>pheochromocytomas</a:t>
            </a:r>
            <a:r>
              <a:rPr lang="en-US" sz="1200" i="1" kern="1200" dirty="0" smtClean="0">
                <a:solidFill>
                  <a:schemeClr val="tx1"/>
                </a:solidFill>
                <a:latin typeface="+mn-lt"/>
                <a:ea typeface="+mn-ea"/>
                <a:cs typeface="+mn-cs"/>
              </a:rPr>
              <a:t> arise in association with one of several familial syndromes (</a:t>
            </a:r>
            <a:r>
              <a:rPr lang="en-US" sz="1200" i="1" u="sng" kern="1200" dirty="0" smtClean="0">
                <a:solidFill>
                  <a:schemeClr val="tx1"/>
                </a:solidFill>
                <a:latin typeface="+mn-lt"/>
                <a:ea typeface="+mn-ea"/>
                <a:cs typeface="+mn-cs"/>
                <a:hlinkClick r:id="rId3"/>
              </a:rPr>
              <a:t>Table 24-11). These include the MEN-2A and MEN-2B syndromes (described later), type I neurofibromatosis (</a:t>
            </a:r>
            <a:r>
              <a:rPr lang="en-US" sz="1200" i="1" u="sng" kern="1200" dirty="0" smtClean="0">
                <a:solidFill>
                  <a:schemeClr val="tx1"/>
                </a:solidFill>
                <a:latin typeface="+mn-lt"/>
                <a:ea typeface="+mn-ea"/>
                <a:cs typeface="+mn-cs"/>
                <a:hlinkClick r:id="rId4"/>
              </a:rPr>
              <a:t>Chapter 5), von Hippel-Lindau syndrome (</a:t>
            </a:r>
            <a:r>
              <a:rPr lang="en-US" sz="1200" i="1" u="sng" kern="1200" dirty="0" smtClean="0">
                <a:solidFill>
                  <a:schemeClr val="tx1"/>
                </a:solidFill>
                <a:latin typeface="+mn-lt"/>
                <a:ea typeface="+mn-ea"/>
                <a:cs typeface="+mn-cs"/>
                <a:hlinkClick r:id="rId5"/>
              </a:rPr>
              <a:t>Chapter 28), and Sturge-Weber syndrome (</a:t>
            </a:r>
            <a:r>
              <a:rPr lang="en-US" sz="1200" i="1" u="sng" kern="1200" dirty="0" smtClean="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31</a:t>
            </a:fld>
            <a:endParaRPr lang="en-US"/>
          </a:p>
        </p:txBody>
      </p:sp>
    </p:spTree>
    <p:extLst>
      <p:ext uri="{BB962C8B-B14F-4D97-AF65-F5344CB8AC3E}">
        <p14:creationId xmlns:p14="http://schemas.microsoft.com/office/powerpoint/2010/main" val="421426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32</a:t>
            </a:fld>
            <a:endParaRPr lang="en-US"/>
          </a:p>
        </p:txBody>
      </p:sp>
    </p:spTree>
    <p:extLst>
      <p:ext uri="{BB962C8B-B14F-4D97-AF65-F5344CB8AC3E}">
        <p14:creationId xmlns:p14="http://schemas.microsoft.com/office/powerpoint/2010/main" val="1189282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range from small, circumscribed lesions confined to the adrenal (</a:t>
            </a:r>
            <a:r>
              <a:rPr lang="en-US" sz="1200" u="sng" kern="1200" dirty="0" smtClean="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smtClean="0">
                <a:solidFill>
                  <a:schemeClr val="tx1"/>
                </a:solidFill>
                <a:latin typeface="+mn-lt"/>
                <a:ea typeface="+mn-ea"/>
                <a:cs typeface="+mn-cs"/>
                <a:hlinkClick r:id="rId3"/>
              </a:rPr>
              <a:t>chromaffin.	</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 in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is quite variable. The tumors are composed of polygonal to spindle-shaped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or chief cells, clustered with the </a:t>
            </a:r>
            <a:r>
              <a:rPr lang="en-US" sz="1200" kern="1200" dirty="0" err="1" smtClean="0">
                <a:solidFill>
                  <a:schemeClr val="tx1"/>
                </a:solidFill>
                <a:latin typeface="+mn-lt"/>
                <a:ea typeface="+mn-ea"/>
                <a:cs typeface="+mn-cs"/>
              </a:rPr>
              <a:t>sustentacular</a:t>
            </a:r>
            <a:r>
              <a:rPr lang="en-US" sz="1200" kern="1200" dirty="0" smtClean="0">
                <a:solidFill>
                  <a:schemeClr val="tx1"/>
                </a:solidFill>
                <a:latin typeface="+mn-lt"/>
                <a:ea typeface="+mn-ea"/>
                <a:cs typeface="+mn-cs"/>
              </a:rPr>
              <a:t> cells into small nests or alveoli (</a:t>
            </a:r>
            <a:r>
              <a:rPr lang="en-US" sz="1200" b="1" kern="1200" dirty="0" err="1" smtClean="0">
                <a:solidFill>
                  <a:schemeClr val="tx1"/>
                </a:solidFill>
                <a:latin typeface="+mn-lt"/>
                <a:ea typeface="+mn-ea"/>
                <a:cs typeface="+mn-cs"/>
              </a:rPr>
              <a:t>zellballen</a:t>
            </a:r>
            <a:r>
              <a:rPr lang="en-US" sz="1200" b="1" kern="1200" dirty="0" smtClean="0">
                <a:solidFill>
                  <a:schemeClr val="tx1"/>
                </a:solidFill>
                <a:latin typeface="+mn-lt"/>
                <a:ea typeface="+mn-ea"/>
                <a:cs typeface="+mn-cs"/>
              </a:rPr>
              <a:t>) by a rich vascular network (</a:t>
            </a:r>
            <a:r>
              <a:rPr lang="en-US" sz="1200" b="1" u="sng" kern="1200" dirty="0" smtClean="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33</a:t>
            </a:fld>
            <a:endParaRPr lang="en-US"/>
          </a:p>
        </p:txBody>
      </p:sp>
    </p:spTree>
    <p:extLst>
      <p:ext uri="{BB962C8B-B14F-4D97-AF65-F5344CB8AC3E}">
        <p14:creationId xmlns:p14="http://schemas.microsoft.com/office/powerpoint/2010/main" val="1583767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criteria for determining malignancy in </a:t>
            </a:r>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can be a vexing issue. </a:t>
            </a:r>
            <a:r>
              <a:rPr lang="en-US" sz="1200" b="1" kern="1200" dirty="0" smtClean="0">
                <a:solidFill>
                  <a:schemeClr val="tx1"/>
                </a:solidFill>
                <a:latin typeface="+mn-lt"/>
                <a:ea typeface="+mn-ea"/>
                <a:cs typeface="+mn-cs"/>
              </a:rPr>
              <a:t>There is no single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 that can reliably predict clinical behavior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Tumors with "benign"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may metastasize, while bizarrely </a:t>
            </a:r>
            <a:r>
              <a:rPr lang="en-US" sz="1200" b="1"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 tumors may remain confined to the adrenal gland. In fact, cellular and nuclear </a:t>
            </a:r>
            <a:r>
              <a:rPr lang="en-US" sz="1200" b="1" kern="1200" dirty="0" err="1" smtClean="0">
                <a:solidFill>
                  <a:schemeClr val="tx1"/>
                </a:solidFill>
                <a:latin typeface="+mn-lt"/>
                <a:ea typeface="+mn-ea"/>
                <a:cs typeface="+mn-cs"/>
              </a:rPr>
              <a:t>pleomorphism</a:t>
            </a:r>
            <a:r>
              <a:rPr lang="en-US" sz="1200" b="1" kern="1200" dirty="0" smtClean="0">
                <a:solidFill>
                  <a:schemeClr val="tx1"/>
                </a:solidFill>
                <a:latin typeface="+mn-lt"/>
                <a:ea typeface="+mn-ea"/>
                <a:cs typeface="+mn-cs"/>
              </a:rPr>
              <a:t>, including the presence of giant cells, and mitotic figures are often seen in benign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smtClean="0">
                <a:solidFill>
                  <a:schemeClr val="tx1"/>
                </a:solidFill>
                <a:latin typeface="+mn-lt"/>
                <a:ea typeface="+mn-ea"/>
                <a:cs typeface="+mn-cs"/>
                <a:hlinkClick r:id="rId3"/>
              </a:rPr>
              <a:t>128</a:t>
            </a:r>
            <a:r>
              <a:rPr lang="en-US" sz="1200" kern="1200" dirty="0" smtClean="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34</a:t>
            </a:fld>
            <a:endParaRPr lang="en-US"/>
          </a:p>
        </p:txBody>
      </p:sp>
    </p:spTree>
    <p:extLst>
      <p:ext uri="{BB962C8B-B14F-4D97-AF65-F5344CB8AC3E}">
        <p14:creationId xmlns:p14="http://schemas.microsoft.com/office/powerpoint/2010/main" val="423677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35</a:t>
            </a:fld>
            <a:endParaRPr lang="en-US"/>
          </a:p>
        </p:txBody>
      </p:sp>
    </p:spTree>
    <p:extLst>
      <p:ext uri="{BB962C8B-B14F-4D97-AF65-F5344CB8AC3E}">
        <p14:creationId xmlns:p14="http://schemas.microsoft.com/office/powerpoint/2010/main" val="33859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extLst>
      <p:ext uri="{BB962C8B-B14F-4D97-AF65-F5344CB8AC3E}">
        <p14:creationId xmlns:p14="http://schemas.microsoft.com/office/powerpoint/2010/main" val="5368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extLst>
      <p:ext uri="{BB962C8B-B14F-4D97-AF65-F5344CB8AC3E}">
        <p14:creationId xmlns:p14="http://schemas.microsoft.com/office/powerpoint/2010/main" val="233375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6</a:t>
            </a:fld>
            <a:endParaRPr lang="en-US"/>
          </a:p>
        </p:txBody>
      </p:sp>
    </p:spTree>
    <p:extLst>
      <p:ext uri="{BB962C8B-B14F-4D97-AF65-F5344CB8AC3E}">
        <p14:creationId xmlns:p14="http://schemas.microsoft.com/office/powerpoint/2010/main" val="18729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medulla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extLst>
      <p:ext uri="{BB962C8B-B14F-4D97-AF65-F5344CB8AC3E}">
        <p14:creationId xmlns:p14="http://schemas.microsoft.com/office/powerpoint/2010/main" val="154012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three basic types of corticosteroids elaborated by the adrenal cortex (</a:t>
            </a:r>
            <a:r>
              <a:rPr lang="en-US" sz="1200" kern="1200" dirty="0" err="1" smtClean="0">
                <a:solidFill>
                  <a:schemeClr val="tx1"/>
                </a:solidFill>
                <a:latin typeface="+mn-lt"/>
                <a:ea typeface="+mn-ea"/>
                <a:cs typeface="+mn-cs"/>
              </a:rPr>
              <a:t>glucocorticoids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mineralocorticoids</a:t>
            </a:r>
            <a:r>
              <a:rPr lang="en-US" sz="1200" kern="1200" dirty="0" smtClean="0">
                <a:solidFill>
                  <a:schemeClr val="tx1"/>
                </a:solidFill>
                <a:latin typeface="+mn-lt"/>
                <a:ea typeface="+mn-ea"/>
                <a:cs typeface="+mn-cs"/>
              </a:rPr>
              <a:t>, and sex steroids), so there are three distinctive </a:t>
            </a:r>
            <a:r>
              <a:rPr lang="en-US" sz="1200" kern="1200" dirty="0" err="1" smtClean="0">
                <a:solidFill>
                  <a:schemeClr val="tx1"/>
                </a:solidFill>
                <a:latin typeface="+mn-lt"/>
                <a:ea typeface="+mn-ea"/>
                <a:cs typeface="+mn-cs"/>
              </a:rPr>
              <a:t>hyperadrenal</a:t>
            </a:r>
            <a:r>
              <a:rPr lang="en-US" sz="1200" kern="1200" dirty="0" smtClean="0">
                <a:solidFill>
                  <a:schemeClr val="tx1"/>
                </a:solidFill>
                <a:latin typeface="+mn-lt"/>
                <a:ea typeface="+mn-ea"/>
                <a:cs typeface="+mn-cs"/>
              </a:rPr>
              <a:t> clinical syndromes: (1) </a:t>
            </a:r>
            <a:r>
              <a:rPr lang="en-US" sz="1200" i="1" kern="1200" dirty="0" smtClean="0">
                <a:solidFill>
                  <a:schemeClr val="tx1"/>
                </a:solidFill>
                <a:latin typeface="+mn-lt"/>
                <a:ea typeface="+mn-ea"/>
                <a:cs typeface="+mn-cs"/>
              </a:rPr>
              <a:t>Cushing syndrome, characterized by an excess of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and (3) </a:t>
            </a:r>
            <a:r>
              <a:rPr lang="en-US" sz="1200" i="1" kern="1200" dirty="0" err="1" smtClean="0">
                <a:solidFill>
                  <a:schemeClr val="tx1"/>
                </a:solidFill>
                <a:latin typeface="+mn-lt"/>
                <a:ea typeface="+mn-ea"/>
                <a:cs typeface="+mn-cs"/>
              </a:rPr>
              <a:t>adrenogenital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virilizing</a:t>
            </a:r>
            <a:r>
              <a:rPr lang="en-US" sz="1200" i="1" kern="1200" dirty="0" smtClean="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8</a:t>
            </a:fld>
            <a:endParaRPr lang="en-US"/>
          </a:p>
        </p:txBody>
      </p:sp>
    </p:spTree>
    <p:extLst>
      <p:ext uri="{BB962C8B-B14F-4D97-AF65-F5344CB8AC3E}">
        <p14:creationId xmlns:p14="http://schemas.microsoft.com/office/powerpoint/2010/main" val="30792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extLst>
      <p:ext uri="{BB962C8B-B14F-4D97-AF65-F5344CB8AC3E}">
        <p14:creationId xmlns:p14="http://schemas.microsoft.com/office/powerpoint/2010/main" val="136183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extLst>
      <p:ext uri="{BB962C8B-B14F-4D97-AF65-F5344CB8AC3E}">
        <p14:creationId xmlns:p14="http://schemas.microsoft.com/office/powerpoint/2010/main" val="38083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616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24734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71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1759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63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626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3344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1836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245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86695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64AA16-B270-4626-8204-A5D775379F9E}"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3941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64AA16-B270-4626-8204-A5D775379F9E}" type="datetimeFigureOut">
              <a:rPr lang="en-US" smtClean="0"/>
              <a:pPr/>
              <a:t>2/13/2017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85502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64AA16-B270-4626-8204-A5D775379F9E}" type="datetimeFigureOut">
              <a:rPr lang="en-US" smtClean="0"/>
              <a:pPr/>
              <a:t>2/13/2017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9815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2/13/2017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214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461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6393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E64AA16-B270-4626-8204-A5D775379F9E}" type="datetimeFigureOut">
              <a:rPr lang="en-US" smtClean="0"/>
              <a:pPr/>
              <a:t>2/13/2017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CAA213-F05A-4ACF-8BAC-997877E9E6EE}" type="slidenum">
              <a:rPr lang="en-US" smtClean="0"/>
              <a:pPr/>
              <a:t>‹#›</a:t>
            </a:fld>
            <a:endParaRPr lang="en-US"/>
          </a:p>
        </p:txBody>
      </p:sp>
    </p:spTree>
    <p:extLst>
      <p:ext uri="{BB962C8B-B14F-4D97-AF65-F5344CB8AC3E}">
        <p14:creationId xmlns:p14="http://schemas.microsoft.com/office/powerpoint/2010/main" val="1336501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Adrenal Gland</a:t>
            </a:r>
            <a:endParaRPr lang="en-US" dirty="0"/>
          </a:p>
        </p:txBody>
      </p:sp>
      <p:sp>
        <p:nvSpPr>
          <p:cNvPr id="3" name="Subtitle 2"/>
          <p:cNvSpPr>
            <a:spLocks noGrp="1"/>
          </p:cNvSpPr>
          <p:nvPr>
            <p:ph type="subTitle" idx="1"/>
          </p:nvPr>
        </p:nvSpPr>
        <p:spPr/>
        <p:txBody>
          <a:bodyPr>
            <a:normAutofit/>
          </a:bodyPr>
          <a:lstStyle/>
          <a:p>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8457793"/>
              </p:ext>
            </p:extLst>
          </p:nvPr>
        </p:nvGraphicFramePr>
        <p:xfrm>
          <a:off x="152400" y="-1"/>
          <a:ext cx="8480766" cy="6820044"/>
        </p:xfrm>
        <a:graphic>
          <a:graphicData uri="http://schemas.openxmlformats.org/drawingml/2006/table">
            <a:tbl>
              <a:tblPr/>
              <a:tblGrid>
                <a:gridCol w="2928522"/>
                <a:gridCol w="2776122"/>
                <a:gridCol w="2776122"/>
              </a:tblGrid>
              <a:tr h="427726">
                <a:tc>
                  <a:txBody>
                    <a:bodyPr/>
                    <a:lstStyle/>
                    <a:p>
                      <a:pPr algn="l"/>
                      <a:r>
                        <a:rPr lang="en-US" sz="1600" dirty="0"/>
                        <a:t>Cause</a:t>
                      </a:r>
                    </a:p>
                  </a:txBody>
                  <a:tcPr marL="8714" marR="8714" marT="8714" marB="8714" anchor="b">
                    <a:lnL>
                      <a:noFill/>
                    </a:lnL>
                    <a:lnR>
                      <a:noFill/>
                    </a:lnR>
                    <a:lnT>
                      <a:noFill/>
                    </a:lnT>
                    <a:lnB>
                      <a:noFill/>
                    </a:lnB>
                  </a:tcPr>
                </a:tc>
                <a:tc>
                  <a:txBody>
                    <a:bodyPr/>
                    <a:lstStyle/>
                    <a:p>
                      <a:pPr algn="l"/>
                      <a:r>
                        <a:rPr lang="en-US" sz="1600"/>
                        <a:t>Relative Frequency (%)</a:t>
                      </a:r>
                    </a:p>
                  </a:txBody>
                  <a:tcPr marL="8714" marR="8714" marT="8714" marB="8714" anchor="b">
                    <a:lnL>
                      <a:noFill/>
                    </a:lnL>
                    <a:lnR>
                      <a:noFill/>
                    </a:lnR>
                    <a:lnT>
                      <a:noFill/>
                    </a:lnT>
                    <a:lnB>
                      <a:noFill/>
                    </a:lnB>
                  </a:tcPr>
                </a:tc>
                <a:tc>
                  <a:txBody>
                    <a:bodyPr/>
                    <a:lstStyle/>
                    <a:p>
                      <a:pPr algn="l"/>
                      <a:r>
                        <a:rPr lang="en-US" sz="1600"/>
                        <a:t>Ratio of Females to Males</a:t>
                      </a:r>
                    </a:p>
                  </a:txBody>
                  <a:tcPr marL="8714" marR="8714" marT="8714" marB="8714" anchor="b">
                    <a:lnL>
                      <a:noFill/>
                    </a:lnL>
                    <a:lnR>
                      <a:noFill/>
                    </a:lnR>
                    <a:lnT>
                      <a:noFill/>
                    </a:lnT>
                    <a:lnB>
                      <a:noFill/>
                    </a:lnB>
                  </a:tcPr>
                </a:tc>
              </a:tr>
              <a:tr h="227751">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1027655">
                <a:tc>
                  <a:txBody>
                    <a:bodyPr/>
                    <a:lstStyle/>
                    <a:p>
                      <a:pPr algn="l"/>
                      <a:r>
                        <a:rPr lang="en-US" sz="1600" dirty="0"/>
                        <a:t>Cushing 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solidFill>
                            <a:srgbClr val="FF0000"/>
                          </a:solidFill>
                        </a:rPr>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tr>
              <a:tr h="1027655">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227751">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227751">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tr>
              <a:tr h="227751">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solidFill>
                            <a:srgbClr val="FF0000"/>
                          </a:solidFill>
                        </a:rPr>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1427606">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1027655">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62770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a:bodyPr>
          <a:lstStyle/>
          <a:p>
            <a:r>
              <a:rPr lang="en-US" sz="3200" dirty="0" smtClean="0"/>
              <a:t>ADRENOCORTICAL HYPERFUNCTION, Morphology</a:t>
            </a:r>
            <a:endParaRPr lang="en-US" sz="3200" dirty="0"/>
          </a:p>
        </p:txBody>
      </p:sp>
      <p:sp>
        <p:nvSpPr>
          <p:cNvPr id="3" name="Content Placeholder 2"/>
          <p:cNvSpPr>
            <a:spLocks noGrp="1"/>
          </p:cNvSpPr>
          <p:nvPr>
            <p:ph idx="1"/>
          </p:nvPr>
        </p:nvSpPr>
        <p:spPr/>
        <p:txBody>
          <a:bodyPr>
            <a:normAutofit lnSpcReduction="10000"/>
          </a:bodyPr>
          <a:lstStyle/>
          <a:p>
            <a:pPr algn="l">
              <a:buNone/>
            </a:pPr>
            <a:r>
              <a:rPr lang="en-US" sz="2400" b="1" dirty="0" smtClean="0"/>
              <a:t>One of the following abnormalities: </a:t>
            </a:r>
          </a:p>
          <a:p>
            <a:pPr>
              <a:buNone/>
            </a:pPr>
            <a:endParaRPr lang="en-US" sz="2400" b="1" dirty="0" smtClean="0"/>
          </a:p>
          <a:p>
            <a:pPr marL="633222" indent="-514350" algn="l" rtl="0">
              <a:buAutoNum type="arabicParenBoth"/>
            </a:pPr>
            <a:r>
              <a:rPr lang="en-US" sz="2400" b="1" dirty="0" smtClean="0"/>
              <a:t>Cortical atrophy: results from exogenous </a:t>
            </a:r>
            <a:r>
              <a:rPr lang="en-US" sz="2400" b="1" dirty="0" err="1" smtClean="0"/>
              <a:t>glucocorticoids</a:t>
            </a:r>
            <a:endParaRPr lang="en-US" sz="2400" b="1" dirty="0" smtClean="0"/>
          </a:p>
          <a:p>
            <a:pPr marL="633222" indent="-514350" algn="l" rtl="0">
              <a:buAutoNum type="arabicParenBoth"/>
            </a:pPr>
            <a:r>
              <a:rPr lang="en-US" sz="2400" b="1" dirty="0" smtClean="0"/>
              <a:t>Diffuse hyperplasia: individuals with ACTH-dependent Cushing syndrome</a:t>
            </a:r>
          </a:p>
          <a:p>
            <a:pPr marL="633222" indent="-514350" algn="l" rtl="0">
              <a:buAutoNum type="arabicParenBoth"/>
            </a:pPr>
            <a:r>
              <a:rPr lang="en-US" sz="2400" b="1" dirty="0" smtClean="0"/>
              <a:t> </a:t>
            </a:r>
            <a:r>
              <a:rPr lang="en-US" sz="2400" b="1" dirty="0" err="1" smtClean="0"/>
              <a:t>Macronodular</a:t>
            </a:r>
            <a:r>
              <a:rPr lang="en-US" sz="2400" b="1" dirty="0" smtClean="0"/>
              <a:t> (less than 3cm), or </a:t>
            </a:r>
            <a:r>
              <a:rPr lang="en-US" sz="2400" b="1" dirty="0" err="1" smtClean="0"/>
              <a:t>micronodular</a:t>
            </a:r>
            <a:r>
              <a:rPr lang="en-US" sz="2400" b="1" dirty="0" smtClean="0"/>
              <a:t>(1-3mm) hyperplasia </a:t>
            </a:r>
          </a:p>
          <a:p>
            <a:pPr marL="633222" indent="-514350" algn="l" rtl="0">
              <a:buAutoNum type="arabicParenBoth"/>
            </a:pPr>
            <a:r>
              <a:rPr lang="en-US" sz="2400" b="1" dirty="0" smtClean="0"/>
              <a:t> Adenoma or carcinoma</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1944561" y="2150772"/>
            <a:ext cx="6858000" cy="4114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Diffuse Cortical Hyperplasia</a:t>
            </a:r>
            <a:endParaRPr lang="en-US" dirty="0"/>
          </a:p>
        </p:txBody>
      </p:sp>
      <p:sp>
        <p:nvSpPr>
          <p:cNvPr id="4" name="Content Placeholder 3"/>
          <p:cNvSpPr>
            <a:spLocks noGrp="1"/>
          </p:cNvSpPr>
          <p:nvPr>
            <p:ph idx="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685800"/>
            <a:ext cx="8734100" cy="5746751"/>
          </a:xfrm>
          <a:prstGeom prst="rect">
            <a:avLst/>
          </a:prstGeom>
        </p:spPr>
      </p:pic>
    </p:spTree>
    <p:extLst>
      <p:ext uri="{BB962C8B-B14F-4D97-AF65-F5344CB8AC3E}">
        <p14:creationId xmlns:p14="http://schemas.microsoft.com/office/powerpoint/2010/main" val="298466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685802"/>
          <a:ext cx="7620002" cy="5943594"/>
        </p:xfrm>
        <a:graphic>
          <a:graphicData uri="http://schemas.openxmlformats.org/drawingml/2006/table">
            <a:tbl>
              <a:tblPr/>
              <a:tblGrid>
                <a:gridCol w="3810001"/>
                <a:gridCol w="3810001"/>
              </a:tblGrid>
              <a:tr h="374285">
                <a:tc>
                  <a:txBody>
                    <a:bodyPr/>
                    <a:lstStyle/>
                    <a:p>
                      <a:pPr algn="l"/>
                      <a:r>
                        <a:rPr lang="en-US" sz="1500" b="1" dirty="0"/>
                        <a:t>Obesity or weight gain</a:t>
                      </a:r>
                    </a:p>
                  </a:txBody>
                  <a:tcPr marL="15607" marR="15607" marT="15607" marB="15607" anchor="b">
                    <a:lnL>
                      <a:noFill/>
                    </a:lnL>
                    <a:lnR>
                      <a:noFill/>
                    </a:lnR>
                    <a:lnT>
                      <a:noFill/>
                    </a:lnT>
                    <a:lnB>
                      <a:noFill/>
                    </a:lnB>
                  </a:tcPr>
                </a:tc>
                <a:tc>
                  <a:txBody>
                    <a:bodyPr/>
                    <a:lstStyle/>
                    <a:p>
                      <a:pPr algn="ctr"/>
                      <a:r>
                        <a:rPr lang="en-US" sz="1500" b="1"/>
                        <a:t>95%</a:t>
                      </a:r>
                      <a:r>
                        <a:rPr lang="en-US" sz="1500" b="1" baseline="30000"/>
                        <a:t>[*]</a:t>
                      </a:r>
                      <a:endParaRPr lang="en-US" sz="1500" b="1"/>
                    </a:p>
                  </a:txBody>
                  <a:tcPr marL="15607" marR="15607" marT="15607" marB="15607" anchor="b">
                    <a:lnL>
                      <a:noFill/>
                    </a:lnL>
                    <a:lnR>
                      <a:noFill/>
                    </a:lnR>
                    <a:lnT>
                      <a:noFill/>
                    </a:lnT>
                    <a:lnB>
                      <a:noFill/>
                    </a:lnB>
                  </a:tcPr>
                </a:tc>
              </a:tr>
              <a:tr h="374285">
                <a:tc>
                  <a:txBody>
                    <a:bodyPr/>
                    <a:lstStyle/>
                    <a:p>
                      <a:pPr algn="l"/>
                      <a:r>
                        <a:rPr lang="en-US" sz="1500" b="1" dirty="0"/>
                        <a:t>Facial plethora</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Rounded face</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Decreased libido</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Thin skin</a:t>
                      </a:r>
                    </a:p>
                  </a:txBody>
                  <a:tcPr marL="15607" marR="15607" marT="15607" marB="15607">
                    <a:lnL>
                      <a:noFill/>
                    </a:lnL>
                    <a:lnR>
                      <a:noFill/>
                    </a:lnR>
                    <a:lnT>
                      <a:noFill/>
                    </a:lnT>
                    <a:lnB>
                      <a:noFill/>
                    </a:lnB>
                  </a:tcPr>
                </a:tc>
                <a:tc>
                  <a:txBody>
                    <a:bodyPr/>
                    <a:lstStyle/>
                    <a:p>
                      <a:pPr algn="ctr"/>
                      <a:r>
                        <a:rPr lang="en-US" sz="1500" b="1"/>
                        <a:t>85%</a:t>
                      </a:r>
                    </a:p>
                  </a:txBody>
                  <a:tcPr marL="15607" marR="15607" marT="15607" marB="15607">
                    <a:lnL>
                      <a:noFill/>
                    </a:lnL>
                    <a:lnR>
                      <a:noFill/>
                    </a:lnR>
                    <a:lnT>
                      <a:noFill/>
                    </a:lnT>
                    <a:lnB>
                      <a:noFill/>
                    </a:lnB>
                  </a:tcPr>
                </a:tc>
              </a:tr>
              <a:tr h="703604">
                <a:tc>
                  <a:txBody>
                    <a:bodyPr/>
                    <a:lstStyle/>
                    <a:p>
                      <a:pPr algn="l"/>
                      <a:r>
                        <a:rPr lang="en-US" sz="1500" b="1" dirty="0"/>
                        <a:t>Decrease in linear growth in children</a:t>
                      </a:r>
                    </a:p>
                  </a:txBody>
                  <a:tcPr marL="15607" marR="15607" marT="15607" marB="15607">
                    <a:lnL>
                      <a:noFill/>
                    </a:lnL>
                    <a:lnR>
                      <a:noFill/>
                    </a:lnR>
                    <a:lnT>
                      <a:noFill/>
                    </a:lnT>
                    <a:lnB>
                      <a:noFill/>
                    </a:lnB>
                  </a:tcPr>
                </a:tc>
                <a:tc>
                  <a:txBody>
                    <a:bodyPr/>
                    <a:lstStyle/>
                    <a:p>
                      <a:pPr algn="ctr"/>
                      <a:r>
                        <a:rPr lang="en-US" sz="1500" b="1"/>
                        <a:t>70–80%</a:t>
                      </a:r>
                    </a:p>
                  </a:txBody>
                  <a:tcPr marL="15607" marR="15607" marT="15607" marB="15607">
                    <a:lnL>
                      <a:noFill/>
                    </a:lnL>
                    <a:lnR>
                      <a:noFill/>
                    </a:lnR>
                    <a:lnT>
                      <a:noFill/>
                    </a:lnT>
                    <a:lnB>
                      <a:noFill/>
                    </a:lnB>
                  </a:tcPr>
                </a:tc>
              </a:tr>
              <a:tr h="374285">
                <a:tc>
                  <a:txBody>
                    <a:bodyPr/>
                    <a:lstStyle/>
                    <a:p>
                      <a:pPr algn="l"/>
                      <a:r>
                        <a:rPr lang="en-US" sz="1500" b="1" dirty="0"/>
                        <a:t>Menstrual irregularity</a:t>
                      </a:r>
                    </a:p>
                  </a:txBody>
                  <a:tcPr marL="15607" marR="15607" marT="15607" marB="15607">
                    <a:lnL>
                      <a:noFill/>
                    </a:lnL>
                    <a:lnR>
                      <a:noFill/>
                    </a:lnR>
                    <a:lnT>
                      <a:noFill/>
                    </a:lnT>
                    <a:lnB>
                      <a:noFill/>
                    </a:lnB>
                  </a:tcPr>
                </a:tc>
                <a:tc>
                  <a:txBody>
                    <a:bodyPr/>
                    <a:lstStyle/>
                    <a:p>
                      <a:pPr algn="ctr"/>
                      <a:r>
                        <a:rPr lang="en-US" sz="1500" b="1"/>
                        <a:t>80%</a:t>
                      </a:r>
                    </a:p>
                  </a:txBody>
                  <a:tcPr marL="15607" marR="15607" marT="15607" marB="15607">
                    <a:lnL>
                      <a:noFill/>
                    </a:lnL>
                    <a:lnR>
                      <a:noFill/>
                    </a:lnR>
                    <a:lnT>
                      <a:noFill/>
                    </a:lnT>
                    <a:lnB>
                      <a:noFill/>
                    </a:lnB>
                  </a:tcPr>
                </a:tc>
              </a:tr>
              <a:tr h="374285">
                <a:tc>
                  <a:txBody>
                    <a:bodyPr/>
                    <a:lstStyle/>
                    <a:p>
                      <a:pPr algn="l"/>
                      <a:r>
                        <a:rPr lang="en-US" sz="1500" b="1" dirty="0"/>
                        <a:t>Hypertension</a:t>
                      </a:r>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err="1"/>
                        <a:t>Hirsutism</a:t>
                      </a:r>
                      <a:endParaRPr lang="en-US" sz="1500" b="1" dirty="0"/>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a:t>Depression/emotional liability</a:t>
                      </a:r>
                    </a:p>
                  </a:txBody>
                  <a:tcPr marL="15607" marR="15607" marT="15607" marB="15607">
                    <a:lnL>
                      <a:noFill/>
                    </a:lnL>
                    <a:lnR>
                      <a:noFill/>
                    </a:lnR>
                    <a:lnT>
                      <a:noFill/>
                    </a:lnT>
                    <a:lnB>
                      <a:noFill/>
                    </a:lnB>
                  </a:tcPr>
                </a:tc>
                <a:tc>
                  <a:txBody>
                    <a:bodyPr/>
                    <a:lstStyle/>
                    <a:p>
                      <a:pPr algn="ctr"/>
                      <a:r>
                        <a:rPr lang="en-US" sz="1500" b="1"/>
                        <a:t>70%</a:t>
                      </a:r>
                    </a:p>
                  </a:txBody>
                  <a:tcPr marL="15607" marR="15607" marT="15607" marB="15607">
                    <a:lnL>
                      <a:noFill/>
                    </a:lnL>
                    <a:lnR>
                      <a:noFill/>
                    </a:lnR>
                    <a:lnT>
                      <a:noFill/>
                    </a:lnT>
                    <a:lnB>
                      <a:noFill/>
                    </a:lnB>
                  </a:tcPr>
                </a:tc>
              </a:tr>
              <a:tr h="374285">
                <a:tc>
                  <a:txBody>
                    <a:bodyPr/>
                    <a:lstStyle/>
                    <a:p>
                      <a:pPr algn="l"/>
                      <a:r>
                        <a:rPr lang="en-US" sz="1500" b="1" dirty="0"/>
                        <a:t>Easy bruising</a:t>
                      </a:r>
                    </a:p>
                  </a:txBody>
                  <a:tcPr marL="15607" marR="15607" marT="15607" marB="15607">
                    <a:lnL>
                      <a:noFill/>
                    </a:lnL>
                    <a:lnR>
                      <a:noFill/>
                    </a:lnR>
                    <a:lnT>
                      <a:noFill/>
                    </a:lnT>
                    <a:lnB>
                      <a:noFill/>
                    </a:lnB>
                  </a:tcPr>
                </a:tc>
                <a:tc>
                  <a:txBody>
                    <a:bodyPr/>
                    <a:lstStyle/>
                    <a:p>
                      <a:pPr algn="ctr"/>
                      <a:r>
                        <a:rPr lang="en-US" sz="1500" b="1"/>
                        <a:t>65%</a:t>
                      </a:r>
                    </a:p>
                  </a:txBody>
                  <a:tcPr marL="15607" marR="15607" marT="15607" marB="15607">
                    <a:lnL>
                      <a:noFill/>
                    </a:lnL>
                    <a:lnR>
                      <a:noFill/>
                    </a:lnR>
                    <a:lnT>
                      <a:noFill/>
                    </a:lnT>
                    <a:lnB>
                      <a:noFill/>
                    </a:lnB>
                  </a:tcPr>
                </a:tc>
              </a:tr>
              <a:tr h="374285">
                <a:tc>
                  <a:txBody>
                    <a:bodyPr/>
                    <a:lstStyle/>
                    <a:p>
                      <a:pPr algn="l"/>
                      <a:r>
                        <a:rPr lang="en-US" sz="1500" b="1" dirty="0"/>
                        <a:t>Glucose intolerance</a:t>
                      </a:r>
                    </a:p>
                  </a:txBody>
                  <a:tcPr marL="15607" marR="15607" marT="15607" marB="15607">
                    <a:lnL>
                      <a:noFill/>
                    </a:lnL>
                    <a:lnR>
                      <a:noFill/>
                    </a:lnR>
                    <a:lnT>
                      <a:noFill/>
                    </a:lnT>
                    <a:lnB>
                      <a:noFill/>
                    </a:lnB>
                  </a:tcPr>
                </a:tc>
                <a:tc>
                  <a:txBody>
                    <a:bodyPr/>
                    <a:lstStyle/>
                    <a:p>
                      <a:pPr algn="ctr"/>
                      <a:r>
                        <a:rPr lang="en-US" sz="1500" b="1"/>
                        <a:t>60%</a:t>
                      </a:r>
                    </a:p>
                  </a:txBody>
                  <a:tcPr marL="15607" marR="15607" marT="15607" marB="15607">
                    <a:lnL>
                      <a:noFill/>
                    </a:lnL>
                    <a:lnR>
                      <a:noFill/>
                    </a:lnR>
                    <a:lnT>
                      <a:noFill/>
                    </a:lnT>
                    <a:lnB>
                      <a:noFill/>
                    </a:lnB>
                  </a:tcPr>
                </a:tc>
              </a:tr>
              <a:tr h="374285">
                <a:tc>
                  <a:txBody>
                    <a:bodyPr/>
                    <a:lstStyle/>
                    <a:p>
                      <a:pPr algn="l"/>
                      <a:r>
                        <a:rPr lang="en-US" sz="1500" b="1" dirty="0"/>
                        <a:t>Weakness</a:t>
                      </a:r>
                    </a:p>
                  </a:txBody>
                  <a:tcPr marL="15607" marR="15607" marT="15607" marB="15607">
                    <a:lnL>
                      <a:noFill/>
                    </a:lnL>
                    <a:lnR>
                      <a:noFill/>
                    </a:lnR>
                    <a:lnT>
                      <a:noFill/>
                    </a:lnT>
                    <a:lnB>
                      <a:noFill/>
                    </a:lnB>
                  </a:tcPr>
                </a:tc>
                <a:tc>
                  <a:txBody>
                    <a:bodyPr/>
                    <a:lstStyle/>
                    <a:p>
                      <a:pPr algn="ctr"/>
                      <a:r>
                        <a:rPr lang="en-US" sz="1500" b="1" dirty="0"/>
                        <a:t>60%</a:t>
                      </a:r>
                    </a:p>
                  </a:txBody>
                  <a:tcPr marL="15607" marR="15607" marT="15607" marB="15607">
                    <a:lnL>
                      <a:noFill/>
                    </a:lnL>
                    <a:lnR>
                      <a:noFill/>
                    </a:lnR>
                    <a:lnT>
                      <a:noFill/>
                    </a:lnT>
                    <a:lnB>
                      <a:noFill/>
                    </a:lnB>
                  </a:tcPr>
                </a:tc>
              </a:tr>
              <a:tr h="374285">
                <a:tc>
                  <a:txBody>
                    <a:bodyPr/>
                    <a:lstStyle/>
                    <a:p>
                      <a:pPr algn="l"/>
                      <a:r>
                        <a:rPr lang="en-US" sz="1500" b="1"/>
                        <a:t>Osteopenia or fracture</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r h="374285">
                <a:tc>
                  <a:txBody>
                    <a:bodyPr/>
                    <a:lstStyle/>
                    <a:p>
                      <a:pPr algn="l"/>
                      <a:r>
                        <a:rPr lang="en-US" sz="1500" b="1"/>
                        <a:t>Nephrolithiasis</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bl>
          </a:graphicData>
        </a:graphic>
      </p:graphicFrame>
      <p:sp>
        <p:nvSpPr>
          <p:cNvPr id="63489" name="Rectangle 1"/>
          <p:cNvSpPr>
            <a:spLocks noChangeArrowheads="1"/>
          </p:cNvSpPr>
          <p:nvPr/>
        </p:nvSpPr>
        <p:spPr bwMode="auto">
          <a:xfrm>
            <a:off x="0" y="43934"/>
            <a:ext cx="45576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Clinical Features of Cushing Syndrome</a:t>
            </a: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7227"/>
            <a:ext cx="8458200" cy="6295973"/>
          </a:xfrm>
          <a:prstGeom prst="rect">
            <a:avLst/>
          </a:prstGeom>
        </p:spPr>
      </p:pic>
    </p:spTree>
    <p:extLst>
      <p:ext uri="{BB962C8B-B14F-4D97-AF65-F5344CB8AC3E}">
        <p14:creationId xmlns:p14="http://schemas.microsoft.com/office/powerpoint/2010/main" val="394586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endParaRPr lang="en-US" i="1" dirty="0" smtClean="0"/>
          </a:p>
        </p:txBody>
      </p:sp>
      <p:sp>
        <p:nvSpPr>
          <p:cNvPr id="3" name="Content Placeholder 2"/>
          <p:cNvSpPr>
            <a:spLocks noGrp="1"/>
          </p:cNvSpPr>
          <p:nvPr>
            <p:ph idx="1"/>
          </p:nvPr>
        </p:nvSpPr>
        <p:spPr>
          <a:xfrm>
            <a:off x="457200" y="1524001"/>
            <a:ext cx="8229600" cy="4876800"/>
          </a:xfrm>
        </p:spPr>
        <p:txBody>
          <a:bodyPr>
            <a:normAutofit/>
          </a:bodyPr>
          <a:lstStyle/>
          <a:p>
            <a:endParaRPr lang="en-US" b="1" i="1" dirty="0" smtClean="0"/>
          </a:p>
          <a:p>
            <a:pPr algn="l" rtl="0">
              <a:buNone/>
            </a:pPr>
            <a:r>
              <a:rPr lang="en-US" b="1" i="1" dirty="0" smtClean="0"/>
              <a:t>Excess </a:t>
            </a:r>
            <a:r>
              <a:rPr lang="en-US" b="1" i="1" dirty="0" err="1" smtClean="0"/>
              <a:t>aldosterone</a:t>
            </a:r>
            <a:r>
              <a:rPr lang="en-US" b="1" i="1" dirty="0" smtClean="0"/>
              <a:t> secretion</a:t>
            </a:r>
          </a:p>
          <a:p>
            <a:pPr algn="l" rtl="0"/>
            <a:r>
              <a:rPr lang="en-US" b="1" i="1" dirty="0" smtClean="0"/>
              <a:t>Primary </a:t>
            </a:r>
            <a:r>
              <a:rPr lang="en-US" b="1" i="1" dirty="0" err="1" smtClean="0"/>
              <a:t>aldosteronism</a:t>
            </a:r>
            <a:r>
              <a:rPr lang="en-US" b="1" i="1" dirty="0" smtClean="0"/>
              <a:t> (autonomous overproduction of </a:t>
            </a:r>
            <a:r>
              <a:rPr lang="en-US" b="1" i="1" dirty="0" err="1" smtClean="0"/>
              <a:t>aldosterone</a:t>
            </a:r>
            <a:r>
              <a:rPr lang="en-US" b="1" i="1" dirty="0" smtClean="0"/>
              <a:t>) with resultant suppression of the </a:t>
            </a:r>
            <a:r>
              <a:rPr lang="en-US" b="1" i="1" dirty="0" err="1" smtClean="0"/>
              <a:t>renin-angiotensin</a:t>
            </a:r>
            <a:r>
              <a:rPr lang="en-US" b="1" i="1" dirty="0" smtClean="0"/>
              <a:t> system and decreased plasma </a:t>
            </a:r>
            <a:r>
              <a:rPr lang="en-US" b="1" i="1" dirty="0" err="1" smtClean="0"/>
              <a:t>renin</a:t>
            </a:r>
            <a:r>
              <a:rPr lang="en-US" b="1" i="1" dirty="0" smtClean="0"/>
              <a:t> activity</a:t>
            </a:r>
          </a:p>
          <a:p>
            <a:pPr algn="l" rtl="0"/>
            <a:r>
              <a:rPr lang="en-US" b="1" dirty="0" smtClean="0"/>
              <a:t>S</a:t>
            </a:r>
            <a:r>
              <a:rPr lang="en-US" b="1" i="1" dirty="0" smtClean="0"/>
              <a:t>econdary </a:t>
            </a:r>
            <a:r>
              <a:rPr lang="en-US" b="1" i="1" dirty="0" err="1" smtClean="0"/>
              <a:t>hyperaldosteronism</a:t>
            </a:r>
            <a:r>
              <a:rPr lang="en-US" b="1" i="1" dirty="0" smtClean="0"/>
              <a:t>, in contrast, </a:t>
            </a:r>
            <a:r>
              <a:rPr lang="en-US" b="1" i="1" dirty="0" err="1" smtClean="0"/>
              <a:t>aldosterone</a:t>
            </a:r>
            <a:r>
              <a:rPr lang="en-US" b="1" i="1" dirty="0" smtClean="0"/>
              <a:t> release occurs in response to activation of the </a:t>
            </a:r>
            <a:r>
              <a:rPr lang="en-US" b="1" i="1" dirty="0" err="1" smtClean="0"/>
              <a:t>renin-angiotensin</a:t>
            </a:r>
            <a:r>
              <a:rPr lang="en-US" b="1" i="1" dirty="0" smtClean="0"/>
              <a:t> system </a:t>
            </a:r>
          </a:p>
          <a:p>
            <a:pPr algn="l" rtl="0"/>
            <a:endParaRPr lang="en-US" b="1" i="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09600" y="1233431"/>
            <a:ext cx="8153400" cy="4498975"/>
          </a:xfrm>
          <a:prstGeom prst="rect">
            <a:avLst/>
          </a:prstGeom>
        </p:spPr>
      </p:pic>
    </p:spTree>
    <p:extLst>
      <p:ext uri="{BB962C8B-B14F-4D97-AF65-F5344CB8AC3E}">
        <p14:creationId xmlns:p14="http://schemas.microsoft.com/office/powerpoint/2010/main" val="235535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r>
              <a:rPr lang="en-US" i="1" dirty="0" smtClean="0"/>
              <a:t>, Clinical</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sz="2400" b="1" i="1" dirty="0" smtClean="0"/>
              <a:t>Presents with hypertension</a:t>
            </a:r>
            <a:r>
              <a:rPr lang="en-US" sz="2400" b="1" dirty="0" smtClean="0"/>
              <a:t>. </a:t>
            </a:r>
            <a:endParaRPr lang="en-US" sz="2400" b="1" dirty="0" smtClean="0"/>
          </a:p>
          <a:p>
            <a:pPr algn="l" rtl="0"/>
            <a:r>
              <a:rPr lang="en-US" sz="2400" b="1" dirty="0" smtClean="0"/>
              <a:t>Primary </a:t>
            </a:r>
            <a:r>
              <a:rPr lang="en-US" sz="2400" b="1" dirty="0" err="1" smtClean="0"/>
              <a:t>hyperaldosteronism</a:t>
            </a:r>
            <a:r>
              <a:rPr lang="en-US" sz="2400" b="1" dirty="0" smtClean="0"/>
              <a:t> may be the most common cause of secondary hypertension (i.e., hypertension secondary to an identifiable cause).</a:t>
            </a:r>
          </a:p>
          <a:p>
            <a:pPr algn="l" rtl="0"/>
            <a:endParaRPr lang="en-US" sz="2400" b="1" dirty="0" smtClean="0"/>
          </a:p>
          <a:p>
            <a:pPr algn="l" rtl="0"/>
            <a:r>
              <a:rPr lang="en-US" sz="2400" b="1" dirty="0" err="1" smtClean="0"/>
              <a:t>Aldosterone</a:t>
            </a:r>
            <a:r>
              <a:rPr lang="en-US" sz="2400" b="1" dirty="0" smtClean="0"/>
              <a:t> promotes sodium </a:t>
            </a:r>
            <a:r>
              <a:rPr lang="en-US" sz="2400" b="1" dirty="0" err="1" smtClean="0"/>
              <a:t>reabsorption</a:t>
            </a:r>
            <a:r>
              <a:rPr lang="en-US" sz="2400" b="1" dirty="0" smtClean="0"/>
              <a:t>. </a:t>
            </a:r>
          </a:p>
          <a:p>
            <a:pPr algn="l" rtl="0">
              <a:buNone/>
            </a:pPr>
            <a:endParaRPr lang="en-US" sz="2400" b="1" dirty="0" smtClean="0"/>
          </a:p>
          <a:p>
            <a:pPr algn="l" rtl="0"/>
            <a:r>
              <a:rPr lang="en-US" sz="2400" b="1" i="1" dirty="0" smtClean="0"/>
              <a:t>Hypokalemia</a:t>
            </a:r>
            <a:r>
              <a:rPr lang="en-US" sz="2400" b="1" dirty="0"/>
              <a:t> results from renal potassium wasting and, when present, can cause a variety of neuromuscular manifestations, including weakness, </a:t>
            </a:r>
            <a:r>
              <a:rPr lang="en-US" sz="2400" b="1" dirty="0" err="1"/>
              <a:t>paresthesias</a:t>
            </a:r>
            <a:r>
              <a:rPr lang="en-US" sz="2400" b="1" dirty="0"/>
              <a:t>, visual </a:t>
            </a:r>
            <a:r>
              <a:rPr lang="en-US" sz="2400" b="1" dirty="0" smtClean="0"/>
              <a:t>disturbances.</a:t>
            </a:r>
            <a:endParaRPr lang="en-US" sz="24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Primary </a:t>
            </a:r>
            <a:r>
              <a:rPr lang="en-US" sz="3600" b="1" dirty="0" err="1" smtClean="0"/>
              <a:t>Hyperaldosteronism</a:t>
            </a:r>
            <a:r>
              <a:rPr lang="en-US" sz="3600" b="1" dirty="0" smtClean="0"/>
              <a:t>, Causes </a:t>
            </a:r>
            <a:endParaRPr lang="en-US" sz="3600" b="1" dirty="0"/>
          </a:p>
        </p:txBody>
      </p:sp>
      <p:pic>
        <p:nvPicPr>
          <p:cNvPr id="45057" name="Picture 1"/>
          <p:cNvPicPr>
            <a:picLocks noGrp="1" noChangeAspect="1" noChangeArrowheads="1"/>
          </p:cNvPicPr>
          <p:nvPr>
            <p:ph idx="1"/>
          </p:nvPr>
        </p:nvPicPr>
        <p:blipFill>
          <a:blip r:embed="rId3" cstate="print"/>
          <a:srcRect l="14420" t="19286" r="44729" b="19767"/>
          <a:stretch>
            <a:fillRect/>
          </a:stretch>
        </p:blipFill>
        <p:spPr bwMode="auto">
          <a:xfrm>
            <a:off x="1524000" y="2209800"/>
            <a:ext cx="6629400" cy="43925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r>
              <a:rPr lang="en-US" b="1" dirty="0" smtClean="0">
                <a:latin typeface="Calibri" pitchFamily="34" charset="0"/>
              </a:rPr>
              <a:t>Objectives</a:t>
            </a:r>
            <a:endParaRPr lang="en-US" b="1" dirty="0">
              <a:latin typeface="Calibri" pitchFamily="34" charset="0"/>
            </a:endParaRPr>
          </a:p>
        </p:txBody>
      </p:sp>
      <p:sp>
        <p:nvSpPr>
          <p:cNvPr id="3" name="Content Placeholder 2"/>
          <p:cNvSpPr>
            <a:spLocks noGrp="1"/>
          </p:cNvSpPr>
          <p:nvPr>
            <p:ph idx="1"/>
          </p:nvPr>
        </p:nvSpPr>
        <p:spPr>
          <a:xfrm>
            <a:off x="609601" y="2133600"/>
            <a:ext cx="7924800" cy="3777622"/>
          </a:xfrm>
        </p:spPr>
        <p:txBody>
          <a:bodyPr>
            <a:normAutofit/>
          </a:bodyPr>
          <a:lstStyle/>
          <a:p>
            <a:endParaRPr lang="en-US" b="1" dirty="0" smtClean="0">
              <a:latin typeface="Calibri" pitchFamily="34" charset="0"/>
            </a:endParaRPr>
          </a:p>
          <a:p>
            <a:pPr lvl="0" algn="l" rtl="0"/>
            <a:r>
              <a:rPr lang="en-US" sz="2400" dirty="0" smtClean="0"/>
              <a:t>Understand the structure and function of adrenal glands.</a:t>
            </a:r>
            <a:endParaRPr lang="en-US" sz="2400" dirty="0"/>
          </a:p>
          <a:p>
            <a:pPr lvl="0" algn="l" rtl="0"/>
            <a:r>
              <a:rPr lang="en-US" sz="2400" dirty="0"/>
              <a:t>Know the disorders that can cause hypo or hyper function of the adrenal cortex.</a:t>
            </a:r>
          </a:p>
          <a:p>
            <a:pPr algn="l" rtl="0"/>
            <a:r>
              <a:rPr lang="en-US" sz="2400" dirty="0" smtClean="0"/>
              <a:t>Understand </a:t>
            </a:r>
            <a:r>
              <a:rPr lang="en-US" sz="2400" dirty="0" smtClean="0"/>
              <a:t>the </a:t>
            </a:r>
            <a:r>
              <a:rPr lang="en-US" sz="2400" dirty="0" err="1" smtClean="0"/>
              <a:t>histopathological</a:t>
            </a:r>
            <a:r>
              <a:rPr lang="en-US" sz="2400" dirty="0" smtClean="0"/>
              <a:t> features and </a:t>
            </a:r>
            <a:r>
              <a:rPr lang="en-US" sz="2400" dirty="0" smtClean="0"/>
              <a:t>of </a:t>
            </a:r>
            <a:r>
              <a:rPr lang="en-US" sz="2400" dirty="0" smtClean="0"/>
              <a:t>both medullary (</a:t>
            </a:r>
            <a:r>
              <a:rPr lang="en-US" sz="2400" dirty="0" err="1" smtClean="0"/>
              <a:t>pheochromocytoma</a:t>
            </a:r>
            <a:r>
              <a:rPr lang="en-US" sz="2400" dirty="0" smtClean="0"/>
              <a:t>)  and adrenocortical neoplasms.</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Aldosterone</a:t>
            </a:r>
            <a:r>
              <a:rPr lang="en-US" dirty="0" smtClean="0"/>
              <a:t>-producing adenomas , Morphology</a:t>
            </a:r>
          </a:p>
        </p:txBody>
      </p:sp>
      <p:sp>
        <p:nvSpPr>
          <p:cNvPr id="3" name="Content Placeholder 2"/>
          <p:cNvSpPr>
            <a:spLocks noGrp="1"/>
          </p:cNvSpPr>
          <p:nvPr>
            <p:ph idx="1"/>
          </p:nvPr>
        </p:nvSpPr>
        <p:spPr/>
        <p:txBody>
          <a:bodyPr>
            <a:normAutofit/>
          </a:bodyPr>
          <a:lstStyle/>
          <a:p>
            <a:pPr algn="l" rtl="0"/>
            <a:r>
              <a:rPr lang="en-US" b="1" dirty="0" smtClean="0"/>
              <a:t>Solitary</a:t>
            </a:r>
          </a:p>
          <a:p>
            <a:pPr algn="l" rtl="0"/>
            <a:r>
              <a:rPr lang="en-US" b="1" dirty="0" smtClean="0"/>
              <a:t>Small (&lt;2 cm in diameter)</a:t>
            </a:r>
          </a:p>
          <a:p>
            <a:pPr algn="l" rtl="0"/>
            <a:r>
              <a:rPr lang="en-US" b="1" dirty="0" smtClean="0"/>
              <a:t>Well-circumscribed lesions left &gt; right</a:t>
            </a:r>
          </a:p>
          <a:p>
            <a:pPr algn="l" rtl="0"/>
            <a:r>
              <a:rPr lang="en-US" b="1" dirty="0" smtClean="0"/>
              <a:t>Thirties and forties</a:t>
            </a:r>
          </a:p>
          <a:p>
            <a:pPr algn="l" rtl="0"/>
            <a:r>
              <a:rPr lang="en-US" b="1" dirty="0" smtClean="0"/>
              <a:t> Women more often than in men</a:t>
            </a:r>
          </a:p>
          <a:p>
            <a:pPr algn="l" rtl="0"/>
            <a:r>
              <a:rPr lang="en-US" b="1" dirty="0" smtClean="0"/>
              <a:t>Buried within the gland and do not produce visible enlargement</a:t>
            </a:r>
          </a:p>
          <a:p>
            <a:pPr algn="l" rtl="0"/>
            <a:r>
              <a:rPr lang="en-US" b="1" dirty="0" smtClean="0"/>
              <a:t>Bright yellow on cut section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Aldosterone</a:t>
            </a:r>
            <a:r>
              <a:rPr lang="en-US" dirty="0" smtClean="0"/>
              <a:t>-producing adenomas</a:t>
            </a:r>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447800" y="1981200"/>
            <a:ext cx="6096000" cy="4876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Hypersecretion</a:t>
            </a:r>
            <a:r>
              <a:rPr lang="en-US" dirty="0" smtClean="0"/>
              <a:t> of sex steroids</a:t>
            </a:r>
            <a:endParaRPr lang="ar-SA" dirty="0"/>
          </a:p>
        </p:txBody>
      </p:sp>
      <p:sp>
        <p:nvSpPr>
          <p:cNvPr id="3" name="Content Placeholder 2"/>
          <p:cNvSpPr>
            <a:spLocks noGrp="1"/>
          </p:cNvSpPr>
          <p:nvPr>
            <p:ph idx="1"/>
          </p:nvPr>
        </p:nvSpPr>
        <p:spPr>
          <a:xfrm>
            <a:off x="1219201" y="2133600"/>
            <a:ext cx="7315200" cy="3777622"/>
          </a:xfrm>
        </p:spPr>
        <p:txBody>
          <a:bodyPr>
            <a:normAutofit fontScale="92500" lnSpcReduction="10000"/>
          </a:bodyPr>
          <a:lstStyle/>
          <a:p>
            <a:pPr algn="l" rtl="0" fontAlgn="base">
              <a:buFont typeface="Arial" panose="020B0604020202020204" pitchFamily="34" charset="0"/>
              <a:buChar char="•"/>
            </a:pPr>
            <a:r>
              <a:rPr lang="en-US" dirty="0">
                <a:solidFill>
                  <a:srgbClr val="000000"/>
                </a:solidFill>
                <a:latin typeface="inherit"/>
              </a:rPr>
              <a:t>The adrenal cortex can secrete excess androgens in either of two settings: </a:t>
            </a:r>
            <a:endParaRPr lang="en-US" dirty="0" smtClean="0">
              <a:solidFill>
                <a:srgbClr val="000000"/>
              </a:solidFill>
              <a:latin typeface="inherit"/>
            </a:endParaRPr>
          </a:p>
          <a:p>
            <a:pPr algn="l" rtl="0" fontAlgn="base">
              <a:buFont typeface="Arial" panose="020B0604020202020204" pitchFamily="34" charset="0"/>
              <a:buChar char="•"/>
            </a:pPr>
            <a:r>
              <a:rPr lang="en-US" dirty="0" smtClean="0">
                <a:solidFill>
                  <a:srgbClr val="000000"/>
                </a:solidFill>
                <a:latin typeface="inherit"/>
              </a:rPr>
              <a:t>adrenocortical </a:t>
            </a:r>
            <a:r>
              <a:rPr lang="en-US" dirty="0">
                <a:solidFill>
                  <a:srgbClr val="000000"/>
                </a:solidFill>
                <a:latin typeface="inherit"/>
              </a:rPr>
              <a:t>neoplasms (usually </a:t>
            </a:r>
            <a:r>
              <a:rPr lang="en-US" i="1" dirty="0" err="1">
                <a:solidFill>
                  <a:srgbClr val="000000"/>
                </a:solidFill>
                <a:latin typeface="inherit"/>
              </a:rPr>
              <a:t>virilizing</a:t>
            </a:r>
            <a:r>
              <a:rPr lang="en-US" dirty="0">
                <a:solidFill>
                  <a:srgbClr val="000000"/>
                </a:solidFill>
                <a:latin typeface="inherit"/>
              </a:rPr>
              <a:t> carcinomas) or congenital adrenal hyperplasia (CAH).</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CAH consists of a group of autosomal recessive disorders characterized by defects in steroid biosynthesis, usually cortisol; the most common subtype is caused by deficiency of the enzyme 21-hydroxylase.</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Reduction in cortisol production causes a compensatory increase in ACTH secretion, which in turn stimulates androgen production. </a:t>
            </a:r>
            <a:endParaRPr lang="en-US" dirty="0" smtClean="0">
              <a:solidFill>
                <a:srgbClr val="000000"/>
              </a:solidFill>
              <a:latin typeface="inherit"/>
            </a:endParaRPr>
          </a:p>
          <a:p>
            <a:pPr algn="l" rtl="0" fontAlgn="base">
              <a:buFont typeface="Arial" panose="020B0604020202020204" pitchFamily="34" charset="0"/>
              <a:buChar char="•"/>
            </a:pPr>
            <a:r>
              <a:rPr lang="en-US" dirty="0" smtClean="0">
                <a:solidFill>
                  <a:srgbClr val="000000"/>
                </a:solidFill>
                <a:latin typeface="inherit"/>
              </a:rPr>
              <a:t>Androgens </a:t>
            </a:r>
            <a:r>
              <a:rPr lang="en-US" dirty="0">
                <a:solidFill>
                  <a:srgbClr val="000000"/>
                </a:solidFill>
                <a:latin typeface="inherit"/>
              </a:rPr>
              <a:t>have </a:t>
            </a:r>
            <a:r>
              <a:rPr lang="en-US" dirty="0" err="1">
                <a:solidFill>
                  <a:srgbClr val="000000"/>
                </a:solidFill>
                <a:latin typeface="inherit"/>
              </a:rPr>
              <a:t>virilizing</a:t>
            </a:r>
            <a:r>
              <a:rPr lang="en-US" dirty="0">
                <a:solidFill>
                  <a:srgbClr val="000000"/>
                </a:solidFill>
                <a:latin typeface="inherit"/>
              </a:rPr>
              <a:t> effects, including masculinization in females (ambiguous genitalia, </a:t>
            </a:r>
            <a:r>
              <a:rPr lang="en-US" dirty="0" err="1">
                <a:solidFill>
                  <a:srgbClr val="000000"/>
                </a:solidFill>
                <a:latin typeface="inherit"/>
              </a:rPr>
              <a:t>oligomenorrhea</a:t>
            </a:r>
            <a:r>
              <a:rPr lang="en-US" dirty="0">
                <a:solidFill>
                  <a:srgbClr val="000000"/>
                </a:solidFill>
                <a:latin typeface="inherit"/>
              </a:rPr>
              <a:t>, </a:t>
            </a:r>
            <a:r>
              <a:rPr lang="en-US" dirty="0" err="1">
                <a:solidFill>
                  <a:srgbClr val="000000"/>
                </a:solidFill>
                <a:latin typeface="inherit"/>
              </a:rPr>
              <a:t>hirsutism</a:t>
            </a:r>
            <a:r>
              <a:rPr lang="en-US" dirty="0">
                <a:solidFill>
                  <a:srgbClr val="000000"/>
                </a:solidFill>
                <a:latin typeface="inherit"/>
              </a:rPr>
              <a:t>), precocious puberty in </a:t>
            </a:r>
            <a:r>
              <a:rPr lang="en-US" dirty="0" smtClean="0">
                <a:solidFill>
                  <a:srgbClr val="000000"/>
                </a:solidFill>
                <a:latin typeface="inherit"/>
              </a:rPr>
              <a:t>males.</a:t>
            </a:r>
            <a:endParaRPr lang="ar-SA" dirty="0"/>
          </a:p>
        </p:txBody>
      </p:sp>
    </p:spTree>
    <p:extLst>
      <p:ext uri="{BB962C8B-B14F-4D97-AF65-F5344CB8AC3E}">
        <p14:creationId xmlns:p14="http://schemas.microsoft.com/office/powerpoint/2010/main" val="374217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5" name="Content Placeholder 4"/>
          <p:cNvSpPr>
            <a:spLocks noGrp="1"/>
          </p:cNvSpPr>
          <p:nvPr>
            <p:ph idx="1"/>
          </p:nvPr>
        </p:nvSpPr>
        <p:spPr/>
        <p:txBody>
          <a:bodyPr>
            <a:normAutofit/>
          </a:bodyPr>
          <a:lstStyle/>
          <a:p>
            <a:pPr algn="l" rtl="0"/>
            <a:r>
              <a:rPr lang="en-US" b="1" dirty="0" smtClean="0"/>
              <a:t>Caused by either primary adrenal disease or decreased stimulation of the adrenals due to a deficiency of ACTH (secondary </a:t>
            </a:r>
            <a:r>
              <a:rPr lang="en-US" b="1" dirty="0" err="1" smtClean="0"/>
              <a:t>hypoadrenalism</a:t>
            </a:r>
            <a:r>
              <a:rPr lang="en-US" b="1" dirty="0" smtClean="0"/>
              <a:t>) </a:t>
            </a:r>
          </a:p>
          <a:p>
            <a:pPr algn="l" rtl="0">
              <a:buNone/>
            </a:pPr>
            <a:endParaRPr lang="en-US"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066800" y="304800"/>
            <a:ext cx="7467599" cy="6324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3" name="Content Placeholder 2"/>
          <p:cNvSpPr>
            <a:spLocks noGrp="1"/>
          </p:cNvSpPr>
          <p:nvPr>
            <p:ph idx="1"/>
          </p:nvPr>
        </p:nvSpPr>
        <p:spPr/>
        <p:txBody>
          <a:bodyPr/>
          <a:lstStyle/>
          <a:p>
            <a:pPr algn="l" rtl="0"/>
            <a:r>
              <a:rPr lang="en-US" b="1" dirty="0" smtClean="0"/>
              <a:t>Three patterns of </a:t>
            </a:r>
            <a:r>
              <a:rPr lang="en-US" b="1" dirty="0" err="1" smtClean="0"/>
              <a:t>adrenocortical</a:t>
            </a:r>
            <a:r>
              <a:rPr lang="en-US" b="1" dirty="0" smtClean="0"/>
              <a:t> insufficiency </a:t>
            </a:r>
          </a:p>
          <a:p>
            <a:pPr algn="l" rtl="0">
              <a:buNone/>
            </a:pPr>
            <a:r>
              <a:rPr lang="en-US" b="1" dirty="0" smtClean="0"/>
              <a:t>(1) Primary </a:t>
            </a:r>
            <a:r>
              <a:rPr lang="en-US" b="1" i="1" dirty="0" smtClean="0"/>
              <a:t>acute</a:t>
            </a:r>
            <a:r>
              <a:rPr lang="en-US" b="1" dirty="0" smtClean="0"/>
              <a:t> </a:t>
            </a:r>
            <a:r>
              <a:rPr lang="en-US" b="1" dirty="0" err="1" smtClean="0"/>
              <a:t>adrenocortical</a:t>
            </a:r>
            <a:r>
              <a:rPr lang="en-US" b="1" dirty="0" smtClean="0"/>
              <a:t> insufficiency (adrenal crisis)</a:t>
            </a:r>
          </a:p>
          <a:p>
            <a:pPr algn="l" rtl="0">
              <a:buNone/>
            </a:pPr>
            <a:r>
              <a:rPr lang="en-US" b="1" dirty="0" smtClean="0"/>
              <a:t> (2) Primary </a:t>
            </a:r>
            <a:r>
              <a:rPr lang="en-US" b="1" i="1" dirty="0" smtClean="0"/>
              <a:t>chronic</a:t>
            </a:r>
            <a:r>
              <a:rPr lang="en-US" b="1" dirty="0" smtClean="0"/>
              <a:t> </a:t>
            </a:r>
            <a:r>
              <a:rPr lang="en-US" b="1" dirty="0" err="1" smtClean="0"/>
              <a:t>adrenocortical</a:t>
            </a:r>
            <a:r>
              <a:rPr lang="en-US" b="1" dirty="0" smtClean="0"/>
              <a:t> insufficiency </a:t>
            </a:r>
            <a:r>
              <a:rPr lang="en-US" b="1" i="1" dirty="0" smtClean="0"/>
              <a:t>(Addison disease)</a:t>
            </a:r>
            <a:r>
              <a:rPr lang="en-US" b="1" dirty="0" smtClean="0"/>
              <a:t>, and </a:t>
            </a:r>
          </a:p>
          <a:p>
            <a:pPr algn="l" rtl="0">
              <a:buNone/>
            </a:pPr>
            <a:r>
              <a:rPr lang="en-US" b="1" dirty="0" smtClean="0"/>
              <a:t>(3) Secondary </a:t>
            </a:r>
            <a:r>
              <a:rPr lang="en-US" b="1" dirty="0" err="1" smtClean="0"/>
              <a:t>adrenocortical</a:t>
            </a:r>
            <a:r>
              <a:rPr lang="en-US" b="1" dirty="0" smtClean="0"/>
              <a:t> insufficiency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95400" y="1600200"/>
            <a:ext cx="6858000" cy="5105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solidFill>
                  <a:srgbClr val="000000"/>
                </a:solidFill>
                <a:latin typeface="Whitney A"/>
              </a:rPr>
              <a:t>Acute Adrenocortical Insufficiency</a:t>
            </a:r>
            <a:br>
              <a:rPr lang="en-US" dirty="0">
                <a:solidFill>
                  <a:srgbClr val="000000"/>
                </a:solidFill>
                <a:latin typeface="Whitney A"/>
              </a:rPr>
            </a:br>
            <a:endParaRPr lang="ar-SA" dirty="0"/>
          </a:p>
        </p:txBody>
      </p:sp>
      <p:pic>
        <p:nvPicPr>
          <p:cNvPr id="4" name="Content Placeholder 3"/>
          <p:cNvPicPr>
            <a:picLocks noGrp="1" noChangeAspect="1"/>
          </p:cNvPicPr>
          <p:nvPr>
            <p:ph idx="1"/>
          </p:nvPr>
        </p:nvPicPr>
        <p:blipFill>
          <a:blip r:embed="rId2"/>
          <a:stretch>
            <a:fillRect/>
          </a:stretch>
        </p:blipFill>
        <p:spPr>
          <a:xfrm>
            <a:off x="1447800" y="2133600"/>
            <a:ext cx="6591300" cy="1374212"/>
          </a:xfrm>
          <a:prstGeom prst="rect">
            <a:avLst/>
          </a:prstGeom>
        </p:spPr>
      </p:pic>
    </p:spTree>
    <p:extLst>
      <p:ext uri="{BB962C8B-B14F-4D97-AF65-F5344CB8AC3E}">
        <p14:creationId xmlns:p14="http://schemas.microsoft.com/office/powerpoint/2010/main" val="40508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solidFill>
                  <a:srgbClr val="000000"/>
                </a:solidFill>
                <a:latin typeface="Whitney A"/>
              </a:rPr>
              <a:t>Chronic Adrenocortical Insufficiency: Addison Disease</a:t>
            </a:r>
            <a:br>
              <a:rPr lang="en-US" dirty="0">
                <a:solidFill>
                  <a:srgbClr val="000000"/>
                </a:solidFill>
                <a:latin typeface="Whitney A"/>
              </a:rPr>
            </a:br>
            <a:endParaRPr lang="ar-SA" dirty="0"/>
          </a:p>
        </p:txBody>
      </p:sp>
      <p:sp>
        <p:nvSpPr>
          <p:cNvPr id="3" name="Content Placeholder 2"/>
          <p:cNvSpPr>
            <a:spLocks noGrp="1"/>
          </p:cNvSpPr>
          <p:nvPr>
            <p:ph idx="1"/>
          </p:nvPr>
        </p:nvSpPr>
        <p:spPr/>
        <p:txBody>
          <a:bodyPr/>
          <a:lstStyle/>
          <a:p>
            <a:pPr algn="l" rtl="0"/>
            <a:r>
              <a:rPr lang="en-US" dirty="0">
                <a:solidFill>
                  <a:srgbClr val="000000"/>
                </a:solidFill>
                <a:latin typeface="Chronicle Text G3 A"/>
              </a:rPr>
              <a:t>uncommon disorder resulting from progressive destruction of the adrenal cortex. </a:t>
            </a:r>
            <a:endParaRPr lang="en-US" dirty="0" smtClean="0">
              <a:solidFill>
                <a:srgbClr val="000000"/>
              </a:solidFill>
              <a:latin typeface="Chronicle Text G3 A"/>
            </a:endParaRPr>
          </a:p>
          <a:p>
            <a:pPr algn="l" rtl="0"/>
            <a:r>
              <a:rPr lang="en-US" dirty="0" smtClean="0">
                <a:solidFill>
                  <a:srgbClr val="000000"/>
                </a:solidFill>
                <a:latin typeface="Chronicle Text G3 A"/>
              </a:rPr>
              <a:t>More </a:t>
            </a:r>
            <a:r>
              <a:rPr lang="en-US" dirty="0">
                <a:solidFill>
                  <a:srgbClr val="000000"/>
                </a:solidFill>
                <a:latin typeface="Chronicle Text G3 A"/>
              </a:rPr>
              <a:t>than 90% of all cases are attributable to one of four disorders: autoimmune </a:t>
            </a:r>
            <a:r>
              <a:rPr lang="en-US" dirty="0" err="1">
                <a:solidFill>
                  <a:srgbClr val="000000"/>
                </a:solidFill>
                <a:latin typeface="Chronicle Text G3 A"/>
              </a:rPr>
              <a:t>adrenalitis</a:t>
            </a:r>
            <a:r>
              <a:rPr lang="en-US" dirty="0">
                <a:solidFill>
                  <a:srgbClr val="000000"/>
                </a:solidFill>
                <a:latin typeface="Chronicle Text G3 A"/>
              </a:rPr>
              <a:t>, </a:t>
            </a:r>
            <a:r>
              <a:rPr lang="en-US" dirty="0" err="1" smtClean="0">
                <a:solidFill>
                  <a:srgbClr val="000000"/>
                </a:solidFill>
                <a:latin typeface="Chronicle Text G3 A"/>
              </a:rPr>
              <a:t>tuberculosis,the</a:t>
            </a:r>
            <a:r>
              <a:rPr lang="en-US" dirty="0">
                <a:solidFill>
                  <a:srgbClr val="000000"/>
                </a:solidFill>
                <a:latin typeface="Chronicle Text G3 A"/>
              </a:rPr>
              <a:t> acquired immune deficiency syndrome (AIDS), or metastatic cancer </a:t>
            </a:r>
            <a:endParaRPr lang="ar-SA" dirty="0"/>
          </a:p>
        </p:txBody>
      </p:sp>
    </p:spTree>
    <p:extLst>
      <p:ext uri="{BB962C8B-B14F-4D97-AF65-F5344CB8AC3E}">
        <p14:creationId xmlns:p14="http://schemas.microsoft.com/office/powerpoint/2010/main" val="367090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sp>
        <p:nvSpPr>
          <p:cNvPr id="3" name="Content Placeholder 2"/>
          <p:cNvSpPr>
            <a:spLocks noGrp="1"/>
          </p:cNvSpPr>
          <p:nvPr>
            <p:ph idx="1"/>
          </p:nvPr>
        </p:nvSpPr>
        <p:spPr>
          <a:xfrm>
            <a:off x="1143000" y="2133600"/>
            <a:ext cx="7391401" cy="4343400"/>
          </a:xfrm>
        </p:spPr>
        <p:txBody>
          <a:bodyPr>
            <a:normAutofit fontScale="92500" lnSpcReduction="20000"/>
          </a:bodyPr>
          <a:lstStyle/>
          <a:p>
            <a:pPr algn="l" rtl="0"/>
            <a:r>
              <a:rPr lang="en-US" b="1" i="1" dirty="0"/>
              <a:t>Gastrointestinal </a:t>
            </a:r>
            <a:r>
              <a:rPr lang="en-US" b="1" i="1" dirty="0" err="1"/>
              <a:t>disturbances</a:t>
            </a:r>
            <a:r>
              <a:rPr lang="en-US" b="1" dirty="0" err="1"/>
              <a:t>are</a:t>
            </a:r>
            <a:r>
              <a:rPr lang="en-US" b="1" dirty="0"/>
              <a:t> common and include anorexia, nausea, vomiting, weight loss, and diarrhea</a:t>
            </a:r>
            <a:r>
              <a:rPr lang="en-US" b="1" dirty="0" smtClean="0"/>
              <a:t>.</a:t>
            </a:r>
          </a:p>
          <a:p>
            <a:pPr algn="l" rtl="0"/>
            <a:r>
              <a:rPr lang="en-US" b="1" dirty="0" smtClean="0"/>
              <a:t> </a:t>
            </a:r>
            <a:r>
              <a:rPr lang="en-US" b="1" dirty="0"/>
              <a:t>In patients with primary adrenal disease, increased levels of ACTH precursor hormone stimulate melanocytes, with resultant </a:t>
            </a:r>
            <a:r>
              <a:rPr lang="en-US" b="1" i="1" dirty="0"/>
              <a:t>hyperpigmentation</a:t>
            </a:r>
            <a:r>
              <a:rPr lang="en-US" b="1" dirty="0"/>
              <a:t> of the skin and mucosal surfaces</a:t>
            </a:r>
            <a:r>
              <a:rPr lang="en-US" b="1" dirty="0" smtClean="0"/>
              <a:t>.</a:t>
            </a:r>
          </a:p>
          <a:p>
            <a:pPr algn="l" rtl="0"/>
            <a:r>
              <a:rPr lang="en-US" b="1" dirty="0" smtClean="0"/>
              <a:t>Decreased </a:t>
            </a:r>
            <a:r>
              <a:rPr lang="en-US" b="1" dirty="0"/>
              <a:t>mineralocorticoid (aldosterone) activity in patients with primary adrenal insufficiency results in potassium retention and sodium loss, with consequent </a:t>
            </a:r>
            <a:r>
              <a:rPr lang="en-US" b="1" i="1" dirty="0"/>
              <a:t>hyperkalemia, </a:t>
            </a:r>
            <a:r>
              <a:rPr lang="en-US" b="1" i="1" dirty="0" err="1"/>
              <a:t>hyponatremia</a:t>
            </a:r>
            <a:r>
              <a:rPr lang="en-US" b="1" i="1" dirty="0"/>
              <a:t>, volume depletion,</a:t>
            </a:r>
            <a:r>
              <a:rPr lang="en-US" b="1" dirty="0"/>
              <a:t> and </a:t>
            </a:r>
            <a:r>
              <a:rPr lang="en-US" b="1" i="1" dirty="0"/>
              <a:t>hypotension</a:t>
            </a:r>
            <a:r>
              <a:rPr lang="en-US" b="1" dirty="0"/>
              <a:t>, whereas secondary </a:t>
            </a:r>
            <a:r>
              <a:rPr lang="en-US" b="1" dirty="0" err="1" smtClean="0"/>
              <a:t>hypoadrenalism</a:t>
            </a:r>
            <a:r>
              <a:rPr lang="en-US" b="1" dirty="0" smtClean="0"/>
              <a:t> </a:t>
            </a:r>
            <a:r>
              <a:rPr lang="en-US" b="1" dirty="0"/>
              <a:t>is characterized by deficient </a:t>
            </a:r>
            <a:r>
              <a:rPr lang="en-US" b="1" dirty="0" smtClean="0"/>
              <a:t>cortisol </a:t>
            </a:r>
            <a:r>
              <a:rPr lang="en-US" b="1" dirty="0"/>
              <a:t>and androgen output but normal or near-normal aldosterone synthesis. </a:t>
            </a:r>
            <a:endParaRPr lang="en-US" b="1" dirty="0" smtClean="0"/>
          </a:p>
          <a:p>
            <a:pPr algn="l" rtl="0"/>
            <a:r>
              <a:rPr lang="en-US" b="1" dirty="0" smtClean="0"/>
              <a:t>Hypoglycemia </a:t>
            </a:r>
            <a:r>
              <a:rPr lang="en-US" b="1" dirty="0"/>
              <a:t>occasionally may </a:t>
            </a:r>
            <a:r>
              <a:rPr lang="en-US" b="1" dirty="0" smtClean="0"/>
              <a:t>occur. </a:t>
            </a:r>
          </a:p>
          <a:p>
            <a:pPr algn="l" rtl="0"/>
            <a:r>
              <a:rPr lang="en-US" b="1" dirty="0" smtClean="0"/>
              <a:t>Stresses </a:t>
            </a:r>
            <a:r>
              <a:rPr lang="en-US" b="1" dirty="0"/>
              <a:t>such as infections, trauma, or surgical procedures in affected patients may precipitate an acute adrenal crisis, manifested by intractable vomiting, abdominal pain, hypotension, coma, and vascular collapse. Death follows rapidly unless corticosteroids are replaced immediately.</a:t>
            </a:r>
            <a:endParaRPr lang="ar-SA" b="1" dirty="0"/>
          </a:p>
        </p:txBody>
      </p:sp>
    </p:spTree>
    <p:extLst>
      <p:ext uri="{BB962C8B-B14F-4D97-AF65-F5344CB8AC3E}">
        <p14:creationId xmlns:p14="http://schemas.microsoft.com/office/powerpoint/2010/main" val="360881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idx="1"/>
          </p:nvPr>
        </p:nvSpPr>
        <p:spPr>
          <a:xfrm>
            <a:off x="1447801" y="2133600"/>
            <a:ext cx="7086600" cy="3777622"/>
          </a:xfrm>
        </p:spPr>
        <p:txBody>
          <a:bodyPr>
            <a:normAutofit/>
          </a:bodyPr>
          <a:lstStyle/>
          <a:p>
            <a:endParaRPr lang="en-US" b="1" dirty="0" smtClean="0">
              <a:latin typeface="Calibri" pitchFamily="34" charset="0"/>
            </a:endParaRPr>
          </a:p>
          <a:p>
            <a:pPr algn="l" rtl="0"/>
            <a:r>
              <a:rPr lang="en-US" b="1" dirty="0" smtClean="0">
                <a:latin typeface="Calibri" pitchFamily="34" charset="0"/>
              </a:rPr>
              <a:t>The </a:t>
            </a:r>
            <a:r>
              <a:rPr lang="en-US" b="1" i="1" dirty="0" smtClean="0">
                <a:latin typeface="Calibri" pitchFamily="34" charset="0"/>
              </a:rPr>
              <a:t>adrenal glands: paired endocrine organs: cortex and medulla: 4 layers</a:t>
            </a:r>
          </a:p>
          <a:p>
            <a:pPr algn="l" rtl="0"/>
            <a:r>
              <a:rPr lang="en-US" b="1" i="1" dirty="0" smtClean="0">
                <a:latin typeface="Calibri" pitchFamily="34" charset="0"/>
              </a:rPr>
              <a:t>Three layers in the cortex:</a:t>
            </a:r>
          </a:p>
          <a:p>
            <a:pPr algn="l" rtl="0"/>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glomerulosa</a:t>
            </a:r>
            <a:endParaRPr lang="en-US" b="1" i="1" dirty="0" smtClean="0">
              <a:latin typeface="Calibri" pitchFamily="34" charset="0"/>
            </a:endParaRPr>
          </a:p>
          <a:p>
            <a:pPr algn="l" rtl="0"/>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reticularis</a:t>
            </a:r>
            <a:r>
              <a:rPr lang="en-US" b="1" i="1" dirty="0" smtClean="0">
                <a:latin typeface="Calibri" pitchFamily="34" charset="0"/>
              </a:rPr>
              <a:t> abuts the medulla. </a:t>
            </a:r>
          </a:p>
          <a:p>
            <a:pPr algn="l" rtl="0"/>
            <a:r>
              <a:rPr lang="en-US" b="1" i="1" dirty="0" smtClean="0">
                <a:latin typeface="Calibri" pitchFamily="34" charset="0"/>
              </a:rPr>
              <a:t>Intervening is the broad </a:t>
            </a:r>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fasciculata</a:t>
            </a:r>
            <a:r>
              <a:rPr lang="en-US" b="1" i="1" dirty="0" smtClean="0">
                <a:latin typeface="Calibri" pitchFamily="34" charset="0"/>
              </a:rPr>
              <a:t> (75%) of the total cortex.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a:xfrm>
            <a:off x="1676401" y="2133600"/>
            <a:ext cx="6858000" cy="3777622"/>
          </a:xfrm>
        </p:spPr>
        <p:txBody>
          <a:bodyPr>
            <a:normAutofit/>
          </a:bodyPr>
          <a:lstStyle/>
          <a:p>
            <a:endParaRPr lang="en-US" b="1" dirty="0" smtClean="0"/>
          </a:p>
          <a:p>
            <a:pPr algn="l" rtl="0"/>
            <a:r>
              <a:rPr lang="en-US" b="1" dirty="0" err="1" smtClean="0"/>
              <a:t>Pheochromocytomas</a:t>
            </a:r>
            <a:r>
              <a:rPr lang="en-US" b="1" dirty="0" smtClean="0"/>
              <a:t>(</a:t>
            </a:r>
            <a:r>
              <a:rPr lang="en-US" b="1" dirty="0" err="1" smtClean="0"/>
              <a:t>chromaffin</a:t>
            </a:r>
            <a:r>
              <a:rPr lang="en-US" b="1" dirty="0" smtClean="0"/>
              <a:t> cells </a:t>
            </a:r>
            <a:r>
              <a:rPr lang="en-US" b="1" dirty="0" smtClean="0"/>
              <a:t>) secret </a:t>
            </a:r>
            <a:r>
              <a:rPr lang="en-US" b="1" dirty="0" err="1" smtClean="0"/>
              <a:t>catecholamines</a:t>
            </a:r>
            <a:endParaRPr lang="en-US" b="1" dirty="0" smtClean="0"/>
          </a:p>
          <a:p>
            <a:pPr algn="l" rtl="0"/>
            <a:r>
              <a:rPr lang="en-US" b="1" dirty="0" smtClean="0"/>
              <a:t>Similar to </a:t>
            </a:r>
            <a:r>
              <a:rPr lang="en-US" b="1" dirty="0" err="1" smtClean="0"/>
              <a:t>aldosterone</a:t>
            </a:r>
            <a:r>
              <a:rPr lang="en-US" b="1" dirty="0" smtClean="0"/>
              <a:t>-secreting adenomas, give rise to surgically correctable forms of hypertension.</a:t>
            </a:r>
          </a:p>
          <a:p>
            <a:pPr marL="0" indent="0" algn="l" rtl="0">
              <a:buNone/>
            </a:pPr>
            <a:r>
              <a:rPr lang="en-US" b="1" dirty="0" smtClean="0"/>
              <a:t>	</a:t>
            </a:r>
          </a:p>
          <a:p>
            <a:pPr algn="l" rtl="0"/>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a:xfrm>
            <a:off x="914400" y="1887828"/>
            <a:ext cx="7353985" cy="3777622"/>
          </a:xfrm>
        </p:spPr>
        <p:txBody>
          <a:bodyPr>
            <a:noAutofit/>
          </a:bodyPr>
          <a:lstStyle/>
          <a:p>
            <a:pPr algn="l" rtl="0">
              <a:buNone/>
            </a:pPr>
            <a:r>
              <a:rPr lang="en-US" sz="2400" dirty="0" smtClean="0">
                <a:latin typeface="Calibri" pitchFamily="34" charset="0"/>
              </a:rPr>
              <a:t>"rule of 10s":</a:t>
            </a:r>
          </a:p>
          <a:p>
            <a:pPr algn="l" rtl="0"/>
            <a:r>
              <a:rPr lang="en-US" sz="2400" dirty="0" smtClean="0">
                <a:latin typeface="Calibri" pitchFamily="34" charset="0"/>
              </a:rPr>
              <a:t>10% of </a:t>
            </a:r>
            <a:r>
              <a:rPr lang="en-US" sz="2400" dirty="0" err="1" smtClean="0">
                <a:latin typeface="Calibri" pitchFamily="34" charset="0"/>
              </a:rPr>
              <a:t>pheochromocytomas</a:t>
            </a:r>
            <a:r>
              <a:rPr lang="en-US" sz="2400" dirty="0" smtClean="0">
                <a:latin typeface="Calibri" pitchFamily="34" charset="0"/>
              </a:rPr>
              <a:t> arise in association with one of several familial syndromes</a:t>
            </a:r>
            <a:r>
              <a:rPr lang="en-US" sz="2400" dirty="0" smtClean="0">
                <a:latin typeface="Calibri" pitchFamily="34" charset="0"/>
                <a:hlinkClick r:id="rId3"/>
              </a:rPr>
              <a:t> MEN-2A and MEN-2B syndromes</a:t>
            </a:r>
            <a:r>
              <a:rPr lang="en-US" sz="2400" dirty="0" smtClean="0">
                <a:latin typeface="Calibri" pitchFamily="34" charset="0"/>
              </a:rPr>
              <a:t>.</a:t>
            </a:r>
          </a:p>
          <a:p>
            <a:pPr algn="l" rtl="0"/>
            <a:r>
              <a:rPr lang="en-US" sz="2400" dirty="0" smtClean="0">
                <a:latin typeface="Calibri" pitchFamily="34" charset="0"/>
              </a:rPr>
              <a:t>10% of pheochromocytomas are extra-adrenal.</a:t>
            </a:r>
          </a:p>
          <a:p>
            <a:pPr algn="l" rtl="0"/>
            <a:r>
              <a:rPr lang="en-US" sz="2400" dirty="0" smtClean="0">
                <a:latin typeface="Calibri" pitchFamily="34" charset="0"/>
              </a:rPr>
              <a:t>10% of nonfamilial adrenal pheochromocytomas are bilateral; this figure may rise to 70% in cases that are associated with familial syndromes.</a:t>
            </a:r>
          </a:p>
          <a:p>
            <a:pPr algn="l" rtl="0"/>
            <a:r>
              <a:rPr lang="en-US" sz="2400" dirty="0" smtClean="0">
                <a:latin typeface="Calibri" pitchFamily="34" charset="0"/>
              </a:rPr>
              <a:t>10% of adrenal pheochromocytomas are biologically malignant</a:t>
            </a:r>
          </a:p>
          <a:p>
            <a:pPr algn="l" rtl="0"/>
            <a:r>
              <a:rPr lang="en-US" sz="2400" dirty="0" smtClean="0">
                <a:latin typeface="Calibri" pitchFamily="34" charset="0"/>
              </a:rPr>
              <a:t>10% of adrenal </a:t>
            </a:r>
            <a:r>
              <a:rPr lang="en-US" sz="2400" dirty="0" err="1" smtClean="0">
                <a:latin typeface="Calibri" pitchFamily="34" charset="0"/>
              </a:rPr>
              <a:t>pheochromocytomas</a:t>
            </a:r>
            <a:r>
              <a:rPr lang="en-US" sz="2400" dirty="0" smtClean="0">
                <a:latin typeface="Calibri" pitchFamily="34" charset="0"/>
              </a:rPr>
              <a:t>  in childhood</a:t>
            </a:r>
            <a:endParaRPr lang="en-US" sz="2400"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idx="1"/>
          </p:nvPr>
        </p:nvSpPr>
        <p:spPr/>
        <p:txBody>
          <a:bodyPr>
            <a:normAutofit/>
          </a:bodyPr>
          <a:lstStyle/>
          <a:p>
            <a:pPr algn="l" rtl="0">
              <a:buNone/>
            </a:pPr>
            <a:r>
              <a:rPr lang="en-US" b="1" dirty="0" smtClean="0"/>
              <a:t>Von </a:t>
            </a:r>
            <a:r>
              <a:rPr lang="en-US" b="1" dirty="0" err="1" smtClean="0"/>
              <a:t>Hippel-Lindau</a:t>
            </a:r>
            <a:r>
              <a:rPr lang="en-US" b="1" dirty="0" smtClean="0"/>
              <a:t> disease</a:t>
            </a:r>
            <a:endParaRPr lang="en-US" b="1" dirty="0" smtClean="0"/>
          </a:p>
          <a:p>
            <a:pPr marL="0" indent="0" algn="l" rtl="0">
              <a:buNone/>
            </a:pPr>
            <a:endParaRPr lang="en-US" b="1" dirty="0" smtClean="0"/>
          </a:p>
          <a:p>
            <a:pPr algn="l" rtl="0">
              <a:buNone/>
            </a:pPr>
            <a:endParaRPr lang="en-US" b="1" dirty="0" smtClean="0"/>
          </a:p>
          <a:p>
            <a:pPr algn="l" rtl="0">
              <a:buNone/>
            </a:pPr>
            <a:r>
              <a:rPr lang="en-US" b="1" dirty="0" smtClean="0"/>
              <a:t>Von Recklinghausen’s Neurofibromatosis</a:t>
            </a:r>
          </a:p>
          <a:p>
            <a:pPr algn="l" rtl="0">
              <a:buNone/>
            </a:pPr>
            <a:r>
              <a:rPr lang="en-US" b="1" dirty="0" smtClean="0"/>
              <a:t> Type I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r>
              <a:rPr lang="en-US" b="1" dirty="0" smtClean="0"/>
              <a:t> Morphology</a:t>
            </a:r>
            <a:endParaRPr lang="en-US" b="1" dirty="0"/>
          </a:p>
        </p:txBody>
      </p:sp>
      <p:sp>
        <p:nvSpPr>
          <p:cNvPr id="3" name="Content Placeholder 2"/>
          <p:cNvSpPr>
            <a:spLocks noGrp="1"/>
          </p:cNvSpPr>
          <p:nvPr>
            <p:ph idx="1"/>
          </p:nvPr>
        </p:nvSpPr>
        <p:spPr/>
        <p:txBody>
          <a:bodyPr/>
          <a:lstStyle/>
          <a:p>
            <a:endParaRPr lang="en-US" b="1" dirty="0" smtClean="0"/>
          </a:p>
          <a:p>
            <a:pPr algn="l" rtl="0"/>
            <a:r>
              <a:rPr lang="en-US" b="1" dirty="0" smtClean="0"/>
              <a:t>Small to large hemorrhagic</a:t>
            </a:r>
          </a:p>
          <a:p>
            <a:pPr algn="l" rtl="0"/>
            <a:r>
              <a:rPr lang="en-US" b="1" dirty="0" smtClean="0"/>
              <a:t>Well demarcated</a:t>
            </a:r>
          </a:p>
          <a:p>
            <a:pPr algn="l" rtl="0"/>
            <a:r>
              <a:rPr lang="en-US" b="1" dirty="0" smtClean="0"/>
              <a:t>Polygonal to spindle shaped (</a:t>
            </a:r>
            <a:r>
              <a:rPr lang="en-US" b="1" dirty="0" err="1" smtClean="0"/>
              <a:t>chromaffin</a:t>
            </a:r>
            <a:r>
              <a:rPr lang="en-US" b="1" dirty="0" smtClean="0"/>
              <a:t>, chief cells)</a:t>
            </a:r>
          </a:p>
          <a:p>
            <a:pPr algn="l" rtl="0"/>
            <a:r>
              <a:rPr lang="en-US" b="1" dirty="0" err="1" smtClean="0"/>
              <a:t>Sustentacular</a:t>
            </a:r>
            <a:r>
              <a:rPr lang="en-US" b="1" dirty="0" smtClean="0"/>
              <a:t> small cells</a:t>
            </a:r>
          </a:p>
          <a:p>
            <a:pPr algn="l" rtl="0"/>
            <a:r>
              <a:rPr lang="en-US" b="1" dirty="0" smtClean="0"/>
              <a:t>Together, </a:t>
            </a:r>
            <a:r>
              <a:rPr lang="en-US" b="1" dirty="0" err="1" smtClean="0"/>
              <a:t>Zellballen</a:t>
            </a:r>
            <a:r>
              <a:rPr lang="en-US" b="1" dirty="0" smtClean="0"/>
              <a:t> nests</a:t>
            </a:r>
          </a:p>
          <a:p>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753600" cy="7315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ar-SA" dirty="0"/>
          </a:p>
        </p:txBody>
      </p:sp>
      <p:sp>
        <p:nvSpPr>
          <p:cNvPr id="3" name="Content Placeholder 2"/>
          <p:cNvSpPr>
            <a:spLocks noGrp="1"/>
          </p:cNvSpPr>
          <p:nvPr>
            <p:ph idx="1"/>
          </p:nvPr>
        </p:nvSpPr>
        <p:spPr>
          <a:xfrm>
            <a:off x="1371601" y="2133600"/>
            <a:ext cx="7162800" cy="4114800"/>
          </a:xfrm>
        </p:spPr>
        <p:txBody>
          <a:bodyPr>
            <a:normAutofit fontScale="92500" lnSpcReduction="10000"/>
          </a:bodyPr>
          <a:lstStyle/>
          <a:p>
            <a:pPr algn="l" rtl="0"/>
            <a:r>
              <a:rPr lang="en-US" dirty="0"/>
              <a:t>The predominant clinical manifestation of </a:t>
            </a:r>
            <a:r>
              <a:rPr lang="en-US" dirty="0" err="1"/>
              <a:t>pheochromocytoma</a:t>
            </a:r>
            <a:r>
              <a:rPr lang="en-US" dirty="0"/>
              <a:t> is </a:t>
            </a:r>
            <a:r>
              <a:rPr lang="en-US" i="1" dirty="0"/>
              <a:t>hypertension</a:t>
            </a:r>
            <a:r>
              <a:rPr lang="en-US" dirty="0"/>
              <a:t>. </a:t>
            </a:r>
            <a:endParaRPr lang="en-US" dirty="0" smtClean="0"/>
          </a:p>
          <a:p>
            <a:pPr algn="l" rtl="0"/>
            <a:r>
              <a:rPr lang="en-US" dirty="0" smtClean="0"/>
              <a:t>The </a:t>
            </a:r>
            <a:r>
              <a:rPr lang="en-US" dirty="0"/>
              <a:t>characteristic presentation with a hypertensive episode is one of </a:t>
            </a:r>
            <a:r>
              <a:rPr lang="en-US" dirty="0" smtClean="0"/>
              <a:t>abrupt elevation </a:t>
            </a:r>
            <a:r>
              <a:rPr lang="en-US" dirty="0"/>
              <a:t>in blood pressure, associated with tachycardia, palpitations, headache, sweating, tremor, and a sense of apprehension. </a:t>
            </a:r>
            <a:endParaRPr lang="en-US" dirty="0" smtClean="0"/>
          </a:p>
          <a:p>
            <a:pPr algn="l" rtl="0"/>
            <a:r>
              <a:rPr lang="en-US" dirty="0" smtClean="0"/>
              <a:t>increased </a:t>
            </a:r>
            <a:r>
              <a:rPr lang="en-US" dirty="0"/>
              <a:t>risk of myocardial ischemia, heart failure, renal injury, and stroke (cerebrovascular accident</a:t>
            </a:r>
            <a:r>
              <a:rPr lang="en-US" dirty="0" smtClean="0"/>
              <a:t>).</a:t>
            </a:r>
          </a:p>
          <a:p>
            <a:pPr algn="l" rtl="0"/>
            <a:r>
              <a:rPr lang="en-US" dirty="0" smtClean="0"/>
              <a:t> </a:t>
            </a:r>
            <a:r>
              <a:rPr lang="en-US" dirty="0"/>
              <a:t>Sudden cardiac death may occur, probably secondary to catecholamine-induced myocardial irritability and ventricular arrhythmias. </a:t>
            </a:r>
            <a:endParaRPr lang="en-US" dirty="0" smtClean="0"/>
          </a:p>
          <a:p>
            <a:pPr algn="l" rtl="0"/>
            <a:r>
              <a:rPr lang="en-US" dirty="0" smtClean="0"/>
              <a:t>The </a:t>
            </a:r>
            <a:r>
              <a:rPr lang="en-US" dirty="0"/>
              <a:t>laboratory diagnosis of </a:t>
            </a:r>
            <a:r>
              <a:rPr lang="en-US" dirty="0" err="1"/>
              <a:t>pheochromocytoma</a:t>
            </a:r>
            <a:r>
              <a:rPr lang="en-US" dirty="0"/>
              <a:t> is based on demonstration of increased urinary excretion of free </a:t>
            </a:r>
            <a:r>
              <a:rPr lang="en-US" dirty="0" err="1"/>
              <a:t>catecholamines</a:t>
            </a:r>
            <a:r>
              <a:rPr lang="en-US" dirty="0"/>
              <a:t> and their metabolites, such as </a:t>
            </a:r>
            <a:r>
              <a:rPr lang="en-US" dirty="0" err="1"/>
              <a:t>vanillylmandelic</a:t>
            </a:r>
            <a:r>
              <a:rPr lang="en-US" dirty="0"/>
              <a:t> acid and </a:t>
            </a:r>
            <a:r>
              <a:rPr lang="en-US" dirty="0" err="1" smtClean="0"/>
              <a:t>metanephrines</a:t>
            </a:r>
            <a:endParaRPr lang="ar-SA" dirty="0"/>
          </a:p>
        </p:txBody>
      </p:sp>
    </p:spTree>
    <p:extLst>
      <p:ext uri="{BB962C8B-B14F-4D97-AF65-F5344CB8AC3E}">
        <p14:creationId xmlns:p14="http://schemas.microsoft.com/office/powerpoint/2010/main" val="428890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85800" y="838201"/>
            <a:ext cx="8229600" cy="5006704"/>
          </a:xfrm>
          <a:prstGeom prst="rect">
            <a:avLst/>
          </a:prstGeom>
        </p:spPr>
      </p:pic>
    </p:spTree>
    <p:extLst>
      <p:ext uri="{BB962C8B-B14F-4D97-AF65-F5344CB8AC3E}">
        <p14:creationId xmlns:p14="http://schemas.microsoft.com/office/powerpoint/2010/main" val="107769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sp>
        <p:nvSpPr>
          <p:cNvPr id="3" name="Content Placeholder 2"/>
          <p:cNvSpPr>
            <a:spLocks noGrp="1"/>
          </p:cNvSpPr>
          <p:nvPr>
            <p:ph idx="1"/>
          </p:nvPr>
        </p:nvSpPr>
        <p:spPr>
          <a:xfrm>
            <a:off x="1676401" y="2133600"/>
            <a:ext cx="6858000" cy="3777622"/>
          </a:xfrm>
        </p:spPr>
        <p:txBody>
          <a:bodyPr>
            <a:normAutofit/>
          </a:bodyPr>
          <a:lstStyle/>
          <a:p>
            <a:endParaRPr lang="en-US" b="1" i="1" dirty="0" smtClean="0"/>
          </a:p>
          <a:p>
            <a:pPr algn="l" rtl="0">
              <a:buNone/>
            </a:pPr>
            <a:r>
              <a:rPr lang="en-US" b="1" i="1" dirty="0" smtClean="0"/>
              <a:t>Three  types of steroids:</a:t>
            </a:r>
          </a:p>
          <a:p>
            <a:pPr algn="l" rtl="0">
              <a:buNone/>
            </a:pPr>
            <a:endParaRPr lang="en-US" b="1" i="1" dirty="0" smtClean="0"/>
          </a:p>
          <a:p>
            <a:pPr algn="l" rtl="0">
              <a:buNone/>
            </a:pPr>
            <a:r>
              <a:rPr lang="en-US" b="1" i="1" dirty="0" smtClean="0"/>
              <a:t>(1) </a:t>
            </a:r>
            <a:r>
              <a:rPr lang="en-US" b="1" i="1" dirty="0" err="1" smtClean="0"/>
              <a:t>Glucocorticoids</a:t>
            </a:r>
            <a:r>
              <a:rPr lang="en-US" b="1" i="1" dirty="0" smtClean="0"/>
              <a:t> (principally </a:t>
            </a:r>
            <a:r>
              <a:rPr lang="en-US" b="1" i="1" dirty="0" err="1" smtClean="0"/>
              <a:t>cortisol</a:t>
            </a:r>
            <a:r>
              <a:rPr lang="en-US" b="1" i="1" dirty="0" smtClean="0"/>
              <a:t>) </a:t>
            </a:r>
            <a:r>
              <a:rPr lang="en-US" b="1" i="1" dirty="0" err="1" smtClean="0"/>
              <a:t>zona</a:t>
            </a:r>
            <a:r>
              <a:rPr lang="en-US" b="1" i="1" dirty="0" smtClean="0"/>
              <a:t> </a:t>
            </a:r>
            <a:r>
              <a:rPr lang="en-US" b="1" i="1" dirty="0" err="1" smtClean="0"/>
              <a:t>fasciculata</a:t>
            </a:r>
            <a:endParaRPr lang="en-US" b="1" i="1" dirty="0" smtClean="0"/>
          </a:p>
          <a:p>
            <a:pPr algn="l" rtl="0">
              <a:buNone/>
            </a:pPr>
            <a:r>
              <a:rPr lang="en-US" b="1" i="1" dirty="0" smtClean="0"/>
              <a:t>(2) </a:t>
            </a:r>
            <a:r>
              <a:rPr lang="en-US" b="1" i="1" dirty="0" err="1" smtClean="0"/>
              <a:t>Mineralocorticoids</a:t>
            </a:r>
            <a:r>
              <a:rPr lang="en-US" b="1" i="1" dirty="0" smtClean="0"/>
              <a:t> (</a:t>
            </a:r>
            <a:r>
              <a:rPr lang="en-US" b="1" i="1" dirty="0" err="1" smtClean="0"/>
              <a:t>aldosterone</a:t>
            </a:r>
            <a:r>
              <a:rPr lang="en-US" b="1" i="1" dirty="0" smtClean="0"/>
              <a:t>) </a:t>
            </a:r>
            <a:r>
              <a:rPr lang="en-US" b="1" i="1" dirty="0" err="1" smtClean="0"/>
              <a:t>zona</a:t>
            </a:r>
            <a:r>
              <a:rPr lang="en-US" b="1" i="1" dirty="0" smtClean="0"/>
              <a:t> </a:t>
            </a:r>
            <a:r>
              <a:rPr lang="en-US" b="1" i="1" dirty="0" err="1" smtClean="0"/>
              <a:t>glomerulosa</a:t>
            </a:r>
            <a:endParaRPr lang="en-US" b="1" i="1" dirty="0" smtClean="0"/>
          </a:p>
          <a:p>
            <a:pPr algn="l" rtl="0">
              <a:buNone/>
            </a:pPr>
            <a:r>
              <a:rPr lang="en-US" b="1" i="1" dirty="0" smtClean="0"/>
              <a:t>(3) Sex steroids (estrogens and androgens) </a:t>
            </a:r>
            <a:r>
              <a:rPr lang="en-US" b="1" i="1" dirty="0" err="1" smtClean="0"/>
              <a:t>zona</a:t>
            </a:r>
            <a:r>
              <a:rPr lang="en-US" b="1" i="1" dirty="0" smtClean="0"/>
              <a:t> </a:t>
            </a:r>
            <a:r>
              <a:rPr lang="en-US" b="1" i="1" dirty="0" err="1" smtClean="0"/>
              <a:t>reticularis</a:t>
            </a:r>
            <a:r>
              <a:rPr lang="en-US" b="1" i="1" dirty="0" smtClean="0"/>
              <a:t>.</a:t>
            </a:r>
          </a:p>
          <a:p>
            <a:pPr algn="l" rtl="0">
              <a:buNone/>
            </a:pPr>
            <a:endParaRPr lang="en-US" b="1" i="1" dirty="0" smtClean="0"/>
          </a:p>
          <a:p>
            <a:pPr algn="l" rtl="0"/>
            <a:r>
              <a:rPr lang="en-US" b="1" i="1" dirty="0" smtClean="0"/>
              <a:t>The adrenal medulla </a:t>
            </a:r>
            <a:r>
              <a:rPr lang="en-US" b="1" i="1" dirty="0" err="1" smtClean="0"/>
              <a:t>chromaffin</a:t>
            </a:r>
            <a:r>
              <a:rPr lang="en-US" b="1" i="1" dirty="0" smtClean="0"/>
              <a:t> cells- </a:t>
            </a:r>
            <a:r>
              <a:rPr lang="en-US" b="1" i="1" dirty="0" err="1" smtClean="0"/>
              <a:t>catecholamines</a:t>
            </a:r>
            <a:r>
              <a:rPr lang="en-US" b="1" i="1" dirty="0" smtClean="0"/>
              <a:t>, mainly </a:t>
            </a:r>
            <a:r>
              <a:rPr lang="en-US" b="1" i="1" u="sng" dirty="0" smtClean="0"/>
              <a:t>epinephrine</a:t>
            </a:r>
          </a:p>
          <a:p>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4" name="Content Placeholder 3"/>
          <p:cNvPicPr>
            <a:picLocks noGrp="1" noChangeAspect="1"/>
          </p:cNvPicPr>
          <p:nvPr>
            <p:ph idx="1"/>
          </p:nvPr>
        </p:nvPicPr>
        <p:blipFill>
          <a:blip r:embed="rId3"/>
          <a:stretch>
            <a:fillRect/>
          </a:stretch>
        </p:blipFill>
        <p:spPr>
          <a:xfrm>
            <a:off x="775291" y="1600200"/>
            <a:ext cx="7987709" cy="449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3" name="Picture 2"/>
          <p:cNvPicPr>
            <a:picLocks noChangeAspect="1"/>
          </p:cNvPicPr>
          <p:nvPr/>
        </p:nvPicPr>
        <p:blipFill>
          <a:blip r:embed="rId3"/>
          <a:stretch>
            <a:fillRect/>
          </a:stretch>
        </p:blipFill>
        <p:spPr>
          <a:xfrm>
            <a:off x="36490" y="1371600"/>
            <a:ext cx="8991600" cy="5715000"/>
          </a:xfrm>
          <a:prstGeom prst="rect">
            <a:avLst/>
          </a:prstGeom>
        </p:spPr>
      </p:pic>
      <p:sp>
        <p:nvSpPr>
          <p:cNvPr id="4" name="Content Placeholder 3"/>
          <p:cNvSpPr>
            <a:spLocks noGrp="1"/>
          </p:cNvSpPr>
          <p:nvPr>
            <p:ph idx="1"/>
          </p:nvPr>
        </p:nvSpPr>
        <p:spPr/>
        <p:txBody>
          <a:bodyPr/>
          <a:lstStyle/>
          <a:p>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ADRENOCORTICAL HYPERFUNCTION</a:t>
            </a:r>
            <a:endParaRPr lang="en-US" sz="3600" b="1" dirty="0"/>
          </a:p>
        </p:txBody>
      </p:sp>
      <p:sp>
        <p:nvSpPr>
          <p:cNvPr id="3" name="Content Placeholder 2"/>
          <p:cNvSpPr>
            <a:spLocks noGrp="1"/>
          </p:cNvSpPr>
          <p:nvPr>
            <p:ph idx="1"/>
          </p:nvPr>
        </p:nvSpPr>
        <p:spPr/>
        <p:txBody>
          <a:bodyPr>
            <a:normAutofit lnSpcReduction="10000"/>
          </a:bodyPr>
          <a:lstStyle/>
          <a:p>
            <a:pPr>
              <a:buNone/>
            </a:pPr>
            <a:endParaRPr lang="en-US" b="1" dirty="0" smtClean="0"/>
          </a:p>
          <a:p>
            <a:pPr algn="l" rtl="0"/>
            <a:r>
              <a:rPr lang="en-US" b="1" dirty="0" smtClean="0"/>
              <a:t>Three basic types of corticosteroids (</a:t>
            </a:r>
            <a:r>
              <a:rPr lang="en-US" b="1" dirty="0" err="1" smtClean="0"/>
              <a:t>glucocorticoids</a:t>
            </a:r>
            <a:r>
              <a:rPr lang="en-US" b="1" dirty="0" smtClean="0"/>
              <a:t>, </a:t>
            </a:r>
            <a:r>
              <a:rPr lang="en-US" b="1" dirty="0" err="1" smtClean="0"/>
              <a:t>mineralocorticoids</a:t>
            </a:r>
            <a:r>
              <a:rPr lang="en-US" b="1" dirty="0" smtClean="0"/>
              <a:t>, and sex steroids)</a:t>
            </a:r>
          </a:p>
          <a:p>
            <a:pPr algn="l" rtl="0"/>
            <a:r>
              <a:rPr lang="en-US" b="1" dirty="0" smtClean="0"/>
              <a:t>Three distinctive </a:t>
            </a:r>
            <a:r>
              <a:rPr lang="en-US" b="1" dirty="0" err="1" smtClean="0"/>
              <a:t>hyperadrenal</a:t>
            </a:r>
            <a:r>
              <a:rPr lang="en-US" b="1" dirty="0" smtClean="0"/>
              <a:t> syndromes:</a:t>
            </a:r>
          </a:p>
          <a:p>
            <a:pPr algn="l" rtl="0">
              <a:buNone/>
            </a:pPr>
            <a:endParaRPr lang="en-US" b="1" dirty="0" smtClean="0"/>
          </a:p>
          <a:p>
            <a:pPr algn="l" rtl="0">
              <a:buNone/>
            </a:pPr>
            <a:r>
              <a:rPr lang="en-US" b="1" dirty="0" smtClean="0"/>
              <a:t> (1) </a:t>
            </a:r>
            <a:r>
              <a:rPr lang="en-US" b="1" i="1" dirty="0" smtClean="0"/>
              <a:t>Cushing syndrome, characterized by increased </a:t>
            </a:r>
            <a:r>
              <a:rPr lang="en-US" b="1" i="1" dirty="0" err="1" smtClean="0"/>
              <a:t>cortisol</a:t>
            </a:r>
            <a:endParaRPr lang="en-US" b="1" i="1" dirty="0" smtClean="0"/>
          </a:p>
          <a:p>
            <a:pPr algn="l" rtl="0">
              <a:buNone/>
            </a:pPr>
            <a:r>
              <a:rPr lang="en-US" b="1" i="1" dirty="0" smtClean="0"/>
              <a:t>(2) </a:t>
            </a:r>
            <a:r>
              <a:rPr lang="en-US" b="1" i="1" dirty="0" err="1" smtClean="0"/>
              <a:t>Hyperaldosteronism</a:t>
            </a:r>
            <a:endParaRPr lang="en-US" b="1" i="1" dirty="0" smtClean="0"/>
          </a:p>
          <a:p>
            <a:pPr algn="l" rtl="0">
              <a:buNone/>
            </a:pPr>
            <a:r>
              <a:rPr lang="en-US" b="1" i="1" dirty="0" smtClean="0"/>
              <a:t>(3) </a:t>
            </a:r>
            <a:r>
              <a:rPr lang="en-US" b="1" i="1" dirty="0" err="1" smtClean="0"/>
              <a:t>Adrenogenital</a:t>
            </a:r>
            <a:r>
              <a:rPr lang="en-US" b="1" i="1" dirty="0" smtClean="0"/>
              <a:t> or </a:t>
            </a:r>
            <a:r>
              <a:rPr lang="en-US" b="1" i="1" dirty="0" err="1" smtClean="0"/>
              <a:t>virilizing</a:t>
            </a:r>
            <a:r>
              <a:rPr lang="en-US" b="1" i="1" dirty="0" smtClean="0"/>
              <a:t> syndromes caused by an excess of androgens</a:t>
            </a:r>
          </a:p>
          <a:p>
            <a:pPr>
              <a:buNone/>
            </a:pPr>
            <a:r>
              <a:rPr lang="en-US" b="1" i="1" dirty="0" smtClean="0"/>
              <a:t>                                 </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b="0" dirty="0" err="1" smtClean="0"/>
              <a:t>Hypercortisolism</a:t>
            </a:r>
            <a:r>
              <a:rPr lang="en-US" b="0" dirty="0" smtClean="0"/>
              <a:t> (Cushing Syndrome)</a:t>
            </a:r>
            <a:endParaRPr lang="en-US" dirty="0"/>
          </a:p>
        </p:txBody>
      </p:sp>
      <p:sp>
        <p:nvSpPr>
          <p:cNvPr id="3" name="Content Placeholder 2"/>
          <p:cNvSpPr>
            <a:spLocks noGrp="1"/>
          </p:cNvSpPr>
          <p:nvPr>
            <p:ph idx="1"/>
          </p:nvPr>
        </p:nvSpPr>
        <p:spPr>
          <a:xfrm>
            <a:off x="1447801" y="2133600"/>
            <a:ext cx="7086600" cy="3777622"/>
          </a:xfrm>
        </p:spPr>
        <p:txBody>
          <a:bodyPr>
            <a:normAutofit fontScale="85000" lnSpcReduction="10000"/>
          </a:bodyPr>
          <a:lstStyle/>
          <a:p>
            <a:pPr algn="l" rtl="0"/>
            <a:r>
              <a:rPr lang="en-US" sz="2800" b="1" dirty="0" smtClean="0"/>
              <a:t>Broadly divided into </a:t>
            </a:r>
            <a:r>
              <a:rPr lang="en-US" sz="2800" b="1" dirty="0" smtClean="0"/>
              <a:t>*</a:t>
            </a:r>
            <a:r>
              <a:rPr lang="en-US" sz="2800" b="1" i="1" dirty="0" smtClean="0"/>
              <a:t>exogenous</a:t>
            </a:r>
            <a:r>
              <a:rPr lang="en-US" sz="2800" b="1" dirty="0" smtClean="0"/>
              <a:t> </a:t>
            </a:r>
            <a:r>
              <a:rPr lang="en-US" sz="2800" b="1" dirty="0" smtClean="0"/>
              <a:t>and </a:t>
            </a:r>
            <a:r>
              <a:rPr lang="en-US" sz="2800" b="1" dirty="0" smtClean="0"/>
              <a:t>*</a:t>
            </a:r>
            <a:r>
              <a:rPr lang="en-US" sz="2800" b="1" i="1" dirty="0" smtClean="0"/>
              <a:t>endogenous</a:t>
            </a:r>
            <a:r>
              <a:rPr lang="en-US" sz="2800" b="1" dirty="0" smtClean="0"/>
              <a:t> </a:t>
            </a:r>
            <a:r>
              <a:rPr lang="en-US" sz="2800" b="1" dirty="0" smtClean="0"/>
              <a:t>causes. </a:t>
            </a:r>
          </a:p>
          <a:p>
            <a:pPr algn="l" rtl="0"/>
            <a:r>
              <a:rPr lang="en-US" sz="2800" b="1" i="1" dirty="0" smtClean="0"/>
              <a:t>The vast majority of cases of Cushing syndrome are the result of the administration of </a:t>
            </a:r>
            <a:r>
              <a:rPr lang="en-US" sz="2800" b="1" i="1" dirty="0" smtClean="0">
                <a:solidFill>
                  <a:srgbClr val="FF0000"/>
                </a:solidFill>
              </a:rPr>
              <a:t>exogenous </a:t>
            </a:r>
            <a:r>
              <a:rPr lang="en-US" sz="2800" b="1" i="1" dirty="0" err="1" smtClean="0">
                <a:solidFill>
                  <a:srgbClr val="FF0000"/>
                </a:solidFill>
              </a:rPr>
              <a:t>glucocorticoids</a:t>
            </a:r>
            <a:r>
              <a:rPr lang="en-US" sz="2800" b="1" dirty="0" smtClean="0">
                <a:solidFill>
                  <a:srgbClr val="FF0000"/>
                </a:solidFill>
              </a:rPr>
              <a:t> </a:t>
            </a:r>
            <a:r>
              <a:rPr lang="en-US" sz="2800" b="1" dirty="0" smtClean="0"/>
              <a:t>(“iatrogenic” Cushing syndrome).</a:t>
            </a:r>
          </a:p>
          <a:p>
            <a:pPr algn="l" rtl="0"/>
            <a:endParaRPr lang="en-US" sz="2800" b="1" baseline="30000" dirty="0" smtClean="0"/>
          </a:p>
          <a:p>
            <a:pPr algn="l" rtl="0"/>
            <a:r>
              <a:rPr lang="en-US" sz="2800" b="1" dirty="0" smtClean="0"/>
              <a:t> The </a:t>
            </a:r>
            <a:r>
              <a:rPr lang="en-US" sz="2800" b="1" dirty="0" smtClean="0">
                <a:solidFill>
                  <a:srgbClr val="FF0000"/>
                </a:solidFill>
              </a:rPr>
              <a:t>endogenous</a:t>
            </a:r>
            <a:r>
              <a:rPr lang="en-US" sz="2800" b="1" dirty="0" smtClean="0"/>
              <a:t> causes </a:t>
            </a:r>
            <a:r>
              <a:rPr lang="en-US" sz="2800" b="1" dirty="0" smtClean="0"/>
              <a:t>can</a:t>
            </a:r>
            <a:r>
              <a:rPr lang="en-US" sz="2800" b="1" dirty="0" smtClean="0"/>
              <a:t>:</a:t>
            </a:r>
          </a:p>
          <a:p>
            <a:pPr marL="0" indent="0" algn="l" rtl="0">
              <a:buNone/>
            </a:pPr>
            <a:r>
              <a:rPr lang="en-US" sz="2800" b="1" dirty="0" smtClean="0"/>
              <a:t>** </a:t>
            </a:r>
            <a:r>
              <a:rPr lang="en-US" sz="2800" b="1" i="1" dirty="0" smtClean="0"/>
              <a:t>ACTH dependent</a:t>
            </a:r>
            <a:r>
              <a:rPr lang="en-US" sz="2800" b="1" dirty="0" smtClean="0"/>
              <a:t> </a:t>
            </a:r>
            <a:r>
              <a:rPr lang="en-US" sz="2800" b="1" dirty="0" smtClean="0"/>
              <a:t>and ** </a:t>
            </a:r>
            <a:r>
              <a:rPr lang="en-US" sz="2800" b="1" i="1" dirty="0" smtClean="0"/>
              <a:t>ACTH independent</a:t>
            </a:r>
            <a:r>
              <a:rPr lang="en-US" sz="2800" b="1" dirty="0" smtClean="0"/>
              <a:t> </a:t>
            </a:r>
            <a:endParaRPr lang="en-US" sz="2800"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2355</Words>
  <Application>Microsoft Office PowerPoint</Application>
  <PresentationFormat>On-screen Show (4:3)</PresentationFormat>
  <Paragraphs>226</Paragraphs>
  <Slides>36</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Century Gothic</vt:lpstr>
      <vt:lpstr>Chronicle Text G3 A</vt:lpstr>
      <vt:lpstr>inherit</vt:lpstr>
      <vt:lpstr>Tahoma</vt:lpstr>
      <vt:lpstr>Whitney A</vt:lpstr>
      <vt:lpstr>Wingdings 3</vt:lpstr>
      <vt:lpstr>Wisp</vt:lpstr>
      <vt:lpstr>Adrenal Gland</vt:lpstr>
      <vt:lpstr>Objectives</vt:lpstr>
      <vt:lpstr>Adrenal Glands</vt:lpstr>
      <vt:lpstr>PowerPoint Presentation</vt:lpstr>
      <vt:lpstr>Adrenal Gland</vt:lpstr>
      <vt:lpstr>Adrenal Gland</vt:lpstr>
      <vt:lpstr>Adrenal Gland</vt:lpstr>
      <vt:lpstr>ADRENOCORTICAL HYPERFUNCTION</vt:lpstr>
      <vt:lpstr>Hypercortisolism (Cushing Syndrome)</vt:lpstr>
      <vt:lpstr>PowerPoint Presentation</vt:lpstr>
      <vt:lpstr>ADRENOCORTICAL HYPERFUNCTION, Morphology</vt:lpstr>
      <vt:lpstr>Diffuse Cortical Hyperplasia</vt:lpstr>
      <vt:lpstr>PowerPoint Presentation</vt:lpstr>
      <vt:lpstr>PowerPoint Presentation</vt:lpstr>
      <vt:lpstr>PowerPoint Presentation</vt:lpstr>
      <vt:lpstr>Hyperaldosteronism</vt:lpstr>
      <vt:lpstr>PowerPoint Presentation</vt:lpstr>
      <vt:lpstr>Hyperaldosteronism, Clinical</vt:lpstr>
      <vt:lpstr>Primary Hyperaldosteronism, Causes </vt:lpstr>
      <vt:lpstr>Aldosterone-producing adenomas , Morphology</vt:lpstr>
      <vt:lpstr>Aldosterone-producing adenomas</vt:lpstr>
      <vt:lpstr>Hypersecretion of sex steroids</vt:lpstr>
      <vt:lpstr>Adrenocortical Insufficiency</vt:lpstr>
      <vt:lpstr>PowerPoint Presentation</vt:lpstr>
      <vt:lpstr>Adrenocortical Insufficiency</vt:lpstr>
      <vt:lpstr>Adrenocortical Insufficiency</vt:lpstr>
      <vt:lpstr>Acute Adrenocortical Insufficiency </vt:lpstr>
      <vt:lpstr>Chronic Adrenocortical Insufficiency: Addison Disease </vt:lpstr>
      <vt:lpstr>Clinical features</vt:lpstr>
      <vt:lpstr>Pheochromocytoma</vt:lpstr>
      <vt:lpstr>Pheochromocytoma</vt:lpstr>
      <vt:lpstr>Pheochromocytoma</vt:lpstr>
      <vt:lpstr>Pheochromocytoma Morphology</vt:lpstr>
      <vt:lpstr>Pheochromocytoma</vt:lpstr>
      <vt:lpstr>PowerPoint Presentation</vt:lpstr>
      <vt:lpstr>Clinical features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Amany Abdulgader Fathaddin</cp:lastModifiedBy>
  <cp:revision>43</cp:revision>
  <dcterms:created xsi:type="dcterms:W3CDTF">2010-10-23T12:24:02Z</dcterms:created>
  <dcterms:modified xsi:type="dcterms:W3CDTF">2017-02-13T09:40:48Z</dcterms:modified>
</cp:coreProperties>
</file>