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7" r:id="rId3"/>
    <p:sldId id="307" r:id="rId4"/>
    <p:sldId id="302" r:id="rId5"/>
    <p:sldId id="301" r:id="rId6"/>
    <p:sldId id="262" r:id="rId7"/>
    <p:sldId id="303" r:id="rId8"/>
    <p:sldId id="308" r:id="rId9"/>
    <p:sldId id="263" r:id="rId10"/>
    <p:sldId id="264" r:id="rId11"/>
    <p:sldId id="273" r:id="rId12"/>
    <p:sldId id="276" r:id="rId13"/>
    <p:sldId id="310" r:id="rId14"/>
    <p:sldId id="297" r:id="rId15"/>
    <p:sldId id="277" r:id="rId16"/>
    <p:sldId id="278" r:id="rId17"/>
    <p:sldId id="284" r:id="rId18"/>
    <p:sldId id="285" r:id="rId19"/>
    <p:sldId id="267" r:id="rId20"/>
    <p:sldId id="296" r:id="rId21"/>
    <p:sldId id="317" r:id="rId22"/>
    <p:sldId id="313" r:id="rId23"/>
    <p:sldId id="316" r:id="rId24"/>
    <p:sldId id="268" r:id="rId25"/>
    <p:sldId id="312" r:id="rId26"/>
    <p:sldId id="272" r:id="rId27"/>
    <p:sldId id="275" r:id="rId28"/>
    <p:sldId id="314" r:id="rId29"/>
    <p:sldId id="315" r:id="rId30"/>
    <p:sldId id="287" r:id="rId31"/>
    <p:sldId id="299" r:id="rId32"/>
    <p:sldId id="288" r:id="rId33"/>
    <p:sldId id="290" r:id="rId34"/>
    <p:sldId id="292" r:id="rId35"/>
    <p:sldId id="293" r:id="rId36"/>
    <p:sldId id="318" r:id="rId37"/>
    <p:sldId id="291" r:id="rId38"/>
    <p:sldId id="300"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063" autoAdjust="0"/>
  </p:normalViewPr>
  <p:slideViewPr>
    <p:cSldViewPr>
      <p:cViewPr varScale="1">
        <p:scale>
          <a:sx n="67" d="100"/>
          <a:sy n="67" d="100"/>
        </p:scale>
        <p:origin x="1476" y="60"/>
      </p:cViewPr>
      <p:guideLst>
        <p:guide orient="horz" pos="2160"/>
        <p:guide pos="2880"/>
      </p:guideLst>
    </p:cSldViewPr>
  </p:slideViewPr>
  <p:outlineViewPr>
    <p:cViewPr>
      <p:scale>
        <a:sx n="33" d="100"/>
        <a:sy n="33" d="100"/>
      </p:scale>
      <p:origin x="0" y="37626"/>
    </p:cViewPr>
  </p:outlineViewPr>
  <p:notesTextViewPr>
    <p:cViewPr>
      <p:scale>
        <a:sx n="100" d="100"/>
        <a:sy n="100" d="100"/>
      </p:scale>
      <p:origin x="0" y="0"/>
    </p:cViewPr>
  </p:notesTextViewPr>
  <p:sorterViewPr>
    <p:cViewPr>
      <p:scale>
        <a:sx n="66" d="100"/>
        <a:sy n="66" d="100"/>
      </p:scale>
      <p:origin x="0" y="20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A0C93-884E-472D-BB65-71E45C5E6D26}" type="datetimeFigureOut">
              <a:rPr lang="en-US" smtClean="0"/>
              <a:pPr/>
              <a:t>3/13/2017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4F83F-C765-447C-ACBF-D8F48D2A2509}" type="slidenum">
              <a:rPr lang="en-US" smtClean="0"/>
              <a:pPr/>
              <a:t>‹#›</a:t>
            </a:fld>
            <a:endParaRPr lang="en-US"/>
          </a:p>
        </p:txBody>
      </p:sp>
    </p:spTree>
    <p:extLst>
      <p:ext uri="{BB962C8B-B14F-4D97-AF65-F5344CB8AC3E}">
        <p14:creationId xmlns:p14="http://schemas.microsoft.com/office/powerpoint/2010/main" val="6595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a:t>
            </a:fld>
            <a:endParaRPr lang="en-US"/>
          </a:p>
        </p:txBody>
      </p:sp>
    </p:spTree>
    <p:extLst>
      <p:ext uri="{BB962C8B-B14F-4D97-AF65-F5344CB8AC3E}">
        <p14:creationId xmlns:p14="http://schemas.microsoft.com/office/powerpoint/2010/main" val="17965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12</a:t>
            </a:fld>
            <a:endParaRPr lang="en-US"/>
          </a:p>
        </p:txBody>
      </p:sp>
    </p:spTree>
    <p:extLst>
      <p:ext uri="{BB962C8B-B14F-4D97-AF65-F5344CB8AC3E}">
        <p14:creationId xmlns:p14="http://schemas.microsoft.com/office/powerpoint/2010/main" val="14208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14</a:t>
            </a:fld>
            <a:endParaRPr lang="en-US"/>
          </a:p>
        </p:txBody>
      </p:sp>
    </p:spTree>
    <p:extLst>
      <p:ext uri="{BB962C8B-B14F-4D97-AF65-F5344CB8AC3E}">
        <p14:creationId xmlns:p14="http://schemas.microsoft.com/office/powerpoint/2010/main" val="119543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15</a:t>
            </a:fld>
            <a:endParaRPr lang="en-US"/>
          </a:p>
        </p:txBody>
      </p:sp>
    </p:spTree>
    <p:extLst>
      <p:ext uri="{BB962C8B-B14F-4D97-AF65-F5344CB8AC3E}">
        <p14:creationId xmlns:p14="http://schemas.microsoft.com/office/powerpoint/2010/main" val="415537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16</a:t>
            </a:fld>
            <a:endParaRPr lang="en-US"/>
          </a:p>
        </p:txBody>
      </p:sp>
    </p:spTree>
    <p:extLst>
      <p:ext uri="{BB962C8B-B14F-4D97-AF65-F5344CB8AC3E}">
        <p14:creationId xmlns:p14="http://schemas.microsoft.com/office/powerpoint/2010/main" val="282175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17</a:t>
            </a:fld>
            <a:endParaRPr lang="en-US"/>
          </a:p>
        </p:txBody>
      </p:sp>
    </p:spTree>
    <p:extLst>
      <p:ext uri="{BB962C8B-B14F-4D97-AF65-F5344CB8AC3E}">
        <p14:creationId xmlns:p14="http://schemas.microsoft.com/office/powerpoint/2010/main" val="165814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18</a:t>
            </a:fld>
            <a:endParaRPr lang="en-US"/>
          </a:p>
        </p:txBody>
      </p:sp>
    </p:spTree>
    <p:extLst>
      <p:ext uri="{BB962C8B-B14F-4D97-AF65-F5344CB8AC3E}">
        <p14:creationId xmlns:p14="http://schemas.microsoft.com/office/powerpoint/2010/main" val="1381606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19</a:t>
            </a:fld>
            <a:endParaRPr lang="en-US"/>
          </a:p>
        </p:txBody>
      </p:sp>
    </p:spTree>
    <p:extLst>
      <p:ext uri="{BB962C8B-B14F-4D97-AF65-F5344CB8AC3E}">
        <p14:creationId xmlns:p14="http://schemas.microsoft.com/office/powerpoint/2010/main" val="352022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20</a:t>
            </a:fld>
            <a:endParaRPr lang="en-US"/>
          </a:p>
        </p:txBody>
      </p:sp>
    </p:spTree>
    <p:extLst>
      <p:ext uri="{BB962C8B-B14F-4D97-AF65-F5344CB8AC3E}">
        <p14:creationId xmlns:p14="http://schemas.microsoft.com/office/powerpoint/2010/main" val="126476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21</a:t>
            </a:fld>
            <a:endParaRPr lang="en-US"/>
          </a:p>
        </p:txBody>
      </p:sp>
    </p:spTree>
    <p:extLst>
      <p:ext uri="{BB962C8B-B14F-4D97-AF65-F5344CB8AC3E}">
        <p14:creationId xmlns:p14="http://schemas.microsoft.com/office/powerpoint/2010/main" val="216420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24</a:t>
            </a:fld>
            <a:endParaRPr lang="en-US"/>
          </a:p>
        </p:txBody>
      </p:sp>
    </p:spTree>
    <p:extLst>
      <p:ext uri="{BB962C8B-B14F-4D97-AF65-F5344CB8AC3E}">
        <p14:creationId xmlns:p14="http://schemas.microsoft.com/office/powerpoint/2010/main" val="185970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a:t>
            </a:fld>
            <a:endParaRPr lang="en-US"/>
          </a:p>
        </p:txBody>
      </p:sp>
    </p:spTree>
    <p:extLst>
      <p:ext uri="{BB962C8B-B14F-4D97-AF65-F5344CB8AC3E}">
        <p14:creationId xmlns:p14="http://schemas.microsoft.com/office/powerpoint/2010/main" val="72278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26</a:t>
            </a:fld>
            <a:endParaRPr lang="en-US"/>
          </a:p>
        </p:txBody>
      </p:sp>
    </p:spTree>
    <p:extLst>
      <p:ext uri="{BB962C8B-B14F-4D97-AF65-F5344CB8AC3E}">
        <p14:creationId xmlns:p14="http://schemas.microsoft.com/office/powerpoint/2010/main" val="343129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27</a:t>
            </a:fld>
            <a:endParaRPr lang="en-US"/>
          </a:p>
        </p:txBody>
      </p:sp>
    </p:spTree>
    <p:extLst>
      <p:ext uri="{BB962C8B-B14F-4D97-AF65-F5344CB8AC3E}">
        <p14:creationId xmlns:p14="http://schemas.microsoft.com/office/powerpoint/2010/main" val="1825566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30</a:t>
            </a:fld>
            <a:endParaRPr lang="en-US"/>
          </a:p>
        </p:txBody>
      </p:sp>
    </p:spTree>
    <p:extLst>
      <p:ext uri="{BB962C8B-B14F-4D97-AF65-F5344CB8AC3E}">
        <p14:creationId xmlns:p14="http://schemas.microsoft.com/office/powerpoint/2010/main" val="4095002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31</a:t>
            </a:fld>
            <a:endParaRPr lang="en-US"/>
          </a:p>
        </p:txBody>
      </p:sp>
    </p:spTree>
    <p:extLst>
      <p:ext uri="{BB962C8B-B14F-4D97-AF65-F5344CB8AC3E}">
        <p14:creationId xmlns:p14="http://schemas.microsoft.com/office/powerpoint/2010/main" val="297277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32</a:t>
            </a:fld>
            <a:endParaRPr lang="en-US"/>
          </a:p>
        </p:txBody>
      </p:sp>
    </p:spTree>
    <p:extLst>
      <p:ext uri="{BB962C8B-B14F-4D97-AF65-F5344CB8AC3E}">
        <p14:creationId xmlns:p14="http://schemas.microsoft.com/office/powerpoint/2010/main" val="200116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33</a:t>
            </a:fld>
            <a:endParaRPr lang="en-US"/>
          </a:p>
        </p:txBody>
      </p:sp>
    </p:spTree>
    <p:extLst>
      <p:ext uri="{BB962C8B-B14F-4D97-AF65-F5344CB8AC3E}">
        <p14:creationId xmlns:p14="http://schemas.microsoft.com/office/powerpoint/2010/main" val="1492339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34</a:t>
            </a:fld>
            <a:endParaRPr lang="en-US"/>
          </a:p>
        </p:txBody>
      </p:sp>
    </p:spTree>
    <p:extLst>
      <p:ext uri="{BB962C8B-B14F-4D97-AF65-F5344CB8AC3E}">
        <p14:creationId xmlns:p14="http://schemas.microsoft.com/office/powerpoint/2010/main" val="273081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35</a:t>
            </a:fld>
            <a:endParaRPr lang="en-US"/>
          </a:p>
        </p:txBody>
      </p:sp>
    </p:spTree>
    <p:extLst>
      <p:ext uri="{BB962C8B-B14F-4D97-AF65-F5344CB8AC3E}">
        <p14:creationId xmlns:p14="http://schemas.microsoft.com/office/powerpoint/2010/main" val="2259818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37</a:t>
            </a:fld>
            <a:endParaRPr lang="en-US"/>
          </a:p>
        </p:txBody>
      </p:sp>
    </p:spTree>
    <p:extLst>
      <p:ext uri="{BB962C8B-B14F-4D97-AF65-F5344CB8AC3E}">
        <p14:creationId xmlns:p14="http://schemas.microsoft.com/office/powerpoint/2010/main" val="3588216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38</a:t>
            </a:fld>
            <a:endParaRPr lang="en-US"/>
          </a:p>
        </p:txBody>
      </p:sp>
    </p:spTree>
    <p:extLst>
      <p:ext uri="{BB962C8B-B14F-4D97-AF65-F5344CB8AC3E}">
        <p14:creationId xmlns:p14="http://schemas.microsoft.com/office/powerpoint/2010/main" val="3449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PP cells exerts several gastrointestinal effects, such as stimulation of secretion of gastric and intestinal enzymes and inhibition of intestinal motility.</a:t>
            </a:r>
          </a:p>
          <a:p>
            <a:pPr marL="171450" indent="-171450">
              <a:buFontTx/>
              <a:buChar char="-"/>
            </a:pPr>
            <a:r>
              <a:rPr lang="en-US" dirty="0"/>
              <a:t>D1 cells elaborate vasoactive intestinal polypeptide (</a:t>
            </a:r>
            <a:r>
              <a:rPr lang="en-US" i="1" dirty="0"/>
              <a:t>VIP</a:t>
            </a:r>
            <a:r>
              <a:rPr lang="en-US" dirty="0"/>
              <a:t>), a hormone that induces </a:t>
            </a:r>
            <a:r>
              <a:rPr lang="en-US" dirty="0" err="1"/>
              <a:t>glycogenolysis</a:t>
            </a:r>
            <a:r>
              <a:rPr lang="en-US" dirty="0"/>
              <a:t> and hyperglycemia; it also stimulates gastrointestinal fluid secretion and causes secretory diarrhea.</a:t>
            </a:r>
          </a:p>
          <a:p>
            <a:pPr marL="171450" indent="-171450">
              <a:buFontTx/>
              <a:buChar char="-"/>
            </a:pPr>
            <a:r>
              <a:rPr lang="en-US" dirty="0"/>
              <a:t> </a:t>
            </a:r>
            <a:r>
              <a:rPr lang="en-US" i="1" dirty="0" err="1"/>
              <a:t>Enterochromaffin</a:t>
            </a:r>
            <a:r>
              <a:rPr lang="en-US" i="1" dirty="0"/>
              <a:t> cells synthesize serotonin</a:t>
            </a:r>
            <a:r>
              <a:rPr lang="en-US" dirty="0"/>
              <a:t> and are the source of pancreatic tumors that cause the carcinoid syndrome .</a:t>
            </a:r>
          </a:p>
        </p:txBody>
      </p:sp>
      <p:sp>
        <p:nvSpPr>
          <p:cNvPr id="4" name="Slide Number Placeholder 3"/>
          <p:cNvSpPr>
            <a:spLocks noGrp="1"/>
          </p:cNvSpPr>
          <p:nvPr>
            <p:ph type="sldNum" sz="quarter" idx="10"/>
          </p:nvPr>
        </p:nvSpPr>
        <p:spPr/>
        <p:txBody>
          <a:bodyPr/>
          <a:lstStyle/>
          <a:p>
            <a:fld id="{EA64F83F-C765-447C-ACBF-D8F48D2A2509}" type="slidenum">
              <a:rPr lang="en-US" smtClean="0"/>
              <a:pPr/>
              <a:t>4</a:t>
            </a:fld>
            <a:endParaRPr lang="en-US"/>
          </a:p>
        </p:txBody>
      </p:sp>
    </p:spTree>
    <p:extLst>
      <p:ext uri="{BB962C8B-B14F-4D97-AF65-F5344CB8AC3E}">
        <p14:creationId xmlns:p14="http://schemas.microsoft.com/office/powerpoint/2010/main" val="267672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39</a:t>
            </a:fld>
            <a:endParaRPr lang="en-US"/>
          </a:p>
        </p:txBody>
      </p:sp>
    </p:spTree>
    <p:extLst>
      <p:ext uri="{BB962C8B-B14F-4D97-AF65-F5344CB8AC3E}">
        <p14:creationId xmlns:p14="http://schemas.microsoft.com/office/powerpoint/2010/main" val="4096570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40</a:t>
            </a:fld>
            <a:endParaRPr lang="en-US"/>
          </a:p>
        </p:txBody>
      </p:sp>
    </p:spTree>
    <p:extLst>
      <p:ext uri="{BB962C8B-B14F-4D97-AF65-F5344CB8AC3E}">
        <p14:creationId xmlns:p14="http://schemas.microsoft.com/office/powerpoint/2010/main" val="158822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5</a:t>
            </a:fld>
            <a:endParaRPr lang="en-US"/>
          </a:p>
        </p:txBody>
      </p:sp>
    </p:spTree>
    <p:extLst>
      <p:ext uri="{BB962C8B-B14F-4D97-AF65-F5344CB8AC3E}">
        <p14:creationId xmlns:p14="http://schemas.microsoft.com/office/powerpoint/2010/main" val="38456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6</a:t>
            </a:fld>
            <a:endParaRPr lang="en-US"/>
          </a:p>
        </p:txBody>
      </p:sp>
    </p:spTree>
    <p:extLst>
      <p:ext uri="{BB962C8B-B14F-4D97-AF65-F5344CB8AC3E}">
        <p14:creationId xmlns:p14="http://schemas.microsoft.com/office/powerpoint/2010/main" val="318030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Those with fasting glucose concentrations greater than 100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126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or OGTT values greater than 140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200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are considered to have impaired glucose tolerance, also known as "pre-diabetes.“</a:t>
            </a:r>
          </a:p>
          <a:p>
            <a:pPr marL="171450" indent="-171450">
              <a:buFontTx/>
              <a:buChar char="-"/>
            </a:pPr>
            <a:r>
              <a:rPr lang="en-US" sz="1200" b="0" i="0" kern="1200" dirty="0">
                <a:solidFill>
                  <a:schemeClr val="tx1"/>
                </a:solidFill>
                <a:effectLst/>
                <a:latin typeface="+mn-lt"/>
                <a:ea typeface="+mn-ea"/>
                <a:cs typeface="+mn-cs"/>
              </a:rPr>
              <a:t>Pre-diabetic individuals have a significant risk of progressing to overt diabetes over time, with as many as 5% to 10% advancing to diabetes mellitus per year. In addition, pre-diabetics are at risk for cardiovascular disease.</a:t>
            </a:r>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7</a:t>
            </a:fld>
            <a:endParaRPr lang="en-US"/>
          </a:p>
        </p:txBody>
      </p:sp>
    </p:spTree>
    <p:extLst>
      <p:ext uri="{BB962C8B-B14F-4D97-AF65-F5344CB8AC3E}">
        <p14:creationId xmlns:p14="http://schemas.microsoft.com/office/powerpoint/2010/main" val="194150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9</a:t>
            </a:fld>
            <a:endParaRPr lang="en-US"/>
          </a:p>
        </p:txBody>
      </p:sp>
    </p:spTree>
    <p:extLst>
      <p:ext uri="{BB962C8B-B14F-4D97-AF65-F5344CB8AC3E}">
        <p14:creationId xmlns:p14="http://schemas.microsoft.com/office/powerpoint/2010/main" val="3671742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10</a:t>
            </a:fld>
            <a:endParaRPr lang="en-US"/>
          </a:p>
        </p:txBody>
      </p:sp>
    </p:spTree>
    <p:extLst>
      <p:ext uri="{BB962C8B-B14F-4D97-AF65-F5344CB8AC3E}">
        <p14:creationId xmlns:p14="http://schemas.microsoft.com/office/powerpoint/2010/main" val="350847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11</a:t>
            </a:fld>
            <a:endParaRPr lang="en-US"/>
          </a:p>
        </p:txBody>
      </p:sp>
    </p:spTree>
    <p:extLst>
      <p:ext uri="{BB962C8B-B14F-4D97-AF65-F5344CB8AC3E}">
        <p14:creationId xmlns:p14="http://schemas.microsoft.com/office/powerpoint/2010/main" val="415927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2906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0676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694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6712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562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94527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94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343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8947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3/13/2017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18910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0B163-5A75-4E31-9BF4-A643B2D8198D}"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4657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0B163-5A75-4E31-9BF4-A643B2D8198D}" type="datetimeFigureOut">
              <a:rPr lang="en-US" smtClean="0"/>
              <a:pPr/>
              <a:t>3/13/2017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7231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0B163-5A75-4E31-9BF4-A643B2D8198D}" type="datetimeFigureOut">
              <a:rPr lang="en-US" smtClean="0"/>
              <a:pPr/>
              <a:t>3/13/2017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737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0B163-5A75-4E31-9BF4-A643B2D8198D}" type="datetimeFigureOut">
              <a:rPr lang="en-US" smtClean="0"/>
              <a:pPr/>
              <a:t>3/13/2017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2150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6057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3/13/2017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358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E0B163-5A75-4E31-9BF4-A643B2D8198D}" type="datetimeFigureOut">
              <a:rPr lang="en-US" smtClean="0"/>
              <a:pPr/>
              <a:t>3/13/2017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902ED96-5D80-4E83-8D1D-57D7FD81291E}" type="slidenum">
              <a:rPr lang="en-US" smtClean="0"/>
              <a:pPr/>
              <a:t>‹#›</a:t>
            </a:fld>
            <a:endParaRPr lang="en-US"/>
          </a:p>
        </p:txBody>
      </p:sp>
    </p:spTree>
    <p:extLst>
      <p:ext uri="{BB962C8B-B14F-4D97-AF65-F5344CB8AC3E}">
        <p14:creationId xmlns:p14="http://schemas.microsoft.com/office/powerpoint/2010/main" val="3228306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7399867" cy="2262781"/>
          </a:xfrm>
        </p:spPr>
        <p:txBody>
          <a:bodyPr>
            <a:normAutofit/>
          </a:bodyPr>
          <a:lstStyle/>
          <a:p>
            <a:r>
              <a:rPr lang="en-US" sz="4400" dirty="0">
                <a:latin typeface="Calibri" panose="020F0502020204030204" pitchFamily="34" charset="0"/>
              </a:rPr>
              <a:t>Diabetes Mellitus </a:t>
            </a:r>
          </a:p>
        </p:txBody>
      </p:sp>
      <p:sp>
        <p:nvSpPr>
          <p:cNvPr id="3" name="Subtitle 2"/>
          <p:cNvSpPr>
            <a:spLocks noGrp="1"/>
          </p:cNvSpPr>
          <p:nvPr>
            <p:ph type="subTitle" idx="1"/>
          </p:nvPr>
        </p:nvSpPr>
        <p:spPr/>
        <p:txBody>
          <a:bodyPr>
            <a:normAutofit/>
          </a:bodyPr>
          <a:lstStyle/>
          <a:p>
            <a:endParaRPr lang="en-US" sz="280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2 DM</a:t>
            </a:r>
          </a:p>
        </p:txBody>
      </p:sp>
      <p:sp>
        <p:nvSpPr>
          <p:cNvPr id="3" name="Content Placeholder 2"/>
          <p:cNvSpPr>
            <a:spLocks noGrp="1"/>
          </p:cNvSpPr>
          <p:nvPr>
            <p:ph idx="1"/>
          </p:nvPr>
        </p:nvSpPr>
        <p:spPr/>
        <p:txBody>
          <a:bodyPr>
            <a:normAutofit lnSpcReduction="10000"/>
          </a:bodyPr>
          <a:lstStyle/>
          <a:p>
            <a:pPr algn="l" rtl="0"/>
            <a:r>
              <a:rPr lang="en-US" sz="2800" i="1" u="sng" dirty="0"/>
              <a:t>Type 2 diabetes (T2D)</a:t>
            </a:r>
            <a:r>
              <a:rPr lang="en-US" sz="2800" dirty="0"/>
              <a:t> is caused by a combination of peripheral resistance to insulin action and an inadequate compensatory response of insulin secretion by the pancreatic beta cells (</a:t>
            </a:r>
            <a:r>
              <a:rPr lang="en-US" sz="2800" i="1" dirty="0"/>
              <a:t>relative insulin deficiency</a:t>
            </a:r>
            <a:r>
              <a:rPr lang="en-US" sz="2800" dirty="0"/>
              <a:t>). Approximately 80% to 90% of patients have type 2 diabetes.</a:t>
            </a:r>
          </a:p>
          <a:p>
            <a:pPr algn="l" rtl="0"/>
            <a:endParaRPr lang="en-US" sz="2800" b="1" dirty="0">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MODY</a:t>
            </a:r>
          </a:p>
        </p:txBody>
      </p:sp>
      <p:sp>
        <p:nvSpPr>
          <p:cNvPr id="3" name="Content Placeholder 2"/>
          <p:cNvSpPr>
            <a:spLocks noGrp="1"/>
          </p:cNvSpPr>
          <p:nvPr>
            <p:ph idx="1"/>
          </p:nvPr>
        </p:nvSpPr>
        <p:spPr/>
        <p:txBody>
          <a:bodyPr>
            <a:normAutofit fontScale="77500" lnSpcReduction="20000"/>
          </a:bodyPr>
          <a:lstStyle/>
          <a:p>
            <a:pPr algn="l" rtl="0">
              <a:buNone/>
            </a:pPr>
            <a:r>
              <a:rPr lang="en-US" sz="2800" b="1" dirty="0">
                <a:latin typeface="Calibri" panose="020F0502020204030204" pitchFamily="34" charset="0"/>
              </a:rPr>
              <a:t>Maturity-onset diabetes of the young (MODY) :</a:t>
            </a:r>
          </a:p>
          <a:p>
            <a:pPr algn="l" rtl="0"/>
            <a:r>
              <a:rPr lang="en-US" sz="2800" b="1" dirty="0">
                <a:latin typeface="Calibri" panose="020F0502020204030204" pitchFamily="34" charset="0"/>
              </a:rPr>
              <a:t> Rare autosomal dominant form of inherited diabetes.</a:t>
            </a:r>
          </a:p>
          <a:p>
            <a:pPr algn="l" rtl="0"/>
            <a:r>
              <a:rPr lang="en-US" sz="2800" b="1" dirty="0">
                <a:latin typeface="Calibri" panose="020F0502020204030204" pitchFamily="34" charset="0"/>
              </a:rPr>
              <a:t>Associated with a variety of gene defects that affect B-cell function, including </a:t>
            </a:r>
            <a:r>
              <a:rPr lang="en-US" sz="2800" b="1" dirty="0" err="1">
                <a:latin typeface="Calibri" panose="020F0502020204030204" pitchFamily="34" charset="0"/>
              </a:rPr>
              <a:t>glucokinase</a:t>
            </a:r>
            <a:r>
              <a:rPr lang="en-US" sz="2800" b="1" dirty="0">
                <a:latin typeface="Calibri" panose="020F0502020204030204" pitchFamily="34" charset="0"/>
              </a:rPr>
              <a:t>, an important sensor for glucose metabolism within the B-cell, and several mutations in genes that control the development and function of the B-cells. </a:t>
            </a:r>
          </a:p>
          <a:p>
            <a:pPr algn="l" rtl="0"/>
            <a:r>
              <a:rPr lang="en-US" sz="2800" b="1" dirty="0">
                <a:latin typeface="Calibri" panose="020F0502020204030204" pitchFamily="34" charset="0"/>
              </a:rPr>
              <a:t>Mutations in these genes, however, do not account for the typical prevalent forms ofT2DM.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1 Diabetes Mellitus pathogenesis</a:t>
            </a:r>
          </a:p>
        </p:txBody>
      </p:sp>
      <p:sp>
        <p:nvSpPr>
          <p:cNvPr id="3" name="Content Placeholder 2"/>
          <p:cNvSpPr>
            <a:spLocks noGrp="1"/>
          </p:cNvSpPr>
          <p:nvPr>
            <p:ph idx="1"/>
          </p:nvPr>
        </p:nvSpPr>
        <p:spPr>
          <a:xfrm>
            <a:off x="457200" y="1600201"/>
            <a:ext cx="8229600" cy="4800600"/>
          </a:xfrm>
        </p:spPr>
        <p:txBody>
          <a:bodyPr>
            <a:normAutofit fontScale="92500" lnSpcReduction="20000"/>
          </a:bodyPr>
          <a:lstStyle/>
          <a:p>
            <a:pPr algn="l" rtl="0"/>
            <a:r>
              <a:rPr lang="en-US" sz="2800" b="1" dirty="0">
                <a:latin typeface="Calibri" panose="020F0502020204030204" pitchFamily="34" charset="0"/>
              </a:rPr>
              <a:t>Autoimmune destruction of the B cells in the islets of Langerhans.</a:t>
            </a:r>
          </a:p>
          <a:p>
            <a:pPr algn="l" rtl="0"/>
            <a:r>
              <a:rPr lang="en-US" sz="2800" b="1" dirty="0">
                <a:latin typeface="Calibri" panose="020F0502020204030204" pitchFamily="34" charset="0"/>
              </a:rPr>
              <a:t> The disease is characterized by:</a:t>
            </a:r>
          </a:p>
          <a:p>
            <a:pPr algn="l" rtl="0">
              <a:buFontTx/>
              <a:buChar char="-"/>
            </a:pPr>
            <a:r>
              <a:rPr lang="en-US" sz="2800" b="1" dirty="0">
                <a:latin typeface="Calibri" panose="020F0502020204030204" pitchFamily="34" charset="0"/>
              </a:rPr>
              <a:t>few if any functional B cells in the islets of Langerhans and</a:t>
            </a:r>
          </a:p>
          <a:p>
            <a:pPr algn="l" rtl="0">
              <a:buFontTx/>
              <a:buChar char="-"/>
            </a:pPr>
            <a:r>
              <a:rPr lang="en-US" sz="2800" b="1" dirty="0">
                <a:latin typeface="Calibri" panose="020F0502020204030204" pitchFamily="34" charset="0"/>
              </a:rPr>
              <a:t> Extremely limited or nonexistent insulin secretion.</a:t>
            </a:r>
          </a:p>
          <a:p>
            <a:pPr algn="l" rtl="0"/>
            <a:r>
              <a:rPr lang="en-US" sz="2800" b="1" dirty="0">
                <a:latin typeface="Calibri" panose="020F0502020204030204" pitchFamily="34" charset="0"/>
              </a:rPr>
              <a:t> As a result, body fat rather than glucose is preferentially metabolized as a source of energy.</a:t>
            </a:r>
          </a:p>
          <a:p>
            <a:pPr algn="l" rtl="0"/>
            <a:r>
              <a:rPr lang="en-US" sz="2800" b="1" dirty="0">
                <a:latin typeface="Calibri" panose="020F0502020204030204" pitchFamily="34" charset="0"/>
              </a:rPr>
              <a:t> In turn, oxidation of fat overproduces ketone bodies (</a:t>
            </a:r>
            <a:r>
              <a:rPr lang="en-US" sz="2800" b="1" dirty="0" err="1">
                <a:latin typeface="Calibri" panose="020F0502020204030204" pitchFamily="34" charset="0"/>
              </a:rPr>
              <a:t>acetoacetic</a:t>
            </a:r>
            <a:r>
              <a:rPr lang="en-US" sz="2800" b="1" dirty="0">
                <a:latin typeface="Calibri" panose="020F0502020204030204" pitchFamily="34" charset="0"/>
              </a:rPr>
              <a:t> acid and B-</a:t>
            </a:r>
            <a:r>
              <a:rPr lang="en-US" sz="2800" b="1" dirty="0" err="1">
                <a:latin typeface="Calibri" panose="020F0502020204030204" pitchFamily="34" charset="0"/>
              </a:rPr>
              <a:t>hydroxybutyric</a:t>
            </a:r>
            <a:r>
              <a:rPr lang="en-US" sz="2800" b="1" dirty="0">
                <a:latin typeface="Calibri" panose="020F0502020204030204" pitchFamily="34" charset="0"/>
              </a:rPr>
              <a:t> acid), which are released into the blood from the liver and lead to metabolic ketoacidosis.</a:t>
            </a:r>
          </a:p>
          <a:p>
            <a:pPr algn="l" rtl="0"/>
            <a:endParaRPr lang="en-US" sz="2800" b="1" dirty="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T1DM ,PATHOGENESIS</a:t>
            </a:r>
          </a:p>
        </p:txBody>
      </p:sp>
      <p:sp>
        <p:nvSpPr>
          <p:cNvPr id="3" name="Content Placeholder 2"/>
          <p:cNvSpPr>
            <a:spLocks noGrp="1"/>
          </p:cNvSpPr>
          <p:nvPr>
            <p:ph idx="1"/>
          </p:nvPr>
        </p:nvSpPr>
        <p:spPr/>
        <p:txBody>
          <a:bodyPr>
            <a:normAutofit/>
          </a:bodyPr>
          <a:lstStyle/>
          <a:p>
            <a:pPr marL="118872" indent="0" algn="l">
              <a:buNone/>
            </a:pPr>
            <a:r>
              <a:rPr lang="en-US" sz="2800" b="1" dirty="0">
                <a:latin typeface="Calibri" panose="020F0502020204030204" pitchFamily="34" charset="0"/>
              </a:rPr>
              <a:t>Represents interplay of genetic susceptibility , autoimmunity and environmental factors.</a:t>
            </a:r>
          </a:p>
        </p:txBody>
      </p:sp>
    </p:spTree>
    <p:extLst>
      <p:ext uri="{BB962C8B-B14F-4D97-AF65-F5344CB8AC3E}">
        <p14:creationId xmlns:p14="http://schemas.microsoft.com/office/powerpoint/2010/main" val="392978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1 Diabetes Mellitus</a:t>
            </a:r>
          </a:p>
        </p:txBody>
      </p:sp>
      <p:sp>
        <p:nvSpPr>
          <p:cNvPr id="3" name="Content Placeholder 2"/>
          <p:cNvSpPr>
            <a:spLocks noGrp="1"/>
          </p:cNvSpPr>
          <p:nvPr>
            <p:ph idx="1"/>
          </p:nvPr>
        </p:nvSpPr>
        <p:spPr/>
        <p:txBody>
          <a:bodyPr>
            <a:normAutofit fontScale="85000" lnSpcReduction="10000"/>
          </a:bodyPr>
          <a:lstStyle/>
          <a:p>
            <a:endParaRPr lang="en-US" sz="2800" b="1" dirty="0">
              <a:latin typeface="Calibri" panose="020F0502020204030204" pitchFamily="34" charset="0"/>
            </a:endParaRPr>
          </a:p>
          <a:p>
            <a:pPr algn="l" rtl="0"/>
            <a:r>
              <a:rPr lang="en-US" sz="2800" b="1" dirty="0">
                <a:latin typeface="Calibri" panose="020F0502020204030204" pitchFamily="34" charset="0"/>
              </a:rPr>
              <a:t>Hyperglycemia results from unsuppressed hepatic glucose out-put and reduced glucose disposal in skeletal muscle and adipose tissue and leads to </a:t>
            </a:r>
            <a:r>
              <a:rPr lang="en-US" sz="2800" b="1" dirty="0" err="1">
                <a:latin typeface="Calibri" panose="020F0502020204030204" pitchFamily="34" charset="0"/>
              </a:rPr>
              <a:t>glucosuria</a:t>
            </a:r>
            <a:r>
              <a:rPr lang="en-US" sz="2800" b="1" dirty="0">
                <a:latin typeface="Calibri" panose="020F0502020204030204" pitchFamily="34" charset="0"/>
              </a:rPr>
              <a:t> and dehydration from loss of body water into the urine. </a:t>
            </a:r>
          </a:p>
          <a:p>
            <a:pPr marL="118872" indent="0" algn="l" rtl="0">
              <a:buNone/>
            </a:pPr>
            <a:endParaRPr lang="en-US" sz="2800" b="1" dirty="0">
              <a:latin typeface="Calibri" panose="020F0502020204030204" pitchFamily="34" charset="0"/>
            </a:endParaRPr>
          </a:p>
          <a:p>
            <a:pPr algn="l" rtl="0"/>
            <a:r>
              <a:rPr lang="en-US" sz="2800" b="1" dirty="0">
                <a:latin typeface="Calibri" panose="020F0502020204030204" pitchFamily="34" charset="0"/>
              </a:rPr>
              <a:t>If uncorrected, the progressive acidosis and dehydration ultimately lead to coma and death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b="1" dirty="0">
              <a:latin typeface="Calibri" panose="020F0502020204030204" pitchFamily="34" charset="0"/>
            </a:endParaRPr>
          </a:p>
        </p:txBody>
      </p:sp>
      <p:pic>
        <p:nvPicPr>
          <p:cNvPr id="4" name="Content Placeholder 3" descr="C22FF7.gif"/>
          <p:cNvPicPr>
            <a:picLocks noGrp="1" noChangeAspect="1"/>
          </p:cNvPicPr>
          <p:nvPr>
            <p:ph idx="1"/>
          </p:nvPr>
        </p:nvPicPr>
        <p:blipFill>
          <a:blip r:embed="rId3" cstate="print"/>
          <a:stretch>
            <a:fillRect/>
          </a:stretch>
        </p:blipFill>
        <p:spPr>
          <a:xfrm>
            <a:off x="18474" y="0"/>
            <a:ext cx="9125526" cy="671857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T1DM, EPIDEMIOLOGY</a:t>
            </a:r>
          </a:p>
        </p:txBody>
      </p:sp>
      <p:sp>
        <p:nvSpPr>
          <p:cNvPr id="3" name="Content Placeholder 2"/>
          <p:cNvSpPr>
            <a:spLocks noGrp="1"/>
          </p:cNvSpPr>
          <p:nvPr>
            <p:ph idx="1"/>
          </p:nvPr>
        </p:nvSpPr>
        <p:spPr>
          <a:xfrm>
            <a:off x="457200" y="1904999"/>
            <a:ext cx="8229600" cy="4495801"/>
          </a:xfrm>
        </p:spPr>
        <p:txBody>
          <a:bodyPr>
            <a:normAutofit/>
          </a:bodyPr>
          <a:lstStyle/>
          <a:p>
            <a:pPr algn="l" rtl="0"/>
            <a:r>
              <a:rPr lang="en-US" sz="2800" b="1" dirty="0">
                <a:latin typeface="Calibri" panose="020F0502020204030204" pitchFamily="34" charset="0"/>
              </a:rPr>
              <a:t>The peak age of onset coincides with puberty.</a:t>
            </a:r>
          </a:p>
          <a:p>
            <a:pPr algn="l" rtl="0"/>
            <a:r>
              <a:rPr lang="en-US" sz="2800" b="1" dirty="0">
                <a:latin typeface="Calibri" panose="020F0502020204030204" pitchFamily="34" charset="0"/>
              </a:rPr>
              <a:t>Some older patients may present with autoimmune B-cell destruction that has developed slowly over many years.</a:t>
            </a:r>
          </a:p>
          <a:p>
            <a:pPr algn="l" rtl="0"/>
            <a:endParaRPr lang="en-US" sz="2800" b="1"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PATHOLOGY</a:t>
            </a:r>
          </a:p>
        </p:txBody>
      </p:sp>
      <p:sp>
        <p:nvSpPr>
          <p:cNvPr id="3" name="Content Placeholder 2"/>
          <p:cNvSpPr>
            <a:spLocks noGrp="1"/>
          </p:cNvSpPr>
          <p:nvPr>
            <p:ph idx="1"/>
          </p:nvPr>
        </p:nvSpPr>
        <p:spPr>
          <a:xfrm>
            <a:off x="457200" y="1524001"/>
            <a:ext cx="8229600" cy="4876800"/>
          </a:xfrm>
        </p:spPr>
        <p:txBody>
          <a:bodyPr>
            <a:normAutofit lnSpcReduction="10000"/>
          </a:bodyPr>
          <a:lstStyle/>
          <a:p>
            <a:pPr algn="l" rtl="0"/>
            <a:r>
              <a:rPr lang="en-US" sz="2800" b="1" dirty="0">
                <a:latin typeface="Calibri" panose="020F0502020204030204" pitchFamily="34" charset="0"/>
              </a:rPr>
              <a:t>Lymphocytic infiltrate in the islets (</a:t>
            </a:r>
            <a:r>
              <a:rPr lang="en-US" sz="2800" b="1" dirty="0" err="1">
                <a:latin typeface="Calibri" panose="020F0502020204030204" pitchFamily="34" charset="0"/>
              </a:rPr>
              <a:t>insulitis</a:t>
            </a:r>
            <a:r>
              <a:rPr lang="en-US" sz="2800" b="1" dirty="0">
                <a:latin typeface="Calibri" panose="020F0502020204030204" pitchFamily="34" charset="0"/>
              </a:rPr>
              <a:t>), sometimes accompanied by a few macrophages and </a:t>
            </a:r>
            <a:r>
              <a:rPr lang="en-US" sz="2800" b="1" dirty="0" err="1">
                <a:latin typeface="Calibri" panose="020F0502020204030204" pitchFamily="34" charset="0"/>
              </a:rPr>
              <a:t>neutrophils</a:t>
            </a:r>
            <a:endParaRPr lang="en-US" sz="2800" b="1" dirty="0">
              <a:latin typeface="Calibri" panose="020F0502020204030204" pitchFamily="34" charset="0"/>
            </a:endParaRPr>
          </a:p>
          <a:p>
            <a:pPr algn="l" rtl="0"/>
            <a:r>
              <a:rPr lang="en-US" sz="2800" b="1" dirty="0">
                <a:latin typeface="Calibri" panose="020F0502020204030204" pitchFamily="34" charset="0"/>
              </a:rPr>
              <a:t> As the disease becomes chronic, the B cells of the islets are progressively depleted of Beta cells </a:t>
            </a:r>
          </a:p>
          <a:p>
            <a:pPr algn="l" rtl="0"/>
            <a:r>
              <a:rPr lang="en-US" sz="2800" b="1" dirty="0">
                <a:latin typeface="Calibri" panose="020F0502020204030204" pitchFamily="34" charset="0"/>
              </a:rPr>
              <a:t>Fibrosis of the islets is uncommon. </a:t>
            </a:r>
          </a:p>
          <a:p>
            <a:pPr algn="l" rtl="0"/>
            <a:r>
              <a:rPr lang="en-US" sz="2800" b="1" dirty="0">
                <a:latin typeface="Calibri" panose="020F0502020204030204" pitchFamily="34" charset="0"/>
              </a:rPr>
              <a:t>In contrast to T2DM, deposition of </a:t>
            </a:r>
            <a:r>
              <a:rPr lang="en-US" sz="2800" b="1" dirty="0" err="1">
                <a:solidFill>
                  <a:srgbClr val="FF0000"/>
                </a:solidFill>
                <a:latin typeface="Calibri" panose="020F0502020204030204" pitchFamily="34" charset="0"/>
              </a:rPr>
              <a:t>amyloid</a:t>
            </a:r>
            <a:r>
              <a:rPr lang="en-US" sz="2800" b="1" dirty="0">
                <a:latin typeface="Calibri" panose="020F0502020204030204" pitchFamily="34" charset="0"/>
              </a:rPr>
              <a:t> in the islets of </a:t>
            </a:r>
            <a:r>
              <a:rPr lang="en-US" sz="2800" b="1" dirty="0" err="1">
                <a:latin typeface="Calibri" panose="020F0502020204030204" pitchFamily="34" charset="0"/>
              </a:rPr>
              <a:t>Langerhans</a:t>
            </a:r>
            <a:r>
              <a:rPr lang="en-US" sz="2800" b="1" dirty="0">
                <a:latin typeface="Calibri" panose="020F0502020204030204" pitchFamily="34" charset="0"/>
              </a:rPr>
              <a:t> is </a:t>
            </a:r>
            <a:r>
              <a:rPr lang="en-US" sz="2800" b="1" dirty="0">
                <a:solidFill>
                  <a:srgbClr val="FF0000"/>
                </a:solidFill>
                <a:latin typeface="Calibri" panose="020F0502020204030204" pitchFamily="34" charset="0"/>
              </a:rPr>
              <a:t>absent </a:t>
            </a:r>
            <a:r>
              <a:rPr lang="en-US" sz="2800" b="1" dirty="0">
                <a:latin typeface="Calibri" panose="020F0502020204030204" pitchFamily="34" charset="0"/>
              </a:rPr>
              <a:t>in T1DM. </a:t>
            </a:r>
          </a:p>
          <a:p>
            <a:pPr algn="l" rtl="0"/>
            <a:r>
              <a:rPr lang="en-US" sz="2800" b="1" dirty="0">
                <a:latin typeface="Calibri" panose="020F0502020204030204" pitchFamily="34" charset="0"/>
              </a:rPr>
              <a:t>The exocrine pancreas in chronic T1DM often exhibits diffuse interlobular and </a:t>
            </a:r>
            <a:r>
              <a:rPr lang="en-US" sz="2800" b="1" dirty="0" err="1">
                <a:latin typeface="Calibri" panose="020F0502020204030204" pitchFamily="34" charset="0"/>
              </a:rPr>
              <a:t>interacinar</a:t>
            </a:r>
            <a:r>
              <a:rPr lang="en-US" sz="2800" b="1" dirty="0">
                <a:latin typeface="Calibri" panose="020F0502020204030204" pitchFamily="34" charset="0"/>
              </a:rPr>
              <a:t> fibrosis, accompanied by atrophy of the </a:t>
            </a:r>
            <a:r>
              <a:rPr lang="en-US" sz="2800" b="1" dirty="0" err="1">
                <a:latin typeface="Calibri" panose="020F0502020204030204" pitchFamily="34" charset="0"/>
              </a:rPr>
              <a:t>acinar</a:t>
            </a:r>
            <a:r>
              <a:rPr lang="en-US" sz="2800" b="1" dirty="0">
                <a:latin typeface="Calibri" panose="020F0502020204030204" pitchFamily="34" charset="0"/>
              </a:rPr>
              <a:t> cells.</a:t>
            </a:r>
          </a:p>
          <a:p>
            <a:pPr algn="l" rtl="0"/>
            <a:endParaRPr lang="en-US" sz="2800" b="1"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latin typeface="Calibri" panose="020F0502020204030204" pitchFamily="34" charset="0"/>
              </a:rPr>
              <a:t>Insulitis</a:t>
            </a:r>
            <a:endParaRPr lang="en-US" sz="2800" b="1" dirty="0">
              <a:latin typeface="Calibri" panose="020F0502020204030204" pitchFamily="34" charset="0"/>
            </a:endParaRPr>
          </a:p>
        </p:txBody>
      </p:sp>
      <p:pic>
        <p:nvPicPr>
          <p:cNvPr id="5" name="Content Placeholder 4"/>
          <p:cNvPicPr>
            <a:picLocks noGrp="1" noChangeAspect="1"/>
          </p:cNvPicPr>
          <p:nvPr>
            <p:ph idx="1"/>
          </p:nvPr>
        </p:nvPicPr>
        <p:blipFill>
          <a:blip r:embed="rId3"/>
          <a:stretch>
            <a:fillRect/>
          </a:stretch>
        </p:blipFill>
        <p:spPr>
          <a:xfrm>
            <a:off x="1676400" y="2133600"/>
            <a:ext cx="6323798" cy="3778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2 DM, Epidemiology</a:t>
            </a:r>
          </a:p>
        </p:txBody>
      </p:sp>
      <p:sp>
        <p:nvSpPr>
          <p:cNvPr id="3" name="Content Placeholder 2"/>
          <p:cNvSpPr>
            <a:spLocks noGrp="1"/>
          </p:cNvSpPr>
          <p:nvPr>
            <p:ph idx="1"/>
          </p:nvPr>
        </p:nvSpPr>
        <p:spPr/>
        <p:txBody>
          <a:bodyPr>
            <a:normAutofit fontScale="92500" lnSpcReduction="20000"/>
          </a:bodyPr>
          <a:lstStyle/>
          <a:p>
            <a:pPr algn="l" rtl="0"/>
            <a:r>
              <a:rPr lang="en-US" sz="2800" b="1" dirty="0">
                <a:latin typeface="Calibri" panose="020F0502020204030204" pitchFamily="34" charset="0"/>
              </a:rPr>
              <a:t>Almost 10%of persons older than 65 years of age are affected, and 80% of patients with T2DM are overweight</a:t>
            </a:r>
          </a:p>
          <a:p>
            <a:pPr algn="l" rtl="0"/>
            <a:r>
              <a:rPr lang="en-US" sz="2800" b="1" dirty="0">
                <a:latin typeface="Calibri" panose="020F0502020204030204" pitchFamily="34" charset="0"/>
              </a:rPr>
              <a:t>Heterogeneous disorder characterized by a combination of reduced tissue sensitivity to insulin and inadequate secretion of insulin from the pancreas. </a:t>
            </a:r>
          </a:p>
          <a:p>
            <a:pPr algn="l" rtl="0"/>
            <a:r>
              <a:rPr lang="en-US" sz="2800" b="1" dirty="0">
                <a:latin typeface="Calibri" panose="020F0502020204030204" pitchFamily="34" charset="0"/>
              </a:rPr>
              <a:t>The disease usually develops in adults, with an increased prevalence in obese persons and in the elderly.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Objectives</a:t>
            </a:r>
          </a:p>
        </p:txBody>
      </p:sp>
      <p:sp>
        <p:nvSpPr>
          <p:cNvPr id="3" name="Content Placeholder 2"/>
          <p:cNvSpPr>
            <a:spLocks noGrp="1"/>
          </p:cNvSpPr>
          <p:nvPr>
            <p:ph idx="1"/>
          </p:nvPr>
        </p:nvSpPr>
        <p:spPr/>
        <p:txBody>
          <a:bodyPr>
            <a:normAutofit fontScale="85000" lnSpcReduction="20000"/>
          </a:bodyPr>
          <a:lstStyle/>
          <a:p>
            <a:pPr lvl="0" algn="l" rtl="0">
              <a:lnSpc>
                <a:spcPct val="107000"/>
              </a:lnSpc>
              <a:spcBef>
                <a:spcPts val="0"/>
              </a:spcBef>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Arial" panose="020B0604020202020204" pitchFamily="34" charset="0"/>
              </a:rPr>
              <a:t>Understand the structure of the pancreas and have a basic understanding of its function</a:t>
            </a:r>
            <a:r>
              <a:rPr lang="en-US" sz="2800" dirty="0">
                <a:latin typeface="Calibri" panose="020F0502020204030204" pitchFamily="34" charset="0"/>
                <a:ea typeface="Calibri" panose="020F0502020204030204" pitchFamily="34" charset="0"/>
                <a:cs typeface="Arial" panose="020B0604020202020204" pitchFamily="34" charset="0"/>
              </a:rPr>
              <a:t>.</a:t>
            </a:r>
          </a:p>
          <a:p>
            <a:pPr algn="l" rtl="0">
              <a:buFont typeface="Wingdings" panose="05000000000000000000" pitchFamily="2" charset="2"/>
              <a:buChar char="§"/>
            </a:pPr>
            <a:endParaRPr lang="en-US" sz="2800"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have an understanding of the pathogenesis and major </a:t>
            </a:r>
            <a:r>
              <a:rPr lang="en-US" sz="2800" b="1" dirty="0" err="1">
                <a:latin typeface="Calibri" panose="020F0502020204030204" pitchFamily="34" charset="0"/>
              </a:rPr>
              <a:t>histopathological</a:t>
            </a:r>
            <a:r>
              <a:rPr lang="en-US" sz="2800" b="1" dirty="0">
                <a:latin typeface="Calibri" panose="020F0502020204030204" pitchFamily="34" charset="0"/>
              </a:rPr>
              <a:t>  changes seen in diabetes mellitus type 1 and type 2.</a:t>
            </a:r>
          </a:p>
          <a:p>
            <a:pPr algn="l" rtl="0">
              <a:buFont typeface="Wingdings" panose="05000000000000000000" pitchFamily="2" charset="2"/>
              <a:buChar char="§"/>
            </a:pPr>
            <a:endParaRPr lang="en-US" sz="2800" b="1"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recognize the major complications of diabetes mellitus.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Type 2 DM, Epidemiology</a:t>
            </a:r>
          </a:p>
        </p:txBody>
      </p:sp>
      <p:sp>
        <p:nvSpPr>
          <p:cNvPr id="3" name="Content Placeholder 2"/>
          <p:cNvSpPr>
            <a:spLocks noGrp="1"/>
          </p:cNvSpPr>
          <p:nvPr>
            <p:ph idx="1"/>
          </p:nvPr>
        </p:nvSpPr>
        <p:spPr/>
        <p:txBody>
          <a:bodyPr>
            <a:normAutofit fontScale="92500" lnSpcReduction="10000"/>
          </a:bodyPr>
          <a:lstStyle/>
          <a:p>
            <a:endParaRPr lang="en-US" sz="2800" b="1" dirty="0">
              <a:latin typeface="Calibri" panose="020F0502020204030204" pitchFamily="34" charset="0"/>
            </a:endParaRPr>
          </a:p>
          <a:p>
            <a:pPr algn="l" rtl="0"/>
            <a:r>
              <a:rPr lang="en-US" sz="2800" b="1" dirty="0">
                <a:latin typeface="Calibri" panose="020F0502020204030204" pitchFamily="34" charset="0"/>
              </a:rPr>
              <a:t> Recently, T2DM has been appearing in increasing numbers in younger adults and adolescents, owing to worsening obesity and lack of exercise in this age group.</a:t>
            </a:r>
          </a:p>
          <a:p>
            <a:pPr marL="118872" indent="0" algn="l" rtl="0">
              <a:buNone/>
            </a:pPr>
            <a:endParaRPr lang="en-US" sz="2800" b="1" dirty="0">
              <a:latin typeface="Calibri" panose="020F0502020204030204" pitchFamily="34" charset="0"/>
            </a:endParaRPr>
          </a:p>
          <a:p>
            <a:pPr algn="l" rtl="0"/>
            <a:r>
              <a:rPr lang="en-US" sz="2800" b="1" dirty="0">
                <a:latin typeface="Calibri" panose="020F0502020204030204" pitchFamily="34" charset="0"/>
              </a:rPr>
              <a:t> Hyperglycemia in T2DM is a failure of the B-cells to meet an increased demand for insulin in the body.   </a:t>
            </a:r>
          </a:p>
          <a:p>
            <a:pPr algn="l" rtl="0">
              <a:buNone/>
            </a:pPr>
            <a:endParaRPr lang="en-US" sz="2800" b="1" dirty="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T2 DM,  Pathogenesis</a:t>
            </a:r>
          </a:p>
        </p:txBody>
      </p:sp>
      <p:sp>
        <p:nvSpPr>
          <p:cNvPr id="3" name="Content Placeholder 2"/>
          <p:cNvSpPr>
            <a:spLocks noGrp="1"/>
          </p:cNvSpPr>
          <p:nvPr>
            <p:ph idx="1"/>
          </p:nvPr>
        </p:nvSpPr>
        <p:spPr>
          <a:xfrm>
            <a:off x="1143001" y="2133600"/>
            <a:ext cx="7391400" cy="3777622"/>
          </a:xfrm>
        </p:spPr>
        <p:txBody>
          <a:bodyPr>
            <a:noAutofit/>
          </a:bodyPr>
          <a:lstStyle/>
          <a:p>
            <a:pPr algn="l" rtl="0"/>
            <a:r>
              <a:rPr lang="en-US" sz="2400" b="1" dirty="0">
                <a:latin typeface="Calibri" panose="020F0502020204030204" pitchFamily="34" charset="0"/>
              </a:rPr>
              <a:t>Multi-factorial</a:t>
            </a:r>
          </a:p>
          <a:p>
            <a:pPr algn="l" rtl="0"/>
            <a:r>
              <a:rPr lang="en-US" sz="2400" b="1" dirty="0">
                <a:latin typeface="Calibri" panose="020F0502020204030204" pitchFamily="34" charset="0"/>
              </a:rPr>
              <a:t>Sixty percent of patients have either a parent or a sibling with the disease.</a:t>
            </a:r>
          </a:p>
          <a:p>
            <a:pPr algn="l" rtl="0"/>
            <a:r>
              <a:rPr lang="en-US" sz="2400" b="1" dirty="0">
                <a:latin typeface="Calibri" panose="020F0502020204030204" pitchFamily="34" charset="0"/>
              </a:rPr>
              <a:t>The inheritance pattern is complex and thought to be due to multiple interacting susceptibility genes. </a:t>
            </a:r>
          </a:p>
          <a:p>
            <a:pPr algn="l" rtl="0"/>
            <a:r>
              <a:rPr lang="en-US" sz="2400" b="1" dirty="0">
                <a:latin typeface="Calibri" panose="020F0502020204030204" pitchFamily="34" charset="0"/>
              </a:rPr>
              <a:t>Constitutional factors such as obesity (which itself has strong genetic determinants),hypertension, and the amount of exercise influence the phenotypic expression of the disorder</a:t>
            </a:r>
          </a:p>
        </p:txBody>
      </p:sp>
    </p:spTree>
    <p:extLst>
      <p:ext uri="{BB962C8B-B14F-4D97-AF65-F5344CB8AC3E}">
        <p14:creationId xmlns:p14="http://schemas.microsoft.com/office/powerpoint/2010/main" val="10834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676400" y="533399"/>
            <a:ext cx="6172200" cy="6017227"/>
          </a:xfrm>
          <a:prstGeom prst="rect">
            <a:avLst/>
          </a:prstGeom>
        </p:spPr>
      </p:pic>
    </p:spTree>
    <p:extLst>
      <p:ext uri="{BB962C8B-B14F-4D97-AF65-F5344CB8AC3E}">
        <p14:creationId xmlns:p14="http://schemas.microsoft.com/office/powerpoint/2010/main" val="398272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sz="2400" b="1" i="1" dirty="0"/>
              <a:t>Insulin resistance</a:t>
            </a:r>
            <a:r>
              <a:rPr lang="en-US" sz="2400" b="1" dirty="0"/>
              <a:t> is defined as the failure of target tissues to respond normally to insulin. It leads to decreased uptake of glucose in muscle, reduced glycolysis and fatty acid oxidation in the liver, and an inability to suppress hepatic gluconeogenesis</a:t>
            </a:r>
            <a:r>
              <a:rPr lang="en-US" dirty="0"/>
              <a:t>.</a:t>
            </a:r>
            <a:endParaRPr lang="en-US" dirty="0"/>
          </a:p>
        </p:txBody>
      </p:sp>
    </p:spTree>
    <p:extLst>
      <p:ext uri="{BB962C8B-B14F-4D97-AF65-F5344CB8AC3E}">
        <p14:creationId xmlns:p14="http://schemas.microsoft.com/office/powerpoint/2010/main" val="2922889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T2 DM, PATHOGENESIS</a:t>
            </a:r>
          </a:p>
        </p:txBody>
      </p:sp>
      <p:pic>
        <p:nvPicPr>
          <p:cNvPr id="4" name="Content Placeholder 3"/>
          <p:cNvPicPr>
            <a:picLocks noGrp="1" noChangeAspect="1"/>
          </p:cNvPicPr>
          <p:nvPr>
            <p:ph idx="1"/>
          </p:nvPr>
        </p:nvPicPr>
        <p:blipFill>
          <a:blip r:embed="rId3"/>
          <a:stretch>
            <a:fillRect/>
          </a:stretch>
        </p:blipFill>
        <p:spPr>
          <a:xfrm>
            <a:off x="990600" y="2057400"/>
            <a:ext cx="7543800" cy="4419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and diabetes</a:t>
            </a:r>
            <a:endParaRPr lang="ar-SA" dirty="0"/>
          </a:p>
        </p:txBody>
      </p:sp>
      <p:pic>
        <p:nvPicPr>
          <p:cNvPr id="5" name="Content Placeholder 4"/>
          <p:cNvPicPr>
            <a:picLocks noGrp="1" noChangeAspect="1"/>
          </p:cNvPicPr>
          <p:nvPr>
            <p:ph idx="1"/>
          </p:nvPr>
        </p:nvPicPr>
        <p:blipFill>
          <a:blip r:embed="rId2"/>
          <a:stretch>
            <a:fillRect/>
          </a:stretch>
        </p:blipFill>
        <p:spPr>
          <a:xfrm>
            <a:off x="1295400" y="2133599"/>
            <a:ext cx="7143710" cy="4643437"/>
          </a:xfrm>
          <a:prstGeom prst="rect">
            <a:avLst/>
          </a:prstGeom>
        </p:spPr>
      </p:pic>
    </p:spTree>
    <p:extLst>
      <p:ext uri="{BB962C8B-B14F-4D97-AF65-F5344CB8AC3E}">
        <p14:creationId xmlns:p14="http://schemas.microsoft.com/office/powerpoint/2010/main" val="340728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T2 DM , Pathology</a:t>
            </a:r>
          </a:p>
        </p:txBody>
      </p:sp>
      <p:sp>
        <p:nvSpPr>
          <p:cNvPr id="3" name="Content Placeholder 2"/>
          <p:cNvSpPr>
            <a:spLocks noGrp="1"/>
          </p:cNvSpPr>
          <p:nvPr>
            <p:ph idx="1"/>
          </p:nvPr>
        </p:nvSpPr>
        <p:spPr>
          <a:xfrm>
            <a:off x="1219201" y="2133600"/>
            <a:ext cx="7315200" cy="3777622"/>
          </a:xfrm>
        </p:spPr>
        <p:txBody>
          <a:bodyPr>
            <a:normAutofit fontScale="92500"/>
          </a:bodyPr>
          <a:lstStyle/>
          <a:p>
            <a:pPr algn="l" rtl="0"/>
            <a:endParaRPr lang="en-US" sz="2800" b="1" dirty="0">
              <a:latin typeface="Calibri" panose="020F0502020204030204" pitchFamily="34" charset="0"/>
            </a:endParaRPr>
          </a:p>
          <a:p>
            <a:pPr algn="l" rtl="0"/>
            <a:r>
              <a:rPr lang="en-US" sz="2800" b="1" dirty="0">
                <a:latin typeface="Calibri" panose="020F0502020204030204" pitchFamily="34" charset="0"/>
              </a:rPr>
              <a:t>No consistent reduction in the number of B-cells</a:t>
            </a:r>
          </a:p>
          <a:p>
            <a:pPr algn="l" rtl="0"/>
            <a:r>
              <a:rPr lang="en-US" sz="2800" b="1" dirty="0">
                <a:latin typeface="Calibri" panose="020F0502020204030204" pitchFamily="34" charset="0"/>
              </a:rPr>
              <a:t>No morphologic lesions of B- cells</a:t>
            </a:r>
          </a:p>
          <a:p>
            <a:pPr algn="l" rtl="0"/>
            <a:r>
              <a:rPr lang="en-US" sz="2800" b="1" dirty="0">
                <a:latin typeface="Calibri" panose="020F0502020204030204" pitchFamily="34" charset="0"/>
              </a:rPr>
              <a:t>In some islets, fibrous tissue accumulates, sometimes to such a degree that they are obliterated. </a:t>
            </a:r>
          </a:p>
          <a:p>
            <a:pPr algn="l" rtl="0"/>
            <a:r>
              <a:rPr lang="en-US" sz="2800" b="1" dirty="0">
                <a:latin typeface="Calibri" panose="020F0502020204030204" pitchFamily="34" charset="0"/>
              </a:rPr>
              <a:t>Islet </a:t>
            </a:r>
            <a:r>
              <a:rPr lang="en-US" sz="2800" b="1" dirty="0" err="1">
                <a:solidFill>
                  <a:srgbClr val="FF0000"/>
                </a:solidFill>
                <a:latin typeface="Calibri" panose="020F0502020204030204" pitchFamily="34" charset="0"/>
              </a:rPr>
              <a:t>amyloid</a:t>
            </a:r>
            <a:r>
              <a:rPr lang="en-US" sz="2800" b="1" dirty="0">
                <a:latin typeface="Calibri" panose="020F0502020204030204" pitchFamily="34" charset="0"/>
              </a:rPr>
              <a:t> is often present particularly in patients over 60 years of age.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b="1" dirty="0">
              <a:latin typeface="Calibri" panose="020F0502020204030204" pitchFamily="34" charset="0"/>
            </a:endParaRPr>
          </a:p>
        </p:txBody>
      </p:sp>
      <p:pic>
        <p:nvPicPr>
          <p:cNvPr id="5" name="Content Placeholder 4"/>
          <p:cNvPicPr>
            <a:picLocks noGrp="1" noChangeAspect="1"/>
          </p:cNvPicPr>
          <p:nvPr>
            <p:ph idx="1"/>
          </p:nvPr>
        </p:nvPicPr>
        <p:blipFill>
          <a:blip r:embed="rId3"/>
          <a:stretch>
            <a:fillRect/>
          </a:stretch>
        </p:blipFill>
        <p:spPr>
          <a:xfrm>
            <a:off x="1066800" y="1264555"/>
            <a:ext cx="7249592" cy="46926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600200" y="381000"/>
            <a:ext cx="6553200" cy="5942667"/>
          </a:xfrm>
          <a:prstGeom prst="rect">
            <a:avLst/>
          </a:prstGeom>
        </p:spPr>
      </p:pic>
    </p:spTree>
    <p:extLst>
      <p:ext uri="{BB962C8B-B14F-4D97-AF65-F5344CB8AC3E}">
        <p14:creationId xmlns:p14="http://schemas.microsoft.com/office/powerpoint/2010/main" val="365319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rPr>
              <a:t>Complications of Diabetes</a:t>
            </a:r>
            <a:endParaRPr lang="ar-SA" dirty="0"/>
          </a:p>
        </p:txBody>
      </p:sp>
      <p:sp>
        <p:nvSpPr>
          <p:cNvPr id="3" name="Content Placeholder 2"/>
          <p:cNvSpPr>
            <a:spLocks noGrp="1"/>
          </p:cNvSpPr>
          <p:nvPr>
            <p:ph idx="1"/>
          </p:nvPr>
        </p:nvSpPr>
        <p:spPr>
          <a:xfrm>
            <a:off x="1143001" y="2133600"/>
            <a:ext cx="7391400" cy="3777622"/>
          </a:xfrm>
        </p:spPr>
        <p:txBody>
          <a:bodyPr>
            <a:normAutofit/>
          </a:bodyPr>
          <a:lstStyle/>
          <a:p>
            <a:pPr algn="l" rtl="0"/>
            <a:r>
              <a:rPr lang="en-US" sz="2000" b="1" dirty="0"/>
              <a:t>The most significant complications of diabetes are vascular abnormalities, renal damage, and lesions affecting the peripheral nerves and eyes</a:t>
            </a:r>
          </a:p>
          <a:p>
            <a:pPr algn="l" rtl="0"/>
            <a:r>
              <a:rPr lang="en-US" sz="2000" b="1" dirty="0"/>
              <a:t>Although the 2 major types of diabetes have different pathogenesis and clinical presentations, the long term systemic complications are the same.</a:t>
            </a:r>
            <a:endParaRPr lang="ar-SA" sz="2000" b="1" dirty="0"/>
          </a:p>
        </p:txBody>
      </p:sp>
    </p:spTree>
    <p:extLst>
      <p:ext uri="{BB962C8B-B14F-4D97-AF65-F5344CB8AC3E}">
        <p14:creationId xmlns:p14="http://schemas.microsoft.com/office/powerpoint/2010/main" val="107737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1600200" y="624110"/>
            <a:ext cx="6324600" cy="5287740"/>
          </a:xfrm>
          <a:prstGeom prst="rect">
            <a:avLst/>
          </a:prstGeom>
        </p:spPr>
      </p:pic>
    </p:spTree>
    <p:extLst>
      <p:ext uri="{BB962C8B-B14F-4D97-AF65-F5344CB8AC3E}">
        <p14:creationId xmlns:p14="http://schemas.microsoft.com/office/powerpoint/2010/main" val="425068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Complications of Diabetes</a:t>
            </a:r>
          </a:p>
        </p:txBody>
      </p:sp>
      <p:sp>
        <p:nvSpPr>
          <p:cNvPr id="3" name="Content Placeholder 2"/>
          <p:cNvSpPr>
            <a:spLocks noGrp="1"/>
          </p:cNvSpPr>
          <p:nvPr>
            <p:ph idx="1"/>
          </p:nvPr>
        </p:nvSpPr>
        <p:spPr>
          <a:xfrm>
            <a:off x="914401" y="2133600"/>
            <a:ext cx="7620000" cy="3777622"/>
          </a:xfrm>
        </p:spPr>
        <p:txBody>
          <a:bodyPr>
            <a:normAutofit/>
          </a:bodyPr>
          <a:lstStyle/>
          <a:p>
            <a:pPr algn="l" rtl="0">
              <a:buNone/>
            </a:pPr>
            <a:r>
              <a:rPr lang="en-US" sz="2000" b="1" dirty="0">
                <a:solidFill>
                  <a:srgbClr val="FF0000"/>
                </a:solidFill>
                <a:latin typeface="Calibri" panose="020F0502020204030204" pitchFamily="34" charset="0"/>
              </a:rPr>
              <a:t>Diabetic </a:t>
            </a:r>
            <a:r>
              <a:rPr lang="en-US" sz="2000" b="1" dirty="0" err="1">
                <a:solidFill>
                  <a:srgbClr val="FF0000"/>
                </a:solidFill>
                <a:latin typeface="Calibri" panose="020F0502020204030204" pitchFamily="34" charset="0"/>
              </a:rPr>
              <a:t>Microvascular</a:t>
            </a:r>
            <a:r>
              <a:rPr lang="en-US" sz="2000" b="1" dirty="0">
                <a:solidFill>
                  <a:srgbClr val="FF0000"/>
                </a:solidFill>
                <a:latin typeface="Calibri" panose="020F0502020204030204" pitchFamily="34" charset="0"/>
              </a:rPr>
              <a:t> Disease</a:t>
            </a:r>
            <a:r>
              <a:rPr lang="en-US" sz="2000" b="1" dirty="0">
                <a:latin typeface="Calibri" panose="020F0502020204030204" pitchFamily="34" charset="0"/>
              </a:rPr>
              <a:t>: </a:t>
            </a:r>
          </a:p>
          <a:p>
            <a:pPr algn="l" rtl="0"/>
            <a:r>
              <a:rPr lang="en-US" sz="2000" b="1" dirty="0">
                <a:latin typeface="Calibri" panose="020F0502020204030204" pitchFamily="34" charset="0"/>
              </a:rPr>
              <a:t> Responsible for Many of the Complications of Diabetes, Including Renal Failure and Blindness (diabetic microangiopathy)</a:t>
            </a:r>
          </a:p>
          <a:p>
            <a:pPr algn="l" rtl="0"/>
            <a:r>
              <a:rPr lang="en-US" sz="2000" b="1" dirty="0">
                <a:latin typeface="Calibri" panose="020F0502020204030204" pitchFamily="34" charset="0"/>
              </a:rPr>
              <a:t> Arteriolosclerosis and capillary basement membrane thickening are characteristic vascular changes in diabetes.</a:t>
            </a:r>
          </a:p>
          <a:p>
            <a:pPr algn="l" rtl="0"/>
            <a:r>
              <a:rPr lang="en-US" sz="2000" b="1" dirty="0">
                <a:latin typeface="Calibri" panose="020F0502020204030204" pitchFamily="34" charset="0"/>
              </a:rPr>
              <a:t>The frequent occurrence of hypertension contributes to the development of the arteriolar lesions. </a:t>
            </a:r>
          </a:p>
          <a:p>
            <a:pPr algn="l" rtl="0"/>
            <a:r>
              <a:rPr lang="en-US" sz="2000" b="1" dirty="0">
                <a:latin typeface="Calibri" panose="020F0502020204030204" pitchFamily="34" charset="0"/>
              </a:rPr>
              <a:t>Aggregation of platelets in smaller blood vessels and impaired </a:t>
            </a:r>
            <a:r>
              <a:rPr lang="en-US" sz="2000" b="1" dirty="0" err="1">
                <a:latin typeface="Calibri" panose="020F0502020204030204" pitchFamily="34" charset="0"/>
              </a:rPr>
              <a:t>fibrinolytic</a:t>
            </a:r>
            <a:r>
              <a:rPr lang="en-US" sz="2000" b="1" dirty="0">
                <a:latin typeface="Calibri" panose="020F0502020204030204" pitchFamily="34" charset="0"/>
              </a:rPr>
              <a:t> mechanisms have also been suggested as playing a role in the pathogenesis of diabetic </a:t>
            </a:r>
            <a:r>
              <a:rPr lang="en-US" sz="2000" b="1" dirty="0" err="1">
                <a:latin typeface="Calibri" panose="020F0502020204030204" pitchFamily="34" charset="0"/>
              </a:rPr>
              <a:t>microvascular</a:t>
            </a:r>
            <a:r>
              <a:rPr lang="en-US" sz="2000" b="1" dirty="0">
                <a:latin typeface="Calibri" panose="020F0502020204030204" pitchFamily="34" charset="0"/>
              </a:rPr>
              <a:t> disease.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Complications of Diabetes</a:t>
            </a:r>
          </a:p>
        </p:txBody>
      </p:sp>
      <p:sp>
        <p:nvSpPr>
          <p:cNvPr id="3" name="Content Placeholder 2"/>
          <p:cNvSpPr>
            <a:spLocks noGrp="1"/>
          </p:cNvSpPr>
          <p:nvPr>
            <p:ph idx="1"/>
          </p:nvPr>
        </p:nvSpPr>
        <p:spPr/>
        <p:txBody>
          <a:bodyPr>
            <a:normAutofit fontScale="92500" lnSpcReduction="20000"/>
          </a:bodyPr>
          <a:lstStyle/>
          <a:p>
            <a:pPr algn="l" rtl="0">
              <a:buNone/>
            </a:pPr>
            <a:r>
              <a:rPr lang="en-US" sz="2800" b="1" dirty="0">
                <a:latin typeface="Calibri" panose="020F0502020204030204" pitchFamily="34" charset="0"/>
              </a:rPr>
              <a:t>Diabetic </a:t>
            </a:r>
            <a:r>
              <a:rPr lang="en-US" sz="2800" b="1" dirty="0" err="1">
                <a:latin typeface="Calibri" panose="020F0502020204030204" pitchFamily="34" charset="0"/>
              </a:rPr>
              <a:t>Microvascular</a:t>
            </a:r>
            <a:r>
              <a:rPr lang="en-US" sz="2800" b="1" dirty="0">
                <a:latin typeface="Calibri" panose="020F0502020204030204" pitchFamily="34" charset="0"/>
              </a:rPr>
              <a:t> Disease:</a:t>
            </a:r>
          </a:p>
          <a:p>
            <a:pPr algn="l" rtl="0"/>
            <a:r>
              <a:rPr lang="en-US" sz="2800" b="1" dirty="0">
                <a:latin typeface="Calibri" panose="020F0502020204030204" pitchFamily="34" charset="0"/>
              </a:rPr>
              <a:t> The effects of </a:t>
            </a:r>
            <a:r>
              <a:rPr lang="en-US" sz="2800" b="1" dirty="0" err="1">
                <a:latin typeface="Calibri" panose="020F0502020204030204" pitchFamily="34" charset="0"/>
              </a:rPr>
              <a:t>microvascular</a:t>
            </a:r>
            <a:r>
              <a:rPr lang="en-US" sz="2800" b="1" dirty="0">
                <a:latin typeface="Calibri" panose="020F0502020204030204" pitchFamily="34" charset="0"/>
              </a:rPr>
              <a:t> disease on tissue perfusion and wound healing are profound</a:t>
            </a:r>
          </a:p>
          <a:p>
            <a:pPr algn="l" rtl="0"/>
            <a:r>
              <a:rPr lang="en-US" sz="2800" b="1" dirty="0">
                <a:latin typeface="Calibri" panose="020F0502020204030204" pitchFamily="34" charset="0"/>
              </a:rPr>
              <a:t> Reduce blood flow to the heart, which is already compromised by coronary atherosclerosis.</a:t>
            </a:r>
          </a:p>
          <a:p>
            <a:pPr algn="l" rtl="0"/>
            <a:r>
              <a:rPr lang="en-US" sz="2800" b="1" dirty="0">
                <a:latin typeface="Calibri" panose="020F0502020204030204" pitchFamily="34" charset="0"/>
              </a:rPr>
              <a:t> Healing of chronic ulcers that develop from trauma and infection of the feet in diabetic patients is commonly defective (gangrene)</a:t>
            </a:r>
          </a:p>
          <a:p>
            <a:pPr>
              <a:buNone/>
            </a:pPr>
            <a:endParaRPr lang="en-US" sz="2800" b="1" dirty="0">
              <a:latin typeface="Calibri" panose="020F0502020204030204" pitchFamily="34" charset="0"/>
            </a:endParaRPr>
          </a:p>
          <a:p>
            <a:endParaRPr lang="en-US" sz="2800" b="1" dirty="0">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22FF10.gif"/>
          <p:cNvPicPr>
            <a:picLocks noGrp="1" noChangeAspect="1"/>
          </p:cNvPicPr>
          <p:nvPr>
            <p:ph idx="4294967295"/>
          </p:nvPr>
        </p:nvPicPr>
        <p:blipFill>
          <a:blip r:embed="rId3" cstate="print"/>
          <a:stretch>
            <a:fillRect/>
          </a:stretch>
        </p:blipFill>
        <p:spPr>
          <a:xfrm>
            <a:off x="0" y="0"/>
            <a:ext cx="7848600" cy="67103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Diabetic Nephropathy</a:t>
            </a:r>
          </a:p>
        </p:txBody>
      </p:sp>
      <p:sp>
        <p:nvSpPr>
          <p:cNvPr id="3" name="Content Placeholder 2"/>
          <p:cNvSpPr>
            <a:spLocks noGrp="1"/>
          </p:cNvSpPr>
          <p:nvPr>
            <p:ph idx="1"/>
          </p:nvPr>
        </p:nvSpPr>
        <p:spPr>
          <a:xfrm>
            <a:off x="1371600" y="1676400"/>
            <a:ext cx="6591985" cy="5029200"/>
          </a:xfrm>
        </p:spPr>
        <p:txBody>
          <a:bodyPr>
            <a:noAutofit/>
          </a:bodyPr>
          <a:lstStyle/>
          <a:p>
            <a:pPr algn="l" rtl="0"/>
            <a:r>
              <a:rPr lang="en-US" sz="2000" b="1" dirty="0">
                <a:latin typeface="Calibri" panose="020F0502020204030204" pitchFamily="34" charset="0"/>
              </a:rPr>
              <a:t> 30% to 40% of T1DM ultimately develop renal failure. A somewhat smaller proportion (up to 20%) of patients with T2DM are similarly affected</a:t>
            </a:r>
          </a:p>
          <a:p>
            <a:pPr algn="l" rtl="0"/>
            <a:r>
              <a:rPr lang="en-US" sz="2000" b="1" dirty="0">
                <a:latin typeface="Calibri" panose="020F0502020204030204" pitchFamily="34" charset="0"/>
              </a:rPr>
              <a:t>Diabetic nephropathy accounts for one third of all new cases of renal failure. </a:t>
            </a:r>
          </a:p>
          <a:p>
            <a:pPr algn="l" rtl="0"/>
            <a:r>
              <a:rPr lang="en-US" sz="2000" b="1" dirty="0">
                <a:latin typeface="Calibri" panose="020F0502020204030204" pitchFamily="34" charset="0"/>
              </a:rPr>
              <a:t>The prevalence of diabetic nephropathy increases with the severity and duration of the hyperglycemia. </a:t>
            </a:r>
          </a:p>
          <a:p>
            <a:pPr algn="l" rtl="0"/>
            <a:r>
              <a:rPr lang="en-US" sz="2000" b="1" dirty="0">
                <a:latin typeface="Calibri" panose="020F0502020204030204" pitchFamily="34" charset="0"/>
              </a:rPr>
              <a:t>The glomeruli in the diabetic kidney exhibit a unique lesion termed </a:t>
            </a:r>
            <a:r>
              <a:rPr lang="en-US" sz="2000" b="1" dirty="0" err="1">
                <a:latin typeface="Calibri" panose="020F0502020204030204" pitchFamily="34" charset="0"/>
              </a:rPr>
              <a:t>Kimmelstiel</a:t>
            </a:r>
            <a:r>
              <a:rPr lang="en-US" sz="2000" b="1" dirty="0">
                <a:latin typeface="Calibri" panose="020F0502020204030204" pitchFamily="34" charset="0"/>
              </a:rPr>
              <a:t>-Wilson disease or nodular glomerulosclerosis</a:t>
            </a:r>
          </a:p>
          <a:p>
            <a:pPr algn="l" rtl="0"/>
            <a:r>
              <a:rPr lang="en-US" sz="2000" b="1" dirty="0">
                <a:latin typeface="Calibri" panose="020F0502020204030204" pitchFamily="34" charset="0"/>
              </a:rPr>
              <a:t>Vascular changes: atherosclerosis and </a:t>
            </a:r>
            <a:r>
              <a:rPr lang="en-US" sz="2000" b="1" dirty="0" err="1">
                <a:latin typeface="Calibri" panose="020F0502020204030204" pitchFamily="34" charset="0"/>
              </a:rPr>
              <a:t>arteriolsclersosi</a:t>
            </a:r>
            <a:endParaRPr lang="en-US" sz="2000" b="1" dirty="0">
              <a:latin typeface="Calibri" panose="020F0502020204030204" pitchFamily="34" charset="0"/>
            </a:endParaRPr>
          </a:p>
          <a:p>
            <a:pPr algn="l" rtl="0"/>
            <a:r>
              <a:rPr lang="en-US" sz="2000" b="1" dirty="0" err="1">
                <a:latin typeface="Calibri" panose="020F0502020204030204" pitchFamily="34" charset="0"/>
              </a:rPr>
              <a:t>Parynchyma</a:t>
            </a:r>
            <a:r>
              <a:rPr lang="en-US" sz="2000" b="1" dirty="0">
                <a:latin typeface="Calibri" panose="020F0502020204030204" pitchFamily="34" charset="0"/>
              </a:rPr>
              <a:t> :pyelonephritis and necrotizing </a:t>
            </a:r>
            <a:r>
              <a:rPr lang="en-US" sz="2000" b="1" dirty="0" err="1">
                <a:latin typeface="Calibri" panose="020F0502020204030204" pitchFamily="34" charset="0"/>
              </a:rPr>
              <a:t>papilitis</a:t>
            </a:r>
            <a:r>
              <a:rPr lang="en-US" sz="2000" b="1" dirty="0">
                <a:latin typeface="Calibri" panose="020F050202020403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b="1">
              <a:latin typeface="Calibri" panose="020F0502020204030204" pitchFamily="34" charset="0"/>
            </a:endParaRPr>
          </a:p>
        </p:txBody>
      </p:sp>
      <p:pic>
        <p:nvPicPr>
          <p:cNvPr id="4" name="Content Placeholder 3" descr="C22FF12.gif"/>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Diabetic Retinopathy</a:t>
            </a:r>
          </a:p>
        </p:txBody>
      </p:sp>
      <p:sp>
        <p:nvSpPr>
          <p:cNvPr id="3" name="Content Placeholder 2"/>
          <p:cNvSpPr>
            <a:spLocks noGrp="1"/>
          </p:cNvSpPr>
          <p:nvPr>
            <p:ph idx="1"/>
          </p:nvPr>
        </p:nvSpPr>
        <p:spPr/>
        <p:txBody>
          <a:bodyPr>
            <a:normAutofit/>
          </a:bodyPr>
          <a:lstStyle/>
          <a:p>
            <a:pPr algn="l" rtl="0"/>
            <a:r>
              <a:rPr lang="en-US" sz="2400" b="1" dirty="0">
                <a:latin typeface="Calibri" panose="020F0502020204030204" pitchFamily="34" charset="0"/>
              </a:rPr>
              <a:t>The most devastating ophthalmic complication of diabetes</a:t>
            </a:r>
          </a:p>
          <a:p>
            <a:pPr algn="l" rtl="0"/>
            <a:r>
              <a:rPr lang="en-US" sz="2400" b="1" dirty="0">
                <a:latin typeface="Calibri" panose="020F0502020204030204" pitchFamily="34" charset="0"/>
              </a:rPr>
              <a:t>The most important cause of blindness in the Unites States in persons under the age of 60 years.</a:t>
            </a:r>
          </a:p>
          <a:p>
            <a:pPr algn="l" rtl="0"/>
            <a:r>
              <a:rPr lang="en-US" sz="2400" b="1" dirty="0">
                <a:latin typeface="Calibri" panose="020F0502020204030204" pitchFamily="34" charset="0"/>
              </a:rPr>
              <a:t> The risk is higher in T1DM than in T2DM.</a:t>
            </a:r>
          </a:p>
          <a:p>
            <a:pPr marL="0" indent="0" algn="l" rtl="0">
              <a:buNone/>
            </a:pPr>
            <a:endParaRPr lang="en-US" sz="2400" b="1" dirty="0">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Diabetic retinopathy</a:t>
            </a:r>
          </a:p>
        </p:txBody>
      </p:sp>
      <p:sp>
        <p:nvSpPr>
          <p:cNvPr id="3" name="Content Placeholder 2"/>
          <p:cNvSpPr>
            <a:spLocks noGrp="1"/>
          </p:cNvSpPr>
          <p:nvPr>
            <p:ph idx="1"/>
          </p:nvPr>
        </p:nvSpPr>
        <p:spPr/>
        <p:txBody>
          <a:bodyPr/>
          <a:lstStyle/>
          <a:p>
            <a:pPr algn="l" rtl="0"/>
            <a:r>
              <a:rPr lang="en-US" b="1" u="sng" dirty="0"/>
              <a:t>Non-proliferative changes:</a:t>
            </a:r>
          </a:p>
          <a:p>
            <a:pPr algn="l" rtl="0"/>
            <a:r>
              <a:rPr lang="en-US" dirty="0"/>
              <a:t>Thickening of capillary basement membrane(</a:t>
            </a:r>
            <a:r>
              <a:rPr lang="en-US" dirty="0" err="1"/>
              <a:t>microangioathy</a:t>
            </a:r>
            <a:r>
              <a:rPr lang="en-US" dirty="0"/>
              <a:t>) with </a:t>
            </a:r>
            <a:r>
              <a:rPr lang="en-US" dirty="0" err="1"/>
              <a:t>microaneurysms</a:t>
            </a:r>
            <a:endParaRPr lang="en-US" dirty="0"/>
          </a:p>
          <a:p>
            <a:pPr algn="l" rtl="0"/>
            <a:r>
              <a:rPr lang="en-US" dirty="0"/>
              <a:t>Retinal hemorrhages(bots)</a:t>
            </a:r>
          </a:p>
          <a:p>
            <a:pPr algn="l" rtl="0"/>
            <a:r>
              <a:rPr lang="en-US" dirty="0"/>
              <a:t>Retinal edema and exudate (cotton wool </a:t>
            </a:r>
            <a:r>
              <a:rPr lang="en-US" dirty="0" err="1"/>
              <a:t>sopts</a:t>
            </a:r>
            <a:r>
              <a:rPr lang="en-US" dirty="0"/>
              <a:t>)</a:t>
            </a:r>
          </a:p>
          <a:p>
            <a:pPr algn="l" rtl="0"/>
            <a:r>
              <a:rPr lang="en-US" dirty="0"/>
              <a:t>Proliferative changes: neovascularization and fibrosis leads to retinal detachment and blindness.</a:t>
            </a:r>
          </a:p>
        </p:txBody>
      </p:sp>
    </p:spTree>
    <p:extLst>
      <p:ext uri="{BB962C8B-B14F-4D97-AF65-F5344CB8AC3E}">
        <p14:creationId xmlns:p14="http://schemas.microsoft.com/office/powerpoint/2010/main" val="395850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Diabetic Neuropathy</a:t>
            </a:r>
          </a:p>
        </p:txBody>
      </p:sp>
      <p:sp>
        <p:nvSpPr>
          <p:cNvPr id="3" name="Content Placeholder 2"/>
          <p:cNvSpPr>
            <a:spLocks noGrp="1"/>
          </p:cNvSpPr>
          <p:nvPr>
            <p:ph idx="1"/>
          </p:nvPr>
        </p:nvSpPr>
        <p:spPr/>
        <p:txBody>
          <a:bodyPr>
            <a:normAutofit fontScale="85000" lnSpcReduction="10000"/>
          </a:bodyPr>
          <a:lstStyle/>
          <a:p>
            <a:pPr algn="l" rtl="0"/>
            <a:r>
              <a:rPr lang="en-US" sz="2800" b="1" dirty="0">
                <a:latin typeface="Calibri" panose="020F0502020204030204" pitchFamily="34" charset="0"/>
              </a:rPr>
              <a:t>Characterized by pain and abnormal sensations in the extremities.</a:t>
            </a:r>
          </a:p>
          <a:p>
            <a:pPr algn="l" rtl="0"/>
            <a:r>
              <a:rPr lang="en-US" sz="2800" b="1" dirty="0">
                <a:latin typeface="Calibri" panose="020F0502020204030204" pitchFamily="34" charset="0"/>
              </a:rPr>
              <a:t> The most common and distressing complications of diabetes.</a:t>
            </a:r>
          </a:p>
          <a:p>
            <a:pPr algn="l" rtl="0"/>
            <a:r>
              <a:rPr lang="en-US" sz="2800" b="1" dirty="0">
                <a:latin typeface="Calibri" panose="020F0502020204030204" pitchFamily="34" charset="0"/>
              </a:rPr>
              <a:t> </a:t>
            </a:r>
            <a:r>
              <a:rPr lang="en-US" sz="2800" b="1" dirty="0" err="1">
                <a:latin typeface="Calibri" panose="020F0502020204030204" pitchFamily="34" charset="0"/>
              </a:rPr>
              <a:t>Microvasculopathy</a:t>
            </a:r>
            <a:r>
              <a:rPr lang="en-US" sz="2800" b="1" dirty="0">
                <a:latin typeface="Calibri" panose="020F0502020204030204" pitchFamily="34" charset="0"/>
              </a:rPr>
              <a:t> involving the small blood vessels of nerves contributes to the disorder. </a:t>
            </a:r>
          </a:p>
          <a:p>
            <a:pPr algn="l" rtl="0"/>
            <a:r>
              <a:rPr lang="en-US" sz="2800" b="1" dirty="0">
                <a:latin typeface="Calibri" panose="020F0502020204030204" pitchFamily="34" charset="0"/>
              </a:rPr>
              <a:t>Affects Sensory and Autonomic Innervations,  Peripheral sensory impairment, and autonomic nerve dysfunction.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Diabetic Neuropathy</a:t>
            </a:r>
          </a:p>
        </p:txBody>
      </p:sp>
      <p:sp>
        <p:nvSpPr>
          <p:cNvPr id="3" name="Content Placeholder 2"/>
          <p:cNvSpPr>
            <a:spLocks noGrp="1"/>
          </p:cNvSpPr>
          <p:nvPr>
            <p:ph idx="1"/>
          </p:nvPr>
        </p:nvSpPr>
        <p:spPr/>
        <p:txBody>
          <a:bodyPr>
            <a:normAutofit lnSpcReduction="10000"/>
          </a:bodyPr>
          <a:lstStyle/>
          <a:p>
            <a:endParaRPr lang="en-US" sz="2800" b="1" dirty="0">
              <a:latin typeface="Calibri" panose="020F0502020204030204" pitchFamily="34" charset="0"/>
            </a:endParaRPr>
          </a:p>
          <a:p>
            <a:pPr algn="l" rtl="0"/>
            <a:r>
              <a:rPr lang="en-US" sz="2800" b="1" dirty="0">
                <a:latin typeface="Calibri" panose="020F0502020204030204" pitchFamily="34" charset="0"/>
              </a:rPr>
              <a:t>Changes in the nerves are complex, and abnormalities in axons, the myelin sheath, and Schwann cells have all been found.</a:t>
            </a:r>
          </a:p>
          <a:p>
            <a:pPr marL="118872" indent="0" algn="l" rtl="0">
              <a:buNone/>
            </a:pPr>
            <a:r>
              <a:rPr lang="en-US" sz="2800" b="1" dirty="0">
                <a:latin typeface="Calibri" panose="020F0502020204030204" pitchFamily="34" charset="0"/>
              </a:rPr>
              <a:t> </a:t>
            </a:r>
          </a:p>
          <a:p>
            <a:pPr algn="l" rtl="0"/>
            <a:r>
              <a:rPr lang="en-US" sz="2800" b="1" dirty="0">
                <a:latin typeface="Calibri" panose="020F0502020204030204" pitchFamily="34" charset="0"/>
              </a:rPr>
              <a:t>Peripheral neuropathy can leads to foot ulcers.</a:t>
            </a:r>
          </a:p>
          <a:p>
            <a:pPr marL="118872" indent="0" algn="l" rtl="0">
              <a:buNone/>
            </a:pPr>
            <a:endParaRPr lang="en-US" sz="2800" b="1" dirty="0">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Infections</a:t>
            </a:r>
          </a:p>
        </p:txBody>
      </p:sp>
      <p:sp>
        <p:nvSpPr>
          <p:cNvPr id="3" name="Content Placeholder 2"/>
          <p:cNvSpPr>
            <a:spLocks noGrp="1"/>
          </p:cNvSpPr>
          <p:nvPr>
            <p:ph idx="1"/>
          </p:nvPr>
        </p:nvSpPr>
        <p:spPr/>
        <p:txBody>
          <a:bodyPr>
            <a:normAutofit fontScale="77500" lnSpcReduction="20000"/>
          </a:bodyPr>
          <a:lstStyle/>
          <a:p>
            <a:pPr algn="l" rtl="0"/>
            <a:r>
              <a:rPr lang="en-US" sz="2800" b="1" dirty="0">
                <a:latin typeface="Calibri" panose="020F0502020204030204" pitchFamily="34" charset="0"/>
              </a:rPr>
              <a:t>Bacterial and Fungal Infections Occur in Diabetic  Hyperglycemia if Poorly Controlled</a:t>
            </a:r>
          </a:p>
          <a:p>
            <a:pPr marL="118872" indent="0" algn="l" rtl="0">
              <a:buNone/>
            </a:pPr>
            <a:endParaRPr lang="en-US" sz="2800" b="1" dirty="0">
              <a:latin typeface="Calibri" panose="020F0502020204030204" pitchFamily="34" charset="0"/>
            </a:endParaRPr>
          </a:p>
          <a:p>
            <a:pPr algn="l" rtl="0"/>
            <a:r>
              <a:rPr lang="en-US" sz="2800" b="1" dirty="0">
                <a:latin typeface="Calibri" panose="020F0502020204030204" pitchFamily="34" charset="0"/>
              </a:rPr>
              <a:t>Renal papillary necrosis may be a devastating complication of bladder infection.</a:t>
            </a:r>
          </a:p>
          <a:p>
            <a:pPr marL="118872" indent="0" algn="l" rtl="0">
              <a:buNone/>
            </a:pPr>
            <a:endParaRPr lang="en-US" sz="2800" b="1" dirty="0">
              <a:latin typeface="Calibri" panose="020F0502020204030204" pitchFamily="34" charset="0"/>
            </a:endParaRPr>
          </a:p>
          <a:p>
            <a:pPr algn="l" rtl="0"/>
            <a:r>
              <a:rPr lang="en-US" sz="2800" b="1" dirty="0" err="1">
                <a:latin typeface="Calibri" panose="020F0502020204030204" pitchFamily="34" charset="0"/>
              </a:rPr>
              <a:t>Mucormycosis</a:t>
            </a:r>
            <a:r>
              <a:rPr lang="en-US" sz="2800" b="1" dirty="0">
                <a:latin typeface="Calibri" panose="020F0502020204030204" pitchFamily="34" charset="0"/>
              </a:rPr>
              <a:t>: A dangerous infectious complication of poorly controlled diabetes is often fatal fungal infection tends to originate in the </a:t>
            </a:r>
            <a:r>
              <a:rPr lang="en-US" sz="2800" b="1" dirty="0" err="1">
                <a:latin typeface="Calibri" panose="020F0502020204030204" pitchFamily="34" charset="0"/>
              </a:rPr>
              <a:t>nasopharynx</a:t>
            </a:r>
            <a:r>
              <a:rPr lang="en-US" sz="2800" b="1" dirty="0">
                <a:latin typeface="Calibri" panose="020F0502020204030204" pitchFamily="34" charset="0"/>
              </a:rPr>
              <a:t> or </a:t>
            </a:r>
            <a:r>
              <a:rPr lang="en-US" sz="2800" b="1" dirty="0" err="1">
                <a:latin typeface="Calibri" panose="020F0502020204030204" pitchFamily="34" charset="0"/>
              </a:rPr>
              <a:t>paranasal</a:t>
            </a:r>
            <a:r>
              <a:rPr lang="en-US" sz="2800" b="1" dirty="0">
                <a:latin typeface="Calibri" panose="020F0502020204030204" pitchFamily="34" charset="0"/>
              </a:rPr>
              <a:t> sinuses and spreads rapidly to the orbit and brain.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THE ENDOCRINE PANCREAS</a:t>
            </a:r>
          </a:p>
        </p:txBody>
      </p:sp>
      <p:sp>
        <p:nvSpPr>
          <p:cNvPr id="3" name="Content Placeholder 2"/>
          <p:cNvSpPr>
            <a:spLocks noGrp="1"/>
          </p:cNvSpPr>
          <p:nvPr>
            <p:ph idx="1"/>
          </p:nvPr>
        </p:nvSpPr>
        <p:spPr/>
        <p:txBody>
          <a:bodyPr>
            <a:normAutofit fontScale="92500" lnSpcReduction="20000"/>
          </a:bodyPr>
          <a:lstStyle/>
          <a:p>
            <a:pPr algn="l" rtl="0"/>
            <a:r>
              <a:rPr lang="en-US" sz="2400" b="1" dirty="0">
                <a:latin typeface="Calibri" panose="020F0502020204030204" pitchFamily="34" charset="0"/>
              </a:rPr>
              <a:t> </a:t>
            </a:r>
            <a:r>
              <a:rPr lang="en-US" sz="2400" b="1" i="1" dirty="0">
                <a:latin typeface="Calibri" panose="020F0502020204030204" pitchFamily="34" charset="0"/>
              </a:rPr>
              <a:t>islets of Langerhans</a:t>
            </a:r>
            <a:r>
              <a:rPr lang="en-US" sz="2400" b="1" dirty="0">
                <a:latin typeface="Calibri" panose="020F0502020204030204" pitchFamily="34" charset="0"/>
              </a:rPr>
              <a:t>, contain four major and two minor cell types. </a:t>
            </a:r>
          </a:p>
          <a:p>
            <a:pPr algn="l" rtl="0"/>
            <a:r>
              <a:rPr lang="en-US" sz="2400" b="1" dirty="0">
                <a:latin typeface="Calibri" panose="020F0502020204030204" pitchFamily="34" charset="0"/>
              </a:rPr>
              <a:t>The four main types are β, α, δ, and PP (pancreatic polypeptide) cells. </a:t>
            </a:r>
          </a:p>
          <a:p>
            <a:pPr algn="l" rtl="0"/>
            <a:r>
              <a:rPr lang="en-US" sz="2400" b="1" dirty="0">
                <a:latin typeface="Calibri" panose="020F0502020204030204" pitchFamily="34" charset="0"/>
              </a:rPr>
              <a:t> </a:t>
            </a:r>
            <a:r>
              <a:rPr lang="en-US" sz="2400" b="1" i="1" dirty="0">
                <a:latin typeface="Calibri" panose="020F0502020204030204" pitchFamily="34" charset="0"/>
              </a:rPr>
              <a:t>The β cell produces insulin</a:t>
            </a:r>
          </a:p>
          <a:p>
            <a:pPr algn="l" rtl="0"/>
            <a:r>
              <a:rPr lang="en-US" sz="2400" b="1" i="1" dirty="0">
                <a:latin typeface="Calibri" panose="020F0502020204030204" pitchFamily="34" charset="0"/>
              </a:rPr>
              <a:t>The α cell secretes glucagon</a:t>
            </a:r>
            <a:r>
              <a:rPr lang="en-US" sz="2400" b="1" dirty="0">
                <a:latin typeface="Calibri" panose="020F0502020204030204" pitchFamily="34" charset="0"/>
              </a:rPr>
              <a:t> .</a:t>
            </a:r>
          </a:p>
          <a:p>
            <a:pPr algn="l" rtl="0"/>
            <a:r>
              <a:rPr lang="en-US" sz="2400" b="1" dirty="0">
                <a:latin typeface="Calibri" panose="020F0502020204030204" pitchFamily="34" charset="0"/>
              </a:rPr>
              <a:t> δ cells contain </a:t>
            </a:r>
            <a:r>
              <a:rPr lang="en-US" sz="2400" b="1" dirty="0" err="1">
                <a:latin typeface="Calibri" panose="020F0502020204030204" pitchFamily="34" charset="0"/>
              </a:rPr>
              <a:t>somatostatin</a:t>
            </a:r>
            <a:endParaRPr lang="en-US" sz="2400" b="1" dirty="0">
              <a:latin typeface="Calibri" panose="020F0502020204030204" pitchFamily="34" charset="0"/>
            </a:endParaRPr>
          </a:p>
          <a:p>
            <a:pPr algn="l" rtl="0"/>
            <a:r>
              <a:rPr lang="en-US" sz="2400" b="1" i="1" dirty="0">
                <a:latin typeface="Calibri" panose="020F0502020204030204" pitchFamily="34" charset="0"/>
              </a:rPr>
              <a:t>PP cells contain a unique pancreatic polypeptide.</a:t>
            </a:r>
            <a:endParaRPr lang="en-US" sz="2400" b="1" dirty="0">
              <a:latin typeface="Calibri" panose="020F0502020204030204" pitchFamily="34" charset="0"/>
            </a:endParaRPr>
          </a:p>
          <a:p>
            <a:pPr algn="l" rtl="0"/>
            <a:r>
              <a:rPr lang="en-US" sz="2400" b="1" dirty="0">
                <a:latin typeface="Calibri" panose="020F0502020204030204" pitchFamily="34" charset="0"/>
              </a:rPr>
              <a:t> The two rare cell types are </a:t>
            </a:r>
            <a:r>
              <a:rPr lang="en-US" sz="2400" b="1" i="1" dirty="0">
                <a:latin typeface="Calibri" panose="020F0502020204030204" pitchFamily="34" charset="0"/>
              </a:rPr>
              <a:t>D1 cells</a:t>
            </a:r>
            <a:r>
              <a:rPr lang="en-US" sz="2400" b="1" dirty="0">
                <a:latin typeface="Calibri" panose="020F0502020204030204" pitchFamily="34" charset="0"/>
              </a:rPr>
              <a:t> and </a:t>
            </a:r>
            <a:r>
              <a:rPr lang="en-US" sz="2400" b="1" i="1" dirty="0" err="1">
                <a:latin typeface="Calibri" panose="020F0502020204030204" pitchFamily="34" charset="0"/>
              </a:rPr>
              <a:t>enterochromaffin</a:t>
            </a:r>
            <a:r>
              <a:rPr lang="en-US" sz="2400" b="1" i="1" dirty="0">
                <a:latin typeface="Calibri" panose="020F0502020204030204" pitchFamily="34" charset="0"/>
              </a:rPr>
              <a:t> cells.</a:t>
            </a:r>
            <a:endParaRPr lang="en-US" sz="2400" b="1" dirty="0">
              <a:latin typeface="Calibri" panose="020F0502020204030204" pitchFamily="34" charset="0"/>
            </a:endParaRPr>
          </a:p>
        </p:txBody>
      </p:sp>
    </p:spTree>
    <p:extLst>
      <p:ext uri="{BB962C8B-B14F-4D97-AF65-F5344CB8AC3E}">
        <p14:creationId xmlns:p14="http://schemas.microsoft.com/office/powerpoint/2010/main" val="43680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Gestational diabetes</a:t>
            </a:r>
          </a:p>
        </p:txBody>
      </p:sp>
      <p:sp>
        <p:nvSpPr>
          <p:cNvPr id="3" name="Content Placeholder 2"/>
          <p:cNvSpPr>
            <a:spLocks noGrp="1"/>
          </p:cNvSpPr>
          <p:nvPr>
            <p:ph idx="1"/>
          </p:nvPr>
        </p:nvSpPr>
        <p:spPr/>
        <p:txBody>
          <a:bodyPr>
            <a:normAutofit fontScale="92500" lnSpcReduction="20000"/>
          </a:bodyPr>
          <a:lstStyle/>
          <a:p>
            <a:pPr algn="l" rtl="0"/>
            <a:r>
              <a:rPr lang="en-US" sz="2800" b="1" dirty="0">
                <a:latin typeface="Calibri" panose="020F0502020204030204" pitchFamily="34" charset="0"/>
              </a:rPr>
              <a:t>Diabetes Occurring During Pregnancy </a:t>
            </a:r>
          </a:p>
          <a:p>
            <a:pPr algn="l" rtl="0"/>
            <a:r>
              <a:rPr lang="en-US" sz="2800" b="1" dirty="0">
                <a:latin typeface="Calibri" panose="020F0502020204030204" pitchFamily="34" charset="0"/>
              </a:rPr>
              <a:t>May Put both Mother and Fetus at risk</a:t>
            </a:r>
          </a:p>
          <a:p>
            <a:pPr algn="l" rtl="0"/>
            <a:r>
              <a:rPr lang="en-US" sz="2800" b="1" dirty="0">
                <a:latin typeface="Calibri" panose="020F0502020204030204" pitchFamily="34" charset="0"/>
              </a:rPr>
              <a:t> Develops in only a few percent of seemingly healthy women during pregnancy. </a:t>
            </a:r>
          </a:p>
          <a:p>
            <a:pPr algn="l" rtl="0"/>
            <a:r>
              <a:rPr lang="en-US" sz="2800" b="1" dirty="0">
                <a:latin typeface="Calibri" panose="020F0502020204030204" pitchFamily="34" charset="0"/>
              </a:rPr>
              <a:t>It may continue after parturition in a small proportion of these patients. </a:t>
            </a:r>
          </a:p>
          <a:p>
            <a:pPr algn="l" rtl="0"/>
            <a:r>
              <a:rPr lang="en-US" sz="2800" b="1" dirty="0">
                <a:latin typeface="Calibri" panose="020F0502020204030204" pitchFamily="34" charset="0"/>
              </a:rPr>
              <a:t>These women highly susceptible to overt T2DM later in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6589199" cy="1280890"/>
          </a:xfrm>
        </p:spPr>
        <p:txBody>
          <a:bodyPr/>
          <a:lstStyle/>
          <a:p>
            <a:r>
              <a:rPr lang="en-US" sz="2800" b="1" dirty="0">
                <a:latin typeface="Calibri" panose="020F0502020204030204" pitchFamily="34" charset="0"/>
              </a:rPr>
              <a:t>Diabetes Mellitus (DM)</a:t>
            </a:r>
          </a:p>
        </p:txBody>
      </p:sp>
      <p:sp>
        <p:nvSpPr>
          <p:cNvPr id="3" name="Content Placeholder 2"/>
          <p:cNvSpPr>
            <a:spLocks noGrp="1"/>
          </p:cNvSpPr>
          <p:nvPr>
            <p:ph idx="1"/>
          </p:nvPr>
        </p:nvSpPr>
        <p:spPr/>
        <p:txBody>
          <a:bodyPr/>
          <a:lstStyle/>
          <a:p>
            <a:endParaRPr lang="en-US" sz="2800" b="1" dirty="0">
              <a:latin typeface="Calibri" panose="020F0502020204030204" pitchFamily="34" charset="0"/>
            </a:endParaRPr>
          </a:p>
          <a:p>
            <a:pPr algn="l" rtl="0"/>
            <a:r>
              <a:rPr lang="en-US" sz="2800" b="1" dirty="0">
                <a:latin typeface="Calibri" panose="020F0502020204030204" pitchFamily="34" charset="0"/>
              </a:rPr>
              <a:t>Sir William Osler defined diabetes mellitus as “a syndrome due to a disturbance in carbohydrate metabolism from various causes, in which sugar appears in the urine, associated with thirst, </a:t>
            </a:r>
            <a:r>
              <a:rPr lang="en-US" sz="2800" b="1" dirty="0" err="1">
                <a:latin typeface="Calibri" panose="020F0502020204030204" pitchFamily="34" charset="0"/>
              </a:rPr>
              <a:t>polyuria</a:t>
            </a:r>
            <a:r>
              <a:rPr lang="en-US" sz="2800" b="1" dirty="0">
                <a:latin typeface="Calibri" panose="020F0502020204030204" pitchFamily="34" charset="0"/>
              </a:rPr>
              <a:t>, wasting and imperfect oxidation of fats.”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Diabetes Mellitus (DM)</a:t>
            </a:r>
          </a:p>
        </p:txBody>
      </p:sp>
      <p:sp>
        <p:nvSpPr>
          <p:cNvPr id="3" name="Content Placeholder 2"/>
          <p:cNvSpPr>
            <a:spLocks noGrp="1"/>
          </p:cNvSpPr>
          <p:nvPr>
            <p:ph idx="1"/>
          </p:nvPr>
        </p:nvSpPr>
        <p:spPr>
          <a:xfrm>
            <a:off x="762000" y="1524000"/>
            <a:ext cx="7772401" cy="4953000"/>
          </a:xfrm>
        </p:spPr>
        <p:txBody>
          <a:bodyPr>
            <a:normAutofit fontScale="47500" lnSpcReduction="20000"/>
          </a:bodyPr>
          <a:lstStyle/>
          <a:p>
            <a:pPr marL="118872" indent="0">
              <a:buNone/>
            </a:pPr>
            <a:endParaRPr lang="en-US" sz="2800" b="1" dirty="0">
              <a:latin typeface="Calibri" panose="020F0502020204030204" pitchFamily="34" charset="0"/>
            </a:endParaRPr>
          </a:p>
          <a:p>
            <a:pPr algn="l" rtl="0"/>
            <a:r>
              <a:rPr lang="en-US" sz="4200" b="1" dirty="0">
                <a:latin typeface="Calibri" panose="020F0502020204030204" pitchFamily="34" charset="0"/>
              </a:rPr>
              <a:t>Major health problem that affects increasing numbers of persons in the developed world.</a:t>
            </a:r>
          </a:p>
          <a:p>
            <a:pPr algn="l" rtl="0"/>
            <a:r>
              <a:rPr lang="en-US" sz="4200" b="1" dirty="0">
                <a:latin typeface="Calibri" panose="020F0502020204030204" pitchFamily="34" charset="0"/>
              </a:rPr>
              <a:t> </a:t>
            </a:r>
            <a:r>
              <a:rPr lang="en-US" sz="4200" b="1" i="1" dirty="0">
                <a:latin typeface="Calibri" panose="020F0502020204030204" pitchFamily="34" charset="0"/>
              </a:rPr>
              <a:t>Group of metabolic disorders sharing the common underlying feature of </a:t>
            </a:r>
            <a:r>
              <a:rPr lang="en-US" sz="4200" b="1" i="1" dirty="0">
                <a:solidFill>
                  <a:srgbClr val="FF0000"/>
                </a:solidFill>
                <a:latin typeface="Calibri" panose="020F0502020204030204" pitchFamily="34" charset="0"/>
              </a:rPr>
              <a:t>hyperglycemia</a:t>
            </a:r>
          </a:p>
          <a:p>
            <a:pPr algn="l" rtl="0"/>
            <a:r>
              <a:rPr lang="en-US" sz="4200" b="1" dirty="0">
                <a:latin typeface="Calibri" panose="020F0502020204030204" pitchFamily="34" charset="0"/>
              </a:rPr>
              <a:t> </a:t>
            </a:r>
            <a:r>
              <a:rPr lang="en-US" sz="4200" b="1" dirty="0"/>
              <a:t>Hyperglycemia in diabetes results from defects in insulin secretion, insulin action, or, most commonly, both. </a:t>
            </a:r>
          </a:p>
          <a:p>
            <a:pPr algn="l" rtl="0"/>
            <a:r>
              <a:rPr lang="en-US" sz="4200" b="1" dirty="0"/>
              <a:t>The chronic hyperglycemia may be associated with secondary damage in multiple organ systems, especially the kidneys, eyes, nerves, and blood vessels. </a:t>
            </a:r>
          </a:p>
          <a:p>
            <a:pPr algn="l" rtl="0"/>
            <a:endParaRPr lang="en-US" sz="4200" b="1" dirty="0"/>
          </a:p>
          <a:p>
            <a:pPr algn="l" rtl="0"/>
            <a:r>
              <a:rPr lang="en-US" sz="4200" b="1" dirty="0"/>
              <a:t> </a:t>
            </a:r>
            <a:r>
              <a:rPr lang="en-US" sz="4200" b="1" i="1" dirty="0"/>
              <a:t>prediabetes</a:t>
            </a:r>
            <a:r>
              <a:rPr lang="en-US" sz="4200" b="1" dirty="0"/>
              <a:t>, is defined as elevated blood sugar that does not reach the criterion accepted for an outright diagnosis of diabetes, persons with prediabetes have an elevated risk for development of frank diabetes.</a:t>
            </a:r>
            <a:endParaRPr lang="en-US" sz="4200" b="1"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Diagnosis of DM</a:t>
            </a:r>
          </a:p>
        </p:txBody>
      </p:sp>
      <p:sp>
        <p:nvSpPr>
          <p:cNvPr id="3" name="Content Placeholder 2"/>
          <p:cNvSpPr>
            <a:spLocks noGrp="1"/>
          </p:cNvSpPr>
          <p:nvPr>
            <p:ph idx="1"/>
          </p:nvPr>
        </p:nvSpPr>
        <p:spPr/>
        <p:txBody>
          <a:bodyPr>
            <a:normAutofit fontScale="77500" lnSpcReduction="20000"/>
          </a:bodyPr>
          <a:lstStyle/>
          <a:p>
            <a:pPr marL="118872" indent="0" algn="l">
              <a:buNone/>
            </a:pPr>
            <a:r>
              <a:rPr lang="en-US" sz="2800" b="1" u="sng" dirty="0">
                <a:latin typeface="Calibri" panose="020F0502020204030204" pitchFamily="34" charset="0"/>
              </a:rPr>
              <a:t>Any one of three criteria:</a:t>
            </a:r>
          </a:p>
          <a:p>
            <a:pPr marL="118872" indent="0" algn="l">
              <a:buNone/>
            </a:pPr>
            <a:r>
              <a:rPr lang="en-US" sz="2800" b="1" dirty="0">
                <a:latin typeface="Calibri" panose="020F0502020204030204" pitchFamily="34" charset="0"/>
              </a:rPr>
              <a:t>1- A random glucose concentration greater than 200 mg/</a:t>
            </a:r>
            <a:r>
              <a:rPr lang="en-US" sz="2800" b="1" dirty="0" err="1">
                <a:latin typeface="Calibri" panose="020F0502020204030204" pitchFamily="34" charset="0"/>
              </a:rPr>
              <a:t>dL</a:t>
            </a:r>
            <a:r>
              <a:rPr lang="en-US" sz="2800" b="1" dirty="0">
                <a:latin typeface="Calibri" panose="020F0502020204030204" pitchFamily="34" charset="0"/>
              </a:rPr>
              <a:t>, with classical signs and symptoms .</a:t>
            </a:r>
          </a:p>
          <a:p>
            <a:pPr marL="118872" indent="0" algn="l">
              <a:buNone/>
            </a:pPr>
            <a:endParaRPr lang="en-US" sz="2800" b="1" dirty="0">
              <a:latin typeface="Calibri" panose="020F0502020204030204" pitchFamily="34" charset="0"/>
            </a:endParaRPr>
          </a:p>
          <a:p>
            <a:pPr marL="118872" indent="0" algn="l">
              <a:buNone/>
            </a:pPr>
            <a:r>
              <a:rPr lang="en-US" sz="2800" b="1" dirty="0">
                <a:latin typeface="Calibri" panose="020F0502020204030204" pitchFamily="34" charset="0"/>
              </a:rPr>
              <a:t>2- A fasting glucose concentration greater than 126 mg/</a:t>
            </a:r>
            <a:r>
              <a:rPr lang="en-US" sz="2800" b="1" dirty="0" err="1">
                <a:latin typeface="Calibri" panose="020F0502020204030204" pitchFamily="34" charset="0"/>
              </a:rPr>
              <a:t>dL</a:t>
            </a:r>
            <a:r>
              <a:rPr lang="en-US" sz="2800" b="1" dirty="0">
                <a:latin typeface="Calibri" panose="020F0502020204030204" pitchFamily="34" charset="0"/>
              </a:rPr>
              <a:t> on more than one occasion.</a:t>
            </a:r>
          </a:p>
          <a:p>
            <a:pPr marL="118872" indent="0" algn="l">
              <a:buNone/>
            </a:pPr>
            <a:endParaRPr lang="en-US" sz="2800" b="1" dirty="0">
              <a:latin typeface="Calibri" panose="020F0502020204030204" pitchFamily="34" charset="0"/>
            </a:endParaRPr>
          </a:p>
          <a:p>
            <a:pPr marL="118872" indent="0" algn="l">
              <a:buNone/>
            </a:pPr>
            <a:r>
              <a:rPr lang="en-US" sz="2800" b="1" dirty="0">
                <a:latin typeface="Calibri" panose="020F0502020204030204" pitchFamily="34" charset="0"/>
              </a:rPr>
              <a:t>3- An abnormal oral glucose tolerance test (OGTT), in which the glucose concentration is greater than 200 mg/</a:t>
            </a:r>
            <a:r>
              <a:rPr lang="en-US" sz="2800" b="1" dirty="0" err="1">
                <a:latin typeface="Calibri" panose="020F0502020204030204" pitchFamily="34" charset="0"/>
              </a:rPr>
              <a:t>dL</a:t>
            </a:r>
            <a:r>
              <a:rPr lang="en-US" sz="2800" b="1" dirty="0">
                <a:latin typeface="Calibri" panose="020F0502020204030204" pitchFamily="34" charset="0"/>
              </a:rPr>
              <a:t> 2 hours after a standard carbohydrate load.</a:t>
            </a:r>
          </a:p>
          <a:p>
            <a:pPr marL="118872" indent="0" algn="l">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20709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DM</a:t>
            </a:r>
            <a:endParaRPr lang="ar-SA" dirty="0"/>
          </a:p>
        </p:txBody>
      </p:sp>
      <p:pic>
        <p:nvPicPr>
          <p:cNvPr id="6" name="Picture 5"/>
          <p:cNvPicPr>
            <a:picLocks noChangeAspect="1"/>
          </p:cNvPicPr>
          <p:nvPr/>
        </p:nvPicPr>
        <p:blipFill>
          <a:blip r:embed="rId2"/>
          <a:stretch>
            <a:fillRect/>
          </a:stretch>
        </p:blipFill>
        <p:spPr>
          <a:xfrm>
            <a:off x="4512816" y="1676400"/>
            <a:ext cx="4038600" cy="4800600"/>
          </a:xfrm>
          <a:prstGeom prst="rect">
            <a:avLst/>
          </a:prstGeom>
        </p:spPr>
      </p:pic>
      <p:pic>
        <p:nvPicPr>
          <p:cNvPr id="8" name="Content Placeholder 7"/>
          <p:cNvPicPr>
            <a:picLocks noGrp="1" noChangeAspect="1"/>
          </p:cNvPicPr>
          <p:nvPr>
            <p:ph idx="1"/>
          </p:nvPr>
        </p:nvPicPr>
        <p:blipFill>
          <a:blip r:embed="rId3"/>
          <a:stretch>
            <a:fillRect/>
          </a:stretch>
        </p:blipFill>
        <p:spPr>
          <a:xfrm>
            <a:off x="554186" y="1676400"/>
            <a:ext cx="3941614" cy="4838700"/>
          </a:xfrm>
          <a:prstGeom prst="rect">
            <a:avLst/>
          </a:prstGeom>
        </p:spPr>
      </p:pic>
    </p:spTree>
    <p:extLst>
      <p:ext uri="{BB962C8B-B14F-4D97-AF65-F5344CB8AC3E}">
        <p14:creationId xmlns:p14="http://schemas.microsoft.com/office/powerpoint/2010/main" val="345656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T1DM</a:t>
            </a:r>
          </a:p>
        </p:txBody>
      </p:sp>
      <p:sp>
        <p:nvSpPr>
          <p:cNvPr id="3" name="Content Placeholder 2"/>
          <p:cNvSpPr>
            <a:spLocks noGrp="1"/>
          </p:cNvSpPr>
          <p:nvPr>
            <p:ph idx="1"/>
          </p:nvPr>
        </p:nvSpPr>
        <p:spPr/>
        <p:txBody>
          <a:bodyPr>
            <a:normAutofit/>
          </a:bodyPr>
          <a:lstStyle/>
          <a:p>
            <a:pPr algn="l" rtl="0"/>
            <a:r>
              <a:rPr lang="en-US" sz="2800" i="1" u="sng" dirty="0"/>
              <a:t>Type 1 diabetes (T1D)</a:t>
            </a:r>
            <a:r>
              <a:rPr lang="en-US" sz="2800" u="sng" dirty="0"/>
              <a:t> is </a:t>
            </a:r>
            <a:r>
              <a:rPr lang="en-US" sz="2800" dirty="0"/>
              <a:t>characterized by an absolute deficiency of insulin secretion caused by pancreatic beta cell destruction, usually resulting from an autoimmune attack. Type 1 diabetes accounts for approximately 10% of all cases.</a:t>
            </a:r>
          </a:p>
          <a:p>
            <a:pPr algn="l" rtl="0"/>
            <a:endParaRPr lang="en-US" sz="2800" b="1" dirty="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1331</TotalTime>
  <Words>1482</Words>
  <Application>Microsoft Office PowerPoint</Application>
  <PresentationFormat>On-screen Show (4:3)</PresentationFormat>
  <Paragraphs>179</Paragraphs>
  <Slides>40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Tahoma</vt:lpstr>
      <vt:lpstr>Wingdings</vt:lpstr>
      <vt:lpstr>Wingdings 3</vt:lpstr>
      <vt:lpstr>Wisp</vt:lpstr>
      <vt:lpstr>Diabetes Mellitus </vt:lpstr>
      <vt:lpstr>Objectives</vt:lpstr>
      <vt:lpstr>PowerPoint Presentation</vt:lpstr>
      <vt:lpstr>THE ENDOCRINE PANCREAS</vt:lpstr>
      <vt:lpstr>Diabetes Mellitus (DM)</vt:lpstr>
      <vt:lpstr>Diabetes Mellitus (DM)</vt:lpstr>
      <vt:lpstr>Diagnosis of DM</vt:lpstr>
      <vt:lpstr>Classification of DM</vt:lpstr>
      <vt:lpstr>T1DM</vt:lpstr>
      <vt:lpstr>Type 2 DM</vt:lpstr>
      <vt:lpstr>MODY</vt:lpstr>
      <vt:lpstr>Type 1 Diabetes Mellitus pathogenesis</vt:lpstr>
      <vt:lpstr>T1DM ,PATHOGENESIS</vt:lpstr>
      <vt:lpstr>Type 1 Diabetes Mellitus</vt:lpstr>
      <vt:lpstr>PowerPoint Presentation</vt:lpstr>
      <vt:lpstr>T1DM, EPIDEMIOLOGY</vt:lpstr>
      <vt:lpstr>PATHOLOGY</vt:lpstr>
      <vt:lpstr>Insulitis</vt:lpstr>
      <vt:lpstr>Type 2 DM, Epidemiology</vt:lpstr>
      <vt:lpstr>Type 2 DM, Epidemiology</vt:lpstr>
      <vt:lpstr>T2 DM,  Pathogenesis</vt:lpstr>
      <vt:lpstr>PowerPoint Presentation</vt:lpstr>
      <vt:lpstr>PowerPoint Presentation</vt:lpstr>
      <vt:lpstr>T2 DM, PATHOGENESIS</vt:lpstr>
      <vt:lpstr>Obesity and diabetes</vt:lpstr>
      <vt:lpstr>T2 DM , Pathology</vt:lpstr>
      <vt:lpstr>PowerPoint Presentation</vt:lpstr>
      <vt:lpstr>PowerPoint Presentation</vt:lpstr>
      <vt:lpstr>Complications of Diabetes</vt:lpstr>
      <vt:lpstr>Complications of Diabetes</vt:lpstr>
      <vt:lpstr>Complications of Diabetes</vt:lpstr>
      <vt:lpstr>PowerPoint Presentation</vt:lpstr>
      <vt:lpstr>Diabetic Nephropathy</vt:lpstr>
      <vt:lpstr>PowerPoint Presentation</vt:lpstr>
      <vt:lpstr>Diabetic Retinopathy</vt:lpstr>
      <vt:lpstr>Diabetic retinopathy</vt:lpstr>
      <vt:lpstr>Diabetic Neuropathy</vt:lpstr>
      <vt:lpstr>Diabetic Neuropathy</vt:lpstr>
      <vt:lpstr>Infections</vt:lpstr>
      <vt:lpstr>Gestational diabetes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EMAD</dc:creator>
  <cp:lastModifiedBy>Amona</cp:lastModifiedBy>
  <cp:revision>60</cp:revision>
  <dcterms:created xsi:type="dcterms:W3CDTF">2011-02-10T07:01:44Z</dcterms:created>
  <dcterms:modified xsi:type="dcterms:W3CDTF">2017-03-13T06:55:01Z</dcterms:modified>
</cp:coreProperties>
</file>