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2"/>
  </p:notesMasterIdLst>
  <p:sldIdLst>
    <p:sldId id="256" r:id="rId2"/>
    <p:sldId id="431" r:id="rId3"/>
    <p:sldId id="292" r:id="rId4"/>
    <p:sldId id="424" r:id="rId5"/>
    <p:sldId id="425" r:id="rId6"/>
    <p:sldId id="258" r:id="rId7"/>
    <p:sldId id="433" r:id="rId8"/>
    <p:sldId id="320" r:id="rId9"/>
    <p:sldId id="429" r:id="rId10"/>
    <p:sldId id="321" r:id="rId11"/>
    <p:sldId id="420" r:id="rId12"/>
    <p:sldId id="419" r:id="rId13"/>
    <p:sldId id="417" r:id="rId14"/>
    <p:sldId id="421" r:id="rId15"/>
    <p:sldId id="412" r:id="rId16"/>
    <p:sldId id="434" r:id="rId17"/>
    <p:sldId id="418" r:id="rId18"/>
    <p:sldId id="435" r:id="rId19"/>
    <p:sldId id="260" r:id="rId20"/>
    <p:sldId id="426" r:id="rId21"/>
    <p:sldId id="318" r:id="rId22"/>
    <p:sldId id="427" r:id="rId23"/>
    <p:sldId id="428" r:id="rId24"/>
    <p:sldId id="261" r:id="rId25"/>
    <p:sldId id="445" r:id="rId26"/>
    <p:sldId id="296" r:id="rId27"/>
    <p:sldId id="463" r:id="rId28"/>
    <p:sldId id="436" r:id="rId29"/>
    <p:sldId id="262" r:id="rId30"/>
    <p:sldId id="446" r:id="rId31"/>
    <p:sldId id="298" r:id="rId32"/>
    <p:sldId id="437" r:id="rId33"/>
    <p:sldId id="408" r:id="rId34"/>
    <p:sldId id="438" r:id="rId35"/>
    <p:sldId id="459" r:id="rId36"/>
    <p:sldId id="263" r:id="rId37"/>
    <p:sldId id="460" r:id="rId38"/>
    <p:sldId id="461" r:id="rId39"/>
    <p:sldId id="441" r:id="rId40"/>
    <p:sldId id="330" r:id="rId41"/>
    <p:sldId id="442" r:id="rId42"/>
    <p:sldId id="447" r:id="rId43"/>
    <p:sldId id="411" r:id="rId44"/>
    <p:sldId id="443" r:id="rId45"/>
    <p:sldId id="448" r:id="rId46"/>
    <p:sldId id="452" r:id="rId47"/>
    <p:sldId id="453" r:id="rId48"/>
    <p:sldId id="462" r:id="rId49"/>
    <p:sldId id="456" r:id="rId50"/>
    <p:sldId id="44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0000FF"/>
    <a:srgbClr val="71BC64"/>
    <a:srgbClr val="EEC222"/>
    <a:srgbClr val="000099"/>
    <a:srgbClr val="00729A"/>
    <a:srgbClr val="960000"/>
    <a:srgbClr val="660033"/>
    <a:srgbClr val="C3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47" autoAdjust="0"/>
  </p:normalViewPr>
  <p:slideViewPr>
    <p:cSldViewPr>
      <p:cViewPr varScale="1">
        <p:scale>
          <a:sx n="105" d="100"/>
          <a:sy n="105" d="100"/>
        </p:scale>
        <p:origin x="17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0F5C2-8B84-4169-828A-A99B60AB7674}" type="datetimeFigureOut">
              <a:rPr lang="en-US" smtClean="0"/>
              <a:pPr/>
              <a:t>2/20/2017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C58DD-7CAB-4B82-B128-AEB1F85CB42C}" type="slidenum">
              <a:rPr lang="en-US" smtClean="0"/>
              <a:pPr/>
              <a:t>‹#›</a:t>
            </a:fld>
            <a:endParaRPr lang="en-US"/>
          </a:p>
        </p:txBody>
      </p:sp>
    </p:spTree>
    <p:extLst>
      <p:ext uri="{BB962C8B-B14F-4D97-AF65-F5344CB8AC3E}">
        <p14:creationId xmlns:p14="http://schemas.microsoft.com/office/powerpoint/2010/main" val="206893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1</a:t>
            </a:fld>
            <a:endParaRPr lang="en-US"/>
          </a:p>
        </p:txBody>
      </p:sp>
    </p:spTree>
    <p:extLst>
      <p:ext uri="{BB962C8B-B14F-4D97-AF65-F5344CB8AC3E}">
        <p14:creationId xmlns:p14="http://schemas.microsoft.com/office/powerpoint/2010/main" val="38206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7385008B-FCE9-4A27-816B-F99ACCBEB65F}" type="slidenum">
              <a:rPr lang="en-US" smtClean="0"/>
              <a:pPr/>
              <a:t>31</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4304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3333FF"/>
              </a:solidFill>
            </a:endParaRPr>
          </a:p>
        </p:txBody>
      </p:sp>
      <p:sp>
        <p:nvSpPr>
          <p:cNvPr id="4" name="Slide Number Placeholder 3"/>
          <p:cNvSpPr>
            <a:spLocks noGrp="1"/>
          </p:cNvSpPr>
          <p:nvPr>
            <p:ph type="sldNum" sz="quarter" idx="10"/>
          </p:nvPr>
        </p:nvSpPr>
        <p:spPr/>
        <p:txBody>
          <a:bodyPr/>
          <a:lstStyle/>
          <a:p>
            <a:fld id="{DE7C58DD-7CAB-4B82-B128-AEB1F85CB42C}" type="slidenum">
              <a:rPr lang="en-US" smtClean="0"/>
              <a:pPr/>
              <a:t>33</a:t>
            </a:fld>
            <a:endParaRPr lang="en-US"/>
          </a:p>
        </p:txBody>
      </p:sp>
    </p:spTree>
    <p:extLst>
      <p:ext uri="{BB962C8B-B14F-4D97-AF65-F5344CB8AC3E}">
        <p14:creationId xmlns:p14="http://schemas.microsoft.com/office/powerpoint/2010/main" val="3934221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E4369A9-A8AC-4A9A-8313-5EAFAA79BDBC}" type="slidenum">
              <a:rPr lang="en-US" smtClean="0"/>
              <a:pPr/>
              <a:t>40</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95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43</a:t>
            </a:fld>
            <a:endParaRPr lang="en-US"/>
          </a:p>
        </p:txBody>
      </p:sp>
    </p:spTree>
    <p:extLst>
      <p:ext uri="{BB962C8B-B14F-4D97-AF65-F5344CB8AC3E}">
        <p14:creationId xmlns:p14="http://schemas.microsoft.com/office/powerpoint/2010/main" val="112400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2</a:t>
            </a:fld>
            <a:endParaRPr lang="en-US"/>
          </a:p>
        </p:txBody>
      </p:sp>
    </p:spTree>
    <p:extLst>
      <p:ext uri="{BB962C8B-B14F-4D97-AF65-F5344CB8AC3E}">
        <p14:creationId xmlns:p14="http://schemas.microsoft.com/office/powerpoint/2010/main" val="15382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0240910-1DAE-4444-91F1-873AC465C35E}" type="slidenum">
              <a:rPr lang="en-US" smtClean="0"/>
              <a:pPr/>
              <a:t>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dirty="0" smtClean="0"/>
              <a:t>.</a:t>
            </a:r>
          </a:p>
        </p:txBody>
      </p:sp>
    </p:spTree>
    <p:extLst>
      <p:ext uri="{BB962C8B-B14F-4D97-AF65-F5344CB8AC3E}">
        <p14:creationId xmlns:p14="http://schemas.microsoft.com/office/powerpoint/2010/main" val="73796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11</a:t>
            </a:fld>
            <a:endParaRPr lang="en-US"/>
          </a:p>
        </p:txBody>
      </p:sp>
    </p:spTree>
    <p:extLst>
      <p:ext uri="{BB962C8B-B14F-4D97-AF65-F5344CB8AC3E}">
        <p14:creationId xmlns:p14="http://schemas.microsoft.com/office/powerpoint/2010/main" val="361658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4384100-9CB1-490D-B5AF-68CBBBAB25A4}" type="slidenum">
              <a:rPr lang="en-US" smtClean="0"/>
              <a:pPr/>
              <a:t>13</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945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EBF00C5-0ED9-49B8-9DA2-EDDE484AEFC2}" type="slidenum">
              <a:rPr lang="en-US" smtClean="0"/>
              <a:pPr/>
              <a:t>17</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8184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9A975BF-2CA6-4211-9C6B-75645B9BEC6C}" type="slidenum">
              <a:rPr lang="en-US" smtClean="0"/>
              <a:pPr/>
              <a:t>26</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marL="0" marR="0" lvl="0" indent="0" rtl="0">
              <a:lnSpc>
                <a:spcPct val="115000"/>
              </a:lnSpc>
              <a:spcBef>
                <a:spcPts val="0"/>
              </a:spcBef>
              <a:spcAft>
                <a:spcPts val="0"/>
              </a:spcAft>
              <a:buFont typeface="+mj-lt"/>
              <a:buNone/>
            </a:pPr>
            <a:endParaRPr lang="en-US" dirty="0" smtClean="0"/>
          </a:p>
        </p:txBody>
      </p:sp>
    </p:spTree>
    <p:extLst>
      <p:ext uri="{BB962C8B-B14F-4D97-AF65-F5344CB8AC3E}">
        <p14:creationId xmlns:p14="http://schemas.microsoft.com/office/powerpoint/2010/main" val="72126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27</a:t>
            </a:fld>
            <a:endParaRPr lang="en-US"/>
          </a:p>
        </p:txBody>
      </p:sp>
    </p:spTree>
    <p:extLst>
      <p:ext uri="{BB962C8B-B14F-4D97-AF65-F5344CB8AC3E}">
        <p14:creationId xmlns:p14="http://schemas.microsoft.com/office/powerpoint/2010/main" val="61230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This adenoma is a well- differentiated neoplasm because it closely resemble normal tissue. </a:t>
            </a:r>
            <a:r>
              <a:rPr lang="en-US" b="1" i="1" smtClean="0"/>
              <a:t>The follicles of the adenoma contain colloid, but there is greater variability in size than normal.</a:t>
            </a:r>
          </a:p>
          <a:p>
            <a:endParaRPr lang="ar-SA"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28</a:t>
            </a:fld>
            <a:endParaRPr lang="en-US"/>
          </a:p>
        </p:txBody>
      </p:sp>
    </p:spTree>
    <p:extLst>
      <p:ext uri="{BB962C8B-B14F-4D97-AF65-F5344CB8AC3E}">
        <p14:creationId xmlns:p14="http://schemas.microsoft.com/office/powerpoint/2010/main" val="251310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D446299-3FCC-4CA3-8BD2-9D9173654934}"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69578ABD-F541-4805-917B-96F86E113B0C}" type="slidenum">
              <a:rPr lang="en-US"/>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1DED507F-E0B1-40E7-B784-79B0E19B95F3}" type="slidenum">
              <a:rPr lang="en-US"/>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BD470-7A5F-44DC-87E9-AAFAEF4C371B}"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BD470-7A5F-44DC-87E9-AAFAEF4C371B}" type="datetimeFigureOut">
              <a:rPr lang="en-US" smtClean="0"/>
              <a:pPr/>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BD470-7A5F-44DC-87E9-AAFAEF4C371B}" type="datetimeFigureOut">
              <a:rPr lang="en-US" smtClean="0"/>
              <a:pPr/>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BD470-7A5F-44DC-87E9-AAFAEF4C371B}" type="datetimeFigureOut">
              <a:rPr lang="en-US" smtClean="0"/>
              <a:pPr/>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CBD470-7A5F-44DC-87E9-AAFAEF4C371B}" type="datetimeFigureOut">
              <a:rPr lang="en-US" smtClean="0"/>
              <a:pPr/>
              <a:t>2/20/2017</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446299-3FCC-4CA3-8BD2-9D9173654934}"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980" y="2492896"/>
            <a:ext cx="6316216" cy="1894362"/>
          </a:xfrm>
        </p:spPr>
        <p:txBody>
          <a:bodyPr>
            <a:normAutofit/>
          </a:bodyPr>
          <a:lstStyle/>
          <a:p>
            <a:pPr algn="ctr"/>
            <a:r>
              <a:rPr lang="en-US" sz="5400" b="1" i="1" dirty="0" smtClean="0">
                <a:solidFill>
                  <a:schemeClr val="accent1">
                    <a:lumMod val="75000"/>
                  </a:schemeClr>
                </a:solidFill>
                <a:effectLst>
                  <a:outerShdw blurRad="38100" dist="38100" dir="2700000" algn="tl">
                    <a:srgbClr val="000000">
                      <a:alpha val="43137"/>
                    </a:srgbClr>
                  </a:outerShdw>
                </a:effectLst>
              </a:rPr>
              <a:t>Endocrine Block</a:t>
            </a:r>
            <a:r>
              <a:rPr lang="en-US" sz="5400" b="1" i="1" dirty="0" smtClean="0">
                <a:solidFill>
                  <a:srgbClr val="006600"/>
                </a:solidFill>
                <a:effectLst>
                  <a:outerShdw blurRad="38100" dist="38100" dir="2700000" algn="tl">
                    <a:srgbClr val="000000">
                      <a:alpha val="43137"/>
                    </a:srgbClr>
                  </a:outerShdw>
                </a:effectLst>
              </a:rPr>
              <a:t/>
            </a:r>
            <a:br>
              <a:rPr lang="en-US" sz="5400" b="1" i="1" dirty="0" smtClean="0">
                <a:solidFill>
                  <a:srgbClr val="006600"/>
                </a:solidFill>
                <a:effectLst>
                  <a:outerShdw blurRad="38100" dist="38100" dir="2700000" algn="tl">
                    <a:srgbClr val="000000">
                      <a:alpha val="43137"/>
                    </a:srgbClr>
                  </a:outerShdw>
                </a:effectLst>
              </a:rPr>
            </a:br>
            <a:r>
              <a:rPr lang="en-US" sz="4400" b="1" i="1" dirty="0" smtClean="0">
                <a:solidFill>
                  <a:schemeClr val="accent2">
                    <a:lumMod val="50000"/>
                  </a:schemeClr>
                </a:solidFill>
                <a:effectLst>
                  <a:outerShdw blurRad="38100" dist="38100" dir="2700000" algn="tl">
                    <a:srgbClr val="000000">
                      <a:alpha val="43137"/>
                    </a:srgbClr>
                  </a:outerShdw>
                </a:effectLst>
              </a:rPr>
              <a:t>Pathology Practical</a:t>
            </a:r>
            <a:endParaRPr lang="en-US" sz="5400" b="1" i="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7" name="Picture 5"/>
          <p:cNvPicPr>
            <a:picLocks noGrp="1" noChangeAspect="1" noChangeArrowheads="1"/>
          </p:cNvPicPr>
          <p:nvPr>
            <p:ph sz="half" idx="1"/>
          </p:nvPr>
        </p:nvPicPr>
        <p:blipFill>
          <a:blip r:embed="rId2" cstate="print"/>
          <a:srcRect/>
          <a:stretch>
            <a:fillRect/>
          </a:stretch>
        </p:blipFill>
        <p:spPr>
          <a:xfrm>
            <a:off x="1547664" y="980729"/>
            <a:ext cx="5976664" cy="4536504"/>
          </a:xfrm>
          <a:ln w="28575">
            <a:solidFill>
              <a:schemeClr val="tx1"/>
            </a:solidFill>
          </a:ln>
        </p:spPr>
      </p:pic>
      <p:sp>
        <p:nvSpPr>
          <p:cNvPr id="6" name="Rounded Rectangle 5"/>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7" name="Rectangle 6"/>
          <p:cNvSpPr/>
          <p:nvPr/>
        </p:nvSpPr>
        <p:spPr>
          <a:xfrm>
            <a:off x="827584" y="5589240"/>
            <a:ext cx="7056784" cy="1015663"/>
          </a:xfrm>
          <a:prstGeom prst="rect">
            <a:avLst/>
          </a:prstGeom>
        </p:spPr>
        <p:txBody>
          <a:bodyPr wrap="square">
            <a:spAutoFit/>
          </a:bodyPr>
          <a:lstStyle/>
          <a:p>
            <a:pPr algn="ctr"/>
            <a:r>
              <a:rPr lang="en-US" sz="2000" b="1" i="1" dirty="0" smtClean="0"/>
              <a:t>Numerous follicles varying in size filled with colloid. </a:t>
            </a:r>
            <a:r>
              <a:rPr lang="en-US" sz="2000" b="1" i="1" u="sng" dirty="0" smtClean="0"/>
              <a:t>We can also see : </a:t>
            </a:r>
            <a:r>
              <a:rPr lang="en-US" sz="2000" b="1" i="1" dirty="0" smtClean="0"/>
              <a:t>Recent haemorrhage , Haemosiderin , Calcification  &amp; Cystic degeneration</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373216"/>
            <a:ext cx="7344816" cy="1296144"/>
          </a:xfrm>
        </p:spPr>
        <p:txBody>
          <a:bodyPr>
            <a:noAutofit/>
          </a:bodyPr>
          <a:lstStyle/>
          <a:p>
            <a:pPr>
              <a:buFontTx/>
              <a:buChar char="-"/>
            </a:pPr>
            <a:r>
              <a:rPr lang="en-US" sz="2000" b="1" i="1" dirty="0" smtClean="0"/>
              <a:t>Enlarged </a:t>
            </a:r>
            <a:r>
              <a:rPr lang="en-US" sz="2000" b="1" i="1" dirty="0"/>
              <a:t>thyroid follicles</a:t>
            </a:r>
            <a:r>
              <a:rPr lang="en-US" sz="2000" b="1" i="1" dirty="0" smtClean="0"/>
              <a:t>.</a:t>
            </a:r>
          </a:p>
          <a:p>
            <a:pPr>
              <a:buFontTx/>
              <a:buChar char="-"/>
            </a:pPr>
            <a:r>
              <a:rPr lang="en-US" sz="2000" b="1" i="1" dirty="0" smtClean="0"/>
              <a:t>Follicles </a:t>
            </a:r>
            <a:r>
              <a:rPr lang="en-US" sz="2000" b="1" i="1" dirty="0"/>
              <a:t>are lined by flat epithelium and contains colloid</a:t>
            </a:r>
          </a:p>
          <a:p>
            <a:pPr algn="ctr">
              <a:buNone/>
            </a:pPr>
            <a:endParaRPr lang="en-US" sz="2000" b="1" i="1" dirty="0"/>
          </a:p>
        </p:txBody>
      </p:sp>
      <p:pic>
        <p:nvPicPr>
          <p:cNvPr id="2050" name="Picture 2" descr="http://library.med.utah.edu/WebPath/jpeg4/ENDO098.jpg"/>
          <p:cNvPicPr>
            <a:picLocks noChangeAspect="1" noChangeArrowheads="1"/>
          </p:cNvPicPr>
          <p:nvPr/>
        </p:nvPicPr>
        <p:blipFill>
          <a:blip r:embed="rId3" cstate="print"/>
          <a:srcRect/>
          <a:stretch>
            <a:fillRect/>
          </a:stretch>
        </p:blipFill>
        <p:spPr bwMode="auto">
          <a:xfrm>
            <a:off x="1331640" y="1052736"/>
            <a:ext cx="6480720" cy="4176464"/>
          </a:xfrm>
          <a:prstGeom prst="rect">
            <a:avLst/>
          </a:prstGeom>
          <a:noFill/>
          <a:ln w="28575">
            <a:solidFill>
              <a:schemeClr val="tx1"/>
            </a:solidFill>
          </a:ln>
        </p:spPr>
      </p:pic>
      <p:sp>
        <p:nvSpPr>
          <p:cNvPr id="7" name="Rounded Rectangle 6"/>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3124200"/>
            <a:ext cx="6172200" cy="1528936"/>
          </a:xfrm>
        </p:spPr>
        <p:txBody>
          <a:bodyPr>
            <a:normAutofit fontScale="90000"/>
          </a:bodyPr>
          <a:lstStyle/>
          <a:p>
            <a:pPr algn="ctr"/>
            <a:r>
              <a:rPr lang="en-US" sz="4800" b="1" i="1" dirty="0" smtClean="0">
                <a:solidFill>
                  <a:srgbClr val="006600"/>
                </a:solidFill>
                <a:effectLst>
                  <a:outerShdw blurRad="38100" dist="38100" dir="2700000" algn="tl">
                    <a:srgbClr val="000000">
                      <a:alpha val="43137"/>
                    </a:srgbClr>
                  </a:outerShdw>
                </a:effectLst>
              </a:rPr>
              <a:t>2-  Hyperthyroidism &amp; Grave’s Disease</a:t>
            </a:r>
            <a:endParaRPr lang="en-US" sz="4800" b="1" i="1" dirty="0">
              <a:solidFill>
                <a:srgbClr val="006600"/>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259632" y="1340768"/>
            <a:ext cx="6552728" cy="4010000"/>
          </a:xfrm>
        </p:spPr>
        <p:txBody>
          <a:bodyPr>
            <a:normAutofit fontScale="62500" lnSpcReduction="20000"/>
          </a:bodyPr>
          <a:lstStyle/>
          <a:p>
            <a:pPr eaLnBrk="1" hangingPunct="1">
              <a:buNone/>
            </a:pPr>
            <a:r>
              <a:rPr lang="en-US" sz="3600" b="1" i="1" u="sng" dirty="0" smtClean="0"/>
              <a:t>CLINICALLY:</a:t>
            </a:r>
          </a:p>
          <a:p>
            <a:pPr eaLnBrk="1" hangingPunct="1"/>
            <a:r>
              <a:rPr lang="en-US" sz="3600" b="1" i="1" dirty="0" smtClean="0">
                <a:solidFill>
                  <a:srgbClr val="000099"/>
                </a:solidFill>
              </a:rPr>
              <a:t>Hypermetabolism</a:t>
            </a:r>
          </a:p>
          <a:p>
            <a:pPr eaLnBrk="1" hangingPunct="1"/>
            <a:r>
              <a:rPr lang="en-US" sz="3600" b="1" i="1" dirty="0" smtClean="0">
                <a:solidFill>
                  <a:srgbClr val="000099"/>
                </a:solidFill>
              </a:rPr>
              <a:t>Tachycardia, palpitations</a:t>
            </a:r>
          </a:p>
          <a:p>
            <a:pPr eaLnBrk="1" hangingPunct="1"/>
            <a:r>
              <a:rPr lang="en-US" sz="3600" b="1" i="1" dirty="0" smtClean="0">
                <a:solidFill>
                  <a:srgbClr val="000099"/>
                </a:solidFill>
              </a:rPr>
              <a:t>Increased T3, T4</a:t>
            </a:r>
          </a:p>
          <a:p>
            <a:pPr eaLnBrk="1" hangingPunct="1"/>
            <a:r>
              <a:rPr lang="en-US" sz="3600" b="1" i="1" dirty="0" smtClean="0">
                <a:solidFill>
                  <a:srgbClr val="000099"/>
                </a:solidFill>
              </a:rPr>
              <a:t>Goiter</a:t>
            </a:r>
          </a:p>
          <a:p>
            <a:pPr eaLnBrk="1" hangingPunct="1"/>
            <a:r>
              <a:rPr lang="en-US" sz="3600" b="1" i="1" dirty="0" smtClean="0">
                <a:solidFill>
                  <a:srgbClr val="000099"/>
                </a:solidFill>
              </a:rPr>
              <a:t>Exophthalmos</a:t>
            </a:r>
          </a:p>
          <a:p>
            <a:pPr eaLnBrk="1" hangingPunct="1"/>
            <a:r>
              <a:rPr lang="en-US" sz="3600" b="1" i="1" dirty="0" smtClean="0">
                <a:solidFill>
                  <a:srgbClr val="000099"/>
                </a:solidFill>
              </a:rPr>
              <a:t>Tremor</a:t>
            </a:r>
          </a:p>
          <a:p>
            <a:pPr eaLnBrk="1" hangingPunct="1"/>
            <a:r>
              <a:rPr lang="en-US" sz="3600" b="1" i="1" dirty="0" smtClean="0">
                <a:solidFill>
                  <a:srgbClr val="000099"/>
                </a:solidFill>
              </a:rPr>
              <a:t>GIT hypermotility</a:t>
            </a:r>
          </a:p>
          <a:p>
            <a:pPr eaLnBrk="1" hangingPunct="1"/>
            <a:r>
              <a:rPr lang="en-US" sz="3600" b="1" i="1" dirty="0" smtClean="0">
                <a:solidFill>
                  <a:srgbClr val="000099"/>
                </a:solidFill>
              </a:rPr>
              <a:t>Thyroid “storm”, life threatening</a:t>
            </a:r>
          </a:p>
        </p:txBody>
      </p:sp>
      <p:sp>
        <p:nvSpPr>
          <p:cNvPr id="4" name="Rounded Rectangle 3"/>
          <p:cNvSpPr/>
          <p:nvPr/>
        </p:nvSpPr>
        <p:spPr>
          <a:xfrm>
            <a:off x="1475656" y="404664"/>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HYPERTHYROIDISM</a:t>
            </a:r>
            <a:endParaRPr lang="en-US" sz="3200"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3" name="Picture 1" descr="C:\Documents and Settings\Mr. Amer Shafie\My Documents\My Pictures\OM934a.jpg"/>
          <p:cNvPicPr>
            <a:picLocks noChangeAspect="1" noChangeArrowheads="1"/>
          </p:cNvPicPr>
          <p:nvPr/>
        </p:nvPicPr>
        <p:blipFill>
          <a:blip r:embed="rId2" cstate="print"/>
          <a:srcRect/>
          <a:stretch>
            <a:fillRect/>
          </a:stretch>
        </p:blipFill>
        <p:spPr bwMode="auto">
          <a:xfrm>
            <a:off x="4716016" y="1484784"/>
            <a:ext cx="3923928" cy="3456384"/>
          </a:xfrm>
          <a:prstGeom prst="rect">
            <a:avLst/>
          </a:prstGeom>
          <a:noFill/>
          <a:ln w="28575">
            <a:solidFill>
              <a:schemeClr val="tx1"/>
            </a:solidFill>
          </a:ln>
        </p:spPr>
      </p:pic>
      <p:pic>
        <p:nvPicPr>
          <p:cNvPr id="5" name="Picture 4"/>
          <p:cNvPicPr>
            <a:picLocks noChangeAspect="1" noChangeArrowheads="1"/>
          </p:cNvPicPr>
          <p:nvPr/>
        </p:nvPicPr>
        <p:blipFill>
          <a:blip r:embed="rId3" cstate="print"/>
          <a:srcRect/>
          <a:stretch>
            <a:fillRect/>
          </a:stretch>
        </p:blipFill>
        <p:spPr bwMode="auto">
          <a:xfrm>
            <a:off x="395536" y="1484784"/>
            <a:ext cx="4128458" cy="3456384"/>
          </a:xfrm>
          <a:prstGeom prst="rect">
            <a:avLst/>
          </a:prstGeom>
          <a:noFill/>
          <a:ln w="28575">
            <a:solidFill>
              <a:schemeClr val="tx1"/>
            </a:solidFill>
            <a:miter lim="800000"/>
            <a:headEnd/>
            <a:tailEnd/>
          </a:ln>
        </p:spPr>
      </p:pic>
      <p:sp>
        <p:nvSpPr>
          <p:cNvPr id="6" name="Rounded Rectangle 5"/>
          <p:cNvSpPr/>
          <p:nvPr/>
        </p:nvSpPr>
        <p:spPr>
          <a:xfrm>
            <a:off x="683568" y="404664"/>
            <a:ext cx="763284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Exophthalmos – Sign of Grave’s Disease</a:t>
            </a:r>
            <a:endParaRPr lang="en-US" sz="2800" b="1" i="1" dirty="0"/>
          </a:p>
        </p:txBody>
      </p:sp>
      <p:sp>
        <p:nvSpPr>
          <p:cNvPr id="8" name="TextBox 7"/>
          <p:cNvSpPr txBox="1"/>
          <p:nvPr/>
        </p:nvSpPr>
        <p:spPr>
          <a:xfrm>
            <a:off x="971600" y="5241394"/>
            <a:ext cx="6768752" cy="707886"/>
          </a:xfrm>
          <a:prstGeom prst="rect">
            <a:avLst/>
          </a:prstGeom>
          <a:noFill/>
        </p:spPr>
        <p:txBody>
          <a:bodyPr wrap="square" rtlCol="0">
            <a:spAutoFit/>
          </a:bodyPr>
          <a:lstStyle/>
          <a:p>
            <a:pPr algn="ctr"/>
            <a:r>
              <a:rPr lang="en-US" sz="2000" b="1" i="1" dirty="0" smtClean="0"/>
              <a:t>Proptosis, Lid lag , Lid retraction , </a:t>
            </a:r>
            <a:r>
              <a:rPr lang="en-US" sz="2000" b="1" i="1" dirty="0" err="1" smtClean="0"/>
              <a:t>Peri</a:t>
            </a:r>
            <a:r>
              <a:rPr lang="en-US" sz="2000" b="1" i="1" dirty="0" smtClean="0"/>
              <a:t>-ocular fat deposition and Scleral rim above the iris</a:t>
            </a:r>
            <a:endParaRPr lang="en-US" sz="2000" b="1" i="1" dirty="0"/>
          </a:p>
        </p:txBody>
      </p:sp>
      <p:sp>
        <p:nvSpPr>
          <p:cNvPr id="11" name="TextBox 10"/>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10" name="Picture 6"/>
          <p:cNvPicPr>
            <a:picLocks noGrp="1" noChangeAspect="1" noChangeArrowheads="1"/>
          </p:cNvPicPr>
          <p:nvPr>
            <p:ph sz="quarter" idx="1"/>
          </p:nvPr>
        </p:nvPicPr>
        <p:blipFill>
          <a:blip r:embed="rId2" cstate="print"/>
          <a:stretch>
            <a:fillRect/>
          </a:stretch>
        </p:blipFill>
        <p:spPr>
          <a:xfrm>
            <a:off x="1465544" y="1268760"/>
            <a:ext cx="2962440" cy="3528392"/>
          </a:xfrm>
        </p:spPr>
      </p:pic>
      <p:pic>
        <p:nvPicPr>
          <p:cNvPr id="21511" name="Picture 7"/>
          <p:cNvPicPr>
            <a:picLocks noGrp="1" noChangeAspect="1" noChangeArrowheads="1"/>
          </p:cNvPicPr>
          <p:nvPr>
            <p:ph sz="quarter" idx="2"/>
          </p:nvPr>
        </p:nvPicPr>
        <p:blipFill>
          <a:blip r:embed="rId3" cstate="print"/>
          <a:srcRect/>
          <a:stretch>
            <a:fillRect/>
          </a:stretch>
        </p:blipFill>
        <p:spPr>
          <a:xfrm>
            <a:off x="4788024" y="1268760"/>
            <a:ext cx="3168352" cy="3528392"/>
          </a:xfrm>
        </p:spPr>
      </p:pic>
      <p:sp>
        <p:nvSpPr>
          <p:cNvPr id="21508" name="Rectangle 4"/>
          <p:cNvSpPr>
            <a:spLocks noGrp="1" noChangeArrowheads="1"/>
          </p:cNvSpPr>
          <p:nvPr>
            <p:ph type="body" sz="half" idx="3"/>
          </p:nvPr>
        </p:nvSpPr>
        <p:spPr>
          <a:xfrm>
            <a:off x="1691680" y="5157192"/>
            <a:ext cx="6838528" cy="1296144"/>
          </a:xfrm>
        </p:spPr>
        <p:txBody>
          <a:bodyPr>
            <a:normAutofit/>
          </a:bodyPr>
          <a:lstStyle/>
          <a:p>
            <a:r>
              <a:rPr lang="en-US" sz="2000" b="1" i="1" dirty="0"/>
              <a:t>Symmetrical enlargement of thyroid gland</a:t>
            </a:r>
          </a:p>
          <a:p>
            <a:r>
              <a:rPr lang="en-US" sz="2000" b="1" i="1" dirty="0"/>
              <a:t>Cut-surface is homogenous, soft and appear meaty</a:t>
            </a:r>
          </a:p>
          <a:p>
            <a:r>
              <a:rPr lang="en-US" sz="2000" b="1" i="1" dirty="0"/>
              <a:t>Hyperplasia  and hypertrophy of follicular cells</a:t>
            </a:r>
          </a:p>
        </p:txBody>
      </p:sp>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Gross</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0418" name="Picture 2" descr="http://library.med.utah.edu/WebPath/jpeg4/ENDO022.jpg"/>
          <p:cNvPicPr>
            <a:picLocks noChangeAspect="1" noChangeArrowheads="1"/>
          </p:cNvPicPr>
          <p:nvPr/>
        </p:nvPicPr>
        <p:blipFill>
          <a:blip r:embed="rId2" cstate="print"/>
          <a:srcRect/>
          <a:stretch>
            <a:fillRect/>
          </a:stretch>
        </p:blipFill>
        <p:spPr bwMode="auto">
          <a:xfrm>
            <a:off x="1222861" y="1124744"/>
            <a:ext cx="6445483" cy="4233046"/>
          </a:xfrm>
          <a:prstGeom prst="rect">
            <a:avLst/>
          </a:prstGeom>
          <a:noFill/>
          <a:ln w="28575">
            <a:solidFill>
              <a:schemeClr val="tx1"/>
            </a:solidFill>
          </a:ln>
        </p:spPr>
      </p:pic>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LPF</a:t>
            </a:r>
            <a:endParaRPr lang="en-US" sz="3200" i="1" dirty="0">
              <a:solidFill>
                <a:schemeClr val="bg1"/>
              </a:solidFill>
            </a:endParaRPr>
          </a:p>
        </p:txBody>
      </p:sp>
      <p:sp>
        <p:nvSpPr>
          <p:cNvPr id="8" name="Rectangle 7"/>
          <p:cNvSpPr/>
          <p:nvPr/>
        </p:nvSpPr>
        <p:spPr>
          <a:xfrm>
            <a:off x="899592" y="5345921"/>
            <a:ext cx="6912768" cy="1323439"/>
          </a:xfrm>
          <a:prstGeom prst="rect">
            <a:avLst/>
          </a:prstGeom>
        </p:spPr>
        <p:txBody>
          <a:bodyPr wrap="square">
            <a:spAutoFit/>
          </a:bodyPr>
          <a:lstStyle/>
          <a:p>
            <a:pPr algn="ctr"/>
            <a:r>
              <a:rPr lang="en-US" sz="2000" b="1" i="1" dirty="0" smtClean="0"/>
              <a:t>A diffusely enlarged thyroid gland associated with hyperthyroidism is known as Graves disease. At LPF, note the prominent </a:t>
            </a:r>
            <a:r>
              <a:rPr lang="en-US" sz="2000" b="1" i="1" dirty="0" smtClean="0">
                <a:solidFill>
                  <a:srgbClr val="FF0000"/>
                </a:solidFill>
              </a:rPr>
              <a:t>infoldings</a:t>
            </a:r>
            <a:r>
              <a:rPr lang="en-US" sz="2000" b="1" i="1" dirty="0" smtClean="0"/>
              <a:t> of the hyperplastic follicular epithelium</a:t>
            </a:r>
            <a:endParaRPr lang="en-US" sz="2000" b="1" i="1" dirty="0"/>
          </a:p>
        </p:txBody>
      </p:sp>
      <p:sp>
        <p:nvSpPr>
          <p:cNvPr id="11" name="Right Arrow 10"/>
          <p:cNvSpPr/>
          <p:nvPr/>
        </p:nvSpPr>
        <p:spPr>
          <a:xfrm>
            <a:off x="1979712" y="3110079"/>
            <a:ext cx="57606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cstate="print"/>
          <a:srcRect/>
          <a:stretch>
            <a:fillRect/>
          </a:stretch>
        </p:blipFill>
        <p:spPr bwMode="auto">
          <a:xfrm>
            <a:off x="899592" y="980728"/>
            <a:ext cx="7272808" cy="4104456"/>
          </a:xfrm>
          <a:prstGeom prst="rect">
            <a:avLst/>
          </a:prstGeom>
          <a:noFill/>
          <a:ln w="28575">
            <a:solidFill>
              <a:schemeClr val="tx1"/>
            </a:solidFill>
            <a:miter lim="800000"/>
            <a:headEnd/>
            <a:tailEnd/>
          </a:ln>
        </p:spPr>
      </p:pic>
      <p:sp>
        <p:nvSpPr>
          <p:cNvPr id="4" name="Rectangle 3"/>
          <p:cNvSpPr/>
          <p:nvPr/>
        </p:nvSpPr>
        <p:spPr>
          <a:xfrm>
            <a:off x="539552" y="5157192"/>
            <a:ext cx="7632848" cy="1631216"/>
          </a:xfrm>
          <a:prstGeom prst="rect">
            <a:avLst/>
          </a:prstGeom>
        </p:spPr>
        <p:txBody>
          <a:bodyPr wrap="square">
            <a:spAutoFit/>
          </a:bodyPr>
          <a:lstStyle/>
          <a:p>
            <a:pPr algn="ctr"/>
            <a:r>
              <a:rPr lang="en-US" sz="2000" b="1" i="1" dirty="0" smtClean="0"/>
              <a:t>Section shows thyroid follicles lined by columnar and high cuboidal cells with evidence of peripheral vacuoles within the intrafollicular colloid material . Note the presence of  peripheral smaller thyroid follicles devoid of colloid but lined by similar cells</a:t>
            </a:r>
          </a:p>
        </p:txBody>
      </p:sp>
      <p:sp>
        <p:nvSpPr>
          <p:cNvPr id="5" name="Rounded Rectangle 4"/>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4976008"/>
            <a:ext cx="7776864" cy="1538883"/>
          </a:xfrm>
          <a:prstGeom prst="rect">
            <a:avLst/>
          </a:prstGeom>
        </p:spPr>
        <p:txBody>
          <a:bodyPr wrap="square">
            <a:spAutoFit/>
          </a:bodyPr>
          <a:lstStyle/>
          <a:p>
            <a:pPr algn="ctr"/>
            <a:r>
              <a:rPr lang="en-US" b="1" i="1" dirty="0" smtClean="0"/>
              <a:t>The tall columnar thyroid epithelium with Graves disease lines the </a:t>
            </a:r>
            <a:r>
              <a:rPr lang="en-US" sz="2000" b="1" i="1" dirty="0" smtClean="0">
                <a:solidFill>
                  <a:srgbClr val="000099"/>
                </a:solidFill>
              </a:rPr>
              <a:t>hyperplastic infoldings </a:t>
            </a:r>
            <a:r>
              <a:rPr lang="en-US" b="1" i="1" dirty="0" smtClean="0"/>
              <a:t>into the colloid. Note the </a:t>
            </a:r>
            <a:r>
              <a:rPr lang="en-US" sz="2000" b="1" i="1" dirty="0" smtClean="0">
                <a:solidFill>
                  <a:srgbClr val="FF0000"/>
                </a:solidFill>
              </a:rPr>
              <a:t>clear vacuoles</a:t>
            </a:r>
            <a:r>
              <a:rPr lang="en-US" b="1" i="1" dirty="0" smtClean="0"/>
              <a:t> in the colloid next to the epithelium where the increased activity of the epithelium to produce increased thyroid hormone has led to scalloping out of the colloid in the follicle.</a:t>
            </a:r>
            <a:endParaRPr lang="en-US" b="1" i="1" dirty="0"/>
          </a:p>
        </p:txBody>
      </p:sp>
      <p:pic>
        <p:nvPicPr>
          <p:cNvPr id="64514" name="Picture 2" descr="http://library.med.utah.edu/WebPath/jpeg4/ENDO023.jpg"/>
          <p:cNvPicPr>
            <a:picLocks noChangeAspect="1" noChangeArrowheads="1"/>
          </p:cNvPicPr>
          <p:nvPr/>
        </p:nvPicPr>
        <p:blipFill>
          <a:blip r:embed="rId2" cstate="print"/>
          <a:srcRect/>
          <a:stretch>
            <a:fillRect/>
          </a:stretch>
        </p:blipFill>
        <p:spPr bwMode="auto">
          <a:xfrm>
            <a:off x="1140104" y="977687"/>
            <a:ext cx="6840760" cy="3915860"/>
          </a:xfrm>
          <a:prstGeom prst="rect">
            <a:avLst/>
          </a:prstGeom>
          <a:noFill/>
          <a:ln w="28575">
            <a:solidFill>
              <a:schemeClr val="tx1"/>
            </a:solidFill>
          </a:ln>
        </p:spPr>
      </p:pic>
      <p:sp>
        <p:nvSpPr>
          <p:cNvPr id="4" name="Rounded Rectangle 3"/>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5" name="Right Arrow 4"/>
          <p:cNvSpPr/>
          <p:nvPr/>
        </p:nvSpPr>
        <p:spPr>
          <a:xfrm rot="10619535">
            <a:off x="3353135" y="1284004"/>
            <a:ext cx="421505" cy="2119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4048240">
            <a:off x="3669320" y="3847147"/>
            <a:ext cx="408907" cy="171820"/>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3124200"/>
            <a:ext cx="6622504" cy="1096888"/>
          </a:xfrm>
        </p:spPr>
        <p:txBody>
          <a:bodyPr>
            <a:normAutofit/>
          </a:bodyPr>
          <a:lstStyle/>
          <a:p>
            <a:pPr algn="ctr"/>
            <a:r>
              <a:rPr lang="en-US" sz="4400" b="1" i="1" dirty="0" smtClean="0">
                <a:solidFill>
                  <a:srgbClr val="660033"/>
                </a:solidFill>
                <a:effectLst>
                  <a:outerShdw blurRad="38100" dist="38100" dir="2700000" algn="tl">
                    <a:srgbClr val="000000">
                      <a:alpha val="43137"/>
                    </a:srgbClr>
                  </a:outerShdw>
                </a:effectLst>
              </a:rPr>
              <a:t>3- Hashimoto’s Thyroiditis</a:t>
            </a:r>
            <a:endParaRPr lang="en-US" sz="4400" b="1" i="1" dirty="0">
              <a:solidFill>
                <a:srgbClr val="660033"/>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564904"/>
            <a:ext cx="6172200" cy="1894362"/>
          </a:xfrm>
        </p:spPr>
        <p:txBody>
          <a:bodyPr>
            <a:normAutofit/>
          </a:bodyPr>
          <a:lstStyle/>
          <a:p>
            <a:pPr algn="ctr"/>
            <a:r>
              <a:rPr lang="en-US" sz="4400" b="1" i="1" dirty="0" smtClean="0">
                <a:solidFill>
                  <a:srgbClr val="C35001"/>
                </a:solidFill>
                <a:effectLst>
                  <a:outerShdw blurRad="38100" dist="38100" dir="2700000" algn="tl">
                    <a:srgbClr val="000000">
                      <a:alpha val="43137"/>
                    </a:srgbClr>
                  </a:outerShdw>
                </a:effectLst>
              </a:rPr>
              <a:t>Normal Anatomy &amp; Histology</a:t>
            </a:r>
            <a:endParaRPr lang="en-US" sz="4400" b="1" i="1" dirty="0">
              <a:solidFill>
                <a:srgbClr val="C35001"/>
              </a:solidFill>
              <a:effectLst>
                <a:outerShdw blurRad="38100" dist="38100" dir="2700000" algn="tl">
                  <a:srgbClr val="000000">
                    <a:alpha val="43137"/>
                  </a:srgbClr>
                </a:outerShdw>
              </a:effectLst>
            </a:endParaRPr>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2" name="Picture 2" descr="http://library.med.utah.edu/WebPath/jpeg4/ENDO016.jpg"/>
          <p:cNvPicPr>
            <a:picLocks noChangeAspect="1" noChangeArrowheads="1"/>
          </p:cNvPicPr>
          <p:nvPr/>
        </p:nvPicPr>
        <p:blipFill>
          <a:blip r:embed="rId2" cstate="print"/>
          <a:srcRect/>
          <a:stretch>
            <a:fillRect/>
          </a:stretch>
        </p:blipFill>
        <p:spPr bwMode="auto">
          <a:xfrm>
            <a:off x="1547664" y="1124744"/>
            <a:ext cx="5760640" cy="3872855"/>
          </a:xfrm>
          <a:prstGeom prst="rect">
            <a:avLst/>
          </a:prstGeom>
          <a:noFill/>
        </p:spPr>
      </p:pic>
      <p:sp>
        <p:nvSpPr>
          <p:cNvPr id="6" name="Rectangle 5"/>
          <p:cNvSpPr/>
          <p:nvPr/>
        </p:nvSpPr>
        <p:spPr>
          <a:xfrm>
            <a:off x="611560" y="4987042"/>
            <a:ext cx="7416824" cy="1754326"/>
          </a:xfrm>
          <a:prstGeom prst="rect">
            <a:avLst/>
          </a:prstGeom>
        </p:spPr>
        <p:txBody>
          <a:bodyPr wrap="square">
            <a:spAutoFit/>
          </a:bodyPr>
          <a:lstStyle/>
          <a:p>
            <a:pPr algn="ctr"/>
            <a:r>
              <a:rPr lang="en-US" b="1" i="1" dirty="0" smtClean="0"/>
              <a:t>This symmetrically small thyroid gland demonstrates atrophy. This patient was hypothyroid. This is the end result of Hashimoto's thyroiditis. Initially, the thyroid is enlarged and there may be transient hyperthyroidism, followed by a euthyroid state and then hypothyroidism with eventual atrophy years later.</a:t>
            </a:r>
            <a:endParaRPr lang="en-US" b="1" i="1" dirty="0"/>
          </a:p>
        </p:txBody>
      </p:sp>
      <p:sp>
        <p:nvSpPr>
          <p:cNvPr id="8" name="Rounded Rectangle 7"/>
          <p:cNvSpPr/>
          <p:nvPr/>
        </p:nvSpPr>
        <p:spPr>
          <a:xfrm>
            <a:off x="1619672" y="404664"/>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Gross </a:t>
            </a:r>
            <a:endParaRPr lang="en-US" sz="2800" b="1"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45" name="Picture 9"/>
          <p:cNvPicPr>
            <a:picLocks noGrp="1" noChangeAspect="1" noChangeArrowheads="1"/>
          </p:cNvPicPr>
          <p:nvPr>
            <p:ph sz="half" idx="1"/>
          </p:nvPr>
        </p:nvPicPr>
        <p:blipFill>
          <a:blip r:embed="rId2" cstate="print"/>
          <a:srcRect/>
          <a:stretch>
            <a:fillRect/>
          </a:stretch>
        </p:blipFill>
        <p:spPr>
          <a:xfrm>
            <a:off x="1691680" y="1052736"/>
            <a:ext cx="5256584" cy="4464496"/>
          </a:xfrm>
        </p:spPr>
      </p:pic>
      <p:sp>
        <p:nvSpPr>
          <p:cNvPr id="6" name="Rounded Rectangle 5"/>
          <p:cNvSpPr/>
          <p:nvPr/>
        </p:nvSpPr>
        <p:spPr>
          <a:xfrm>
            <a:off x="1835696" y="332656"/>
            <a:ext cx="511256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 Gross </a:t>
            </a:r>
            <a:endParaRPr lang="en-US" sz="2800" b="1" i="1" dirty="0">
              <a:solidFill>
                <a:schemeClr val="bg1"/>
              </a:solidFill>
            </a:endParaRPr>
          </a:p>
        </p:txBody>
      </p:sp>
      <p:sp>
        <p:nvSpPr>
          <p:cNvPr id="8" name="Rectangle 7"/>
          <p:cNvSpPr/>
          <p:nvPr/>
        </p:nvSpPr>
        <p:spPr>
          <a:xfrm>
            <a:off x="1691680" y="5589240"/>
            <a:ext cx="6696744" cy="1015663"/>
          </a:xfrm>
          <a:prstGeom prst="rect">
            <a:avLst/>
          </a:prstGeom>
        </p:spPr>
        <p:txBody>
          <a:bodyPr wrap="square">
            <a:spAutoFit/>
          </a:bodyPr>
          <a:lstStyle/>
          <a:p>
            <a:pPr>
              <a:buFont typeface="Arial" pitchFamily="34" charset="0"/>
              <a:buChar char="•"/>
            </a:pPr>
            <a:r>
              <a:rPr lang="en-US" sz="2000" b="1" i="1" dirty="0" smtClean="0"/>
              <a:t>  Diffuse enlargement.</a:t>
            </a:r>
          </a:p>
          <a:p>
            <a:pPr>
              <a:buFont typeface="Arial" pitchFamily="34" charset="0"/>
              <a:buChar char="•"/>
            </a:pPr>
            <a:r>
              <a:rPr lang="en-US" sz="2000" b="1" i="1" dirty="0" smtClean="0"/>
              <a:t>  Firm or rubbery.</a:t>
            </a:r>
          </a:p>
          <a:p>
            <a:pPr>
              <a:buFont typeface="Arial" pitchFamily="34" charset="0"/>
              <a:buChar char="•"/>
            </a:pPr>
            <a:r>
              <a:rPr lang="en-US" sz="2000" b="1" i="1" dirty="0" smtClean="0"/>
              <a:t>  Pale, yellow-tan, firm &amp; somewhat nodular cut surface</a:t>
            </a:r>
            <a:endParaRPr lang="en-US" sz="20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2" name="Rectangle 1"/>
          <p:cNvSpPr/>
          <p:nvPr/>
        </p:nvSpPr>
        <p:spPr>
          <a:xfrm>
            <a:off x="7008339" y="3429000"/>
            <a:ext cx="2088232" cy="1012585"/>
          </a:xfrm>
          <a:prstGeom prst="rect">
            <a:avLst/>
          </a:prstGeom>
          <a:solidFill>
            <a:srgbClr val="92D050"/>
          </a:solidFill>
        </p:spPr>
        <p:txBody>
          <a:bodyPr wrap="square">
            <a:spAutoFit/>
          </a:bodyPr>
          <a:lstStyle/>
          <a:p>
            <a:pPr marL="685800" marR="0">
              <a:lnSpc>
                <a:spcPct val="115000"/>
              </a:lnSpc>
              <a:spcBef>
                <a:spcPts val="0"/>
              </a:spcBef>
              <a:spcAft>
                <a:spcPts val="0"/>
              </a:spcAft>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marR="0" lvl="0">
              <a:lnSpc>
                <a:spcPct val="115000"/>
              </a:lnSpc>
              <a:spcBef>
                <a:spcPts val="0"/>
              </a:spcBef>
              <a:spcAft>
                <a:spcPts val="0"/>
              </a:spcAft>
            </a:pPr>
            <a:r>
              <a:rPr lang="en-US" sz="1300" b="1" dirty="0" smtClean="0">
                <a:latin typeface="Times New Roman" panose="02020603050405020304" pitchFamily="18" charset="0"/>
                <a:ea typeface="Calibri" panose="020F0502020204030204" pitchFamily="34" charset="0"/>
                <a:cs typeface="Arial" panose="020B0604020202020204" pitchFamily="34" charset="0"/>
              </a:rPr>
              <a:t>Complications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lphaLcPeriod"/>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B cell lymphoma</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lphaLcPeriod"/>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Papillary carcinoma</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7346" name="Picture 2" descr="http://library.med.utah.edu/WebPath/jpeg4/ENDO017.jpg"/>
          <p:cNvPicPr>
            <a:picLocks noChangeAspect="1" noChangeArrowheads="1"/>
          </p:cNvPicPr>
          <p:nvPr/>
        </p:nvPicPr>
        <p:blipFill>
          <a:blip r:embed="rId2" cstate="print"/>
          <a:srcRect/>
          <a:stretch>
            <a:fillRect/>
          </a:stretch>
        </p:blipFill>
        <p:spPr bwMode="auto">
          <a:xfrm>
            <a:off x="1115616" y="980728"/>
            <a:ext cx="6768752" cy="4248472"/>
          </a:xfrm>
          <a:prstGeom prst="rect">
            <a:avLst/>
          </a:prstGeom>
          <a:noFill/>
          <a:ln w="28575">
            <a:solidFill>
              <a:schemeClr val="tx1"/>
            </a:solidFill>
          </a:ln>
        </p:spPr>
      </p:pic>
      <p:sp>
        <p:nvSpPr>
          <p:cNvPr id="6" name="Rectangle 5"/>
          <p:cNvSpPr/>
          <p:nvPr/>
        </p:nvSpPr>
        <p:spPr>
          <a:xfrm>
            <a:off x="539552" y="5264040"/>
            <a:ext cx="7560840" cy="1477328"/>
          </a:xfrm>
          <a:prstGeom prst="rect">
            <a:avLst/>
          </a:prstGeom>
        </p:spPr>
        <p:txBody>
          <a:bodyPr wrap="square">
            <a:spAutoFit/>
          </a:bodyPr>
          <a:lstStyle/>
          <a:p>
            <a:pPr algn="ctr"/>
            <a:r>
              <a:rPr lang="en-US" b="1" i="1" dirty="0" smtClean="0"/>
              <a:t>This view shows an early stage of Hashimoto thyroiditis with prominent lymphoid follicles containing large, active germinal centers. </a:t>
            </a:r>
          </a:p>
          <a:p>
            <a:pPr algn="ctr"/>
            <a:r>
              <a:rPr lang="en-US" b="1" i="1" u="sng" dirty="0" smtClean="0"/>
              <a:t>Etiology: </a:t>
            </a:r>
            <a:r>
              <a:rPr lang="en-US" b="1" i="1" dirty="0" smtClean="0">
                <a:solidFill>
                  <a:srgbClr val="C00000"/>
                </a:solidFill>
              </a:rPr>
              <a:t>Autoimmune ;T cell mediated</a:t>
            </a:r>
            <a:r>
              <a:rPr lang="en-US" b="1" i="1" dirty="0">
                <a:solidFill>
                  <a:srgbClr val="C00000"/>
                </a:solidFill>
              </a:rPr>
              <a:t> </a:t>
            </a:r>
            <a:r>
              <a:rPr lang="en-US" b="1" i="1" dirty="0" smtClean="0">
                <a:solidFill>
                  <a:srgbClr val="C00000"/>
                </a:solidFill>
              </a:rPr>
              <a:t>disease</a:t>
            </a:r>
            <a:r>
              <a:rPr lang="en-US" b="1" i="1" dirty="0" smtClean="0"/>
              <a:t>, </a:t>
            </a:r>
            <a:r>
              <a:rPr lang="en-US" b="1" i="1" dirty="0" smtClean="0">
                <a:solidFill>
                  <a:srgbClr val="006600"/>
                </a:solidFill>
              </a:rPr>
              <a:t>antithyroglobulin and antimicrosomal (thyroid peroxidase) autoantibodies </a:t>
            </a:r>
            <a:r>
              <a:rPr lang="en-US" b="1" i="1" dirty="0" smtClean="0"/>
              <a:t>can often be detected in serum. </a:t>
            </a:r>
            <a:endParaRPr lang="en-US" b="1" i="1" dirty="0"/>
          </a:p>
        </p:txBody>
      </p:sp>
      <p:sp>
        <p:nvSpPr>
          <p:cNvPr id="7" name="Rounded Rectangle 6"/>
          <p:cNvSpPr/>
          <p:nvPr/>
        </p:nvSpPr>
        <p:spPr>
          <a:xfrm>
            <a:off x="1907704" y="260648"/>
            <a:ext cx="5688632" cy="603448"/>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LPF </a:t>
            </a:r>
            <a:endParaRPr lang="en-US" sz="2400" b="1" i="1" dirty="0">
              <a:solidFill>
                <a:schemeClr val="bg1"/>
              </a:solidFill>
            </a:endParaRPr>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8370" name="Picture 2" descr="http://library.med.utah.edu/WebPath/jpeg4/ENDO018.jpg"/>
          <p:cNvPicPr>
            <a:picLocks noChangeAspect="1" noChangeArrowheads="1"/>
          </p:cNvPicPr>
          <p:nvPr/>
        </p:nvPicPr>
        <p:blipFill>
          <a:blip r:embed="rId2" cstate="print"/>
          <a:srcRect/>
          <a:stretch>
            <a:fillRect/>
          </a:stretch>
        </p:blipFill>
        <p:spPr bwMode="auto">
          <a:xfrm>
            <a:off x="1185225" y="980727"/>
            <a:ext cx="6627135" cy="4248473"/>
          </a:xfrm>
          <a:prstGeom prst="rect">
            <a:avLst/>
          </a:prstGeom>
          <a:noFill/>
          <a:ln w="28575">
            <a:solidFill>
              <a:schemeClr val="tx1"/>
            </a:solidFill>
          </a:ln>
        </p:spPr>
      </p:pic>
      <p:sp>
        <p:nvSpPr>
          <p:cNvPr id="3" name="Rounded Rectangle 2"/>
          <p:cNvSpPr/>
          <p:nvPr/>
        </p:nvSpPr>
        <p:spPr>
          <a:xfrm>
            <a:off x="1979712" y="260648"/>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HPF </a:t>
            </a:r>
            <a:endParaRPr lang="en-US" sz="2400" b="1" i="1" dirty="0">
              <a:solidFill>
                <a:schemeClr val="bg1"/>
              </a:solidFill>
            </a:endParaRPr>
          </a:p>
        </p:txBody>
      </p:sp>
      <p:sp>
        <p:nvSpPr>
          <p:cNvPr id="4" name="Rectangle 3"/>
          <p:cNvSpPr/>
          <p:nvPr/>
        </p:nvSpPr>
        <p:spPr>
          <a:xfrm>
            <a:off x="899592" y="5301208"/>
            <a:ext cx="7200800" cy="369332"/>
          </a:xfrm>
          <a:prstGeom prst="rect">
            <a:avLst/>
          </a:prstGeom>
        </p:spPr>
        <p:txBody>
          <a:bodyPr wrap="square">
            <a:spAutoFit/>
          </a:bodyPr>
          <a:lstStyle/>
          <a:p>
            <a:pPr algn="ctr"/>
            <a:r>
              <a:rPr lang="en-US" b="1" i="1" dirty="0" smtClean="0"/>
              <a:t> </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2" name="Rectangle 1"/>
          <p:cNvSpPr/>
          <p:nvPr/>
        </p:nvSpPr>
        <p:spPr>
          <a:xfrm>
            <a:off x="1403648" y="5485874"/>
            <a:ext cx="6336704" cy="552459"/>
          </a:xfrm>
          <a:prstGeom prst="rect">
            <a:avLst/>
          </a:prstGeom>
        </p:spPr>
        <p:txBody>
          <a:bodyPr wrap="square">
            <a:spAutoFit/>
          </a:bodyPr>
          <a:lstStyle/>
          <a:p>
            <a:pPr marL="457200" marR="0">
              <a:lnSpc>
                <a:spcPct val="115000"/>
              </a:lnSpc>
              <a:spcBef>
                <a:spcPts val="0"/>
              </a:spcBef>
              <a:spcAft>
                <a:spcPts val="0"/>
              </a:spcAft>
            </a:pPr>
            <a:r>
              <a:rPr lang="en-US" sz="1300"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1300" b="1" i="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Hurthle</a:t>
            </a: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cell or </a:t>
            </a:r>
            <a:r>
              <a:rPr lang="en-US" sz="1300" b="1" i="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oxyphil</a:t>
            </a: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cell change.</a:t>
            </a:r>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300"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Lymphocytic infiltration with lymphoid </a:t>
            </a:r>
            <a:r>
              <a:rPr lang="en-US" sz="1300"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follicles formation</a:t>
            </a: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Straight Arrow Connector 5"/>
          <p:cNvCxnSpPr/>
          <p:nvPr/>
        </p:nvCxnSpPr>
        <p:spPr>
          <a:xfrm flipV="1">
            <a:off x="2555776" y="4149080"/>
            <a:ext cx="2232248"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80928"/>
            <a:ext cx="5526360" cy="1728192"/>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4- Follicular Adenoma</a:t>
            </a:r>
            <a:endParaRPr lang="en-US" sz="4400" b="1" i="1" dirty="0">
              <a:solidFill>
                <a:srgbClr val="000099"/>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QUEhQUFBUUFBcUFBQVFRQUFRQUFxQVFRUUFxcXHCYeFxkkGhQUHy8gJCcpLCwsFR4xNTAqNSYrLCkBCQoKDgwOGg8PGikkHCQpLCwpKSksLCkpLCkpKSkpKSwpKSwsKSwpLCkpKSwpKSwpKSwpKSwsKSwsLCwpLCkpLP/AABEIAMIBAwMBIgACEQEDEQH/xAAbAAACAwEBAQAAAAAAAAAAAAADBAACBQEGB//EADgQAAIBAgMFBgQGAQQDAAAAAAABAgMRBCExBRJBUWEicYGRofATscHRBhQyUmLx4RUWI6IzQnL/xAAbAQACAwEBAQAAAAAAAAAAAAABAgADBAUGB//EACwRAAICAQMCBAUFAQAAAAAAAAABAhEDBBIxIUEFIlFxExQyYfBSkaGx0Qb/2gAMAwEAAhEDEQA/AMCvt+qoqKs2tJK9/HhbpmY2JxMqjvK1/wCKUV5INi8Zd2XixRsvc3I4mokr2xfuBrvITcd5P3wYXG1RelUsn1f0M+Tg1aCPnTZrwxW9hFTvZ7ri+670S6GTRjZ2eqGaW0lGNt0Tp4neqSby0KE3Ts7copNGhTiGiUpq6DWKLLkiyQYDEPCORAhaLNDDmfTRoYWJU0OjTw6HqMRPDxHaYAl374AazyDSQvViU5H0DFAZAKgeXcBqCLgjAlajvYtNZFYx0HjyVZOAS1OnZxs2iJHpFwfNMl7nfJGccDqRExiuy0UEpg0EgiAK1IlWgoNrIgGJY7gBxkb0l1dlb0CY15D+ycLvuF9IvefW2nq/QDdG3TrzR9zawGG3KcIftil48RuMSQQWMTOdVldwgaxCCnyhRAVmHk7IWkywSHIpiVmBTsOVoXAunYSUbN+LLspoXnX5LxFYVd2aGq1PUSxEbWEcUuh0Y5nN2z0eEldDkUZOya14ryNmJhkqZ0odUUaC02UmSEhLLdvQPT1NPDZGXQlma+EgVt9RkjUw7HIxE6CHqaFsNElEXqjUkLVUVzChWbAzeaDyiBmsxewCkkZ208a6e7u6t+nE0mecr0p18Q0otJPdUmnay1fnctxQc30KcmWGLzTdI361ZTUZcbZgmVWHUOytEXZ3cMHCCiz594hnjn1EskFSZESxEzrLjCdsXiDQREAdvmcqLUky8s14ACZOKfzNjZUt2N0YtWXa8TdwkewLPg3adedGnTxFwixduAnRuhilHe11KDosP+cXJkAbpAinzOrMCScjiRYOlSLIDiXZB90BiY5EGh9QvVjlvLi7fYTrQun0Gd52twAyiHKuGdCHQLsapa6PSYdZHmdmxtJnqcKsjk6h0zuabrEtKmAcWjR+GBnQMqma9oPC6m1hEZlChY1sKskG7FqjTw6HYMVw6GL9AMZI7KQtVkHcgNRFcuoaF2AqMYkgUhWxVEWqPO3MLSjbTQFU/Uu8BtXaSo0pT4pWiucnkvv4HW0FbGzyHj6lPNjxr0/tnasruTXM5F5HlNjbYlGSjNtxbsnyl16M9VTlkdGLs4Op08sEtsi8FmXSzK8i/EcyFWdTOSOIhAs1c7DSxWLOxeYCGNiuzO3U9Dg86Zhbbp2lfuNnZVTsCT4OjgrdF+4/RGKWVxaksxgpNzLtHCECKfKkgiRRBEWIZnbFZJM7c4hgGfVha/eCq6mhXppmZWqZsSRvxS3JUE2f+o9NhEeawP6j0mDeRytVyeh0f0GlE7unKYWKOebjtGmaGGhkLUkaFCA1kaHcPHIM4lKKDpBtkSF5IHNDLjcDOPuwrYaFWgM0GksyTplbYUjOrrR8jxW39qqtNqP6I/p/k+Mj3WIjk+J80xVLclJcpNeTOnop+VxORrdPF5Y5XylRWeSVnn9mey2Ji9+mr68TxO9meo/DTupPhc6WN0zheJ41LDu7o9E9DrBplrmk8sdZDtTocsQBIllIrA4iEKbTo70U/A7sOpZWDKN4NCuAluyzFatGjHPbT+5uwyL3BLMspGc7LGUQC2QgtHzJIuikUEUXyLNyXcf4cnwmQiLfDfJl1h5cgPLBctDx02aXEX+wvV0Zi1Fmz0iwLeoGrsdf+qu/Nmeeqx8I6em0OZfUqMfCPM9JgZmfV2PWgt505qC42yXG/QcwJj1D3KzsaWOxUbVIOkAooOkc43DVJD9BCFGQ9QYwB6mw8WLQYemBhRbeBTQ0oFZUhGMZVY6GxNIXg8hSC+J0PnO3Y2xFRfyv5pP6n0fEHgvxThXGq52yklnyaVvlY36KXmZh1a8pjU4Xuew2Dh92iubzPH4WN5d57nD9mNuiO1D1PKeKyexQXcagwgvRqXYa5cjzklTCpE4HISI2EQskVnkWgiVEQBalLMWlG0mFg7MNVgmQYNQq5LyDRkJ0FquegzTd0Z5KmdrTy340H3yC3xTotl1GMtnrkSWBiaccDnnfxCLZ9s/T7HHWP1PYGO9n24f2deDa4XN6GEWsfFPiXWHu1lYb4aGRiYPZjb7UcuSZ6TZ2ChFdmnnzYxClGFskUrbQUUWqKiLTZfGONrNLTw6nzWlZVJJaKTt3Xdj0e1tsOaajppf7HmqULPxKpNNOi6MaNvD5jcYCODZq04ZGPuXgoxsNUWBlE7TmMgUaFOY9hmZdGZpUKg6QKHoEkika6LSmRxRDPxaEoRHcWBUcjO0OJ14mbXw9zXroWjRuNF0I1ZkrY0HnuRT5pWfoFez3bLgrGvToDEcPkXY9Rkg+jMep0WDMvPHr69zzNOhKLd0FUjeqYRC09nrkdCGvkuUcLN4Bjk7jJr+f8M+DzJJjv+noq8Gi35+PeJkl/wA/PtNfsL05FmwssOkUVG4/z0PRlT8Ay/qX8gmxmDug1PZ1+AVYCwVrcb5sSfgWdLo0/wA9hGIWjWvnz16NOzRerg2jN39yq4vSWa6S0fyLt8ciuLKMGDLgk4ZE0OOR0HOOZCs2UbFSjw9orFZZmfHaM1wv4HfzzfB+hgTR6vqPOolmAqY1cDNxeMm1lFvxRjqniM+y1flmNaGSPQV9r24mbiMVKpktOIvh9nyveSfezTp0bLQonL0LEIVKWQtKh7+ppumClT6GZWi50CwiNijmZlHDu90n5M0qOWuQaImglSIFxGpyuhVSIkEvCVh2lXM2VSxIYkZ9B0jZp1w0a/Mx6eKDwxJXYzQ7UlcrLQFCrcvKQJIQXqlqcCOOYaCEIWox9A6iSMbI7KQ8VRVJ2ykwUmi1SYJjiAqswaD/AAbhYUApWKxNULjdDCDEKAxCA1CMpTolnSCnGgigJ0DN2hsuNRWku5rJruZsboOpTGi3F2hZJSVM8BP8M14tpSUktJOTTa6oh7WVHMhf8eRlelgZzpq+ugWjFcrvyRVZ5dAlODTYtG7sWlgE+nyKxwD4sPBPi8/fANCRKQOqEnhczjw3VLvGZytmkVjJ6vj6f2SiWLPCcPpr4hPymXLuL1XbJtZcGrPw5kpyzVvT7B2k3HVQUV3u3gdirtq2mnXg175nVO7lF26cCyvk/B+nDvCoolhIYeL4Wvn5ao5LZq5LPoXlUSl6+gaOJyS6fQVxQVJilTZVN6xXyF6v4dpcLrukzRqV736fYFWqdMlmxdpZGTM3/bbteFTwmvqvsZWIdSlLdnGzejWafcz2+zKkfhReV3e/mxT8RqEqMm9VnF/y4eeniLLEqtDxyO+piYKDauxo5g4dlDDgUSiW7gCgHhkcscYqiK3YR1AUqhNxsJCjYeitsGohY0g0KYSEMwCg4UQqphFEskWIVlVTOuJdkIKwaR3dLkIKV3TkkRzKTmSwUDlDMhVzIMQxo1uWXPiw0ZX1l9fRCkanBjMcRl096IuHGacP7epZR8vQBTq7zstObzK1toRi7Wc5ckvqAFjaiDrQfARliZ8HGP8A2+xWeMnpvd9lYlgZetiUspLx5FFVbXHLihf4l3xbNOhh3ZPK3cNYLAuMpR0s9L8/IPhqdVJKUou3R5hJK1u/yGFCy6hCKfkJNtt5vPT3kEWBl+5+g82XpPPPS9vBitBM+OA/lLz+x17O6vzZo1FYG55FdOx0xKlNU4y3t7JX7OtuOXERqYh1msmop3W883yvbJDG0q6jBvjmvPJfMFg1khZyroWQjfUfoUkkEcCURlRBVkboU+CdVAb+Gd3CbRdwtGkXVMPuHUgNC2CUSWL2OpCNBKpFjsoksEBGQ4jjZLBRxsq5lWwdyWQtOYGcyTYvOYABXI4LOZwcUxviPjp8w9KV5JcXw5LqDpwbt19EGw0LRb4t2XcjQBsam7dmPLN8+iKQoWWWrz8C9JWvfp4+7l41E2/D7/IgDPqVUp2/adcM+9OwpVqt1Zd69NA2FxPB5tejDSI2zkYtNNa6aZ58PQ3cPV7Cduy0u9aJ+TMmqle8bNcuXcXwOMccs2m/7HpAs1ZwzT8P8l4JveXG7XQQ/PW6o7/qmeeTeoUGzWcsl3fUnxPVozZbQvxAVdpqOrz4LV+QkmMa1XE3uubYvUxaSzZkxr1Kn6Y7q5y+y+41T2c7dp7z66eCKpMeKFsTU+JJWvZO/iaGEpWRelg7DVOkVbW+S7ckqRakN00BhD3wDFkUVSkEcSKJyM/Mq5DOhC7KkR1MWhjljpVMskVsh1FWdZXeFYSsmDczs5ApTEsgT4lyjj1Btg3Mlkok0KVQ05gKjCgAHUOHJWOjgMuGN1fd5IvHFt6ZL6CsaKLRsahBueK8gznaHXViVLN34L1Yz8S+SzfvUIBRZO5WvUSzTs0Fr4WbTztySWvieVxuGk5u+9Oztm3a/JJEtepF1Nett+EX+teGYr/umKeSk+5WLYbYeS/4kn1d0Ow2VbSMV4D9AWLP8VOX6aLbCU8diJ6U4xX8m36D9LCP+ojdLCS4L0sK2h1foLYXZ9Sf/kqO37Ydheepr4bAQhovffxOUcHU5pdy+41HZ0uM5P0Qu4NN8nZYiMFnZclx8isMS5aKy5s7/pqWfHmEUUhLHSojjNJtdq2ttS+HxdxjCVEoefoZ0ZXnJrRv+yuVxaYeTXjUI583/kUp1Qu+NuEoN8Qvv/YX3jqmCyUHUrl0wMGETJYSyZEytzqYrIWKNFri8q7392ys02nfl/YjGjFy49zkwQaTEpYlreutP8v6FbHhjlP6QkpA3Ip8Z5ZLO68r5++ZyTISeNwdP87EkxerMLOQrWY6KikqhBSVTMgxDNeKzsjqlfLzFoQ3Flq+IVft8+pqKBn42iWS59B+nUUY5Lw+S9TKxVSzXn4aIkcfr6d+dl6+hGQ3JO0G3ra4J7GUMOqkk7ymtx2yerbv4GZU2o9xq/JebV35WR6HbP4qVbC4WhneDcpO+WS3YpclYrcLaJudiPxVFe8wlGW80vF/QzsRK+nBL1/sboTsr30XyLEh0zTWT0HKdjJjXb3b63v9QzxfIDGNZNeZdTWRm08RkRYrMWiWPTq5Ze8hDEVDlTEZAIU3J3lpy98CMKZFVk00n3h6MLJBYxSJJlMhky8S2+DTO2FCGTLxYGAWMB0hWMQYRsFFlggLXOKRRyOXAELcBKmt7eu+6+Xf6HXIpKQjHjJrgkpCrorPN59e/wC7CykClIRoKm48Mru255X9Xdg5M7KYNQb0TfcrhUbFlNvrJlJ1BarM1qP4frT4bq5v7GrhfwXDWpJy6aL7mqOCcuxnlmhE8RKauQ+lR2BRSsqcfJELvlfuU/M/Y+MyeYXDvt+f0IQRFhXaD7XivkJUXp3shBlwTsXxj7C/+18w8H/yR75fJHCCy5Qq5NOt+nyLN9hkIOOh+nw98CqeZCCPkcagykXmQgwCQfaY5TZ0hTIKL3Ov6MhCssRIlyEFGCxCxIQdCMLEs+JCBAUOTIQASrAviQgrGKs1dm0IvWMX3pM6Q06VJyKM3Bu/k4WXYhp+1EpUktEl4IhDoUc2xiKOshAgBshCEI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1835696" y="260648"/>
            <a:ext cx="609600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Solitary Thyroid nodule</a:t>
            </a:r>
            <a:endParaRPr lang="en-US" sz="28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5" name="Picture 4"/>
          <p:cNvPicPr>
            <a:picLocks noChangeAspect="1"/>
          </p:cNvPicPr>
          <p:nvPr/>
        </p:nvPicPr>
        <p:blipFill>
          <a:blip r:embed="rId2"/>
          <a:stretch>
            <a:fillRect/>
          </a:stretch>
        </p:blipFill>
        <p:spPr>
          <a:xfrm>
            <a:off x="2250033" y="1556792"/>
            <a:ext cx="5267325" cy="3838575"/>
          </a:xfrm>
          <a:prstGeom prst="rect">
            <a:avLst/>
          </a:prstGeom>
        </p:spPr>
      </p:pic>
      <p:sp>
        <p:nvSpPr>
          <p:cNvPr id="2" name="Rectangle 1"/>
          <p:cNvSpPr/>
          <p:nvPr/>
        </p:nvSpPr>
        <p:spPr>
          <a:xfrm>
            <a:off x="2944702" y="5839742"/>
            <a:ext cx="3877985" cy="292388"/>
          </a:xfrm>
          <a:prstGeom prst="rect">
            <a:avLst/>
          </a:prstGeom>
        </p:spPr>
        <p:txBody>
          <a:bodyPr wrap="none">
            <a:spAutoFit/>
          </a:bodyPr>
          <a:lstStyle/>
          <a:p>
            <a:r>
              <a:rPr lang="en-US" sz="1300" b="1" i="1" dirty="0">
                <a:solidFill>
                  <a:srgbClr val="FF0000"/>
                </a:solidFill>
                <a:latin typeface="Times New Roman" panose="02020603050405020304" pitchFamily="18" charset="0"/>
                <a:ea typeface="Calibri" panose="020F0502020204030204" pitchFamily="34" charset="0"/>
              </a:rPr>
              <a:t>Central and slightly left sided thyroid nodule.	</a:t>
            </a:r>
            <a:endParaRPr lang="ar-SA" dirty="0"/>
          </a:p>
        </p:txBody>
      </p:sp>
    </p:spTree>
    <p:extLst>
      <p:ext uri="{BB962C8B-B14F-4D97-AF65-F5344CB8AC3E}">
        <p14:creationId xmlns:p14="http://schemas.microsoft.com/office/powerpoint/2010/main" val="236393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5085184"/>
            <a:ext cx="7920880" cy="929485"/>
          </a:xfrm>
          <a:prstGeom prst="rect">
            <a:avLst/>
          </a:prstGeom>
        </p:spPr>
        <p:txBody>
          <a:bodyPr wrap="square">
            <a:spAutoFit/>
          </a:bodyPr>
          <a:lstStyle/>
          <a:p>
            <a:pPr lvl="0" algn="ctr">
              <a:lnSpc>
                <a:spcPct val="115000"/>
              </a:lnSpc>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Well circumscribed and encapsulated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tumour</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nodule.</a:t>
            </a:r>
            <a:endPar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ct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Pale and yellowish </a:t>
            </a:r>
            <a:r>
              <a:rPr lang="en-US"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cut-surface</a:t>
            </a:r>
            <a:endParaRPr lang="en-US" sz="1600" dirty="0" smtClean="0">
              <a:solidFill>
                <a:prstClr val="black"/>
              </a:solidFill>
              <a:latin typeface="Times New Roman" panose="02020603050405020304" pitchFamily="18" charset="0"/>
              <a:cs typeface="Times New Roman" panose="02020603050405020304" pitchFamily="18" charset="0"/>
            </a:endParaRPr>
          </a:p>
          <a:p>
            <a:pPr lvl="0" algn="ctr"/>
            <a:r>
              <a:rPr lang="en-US" sz="1600" b="1" dirty="0" smtClean="0">
                <a:latin typeface="Times New Roman" panose="02020603050405020304" pitchFamily="18" charset="0"/>
                <a:cs typeface="Times New Roman" panose="02020603050405020304" pitchFamily="18" charset="0"/>
              </a:rPr>
              <a:t>The surrounding thyroid tissue is unremarkable </a:t>
            </a:r>
            <a:r>
              <a:rPr lang="en-US" sz="2000" b="1" dirty="0" smtClean="0"/>
              <a:t>. </a:t>
            </a:r>
          </a:p>
        </p:txBody>
      </p:sp>
      <p:sp>
        <p:nvSpPr>
          <p:cNvPr id="4" name="Rounded Rectangle 3"/>
          <p:cNvSpPr/>
          <p:nvPr/>
        </p:nvSpPr>
        <p:spPr>
          <a:xfrm>
            <a:off x="611560" y="260648"/>
            <a:ext cx="756084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Gross cut section</a:t>
            </a:r>
            <a:endParaRPr lang="en-US" sz="2800" b="1" i="1" dirty="0"/>
          </a:p>
        </p:txBody>
      </p:sp>
      <p:pic>
        <p:nvPicPr>
          <p:cNvPr id="30721" name="Picture 1"/>
          <p:cNvPicPr>
            <a:picLocks noChangeAspect="1" noChangeArrowheads="1"/>
          </p:cNvPicPr>
          <p:nvPr/>
        </p:nvPicPr>
        <p:blipFill>
          <a:blip r:embed="rId3" cstate="print"/>
          <a:srcRect/>
          <a:stretch>
            <a:fillRect/>
          </a:stretch>
        </p:blipFill>
        <p:spPr bwMode="auto">
          <a:xfrm>
            <a:off x="251520" y="1052736"/>
            <a:ext cx="4464496" cy="3816424"/>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a:xfrm>
            <a:off x="4860032" y="1052736"/>
            <a:ext cx="3843427" cy="3816424"/>
          </a:xfrm>
          <a:prstGeom prst="rect">
            <a:avLst/>
          </a:prstGeom>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LPF</a:t>
            </a:r>
            <a:endParaRPr lang="en-US" sz="2800" b="1" i="1" dirty="0"/>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8" name="Left Arrow 7"/>
          <p:cNvSpPr/>
          <p:nvPr/>
        </p:nvSpPr>
        <p:spPr>
          <a:xfrm>
            <a:off x="7308304" y="2996952"/>
            <a:ext cx="504056" cy="360040"/>
          </a:xfrm>
          <a:prstGeom prst="leftArrow">
            <a:avLst/>
          </a:prstGeom>
          <a:solidFill>
            <a:srgbClr val="0099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9900"/>
              </a:solidFill>
            </a:endParaRPr>
          </a:p>
        </p:txBody>
      </p:sp>
      <p:sp>
        <p:nvSpPr>
          <p:cNvPr id="9" name="Left Arrow 8"/>
          <p:cNvSpPr/>
          <p:nvPr/>
        </p:nvSpPr>
        <p:spPr>
          <a:xfrm>
            <a:off x="5292080" y="1916832"/>
            <a:ext cx="504056" cy="360040"/>
          </a:xfrm>
          <a:prstGeom prst="leftArrow">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10" name="Right Arrow 9"/>
          <p:cNvSpPr/>
          <p:nvPr/>
        </p:nvSpPr>
        <p:spPr>
          <a:xfrm>
            <a:off x="1835696" y="2348880"/>
            <a:ext cx="576064" cy="36004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899592" y="1124744"/>
            <a:ext cx="6867525" cy="3705225"/>
          </a:xfrm>
          <a:prstGeom prst="rect">
            <a:avLst/>
          </a:prstGeom>
          <a:ln w="28575">
            <a:solidFill>
              <a:schemeClr val="tx1"/>
            </a:solidFill>
          </a:ln>
        </p:spPr>
      </p:pic>
      <p:sp>
        <p:nvSpPr>
          <p:cNvPr id="2" name="Rectangle 1"/>
          <p:cNvSpPr/>
          <p:nvPr/>
        </p:nvSpPr>
        <p:spPr>
          <a:xfrm>
            <a:off x="1547664" y="5201542"/>
            <a:ext cx="6984776" cy="1366528"/>
          </a:xfrm>
          <a:prstGeom prst="rect">
            <a:avLst/>
          </a:prstGeom>
        </p:spPr>
        <p:txBody>
          <a:bodyPr wrap="square">
            <a:spAutoFit/>
          </a:bodyPr>
          <a:lstStyle/>
          <a:p>
            <a:pPr marL="742950" marR="0" indent="-285750">
              <a:lnSpc>
                <a:spcPct val="115000"/>
              </a:lnSpc>
              <a:spcBef>
                <a:spcPts val="0"/>
              </a:spcBef>
              <a:spcAft>
                <a:spcPts val="0"/>
              </a:spcAft>
              <a:buFont typeface="Wingdings" panose="05000000000000000000" pitchFamily="2" charset="2"/>
              <a:buChar char="Ø"/>
            </a:pPr>
            <a:r>
              <a:rPr lang="en-US"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Red </a:t>
            </a:r>
            <a:r>
              <a:rPr lang="en-US"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arrow</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Small neoplastic follicles with little colloid material.</a:t>
            </a:r>
            <a:endParaRPr lang="en-US" sz="1400" dirty="0">
              <a:latin typeface="Calibri" panose="020F0502020204030204" pitchFamily="34" charset="0"/>
              <a:ea typeface="Calibri" panose="020F0502020204030204" pitchFamily="34" charset="0"/>
              <a:cs typeface="Arial" panose="020B0604020202020204" pitchFamily="34" charset="0"/>
            </a:endParaRPr>
          </a:p>
          <a:p>
            <a:pPr marL="742950" marR="0" indent="-285750">
              <a:lnSpc>
                <a:spcPct val="115000"/>
              </a:lnSpc>
              <a:spcBef>
                <a:spcPts val="0"/>
              </a:spcBef>
              <a:spcAft>
                <a:spcPts val="0"/>
              </a:spcAft>
              <a:buFont typeface="Wingdings" panose="05000000000000000000" pitchFamily="2" charset="2"/>
              <a:buChar char="Ø"/>
            </a:pPr>
            <a:r>
              <a:rPr lang="en-US" b="1" i="1" dirty="0" smtClean="0">
                <a:solidFill>
                  <a:srgbClr val="0000FF"/>
                </a:solidFill>
                <a:latin typeface="Times New Roman" panose="02020603050405020304" pitchFamily="18" charset="0"/>
                <a:ea typeface="Calibri" panose="020F0502020204030204" pitchFamily="34" charset="0"/>
                <a:cs typeface="Arial" panose="020B0604020202020204" pitchFamily="34" charset="0"/>
              </a:rPr>
              <a:t>Blue</a:t>
            </a:r>
            <a:r>
              <a:rPr lang="en-US"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arrow</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Capsule</a:t>
            </a:r>
            <a:r>
              <a:rPr lang="en-US"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endParaRPr lang="en-US" sz="1400" dirty="0" smtClean="0">
              <a:latin typeface="Calibri" panose="020F0502020204030204" pitchFamily="34" charset="0"/>
              <a:ea typeface="Calibri" panose="020F0502020204030204" pitchFamily="34" charset="0"/>
              <a:cs typeface="Arial" panose="020B0604020202020204" pitchFamily="34" charset="0"/>
            </a:endParaRPr>
          </a:p>
          <a:p>
            <a:pPr marL="742950" marR="0" indent="-285750">
              <a:lnSpc>
                <a:spcPct val="115000"/>
              </a:lnSpc>
              <a:spcBef>
                <a:spcPts val="0"/>
              </a:spcBef>
              <a:spcAft>
                <a:spcPts val="0"/>
              </a:spcAft>
              <a:buFont typeface="Wingdings" panose="05000000000000000000" pitchFamily="2" charset="2"/>
              <a:buChar char="Ø"/>
            </a:pPr>
            <a:r>
              <a:rPr lang="en-US" b="1" i="1" dirty="0" smtClean="0">
                <a:solidFill>
                  <a:srgbClr val="009900"/>
                </a:solidFill>
                <a:latin typeface="Times New Roman" panose="02020603050405020304" pitchFamily="18" charset="0"/>
                <a:ea typeface="Calibri" panose="020F0502020204030204" pitchFamily="34" charset="0"/>
              </a:rPr>
              <a:t> Green</a:t>
            </a:r>
            <a:r>
              <a:rPr lang="en-US" b="1" i="1" dirty="0" smtClean="0">
                <a:solidFill>
                  <a:srgbClr val="FF0000"/>
                </a:solidFill>
                <a:latin typeface="Times New Roman" panose="02020603050405020304" pitchFamily="18" charset="0"/>
                <a:ea typeface="Calibri" panose="020F0502020204030204" pitchFamily="34" charset="0"/>
              </a:rPr>
              <a:t> </a:t>
            </a:r>
            <a:r>
              <a:rPr lang="en-US" b="1" i="1" dirty="0">
                <a:solidFill>
                  <a:srgbClr val="000000"/>
                </a:solidFill>
                <a:latin typeface="Times New Roman" panose="02020603050405020304" pitchFamily="18" charset="0"/>
                <a:ea typeface="Calibri" panose="020F0502020204030204" pitchFamily="34" charset="0"/>
              </a:rPr>
              <a:t>arrow</a:t>
            </a:r>
            <a:r>
              <a:rPr lang="en-US" b="1" i="1" dirty="0">
                <a:solidFill>
                  <a:srgbClr val="FF0000"/>
                </a:solidFill>
                <a:latin typeface="Times New Roman" panose="02020603050405020304" pitchFamily="18" charset="0"/>
                <a:ea typeface="Calibri" panose="020F0502020204030204" pitchFamily="34" charset="0"/>
              </a:rPr>
              <a:t>: Normal thyroid follicles outside the </a:t>
            </a:r>
            <a:r>
              <a:rPr lang="en-US" b="1" i="1" dirty="0" err="1">
                <a:solidFill>
                  <a:srgbClr val="FF0000"/>
                </a:solidFill>
                <a:latin typeface="Times New Roman" panose="02020603050405020304" pitchFamily="18" charset="0"/>
                <a:ea typeface="Calibri" panose="020F0502020204030204" pitchFamily="34" charset="0"/>
              </a:rPr>
              <a:t>tumour</a:t>
            </a:r>
            <a:endParaRPr lang="ar-SA" dirty="0"/>
          </a:p>
        </p:txBody>
      </p:sp>
    </p:spTree>
    <p:extLst>
      <p:ext uri="{BB962C8B-B14F-4D97-AF65-F5344CB8AC3E}">
        <p14:creationId xmlns:p14="http://schemas.microsoft.com/office/powerpoint/2010/main" val="1831053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5538" name="Picture 2" descr="http://library.med.utah.edu/WebPath/jpeg4/ENDO025.jpg"/>
          <p:cNvPicPr>
            <a:picLocks noChangeAspect="1" noChangeArrowheads="1"/>
          </p:cNvPicPr>
          <p:nvPr/>
        </p:nvPicPr>
        <p:blipFill>
          <a:blip r:embed="rId3" cstate="print"/>
          <a:srcRect/>
          <a:stretch>
            <a:fillRect/>
          </a:stretch>
        </p:blipFill>
        <p:spPr bwMode="auto">
          <a:xfrm>
            <a:off x="1129648" y="1124744"/>
            <a:ext cx="6682712" cy="3888432"/>
          </a:xfrm>
          <a:prstGeom prst="rect">
            <a:avLst/>
          </a:prstGeom>
          <a:noFill/>
          <a:ln w="28575">
            <a:solidFill>
              <a:schemeClr val="tx1"/>
            </a:solidFill>
          </a:ln>
        </p:spPr>
      </p:pic>
      <p:sp>
        <p:nvSpPr>
          <p:cNvPr id="3" name="Rounded Rectangle 2"/>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HPF</a:t>
            </a:r>
            <a:endParaRPr lang="en-US" sz="2800" b="1" i="1" dirty="0"/>
          </a:p>
        </p:txBody>
      </p:sp>
      <p:sp>
        <p:nvSpPr>
          <p:cNvPr id="4" name="Rectangle 3"/>
          <p:cNvSpPr/>
          <p:nvPr/>
        </p:nvSpPr>
        <p:spPr>
          <a:xfrm>
            <a:off x="755576" y="5157192"/>
            <a:ext cx="8136904" cy="2031325"/>
          </a:xfrm>
          <a:prstGeom prst="rect">
            <a:avLst/>
          </a:prstGeom>
        </p:spPr>
        <p:txBody>
          <a:bodyPr wrap="square">
            <a:spAutoFit/>
          </a:bodyPr>
          <a:lstStyle/>
          <a:p>
            <a:pPr algn="ctr"/>
            <a:r>
              <a:rPr lang="en-US" b="1" i="1" dirty="0" smtClean="0"/>
              <a:t>Normal thyroid follicles appear at the lower right. The follicular adenoma is at the center to upper left.</a:t>
            </a:r>
          </a:p>
          <a:p>
            <a:pPr algn="ctr"/>
            <a:r>
              <a:rPr lang="en-US" b="1" i="1" dirty="0" smtClean="0"/>
              <a:t>Pathologic </a:t>
            </a:r>
            <a:r>
              <a:rPr lang="en-US" b="1" i="1" dirty="0"/>
              <a:t>features that if present they will indicate malignant </a:t>
            </a:r>
            <a:r>
              <a:rPr lang="en-US" b="1" i="1" dirty="0" smtClean="0"/>
              <a:t>                         </a:t>
            </a:r>
            <a:r>
              <a:rPr lang="en-US" b="1" i="1" dirty="0"/>
              <a:t>transformation in this case. </a:t>
            </a:r>
          </a:p>
          <a:p>
            <a:pPr marL="285750" indent="-285750" algn="ctr">
              <a:buFont typeface="Wingdings" panose="05000000000000000000" pitchFamily="2" charset="2"/>
              <a:buChar char="Ø"/>
            </a:pPr>
            <a:r>
              <a:rPr lang="en-US" b="1" i="1" smtClean="0"/>
              <a:t>Capsular </a:t>
            </a:r>
            <a:r>
              <a:rPr lang="en-US" b="1" i="1" dirty="0"/>
              <a:t>invasion.</a:t>
            </a:r>
          </a:p>
          <a:p>
            <a:pPr marL="285750" indent="-285750" algn="ctr">
              <a:buFont typeface="Wingdings" panose="05000000000000000000" pitchFamily="2" charset="2"/>
              <a:buChar char="Ø"/>
            </a:pPr>
            <a:r>
              <a:rPr lang="en-US" b="1" i="1" dirty="0" smtClean="0"/>
              <a:t>Vascular </a:t>
            </a:r>
            <a:r>
              <a:rPr lang="en-US" b="1" i="1" dirty="0"/>
              <a:t>invasion</a:t>
            </a:r>
          </a:p>
          <a:p>
            <a:pPr algn="ctr"/>
            <a:r>
              <a:rPr lang="en-US" b="1" i="1" dirty="0" smtClean="0"/>
              <a:t> </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08920"/>
            <a:ext cx="6172200" cy="1894362"/>
          </a:xfrm>
        </p:spPr>
        <p:txBody>
          <a:bodyPr>
            <a:normAutofit/>
          </a:bodyPr>
          <a:lstStyle/>
          <a:p>
            <a:pPr algn="ctr"/>
            <a:r>
              <a:rPr lang="en-US" sz="4400" b="1" i="1" dirty="0" smtClean="0">
                <a:solidFill>
                  <a:schemeClr val="accent3">
                    <a:lumMod val="50000"/>
                  </a:schemeClr>
                </a:solidFill>
                <a:effectLst>
                  <a:outerShdw blurRad="38100" dist="38100" dir="2700000" algn="tl">
                    <a:srgbClr val="000000">
                      <a:alpha val="43137"/>
                    </a:srgbClr>
                  </a:outerShdw>
                </a:effectLst>
              </a:rPr>
              <a:t>5- Papillary Thyroid Carcinoma</a:t>
            </a:r>
            <a:endParaRPr lang="en-US" sz="4400" b="1" i="1" dirty="0">
              <a:solidFill>
                <a:schemeClr val="accent3">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cstate="print"/>
          <a:srcRect/>
          <a:stretch>
            <a:fillRect/>
          </a:stretch>
        </p:blipFill>
        <p:spPr bwMode="auto">
          <a:xfrm>
            <a:off x="4572000" y="908720"/>
            <a:ext cx="3600400" cy="4464496"/>
          </a:xfrm>
          <a:prstGeom prst="rect">
            <a:avLst/>
          </a:prstGeom>
          <a:noFill/>
          <a:ln w="9525">
            <a:noFill/>
            <a:miter lim="800000"/>
            <a:headEnd/>
            <a:tailEnd/>
          </a:ln>
        </p:spPr>
      </p:pic>
      <p:pic>
        <p:nvPicPr>
          <p:cNvPr id="9" name="Picture 2" descr="http://library.med.utah.edu/WebPath/jpeg4/ENDO015.jpg"/>
          <p:cNvPicPr>
            <a:picLocks noChangeAspect="1" noChangeArrowheads="1"/>
          </p:cNvPicPr>
          <p:nvPr/>
        </p:nvPicPr>
        <p:blipFill>
          <a:blip r:embed="rId4" cstate="print"/>
          <a:srcRect/>
          <a:stretch>
            <a:fillRect/>
          </a:stretch>
        </p:blipFill>
        <p:spPr bwMode="auto">
          <a:xfrm>
            <a:off x="971600" y="908720"/>
            <a:ext cx="3384376" cy="4464496"/>
          </a:xfrm>
          <a:prstGeom prst="rect">
            <a:avLst/>
          </a:prstGeom>
          <a:noFill/>
        </p:spPr>
      </p:pic>
      <p:sp>
        <p:nvSpPr>
          <p:cNvPr id="10" name="Rectangle 9"/>
          <p:cNvSpPr/>
          <p:nvPr/>
        </p:nvSpPr>
        <p:spPr>
          <a:xfrm>
            <a:off x="539552" y="5373216"/>
            <a:ext cx="7704856" cy="1200329"/>
          </a:xfrm>
          <a:prstGeom prst="rect">
            <a:avLst/>
          </a:prstGeom>
        </p:spPr>
        <p:txBody>
          <a:bodyPr wrap="square">
            <a:spAutoFit/>
          </a:bodyPr>
          <a:lstStyle/>
          <a:p>
            <a:pPr algn="ctr"/>
            <a:r>
              <a:rPr lang="en-US" b="1" i="1" dirty="0" smtClean="0"/>
              <a:t>The normal appearance of the thyroid gland (15-25 g ) on the anterior trachea of the neck. The thyroid gland has a right lobe and a left lobe connected by </a:t>
            </a:r>
          </a:p>
          <a:p>
            <a:pPr algn="ctr"/>
            <a:r>
              <a:rPr lang="en-US" b="1" i="1" dirty="0" smtClean="0"/>
              <a:t>a narrow isthmus. A normal thyroid cannot easily be palpated on physical examination</a:t>
            </a:r>
            <a:endParaRPr lang="en-US" b="1" i="1" dirty="0"/>
          </a:p>
        </p:txBody>
      </p:sp>
      <p:sp>
        <p:nvSpPr>
          <p:cNvPr id="11" name="Rounded Rectangle 10"/>
          <p:cNvSpPr/>
          <p:nvPr/>
        </p:nvSpPr>
        <p:spPr>
          <a:xfrm>
            <a:off x="1115616" y="216024"/>
            <a:ext cx="6840760" cy="54868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Normal anatomy of thyroid gland</a:t>
            </a:r>
            <a:endParaRPr lang="en-US" sz="28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9792" y="1052736"/>
            <a:ext cx="4824536" cy="3806860"/>
          </a:xfrm>
          <a:prstGeom prst="rect">
            <a:avLst/>
          </a:prstGeom>
        </p:spPr>
      </p:pic>
      <p:sp>
        <p:nvSpPr>
          <p:cNvPr id="5" name="Rounded Rectangle 4"/>
          <p:cNvSpPr/>
          <p:nvPr/>
        </p:nvSpPr>
        <p:spPr>
          <a:xfrm>
            <a:off x="2339752" y="260648"/>
            <a:ext cx="5688632"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a:t>
            </a:r>
            <a:endParaRPr lang="en-US" sz="2800" b="1" i="1" dirty="0"/>
          </a:p>
        </p:txBody>
      </p:sp>
      <p:sp>
        <p:nvSpPr>
          <p:cNvPr id="6" name="Rectangle 5"/>
          <p:cNvSpPr/>
          <p:nvPr/>
        </p:nvSpPr>
        <p:spPr>
          <a:xfrm>
            <a:off x="2826060" y="5445224"/>
            <a:ext cx="4572000" cy="646331"/>
          </a:xfrm>
          <a:prstGeom prst="rect">
            <a:avLst/>
          </a:prstGeom>
        </p:spPr>
        <p:txBody>
          <a:bodyPr>
            <a:spAutoFit/>
          </a:bodyPr>
          <a:lstStyle/>
          <a:p>
            <a:pPr algn="ctr"/>
            <a:r>
              <a:rPr lang="en-US" b="1" i="1" dirty="0">
                <a:latin typeface="arial" panose="020B0604020202020204" pitchFamily="34" charset="0"/>
              </a:rPr>
              <a:t>Huge </a:t>
            </a:r>
            <a:r>
              <a:rPr lang="en-US" b="1" i="1" dirty="0" smtClean="0">
                <a:latin typeface="arial" panose="020B0604020202020204" pitchFamily="34" charset="0"/>
              </a:rPr>
              <a:t>thyroid swelling due to papillary </a:t>
            </a:r>
            <a:r>
              <a:rPr lang="en-US" b="1" i="1" dirty="0">
                <a:latin typeface="arial" panose="020B0604020202020204" pitchFamily="34" charset="0"/>
              </a:rPr>
              <a:t>thyroid carcinoma</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676150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23528" y="5373216"/>
            <a:ext cx="7992888" cy="1015663"/>
          </a:xfrm>
          <a:prstGeom prst="rect">
            <a:avLst/>
          </a:prstGeom>
          <a:noFill/>
        </p:spPr>
        <p:txBody>
          <a:bodyPr wrap="square">
            <a:spAutoFit/>
          </a:bodyPr>
          <a:lstStyle/>
          <a:p>
            <a:pPr algn="ctr"/>
            <a:r>
              <a:rPr lang="en-US" sz="2000" b="1" i="1" dirty="0" smtClean="0"/>
              <a:t>A relatively well circumscribed pale and firm nodule showing a whitish cut surface with vague scattered  papillary areas .</a:t>
            </a:r>
          </a:p>
        </p:txBody>
      </p:sp>
      <p:sp>
        <p:nvSpPr>
          <p:cNvPr id="5" name="Rounded Rectangle 4"/>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Gross</a:t>
            </a:r>
            <a:endParaRPr lang="en-US" sz="2800" b="1" i="1" dirty="0"/>
          </a:p>
        </p:txBody>
      </p:sp>
      <p:pic>
        <p:nvPicPr>
          <p:cNvPr id="25602" name="Picture 2"/>
          <p:cNvPicPr>
            <a:picLocks noChangeAspect="1" noChangeArrowheads="1"/>
          </p:cNvPicPr>
          <p:nvPr/>
        </p:nvPicPr>
        <p:blipFill>
          <a:blip r:embed="rId3" cstate="print"/>
          <a:srcRect/>
          <a:stretch>
            <a:fillRect/>
          </a:stretch>
        </p:blipFill>
        <p:spPr bwMode="auto">
          <a:xfrm>
            <a:off x="971600" y="1196753"/>
            <a:ext cx="7056784" cy="3961036"/>
          </a:xfrm>
          <a:prstGeom prst="rect">
            <a:avLst/>
          </a:prstGeom>
          <a:noFill/>
          <a:ln w="28575">
            <a:solidFill>
              <a:schemeClr val="tx1"/>
            </a:solidFill>
            <a:miter lim="800000"/>
            <a:headEnd/>
            <a:tailEnd/>
          </a:ln>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755576" y="108362"/>
            <a:ext cx="7488832" cy="94437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Multifocal Papillary Thyroid Carcinoma– Gross cut section</a:t>
            </a:r>
            <a:endParaRPr lang="en-US" sz="2800" b="1" i="1" dirty="0"/>
          </a:p>
        </p:txBody>
      </p:sp>
      <p:pic>
        <p:nvPicPr>
          <p:cNvPr id="66562" name="Picture 2"/>
          <p:cNvPicPr>
            <a:picLocks noChangeAspect="1" noChangeArrowheads="1"/>
          </p:cNvPicPr>
          <p:nvPr/>
        </p:nvPicPr>
        <p:blipFill>
          <a:blip r:embed="rId2" cstate="print"/>
          <a:srcRect/>
          <a:stretch>
            <a:fillRect/>
          </a:stretch>
        </p:blipFill>
        <p:spPr bwMode="auto">
          <a:xfrm>
            <a:off x="1259632" y="1195700"/>
            <a:ext cx="6552728" cy="3745468"/>
          </a:xfrm>
          <a:prstGeom prst="rect">
            <a:avLst/>
          </a:prstGeom>
          <a:noFill/>
          <a:ln w="28575">
            <a:solidFill>
              <a:schemeClr val="tx1"/>
            </a:solidFill>
            <a:miter lim="800000"/>
            <a:headEnd/>
            <a:tailEnd/>
          </a:ln>
        </p:spPr>
      </p:pic>
      <p:sp>
        <p:nvSpPr>
          <p:cNvPr id="4" name="Rectangle 3"/>
          <p:cNvSpPr/>
          <p:nvPr/>
        </p:nvSpPr>
        <p:spPr>
          <a:xfrm>
            <a:off x="467544" y="4987042"/>
            <a:ext cx="7704856" cy="1785104"/>
          </a:xfrm>
          <a:prstGeom prst="rect">
            <a:avLst/>
          </a:prstGeom>
        </p:spPr>
        <p:txBody>
          <a:bodyPr wrap="square">
            <a:spAutoFit/>
          </a:bodyPr>
          <a:lstStyle/>
          <a:p>
            <a:pPr algn="ctr"/>
            <a:r>
              <a:rPr lang="en-US" b="1" i="1" dirty="0" smtClean="0"/>
              <a:t>Sectioning through a lobe of excised thyroid gland reveals a papillary carcinoma. This neoplasm can be multifocal, as seen here, because of the propensity of this neoplasm to invade lymphatics within thyroid, and lymph node metastases are also common. The larger mass shown here is cystic and contains </a:t>
            </a:r>
            <a:r>
              <a:rPr lang="en-US" sz="2000" b="1" i="1" dirty="0" smtClean="0">
                <a:solidFill>
                  <a:srgbClr val="000099"/>
                </a:solidFill>
              </a:rPr>
              <a:t>papillary excresences</a:t>
            </a:r>
            <a:endParaRPr lang="en-US" sz="2000" b="1" i="1" dirty="0">
              <a:solidFill>
                <a:srgbClr val="000099"/>
              </a:solidFill>
            </a:endParaRPr>
          </a:p>
        </p:txBody>
      </p:sp>
      <p:sp>
        <p:nvSpPr>
          <p:cNvPr id="5" name="Right Arrow 4"/>
          <p:cNvSpPr/>
          <p:nvPr/>
        </p:nvSpPr>
        <p:spPr>
          <a:xfrm rot="1988161">
            <a:off x="2928017" y="2416753"/>
            <a:ext cx="576064" cy="216024"/>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22" name="Picture 2" descr="http://library.med.utah.edu/WebPath/jpeg4/ENDO026.jpg"/>
          <p:cNvPicPr>
            <a:picLocks noChangeAspect="1" noChangeArrowheads="1"/>
          </p:cNvPicPr>
          <p:nvPr/>
        </p:nvPicPr>
        <p:blipFill>
          <a:blip r:embed="rId3" cstate="print"/>
          <a:srcRect/>
          <a:stretch>
            <a:fillRect/>
          </a:stretch>
        </p:blipFill>
        <p:spPr bwMode="auto">
          <a:xfrm>
            <a:off x="1187624" y="980728"/>
            <a:ext cx="6840760" cy="4320480"/>
          </a:xfrm>
          <a:prstGeom prst="rect">
            <a:avLst/>
          </a:prstGeom>
          <a:noFill/>
          <a:ln w="28575">
            <a:solidFill>
              <a:schemeClr val="tx1"/>
            </a:solidFill>
          </a:ln>
        </p:spPr>
      </p:pic>
      <p:sp>
        <p:nvSpPr>
          <p:cNvPr id="6" name="Rounded Rectangle 5"/>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LPF</a:t>
            </a:r>
            <a:endParaRPr lang="en-US" sz="2800" b="1" i="1" dirty="0"/>
          </a:p>
        </p:txBody>
      </p:sp>
      <p:sp>
        <p:nvSpPr>
          <p:cNvPr id="7" name="Rectangle 6"/>
          <p:cNvSpPr/>
          <p:nvPr/>
        </p:nvSpPr>
        <p:spPr>
          <a:xfrm>
            <a:off x="539552" y="5345921"/>
            <a:ext cx="7560840" cy="1323439"/>
          </a:xfrm>
          <a:prstGeom prst="rect">
            <a:avLst/>
          </a:prstGeom>
        </p:spPr>
        <p:txBody>
          <a:bodyPr wrap="square">
            <a:spAutoFit/>
          </a:bodyPr>
          <a:lstStyle/>
          <a:p>
            <a:pPr algn="ctr"/>
            <a:r>
              <a:rPr lang="en-US" sz="2000" b="1" i="1" dirty="0" smtClean="0"/>
              <a:t>Sections show a papillary neoplasm consisting of papillary fronds lined by overlapping clear nuclei </a:t>
            </a:r>
          </a:p>
          <a:p>
            <a:pPr algn="ctr"/>
            <a:r>
              <a:rPr lang="en-US" sz="2000" b="1" i="1" dirty="0" smtClean="0"/>
              <a:t>( Orphan Annie nuclei ). </a:t>
            </a:r>
          </a:p>
          <a:p>
            <a:pPr algn="ctr"/>
            <a:r>
              <a:rPr lang="en-US" sz="2000" b="1" i="1" dirty="0" smtClean="0"/>
              <a:t>Calcified Psammoma bodies are also seen </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403648" y="260648"/>
            <a:ext cx="6264696"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HPF</a:t>
            </a:r>
            <a:endParaRPr lang="en-US" sz="2800"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050" name="Picture 2" descr="http://americanlivewire.com/wp-content/uploads/thyroid-canc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9"/>
            <a:ext cx="6264696" cy="446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6084168" y="3789040"/>
            <a:ext cx="792088" cy="1440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31840" y="2123357"/>
            <a:ext cx="216024" cy="10081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87624" y="5589240"/>
            <a:ext cx="6768752" cy="1200329"/>
          </a:xfrm>
          <a:prstGeom prst="rect">
            <a:avLst/>
          </a:prstGeom>
          <a:noFill/>
        </p:spPr>
        <p:txBody>
          <a:bodyPr wrap="square" rtlCol="0">
            <a:spAutoFit/>
          </a:bodyPr>
          <a:lstStyle/>
          <a:p>
            <a:pPr algn="ctr"/>
            <a:r>
              <a:rPr lang="en-US" b="1" i="1" dirty="0" smtClean="0"/>
              <a:t>High power microscopic field showing a classical papillary carcinoma of the thyroid gland. Note the presence of intranuclear inclusion (</a:t>
            </a:r>
            <a:r>
              <a:rPr lang="en-US" b="1" i="1" u="sng" dirty="0" smtClean="0">
                <a:solidFill>
                  <a:srgbClr val="FF0000"/>
                </a:solidFill>
              </a:rPr>
              <a:t>red arrow</a:t>
            </a:r>
            <a:r>
              <a:rPr lang="en-US" b="1" i="1" dirty="0" smtClean="0"/>
              <a:t>) and coffee bean nucleus with prominent nuclear groove (</a:t>
            </a:r>
            <a:r>
              <a:rPr lang="en-US" b="1" i="1" u="sng" dirty="0" smtClean="0"/>
              <a:t>black arrow</a:t>
            </a:r>
            <a:r>
              <a:rPr lang="en-US" b="1" i="1" dirty="0" smtClean="0"/>
              <a:t>) </a:t>
            </a:r>
            <a:endParaRPr lang="en-US" b="1"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140968"/>
            <a:ext cx="6947127" cy="1112002"/>
          </a:xfrm>
        </p:spPr>
        <p:txBody>
          <a:bodyPr>
            <a:normAutofit/>
          </a:bodyPr>
          <a:lstStyle/>
          <a:p>
            <a:r>
              <a:rPr lang="en-US" sz="6000" b="1" i="1" dirty="0" smtClean="0">
                <a:effectLst>
                  <a:outerShdw blurRad="38100" dist="38100" dir="2700000" algn="tl">
                    <a:srgbClr val="000000">
                      <a:alpha val="43137"/>
                    </a:srgbClr>
                  </a:outerShdw>
                </a:effectLst>
              </a:rPr>
              <a:t>ADRENAL GLAND</a:t>
            </a:r>
            <a:endParaRPr lang="en-US" sz="6000" b="1" i="1" dirty="0">
              <a:effectLst>
                <a:outerShdw blurRad="38100" dist="38100" dir="2700000" algn="tl">
                  <a:srgbClr val="000000">
                    <a:alpha val="43137"/>
                  </a:srgbClr>
                </a:outerShdw>
              </a:effectLst>
            </a:endParaRP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878722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924944"/>
            <a:ext cx="6840760" cy="1240904"/>
          </a:xfrm>
        </p:spPr>
        <p:txBody>
          <a:bodyPr>
            <a:noAutofit/>
          </a:bodyPr>
          <a:lstStyle/>
          <a:p>
            <a:pPr algn="ctr"/>
            <a:r>
              <a:rPr lang="en-US" b="1" i="1" dirty="0" smtClean="0">
                <a:solidFill>
                  <a:srgbClr val="FF0000"/>
                </a:solidFill>
                <a:effectLst>
                  <a:outerShdw blurRad="38100" dist="38100" dir="2700000" algn="tl">
                    <a:srgbClr val="000000">
                      <a:alpha val="43137"/>
                    </a:srgbClr>
                  </a:outerShdw>
                </a:effectLst>
              </a:rPr>
              <a:t>Pheochromocytoma</a:t>
            </a:r>
            <a:endParaRPr lang="en-US" b="1" i="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627784" y="404664"/>
            <a:ext cx="4427738"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i="1" dirty="0">
                <a:effectLst>
                  <a:outerShdw blurRad="38100" dist="38100" dir="2700000" algn="tl">
                    <a:srgbClr val="000000">
                      <a:alpha val="43137"/>
                    </a:srgbClr>
                  </a:outerShdw>
                </a:effectLst>
              </a:rPr>
              <a:t>Adrenal Gland – In situ  </a:t>
            </a:r>
          </a:p>
        </p:txBody>
      </p:sp>
      <p:pic>
        <p:nvPicPr>
          <p:cNvPr id="1026" name="Picture 2" descr="http://library.med.utah.edu/WebPath/jpeg4/ENDO0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132" y="1124744"/>
            <a:ext cx="6694268" cy="3667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7624" y="5036983"/>
            <a:ext cx="720080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A normal right adrenal gland is shown here positioned between the liver and the kidney in the retroperitoneum. Note the amount of adipose tissue, some of which has been reflected to reveal the upper pole of the kidney and the adrenal.</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4252736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ibrary.med.utah.edu/WebPath/jpeg4/ENDO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40768"/>
            <a:ext cx="4104456" cy="303992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55576" y="476672"/>
            <a:ext cx="7848711"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Normal </a:t>
            </a:r>
            <a:r>
              <a:rPr lang="en-US" sz="2800" b="1" i="1" dirty="0" smtClean="0">
                <a:effectLst>
                  <a:outerShdw blurRad="38100" dist="38100" dir="2700000" algn="tl">
                    <a:srgbClr val="000000">
                      <a:alpha val="43137"/>
                    </a:srgbClr>
                  </a:outerShdw>
                </a:effectLst>
              </a:rPr>
              <a:t>Gross </a:t>
            </a:r>
            <a:r>
              <a:rPr lang="en-US" sz="2800" b="1" i="1" dirty="0">
                <a:effectLst>
                  <a:outerShdw blurRad="38100" dist="38100" dir="2700000" algn="tl">
                    <a:srgbClr val="000000">
                      <a:alpha val="43137"/>
                    </a:srgbClr>
                  </a:outerShdw>
                </a:effectLst>
              </a:rPr>
              <a:t>&amp; Cross section</a:t>
            </a:r>
          </a:p>
        </p:txBody>
      </p:sp>
      <p:sp>
        <p:nvSpPr>
          <p:cNvPr id="4" name="Rectangle 3"/>
          <p:cNvSpPr/>
          <p:nvPr/>
        </p:nvSpPr>
        <p:spPr>
          <a:xfrm>
            <a:off x="4953737" y="4501348"/>
            <a:ext cx="365055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Sectioning across the adrenals reveals a golden yellow outer cortex and an inner red to grey medulla.</a:t>
            </a:r>
            <a:endParaRPr lang="en-US" b="1" i="1" dirty="0"/>
          </a:p>
        </p:txBody>
      </p:sp>
      <p:pic>
        <p:nvPicPr>
          <p:cNvPr id="7" name="Picture 4" descr="http://library.med.utah.edu/WebPath/jpeg4/ENDO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9"/>
            <a:ext cx="4536504" cy="30223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6937" y="4498303"/>
            <a:ext cx="3680349" cy="923330"/>
          </a:xfrm>
          <a:prstGeom prst="rect">
            <a:avLst/>
          </a:prstGeom>
        </p:spPr>
        <p:txBody>
          <a:bodyPr wrap="square">
            <a:spAutoFit/>
          </a:bodyPr>
          <a:lstStyle/>
          <a:p>
            <a:pPr algn="ctr"/>
            <a:r>
              <a:rPr lang="en-US" b="1" i="1" dirty="0">
                <a:solidFill>
                  <a:srgbClr val="000000"/>
                </a:solidFill>
                <a:latin typeface="Arial" panose="020B0604020202020204" pitchFamily="34" charset="0"/>
              </a:rPr>
              <a:t>Here are normal adrenal glands. Each adult adrenal gland weighs from 4 to 6 grams.</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577539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0658" name="Picture 2" descr="http://library.med.utah.edu/WebPath/jpeg4/ENDO077.jpg"/>
          <p:cNvPicPr>
            <a:picLocks noChangeAspect="1" noChangeArrowheads="1"/>
          </p:cNvPicPr>
          <p:nvPr/>
        </p:nvPicPr>
        <p:blipFill>
          <a:blip r:embed="rId2" cstate="print"/>
          <a:srcRect/>
          <a:stretch>
            <a:fillRect/>
          </a:stretch>
        </p:blipFill>
        <p:spPr bwMode="auto">
          <a:xfrm>
            <a:off x="1043608" y="1124744"/>
            <a:ext cx="6912768" cy="4222180"/>
          </a:xfrm>
          <a:prstGeom prst="rect">
            <a:avLst/>
          </a:prstGeom>
          <a:noFill/>
          <a:ln w="28575">
            <a:solidFill>
              <a:schemeClr val="tx1"/>
            </a:solidFill>
          </a:ln>
        </p:spPr>
      </p:pic>
      <p:sp>
        <p:nvSpPr>
          <p:cNvPr id="3" name="Rounded Rectangle 2"/>
          <p:cNvSpPr/>
          <p:nvPr/>
        </p:nvSpPr>
        <p:spPr>
          <a:xfrm>
            <a:off x="1403648" y="260648"/>
            <a:ext cx="619268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Normal Adrenal Gland Histology</a:t>
            </a:r>
            <a:endParaRPr lang="en-US" sz="2600" b="1" i="1" dirty="0"/>
          </a:p>
        </p:txBody>
      </p:sp>
      <p:sp>
        <p:nvSpPr>
          <p:cNvPr id="4" name="TextBox 3"/>
          <p:cNvSpPr txBox="1"/>
          <p:nvPr/>
        </p:nvSpPr>
        <p:spPr>
          <a:xfrm>
            <a:off x="7596336" y="2484185"/>
            <a:ext cx="288032" cy="584775"/>
          </a:xfrm>
          <a:prstGeom prst="rect">
            <a:avLst/>
          </a:prstGeom>
          <a:noFill/>
        </p:spPr>
        <p:txBody>
          <a:bodyPr wrap="square" rtlCol="0">
            <a:spAutoFit/>
          </a:bodyPr>
          <a:lstStyle/>
          <a:p>
            <a:r>
              <a:rPr lang="en-US" sz="3200" b="1" dirty="0" smtClean="0"/>
              <a:t>1</a:t>
            </a:r>
            <a:endParaRPr lang="en-US" sz="3200" b="1" dirty="0"/>
          </a:p>
        </p:txBody>
      </p:sp>
      <p:sp>
        <p:nvSpPr>
          <p:cNvPr id="5" name="TextBox 4"/>
          <p:cNvSpPr txBox="1"/>
          <p:nvPr/>
        </p:nvSpPr>
        <p:spPr>
          <a:xfrm>
            <a:off x="7092280" y="2484185"/>
            <a:ext cx="288032" cy="584775"/>
          </a:xfrm>
          <a:prstGeom prst="rect">
            <a:avLst/>
          </a:prstGeom>
          <a:noFill/>
        </p:spPr>
        <p:txBody>
          <a:bodyPr wrap="square" rtlCol="0">
            <a:spAutoFit/>
          </a:bodyPr>
          <a:lstStyle/>
          <a:p>
            <a:r>
              <a:rPr lang="en-US" sz="3200" b="1" dirty="0" smtClean="0"/>
              <a:t>2</a:t>
            </a:r>
            <a:endParaRPr lang="en-US" sz="3200" b="1" dirty="0"/>
          </a:p>
        </p:txBody>
      </p:sp>
      <p:sp>
        <p:nvSpPr>
          <p:cNvPr id="6" name="TextBox 5"/>
          <p:cNvSpPr txBox="1"/>
          <p:nvPr/>
        </p:nvSpPr>
        <p:spPr>
          <a:xfrm>
            <a:off x="6156176" y="2420888"/>
            <a:ext cx="288032" cy="584775"/>
          </a:xfrm>
          <a:prstGeom prst="rect">
            <a:avLst/>
          </a:prstGeom>
          <a:noFill/>
        </p:spPr>
        <p:txBody>
          <a:bodyPr wrap="square" rtlCol="0">
            <a:spAutoFit/>
          </a:bodyPr>
          <a:lstStyle/>
          <a:p>
            <a:r>
              <a:rPr lang="en-US" sz="3200" b="1" dirty="0" smtClean="0"/>
              <a:t>3</a:t>
            </a:r>
            <a:endParaRPr lang="en-US" sz="3200" b="1" dirty="0"/>
          </a:p>
        </p:txBody>
      </p:sp>
      <p:sp>
        <p:nvSpPr>
          <p:cNvPr id="7" name="TextBox 6"/>
          <p:cNvSpPr txBox="1"/>
          <p:nvPr/>
        </p:nvSpPr>
        <p:spPr>
          <a:xfrm>
            <a:off x="4716016" y="2420888"/>
            <a:ext cx="288032" cy="584775"/>
          </a:xfrm>
          <a:prstGeom prst="rect">
            <a:avLst/>
          </a:prstGeom>
          <a:noFill/>
        </p:spPr>
        <p:txBody>
          <a:bodyPr wrap="square" rtlCol="0">
            <a:spAutoFit/>
          </a:bodyPr>
          <a:lstStyle/>
          <a:p>
            <a:r>
              <a:rPr lang="en-US" sz="3200" b="1" dirty="0" smtClean="0"/>
              <a:t>4</a:t>
            </a:r>
            <a:endParaRPr lang="en-US" sz="3200" b="1" dirty="0"/>
          </a:p>
        </p:txBody>
      </p:sp>
      <p:sp>
        <p:nvSpPr>
          <p:cNvPr id="8" name="TextBox 7"/>
          <p:cNvSpPr txBox="1"/>
          <p:nvPr/>
        </p:nvSpPr>
        <p:spPr>
          <a:xfrm>
            <a:off x="3563888" y="2420888"/>
            <a:ext cx="288032" cy="584775"/>
          </a:xfrm>
          <a:prstGeom prst="rect">
            <a:avLst/>
          </a:prstGeom>
          <a:noFill/>
        </p:spPr>
        <p:txBody>
          <a:bodyPr wrap="square" rtlCol="0">
            <a:spAutoFit/>
          </a:bodyPr>
          <a:lstStyle/>
          <a:p>
            <a:r>
              <a:rPr lang="en-US" sz="3200" b="1" dirty="0" smtClean="0"/>
              <a:t>5</a:t>
            </a:r>
            <a:endParaRPr lang="en-US" sz="3200" b="1" dirty="0"/>
          </a:p>
        </p:txBody>
      </p:sp>
      <p:sp>
        <p:nvSpPr>
          <p:cNvPr id="9" name="TextBox 8"/>
          <p:cNvSpPr txBox="1"/>
          <p:nvPr/>
        </p:nvSpPr>
        <p:spPr>
          <a:xfrm>
            <a:off x="1991071" y="2492896"/>
            <a:ext cx="288032" cy="584775"/>
          </a:xfrm>
          <a:prstGeom prst="rect">
            <a:avLst/>
          </a:prstGeom>
          <a:noFill/>
        </p:spPr>
        <p:txBody>
          <a:bodyPr wrap="square" rtlCol="0">
            <a:spAutoFit/>
          </a:bodyPr>
          <a:lstStyle/>
          <a:p>
            <a:r>
              <a:rPr lang="en-US" sz="3200" b="1" dirty="0" smtClean="0"/>
              <a:t>6</a:t>
            </a:r>
            <a:endParaRPr lang="en-US" sz="3200" b="1" dirty="0"/>
          </a:p>
        </p:txBody>
      </p:sp>
      <p:sp>
        <p:nvSpPr>
          <p:cNvPr id="10" name="TextBox 9"/>
          <p:cNvSpPr txBox="1"/>
          <p:nvPr/>
        </p:nvSpPr>
        <p:spPr>
          <a:xfrm>
            <a:off x="1187624" y="5661248"/>
            <a:ext cx="6624736" cy="923330"/>
          </a:xfrm>
          <a:prstGeom prst="rect">
            <a:avLst/>
          </a:prstGeom>
          <a:noFill/>
        </p:spPr>
        <p:txBody>
          <a:bodyPr wrap="square" rtlCol="0">
            <a:spAutoFit/>
          </a:bodyPr>
          <a:lstStyle/>
          <a:p>
            <a:r>
              <a:rPr lang="en-US" b="1" i="1" dirty="0" smtClean="0"/>
              <a:t>1 – Periadrenal fat                         2- Adrenal Capsule</a:t>
            </a:r>
          </a:p>
          <a:p>
            <a:r>
              <a:rPr lang="en-US" b="1" i="1" dirty="0" smtClean="0"/>
              <a:t>3-  Zona Glomerulasa                    4- Zona Fasiculata</a:t>
            </a:r>
          </a:p>
          <a:p>
            <a:r>
              <a:rPr lang="en-US" b="1" i="1" dirty="0" smtClean="0"/>
              <a:t>5-  Zona Reticularis                       6- adrenal Medulla</a:t>
            </a:r>
            <a:endParaRPr lang="en-US" b="1" i="1" dirty="0"/>
          </a:p>
        </p:txBody>
      </p:sp>
      <p:sp>
        <p:nvSpPr>
          <p:cNvPr id="13" name="TextBox 1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4" name="TextBox 1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cxnSp>
        <p:nvCxnSpPr>
          <p:cNvPr id="11" name="Straight Connector 10"/>
          <p:cNvCxnSpPr/>
          <p:nvPr/>
        </p:nvCxnSpPr>
        <p:spPr>
          <a:xfrm flipH="1">
            <a:off x="2627784" y="1124744"/>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71764" y="117386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92080" y="111254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068" y="1140597"/>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71928" y="1156450"/>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15616" y="5613047"/>
            <a:ext cx="7128792" cy="1200329"/>
          </a:xfrm>
          <a:prstGeom prst="rect">
            <a:avLst/>
          </a:prstGeom>
        </p:spPr>
        <p:txBody>
          <a:bodyPr wrap="square">
            <a:spAutoFit/>
          </a:bodyPr>
          <a:lstStyle/>
          <a:p>
            <a:pPr algn="ctr"/>
            <a:r>
              <a:rPr lang="en-US" b="1" i="1" dirty="0" smtClean="0"/>
              <a:t>Normal thyroid seen microscopically consists of follicles lined by a cuboidal epithelium and filled with pink, homogenous colloid. The follicles vary somewhat in size. The interstitium, which may contain "C" cells, is not prominent.</a:t>
            </a:r>
            <a:endParaRPr lang="en-US" b="1" i="1" dirty="0"/>
          </a:p>
        </p:txBody>
      </p:sp>
      <p:pic>
        <p:nvPicPr>
          <p:cNvPr id="2049" name="Picture 1"/>
          <p:cNvPicPr>
            <a:picLocks noChangeAspect="1" noChangeArrowheads="1"/>
          </p:cNvPicPr>
          <p:nvPr/>
        </p:nvPicPr>
        <p:blipFill>
          <a:blip r:embed="rId2" cstate="print"/>
          <a:srcRect/>
          <a:stretch>
            <a:fillRect/>
          </a:stretch>
        </p:blipFill>
        <p:spPr bwMode="auto">
          <a:xfrm>
            <a:off x="971600" y="908720"/>
            <a:ext cx="7272808" cy="4651251"/>
          </a:xfrm>
          <a:prstGeom prst="rect">
            <a:avLst/>
          </a:prstGeom>
          <a:noFill/>
          <a:ln w="9525">
            <a:noFill/>
            <a:miter lim="800000"/>
            <a:headEnd/>
            <a:tailEnd/>
          </a:ln>
        </p:spPr>
      </p:pic>
      <p:sp>
        <p:nvSpPr>
          <p:cNvPr id="6" name="Rounded Rectangle 5"/>
          <p:cNvSpPr/>
          <p:nvPr/>
        </p:nvSpPr>
        <p:spPr>
          <a:xfrm>
            <a:off x="1547664" y="188640"/>
            <a:ext cx="6480720"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LPF&amp;HPF</a:t>
            </a:r>
            <a:endParaRPr lang="en-US" sz="24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611560" y="5385990"/>
            <a:ext cx="7776864" cy="923330"/>
          </a:xfrm>
          <a:prstGeom prst="rect">
            <a:avLst/>
          </a:prstGeom>
        </p:spPr>
        <p:txBody>
          <a:bodyPr wrap="square">
            <a:spAutoFit/>
          </a:bodyPr>
          <a:lstStyle/>
          <a:p>
            <a:pPr algn="ctr"/>
            <a:r>
              <a:rPr lang="en-US" b="1" i="1" dirty="0" smtClean="0"/>
              <a:t>A single partly pale and partly hemorrhagic adrenal medullary mass . Note the grey-tan color of the tumor compared to the yellow cortex stretched around it and a small remnant of remaining adrenal at the lower right ( </a:t>
            </a:r>
            <a:r>
              <a:rPr lang="en-US" b="1" i="1" dirty="0" smtClean="0">
                <a:solidFill>
                  <a:srgbClr val="00729A"/>
                </a:solidFill>
              </a:rPr>
              <a:t>arrow</a:t>
            </a:r>
            <a:r>
              <a:rPr lang="en-US" b="1" i="1" dirty="0" smtClean="0"/>
              <a:t> )</a:t>
            </a:r>
          </a:p>
        </p:txBody>
      </p:sp>
      <p:sp>
        <p:nvSpPr>
          <p:cNvPr id="10" name="Rounded Rectangle 9"/>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Gross cut section</a:t>
            </a:r>
            <a:endParaRPr lang="en-US" sz="2600" b="1" i="1" dirty="0"/>
          </a:p>
        </p:txBody>
      </p:sp>
      <p:pic>
        <p:nvPicPr>
          <p:cNvPr id="20482" name="Picture 2" descr="http://library.med.utah.edu/WebPath/jpeg4/ENDO076.jpg"/>
          <p:cNvPicPr>
            <a:picLocks noChangeAspect="1" noChangeArrowheads="1"/>
          </p:cNvPicPr>
          <p:nvPr/>
        </p:nvPicPr>
        <p:blipFill>
          <a:blip r:embed="rId3" cstate="print"/>
          <a:srcRect/>
          <a:stretch>
            <a:fillRect/>
          </a:stretch>
        </p:blipFill>
        <p:spPr bwMode="auto">
          <a:xfrm>
            <a:off x="1187624" y="1196752"/>
            <a:ext cx="6264696" cy="4032448"/>
          </a:xfrm>
          <a:prstGeom prst="rect">
            <a:avLst/>
          </a:prstGeom>
          <a:noFill/>
        </p:spPr>
      </p:pic>
      <p:cxnSp>
        <p:nvCxnSpPr>
          <p:cNvPr id="7" name="Straight Arrow Connector 6"/>
          <p:cNvCxnSpPr/>
          <p:nvPr/>
        </p:nvCxnSpPr>
        <p:spPr>
          <a:xfrm flipH="1" flipV="1">
            <a:off x="6300192" y="4005064"/>
            <a:ext cx="648072" cy="576064"/>
          </a:xfrm>
          <a:prstGeom prst="straightConnector1">
            <a:avLst/>
          </a:prstGeom>
          <a:ln w="57150">
            <a:solidFill>
              <a:srgbClr val="00B0F0"/>
            </a:solidFill>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682" name="Picture 2" descr="http://library.med.utah.edu/WebPath/jpeg4/ENDO014.jpg"/>
          <p:cNvPicPr>
            <a:picLocks noChangeAspect="1" noChangeArrowheads="1"/>
          </p:cNvPicPr>
          <p:nvPr/>
        </p:nvPicPr>
        <p:blipFill>
          <a:blip r:embed="rId2" cstate="print"/>
          <a:srcRect/>
          <a:stretch>
            <a:fillRect/>
          </a:stretch>
        </p:blipFill>
        <p:spPr bwMode="auto">
          <a:xfrm>
            <a:off x="1187624" y="1124744"/>
            <a:ext cx="6696744" cy="3960440"/>
          </a:xfrm>
          <a:prstGeom prst="rect">
            <a:avLst/>
          </a:prstGeom>
          <a:noFill/>
          <a:ln w="28575">
            <a:solidFill>
              <a:schemeClr val="tx1"/>
            </a:solidFill>
          </a:ln>
        </p:spPr>
      </p:pic>
      <p:sp>
        <p:nvSpPr>
          <p:cNvPr id="3" name="Rounded Rectangle 2"/>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Rectangle 3"/>
          <p:cNvSpPr/>
          <p:nvPr/>
        </p:nvSpPr>
        <p:spPr>
          <a:xfrm>
            <a:off x="971600" y="5373216"/>
            <a:ext cx="7056784" cy="1138773"/>
          </a:xfrm>
          <a:prstGeom prst="rect">
            <a:avLst/>
          </a:prstGeom>
        </p:spPr>
        <p:txBody>
          <a:bodyPr wrap="square">
            <a:spAutoFit/>
          </a:bodyPr>
          <a:lstStyle/>
          <a:p>
            <a:pPr algn="ctr"/>
            <a:r>
              <a:rPr lang="en-US" sz="2000" b="1" i="1" dirty="0" smtClean="0"/>
              <a:t>There is some </a:t>
            </a:r>
            <a:r>
              <a:rPr lang="en-US" sz="2400" b="1" i="1" dirty="0" smtClean="0">
                <a:solidFill>
                  <a:srgbClr val="FF0000"/>
                </a:solidFill>
              </a:rPr>
              <a:t>residual adrenal cortical tissue </a:t>
            </a:r>
            <a:r>
              <a:rPr lang="en-US" sz="2000" b="1" i="1" dirty="0" smtClean="0"/>
              <a:t>at the lower center right, with the darker cells of the </a:t>
            </a:r>
            <a:r>
              <a:rPr lang="en-US" sz="2400" b="1" i="1" dirty="0" smtClean="0">
                <a:solidFill>
                  <a:srgbClr val="000099"/>
                </a:solidFill>
              </a:rPr>
              <a:t>pheochromocytoma</a:t>
            </a:r>
            <a:r>
              <a:rPr lang="en-US" sz="2000" b="1" i="1" dirty="0" smtClean="0"/>
              <a:t> seen above and to the left.</a:t>
            </a:r>
            <a:endParaRPr lang="en-US" sz="2000" b="1" i="1" dirty="0"/>
          </a:p>
        </p:txBody>
      </p:sp>
      <p:cxnSp>
        <p:nvCxnSpPr>
          <p:cNvPr id="6" name="Straight Arrow Connector 5"/>
          <p:cNvCxnSpPr/>
          <p:nvPr/>
        </p:nvCxnSpPr>
        <p:spPr>
          <a:xfrm>
            <a:off x="4572000" y="4005064"/>
            <a:ext cx="720080" cy="2160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67744" y="2780928"/>
            <a:ext cx="720080" cy="216024"/>
          </a:xfrm>
          <a:prstGeom prst="straightConnector1">
            <a:avLst/>
          </a:prstGeom>
          <a:ln w="762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webpathology.com/slides/slides/Adrenal_Pheochromocytoma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052735"/>
            <a:ext cx="6144680" cy="460851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907704" y="260648"/>
            <a:ext cx="518457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6" name="Rectangle 5"/>
          <p:cNvSpPr/>
          <p:nvPr/>
        </p:nvSpPr>
        <p:spPr>
          <a:xfrm>
            <a:off x="1187624" y="5746030"/>
            <a:ext cx="6360705" cy="923330"/>
          </a:xfrm>
          <a:prstGeom prst="rect">
            <a:avLst/>
          </a:prstGeom>
        </p:spPr>
        <p:txBody>
          <a:bodyPr wrap="square">
            <a:spAutoFit/>
          </a:bodyPr>
          <a:lstStyle/>
          <a:p>
            <a:pPr algn="ctr"/>
            <a:r>
              <a:rPr lang="en-US" b="1" i="1" dirty="0" smtClean="0"/>
              <a:t>Microscopic view of pheochromocytoma consisting of circular balls of cells with trabecular areas. Note the presence of numerous blood vessels between the tumor cells </a:t>
            </a:r>
            <a:endParaRPr lang="en-US" b="1" i="1" dirty="0"/>
          </a:p>
        </p:txBody>
      </p:sp>
    </p:spTree>
    <p:extLst>
      <p:ext uri="{BB962C8B-B14F-4D97-AF65-F5344CB8AC3E}">
        <p14:creationId xmlns:p14="http://schemas.microsoft.com/office/powerpoint/2010/main" val="3656132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1403648" y="1124744"/>
            <a:ext cx="6264696" cy="4320480"/>
          </a:xfrm>
          <a:prstGeom prst="rect">
            <a:avLst/>
          </a:prstGeom>
          <a:noFill/>
          <a:ln w="28575">
            <a:solidFill>
              <a:schemeClr val="tx1"/>
            </a:solidFill>
            <a:miter lim="800000"/>
            <a:headEnd/>
            <a:tailEnd/>
          </a:ln>
        </p:spPr>
      </p:pic>
      <p:sp>
        <p:nvSpPr>
          <p:cNvPr id="5" name="Rounded Rectangle 4"/>
          <p:cNvSpPr/>
          <p:nvPr/>
        </p:nvSpPr>
        <p:spPr>
          <a:xfrm>
            <a:off x="1403648" y="260648"/>
            <a:ext cx="626469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HPF</a:t>
            </a:r>
            <a:endParaRPr lang="en-US" sz="2600" b="1" i="1" dirty="0"/>
          </a:p>
        </p:txBody>
      </p:sp>
      <p:sp>
        <p:nvSpPr>
          <p:cNvPr id="6" name="Rectangle 5"/>
          <p:cNvSpPr/>
          <p:nvPr/>
        </p:nvSpPr>
        <p:spPr>
          <a:xfrm>
            <a:off x="1403648" y="5541039"/>
            <a:ext cx="6264696" cy="923330"/>
          </a:xfrm>
          <a:prstGeom prst="rect">
            <a:avLst/>
          </a:prstGeom>
        </p:spPr>
        <p:txBody>
          <a:bodyPr wrap="square">
            <a:spAutoFit/>
          </a:bodyPr>
          <a:lstStyle/>
          <a:p>
            <a:pPr algn="ctr"/>
            <a:r>
              <a:rPr lang="en-US" b="1" i="1" dirty="0" smtClean="0"/>
              <a:t>High power view of pheochromocytoma  consisting of cells with granular nuclear chromatin . Note the presence of </a:t>
            </a:r>
            <a:r>
              <a:rPr lang="en-US" b="1" i="1" dirty="0" smtClean="0">
                <a:solidFill>
                  <a:srgbClr val="0000FF"/>
                </a:solidFill>
              </a:rPr>
              <a:t>a large polymorphic cell </a:t>
            </a:r>
            <a:r>
              <a:rPr lang="en-US" b="1" i="1" dirty="0" smtClean="0"/>
              <a:t>near the center of the picture . </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115616" y="260648"/>
            <a:ext cx="7128792"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Electron Microscopy view</a:t>
            </a:r>
            <a:endParaRPr lang="en-US" sz="26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3074" name="Picture 2" descr="http://library.med.utah.edu/WebPath/jpeg4/ENDO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5400600" cy="3960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38387636"/>
              </p:ext>
            </p:extLst>
          </p:nvPr>
        </p:nvGraphicFramePr>
        <p:xfrm>
          <a:off x="1547664" y="5134312"/>
          <a:ext cx="6120680" cy="1463040"/>
        </p:xfrm>
        <a:graphic>
          <a:graphicData uri="http://schemas.openxmlformats.org/drawingml/2006/table">
            <a:tbl>
              <a:tblPr/>
              <a:tblGrid>
                <a:gridCol w="6120680"/>
              </a:tblGrid>
              <a:tr h="0">
                <a:tc>
                  <a:txBody>
                    <a:bodyPr/>
                    <a:lstStyle/>
                    <a:p>
                      <a:pPr algn="ctr"/>
                      <a:r>
                        <a:rPr lang="en-US" b="1" i="1" dirty="0">
                          <a:effectLst/>
                        </a:rPr>
                        <a:t>By electron microscopy, the neoplastic cells of the pheochromocytoma contain neurosecretory granules. It is these granules that contain the catecholamines. The granules seen here appear as small black round objects in the cytoplasm of the cell. The cell nucleus is at the upper left.</a:t>
                      </a:r>
                    </a:p>
                  </a:txBody>
                  <a:tcPr anchor="ctr">
                    <a:lnL>
                      <a:noFill/>
                    </a:lnL>
                    <a:lnR>
                      <a:noFill/>
                    </a:lnR>
                    <a:lnT>
                      <a:noFill/>
                    </a:lnT>
                    <a:lnB>
                      <a:noFill/>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7704" y="3212976"/>
            <a:ext cx="5762563" cy="936104"/>
          </a:xfrm>
        </p:spPr>
        <p:txBody>
          <a:bodyPr>
            <a:noAutofit/>
          </a:bodyPr>
          <a:lstStyle/>
          <a:p>
            <a:r>
              <a:rPr lang="en-US" sz="5400" b="1" i="1" dirty="0" smtClean="0">
                <a:solidFill>
                  <a:srgbClr val="C00000"/>
                </a:solidFill>
                <a:effectLst>
                  <a:outerShdw blurRad="38100" dist="38100" dir="2700000" algn="tl">
                    <a:srgbClr val="000000">
                      <a:alpha val="43137"/>
                    </a:srgbClr>
                  </a:outerShdw>
                </a:effectLst>
              </a:rPr>
              <a:t>Cushing </a:t>
            </a:r>
            <a:r>
              <a:rPr lang="en-US" sz="5400" b="1" i="1" dirty="0">
                <a:solidFill>
                  <a:srgbClr val="C00000"/>
                </a:solidFill>
                <a:effectLst>
                  <a:outerShdw blurRad="38100" dist="38100" dir="2700000" algn="tl">
                    <a:srgbClr val="000000">
                      <a:alpha val="43137"/>
                    </a:srgbClr>
                  </a:outerShdw>
                </a:effectLst>
              </a:rPr>
              <a:t>Syndrome</a:t>
            </a: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346597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979712" y="476672"/>
            <a:ext cx="5626223"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 Clinical Case</a:t>
            </a:r>
          </a:p>
        </p:txBody>
      </p:sp>
      <p:sp>
        <p:nvSpPr>
          <p:cNvPr id="5" name="Rectangle 4"/>
          <p:cNvSpPr/>
          <p:nvPr/>
        </p:nvSpPr>
        <p:spPr>
          <a:xfrm>
            <a:off x="4716017" y="4941168"/>
            <a:ext cx="3909442" cy="923330"/>
          </a:xfrm>
          <a:prstGeom prst="rect">
            <a:avLst/>
          </a:prstGeom>
        </p:spPr>
        <p:txBody>
          <a:bodyPr wrap="square">
            <a:spAutoFit/>
          </a:bodyPr>
          <a:lstStyle/>
          <a:p>
            <a:pPr algn="ctr"/>
            <a:r>
              <a:rPr lang="en-US" b="1" i="1" dirty="0">
                <a:solidFill>
                  <a:srgbClr val="000000"/>
                </a:solidFill>
                <a:latin typeface="Georgia Serif"/>
              </a:rPr>
              <a:t>A patient with Cushing </a:t>
            </a:r>
            <a:r>
              <a:rPr lang="en-US" b="1" i="1" dirty="0" smtClean="0">
                <a:solidFill>
                  <a:srgbClr val="000000"/>
                </a:solidFill>
                <a:latin typeface="Georgia Serif"/>
              </a:rPr>
              <a:t>syndrome. Note </a:t>
            </a:r>
            <a:r>
              <a:rPr lang="en-US" b="1" i="1" dirty="0">
                <a:solidFill>
                  <a:srgbClr val="000000"/>
                </a:solidFill>
                <a:latin typeface="Georgia Serif"/>
              </a:rPr>
              <a:t>the </a:t>
            </a:r>
            <a:r>
              <a:rPr lang="en-US" b="1" i="1" dirty="0" smtClean="0">
                <a:solidFill>
                  <a:srgbClr val="000000"/>
                </a:solidFill>
                <a:latin typeface="Georgia Serif"/>
              </a:rPr>
              <a:t>truncal </a:t>
            </a:r>
            <a:r>
              <a:rPr lang="en-US" b="1" i="1" dirty="0">
                <a:solidFill>
                  <a:srgbClr val="000000"/>
                </a:solidFill>
                <a:latin typeface="Georgia Serif"/>
              </a:rPr>
              <a:t>obesity and purple striae. </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 name="Picture 1"/>
          <p:cNvPicPr>
            <a:picLocks noChangeAspect="1"/>
          </p:cNvPicPr>
          <p:nvPr/>
        </p:nvPicPr>
        <p:blipFill>
          <a:blip r:embed="rId2"/>
          <a:stretch>
            <a:fillRect/>
          </a:stretch>
        </p:blipFill>
        <p:spPr>
          <a:xfrm>
            <a:off x="4644008" y="1218321"/>
            <a:ext cx="3981450" cy="3505200"/>
          </a:xfrm>
          <a:prstGeom prst="rect">
            <a:avLst/>
          </a:prstGeom>
        </p:spPr>
      </p:pic>
      <p:pic>
        <p:nvPicPr>
          <p:cNvPr id="11" name="Picture 2" descr="https://lehman-cuny.digication.com/files/Mae80a31432055b1b872739edb4e4ae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56" y="1258429"/>
            <a:ext cx="2927664" cy="34667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694" y="4922584"/>
            <a:ext cx="3384376" cy="1477328"/>
          </a:xfrm>
          <a:prstGeom prst="rect">
            <a:avLst/>
          </a:prstGeom>
          <a:noFill/>
        </p:spPr>
        <p:txBody>
          <a:bodyPr wrap="square" rtlCol="0">
            <a:spAutoFit/>
          </a:bodyPr>
          <a:lstStyle/>
          <a:p>
            <a:pPr algn="ctr"/>
            <a:r>
              <a:rPr lang="en-US" b="1" i="1" dirty="0" smtClean="0"/>
              <a:t>A child with Cushing syndrome as a result of Long-term corticosteroids treatment. Note the classical Moon face appearance</a:t>
            </a:r>
            <a:endParaRPr lang="en-US" b="1" i="1" dirty="0"/>
          </a:p>
        </p:txBody>
      </p:sp>
    </p:spTree>
    <p:extLst>
      <p:ext uri="{BB962C8B-B14F-4D97-AF65-F5344CB8AC3E}">
        <p14:creationId xmlns:p14="http://schemas.microsoft.com/office/powerpoint/2010/main" val="1539790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611560" y="332656"/>
            <a:ext cx="8064896" cy="511453"/>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with Cortical Adenoma - Gross</a:t>
            </a:r>
          </a:p>
        </p:txBody>
      </p:sp>
      <p:pic>
        <p:nvPicPr>
          <p:cNvPr id="5122" name="Picture 2" descr="http://library.med.utah.edu/WebPath/jpeg4/ENDO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200800"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7584" y="4710043"/>
            <a:ext cx="7344816" cy="2031325"/>
          </a:xfrm>
          <a:prstGeom prst="rect">
            <a:avLst/>
          </a:prstGeom>
        </p:spPr>
        <p:txBody>
          <a:bodyPr wrap="square">
            <a:spAutoFit/>
          </a:bodyPr>
          <a:lstStyle/>
          <a:p>
            <a:pPr algn="ctr"/>
            <a:r>
              <a:rPr lang="en-US" b="1" i="1" dirty="0">
                <a:solidFill>
                  <a:srgbClr val="000000"/>
                </a:solidFill>
                <a:latin typeface="Arial" panose="020B0604020202020204" pitchFamily="34" charset="0"/>
              </a:rPr>
              <a:t>This adrenal gland, removed surgically from a patient with Cushing syndrome, has been sectioned in half to reveal a </a:t>
            </a:r>
            <a:r>
              <a:rPr lang="en-US" b="1" i="1" dirty="0">
                <a:solidFill>
                  <a:srgbClr val="FF0000"/>
                </a:solidFill>
                <a:latin typeface="Arial" panose="020B0604020202020204" pitchFamily="34" charset="0"/>
              </a:rPr>
              <a:t>cortical adenoma</a:t>
            </a:r>
            <a:r>
              <a:rPr lang="en-US" b="1" i="1" dirty="0">
                <a:solidFill>
                  <a:srgbClr val="000000"/>
                </a:solidFill>
                <a:latin typeface="Arial" panose="020B0604020202020204" pitchFamily="34" charset="0"/>
              </a:rPr>
              <a:t>. Some remaining </a:t>
            </a:r>
            <a:r>
              <a:rPr lang="en-US" b="1" i="1" dirty="0">
                <a:solidFill>
                  <a:srgbClr val="FF0000"/>
                </a:solidFill>
                <a:latin typeface="Arial" panose="020B0604020202020204" pitchFamily="34" charset="0"/>
              </a:rPr>
              <a:t>atrophic adrenal</a:t>
            </a:r>
            <a:r>
              <a:rPr lang="en-US" b="1" i="1" dirty="0">
                <a:solidFill>
                  <a:srgbClr val="000000"/>
                </a:solidFill>
                <a:latin typeface="Arial" panose="020B0604020202020204" pitchFamily="34" charset="0"/>
              </a:rPr>
              <a:t> is seen at the right. The adenoma is composed of yellow firm tissue, just like adrenal cortex. This neoplasm is well-circumscribed. Histologically, it is composed of well-differentiated cells resembling the normal cortical fasciculata zone. It is benign.</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362899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79004"/>
            <a:ext cx="6768752"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Cortical Adenoma - MPF</a:t>
            </a:r>
          </a:p>
        </p:txBody>
      </p:sp>
      <p:pic>
        <p:nvPicPr>
          <p:cNvPr id="5" name="Picture 2" descr="http://library.med.utah.edu/WebPath/jpeg4/ENDO0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608" y="980725"/>
            <a:ext cx="7200800" cy="432048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02210788"/>
              </p:ext>
            </p:extLst>
          </p:nvPr>
        </p:nvGraphicFramePr>
        <p:xfrm>
          <a:off x="1043607" y="5445224"/>
          <a:ext cx="7200801" cy="1165860"/>
        </p:xfrm>
        <a:graphic>
          <a:graphicData uri="http://schemas.openxmlformats.org/drawingml/2006/table">
            <a:tbl>
              <a:tblPr/>
              <a:tblGrid>
                <a:gridCol w="7200801"/>
              </a:tblGrid>
              <a:tr h="685800">
                <a:tc>
                  <a:txBody>
                    <a:bodyPr/>
                    <a:lstStyle/>
                    <a:p>
                      <a:pPr algn="ctr"/>
                      <a:r>
                        <a:rPr lang="en-US" sz="1800" b="1" i="1" dirty="0">
                          <a:effectLst/>
                        </a:rPr>
                        <a:t>Microscopically, the adrenal cortical adenoma at the </a:t>
                      </a:r>
                      <a:r>
                        <a:rPr lang="en-US" sz="1800" b="1" i="1" dirty="0" smtClean="0">
                          <a:effectLst/>
                        </a:rPr>
                        <a:t>left </a:t>
                      </a:r>
                      <a:r>
                        <a:rPr lang="en-US" sz="1800" b="1" i="1" dirty="0">
                          <a:effectLst/>
                        </a:rPr>
                        <a:t>resembles normal adrenal </a:t>
                      </a:r>
                      <a:r>
                        <a:rPr lang="en-US" sz="1800" b="1" i="1" dirty="0" err="1" smtClean="0">
                          <a:effectLst/>
                        </a:rPr>
                        <a:t>zona</a:t>
                      </a:r>
                      <a:r>
                        <a:rPr lang="en-US" sz="1800" b="1" i="1" dirty="0" smtClean="0">
                          <a:effectLst/>
                        </a:rPr>
                        <a:t> fasciculata</a:t>
                      </a:r>
                      <a:r>
                        <a:rPr lang="en-US" sz="1800" b="1" i="1" dirty="0">
                          <a:effectLst/>
                        </a:rPr>
                        <a:t>. The </a:t>
                      </a:r>
                      <a:r>
                        <a:rPr lang="en-US" sz="1800" b="1" i="1" u="none" strike="noStrike" dirty="0">
                          <a:solidFill>
                            <a:srgbClr val="FF0000"/>
                          </a:solidFill>
                          <a:effectLst/>
                        </a:rPr>
                        <a:t>capsule</a:t>
                      </a:r>
                      <a:r>
                        <a:rPr lang="en-US" sz="1800" b="1" i="1" dirty="0">
                          <a:effectLst/>
                        </a:rPr>
                        <a:t> of this benign neoplasm is at the </a:t>
                      </a:r>
                      <a:r>
                        <a:rPr lang="en-US" sz="1800" b="1" i="1" dirty="0" smtClean="0">
                          <a:effectLst/>
                        </a:rPr>
                        <a:t>right. </a:t>
                      </a:r>
                      <a:r>
                        <a:rPr lang="en-US" sz="1800" b="1" i="1" dirty="0">
                          <a:effectLst/>
                        </a:rPr>
                        <a:t>There may be minimal cellular pleomorphism within adenomas.</a:t>
                      </a:r>
                    </a:p>
                  </a:txBody>
                  <a:tcPr marL="68580" marR="68580" marT="34290" marB="34290" anchor="ctr">
                    <a:lnL>
                      <a:noFill/>
                    </a:lnL>
                    <a:lnR>
                      <a:noFill/>
                    </a:lnR>
                    <a:lnT>
                      <a:noFill/>
                    </a:lnT>
                    <a:lnB>
                      <a:noFill/>
                    </a:lnB>
                  </a:tcPr>
                </a:tc>
              </a:tr>
            </a:tbl>
          </a:graphicData>
        </a:graphic>
      </p:graphicFrame>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1118796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187624" y="260648"/>
            <a:ext cx="6984776"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Cortical Adenoma - HPF</a:t>
            </a:r>
          </a:p>
        </p:txBody>
      </p:sp>
      <p:pic>
        <p:nvPicPr>
          <p:cNvPr id="3074" name="Picture 2" descr="http://www.webpathology.com/slides/slides/Adrenal_AtypicalAdenom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7056783" cy="460851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15616" y="5733256"/>
            <a:ext cx="6984776" cy="646331"/>
          </a:xfrm>
          <a:prstGeom prst="rect">
            <a:avLst/>
          </a:prstGeom>
        </p:spPr>
        <p:txBody>
          <a:bodyPr wrap="square">
            <a:spAutoFit/>
          </a:bodyPr>
          <a:lstStyle/>
          <a:p>
            <a:pPr algn="ctr"/>
            <a:r>
              <a:rPr lang="en-US" b="1" i="1" dirty="0">
                <a:solidFill>
                  <a:srgbClr val="000000"/>
                </a:solidFill>
                <a:latin typeface="Arial" panose="020B0604020202020204" pitchFamily="34" charset="0"/>
              </a:rPr>
              <a:t>There were occasional enlarged hyperchromatic nuclei with one or more prominent nucleoli.</a:t>
            </a:r>
            <a:endParaRPr lang="en-US" b="1" i="1" dirty="0"/>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Tree>
    <p:extLst>
      <p:ext uri="{BB962C8B-B14F-4D97-AF65-F5344CB8AC3E}">
        <p14:creationId xmlns:p14="http://schemas.microsoft.com/office/powerpoint/2010/main" val="23037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5298" name="Picture 2" descr="http://library.med.utah.edu/WebPath/jpeg4/ENDO082.jpg"/>
          <p:cNvPicPr>
            <a:picLocks noChangeAspect="1" noChangeArrowheads="1"/>
          </p:cNvPicPr>
          <p:nvPr/>
        </p:nvPicPr>
        <p:blipFill>
          <a:blip r:embed="rId2" cstate="print"/>
          <a:srcRect/>
          <a:stretch>
            <a:fillRect/>
          </a:stretch>
        </p:blipFill>
        <p:spPr bwMode="auto">
          <a:xfrm>
            <a:off x="1414531" y="908720"/>
            <a:ext cx="6613853" cy="4032448"/>
          </a:xfrm>
          <a:prstGeom prst="rect">
            <a:avLst/>
          </a:prstGeom>
          <a:noFill/>
          <a:ln w="28575">
            <a:solidFill>
              <a:schemeClr val="tx1"/>
            </a:solidFill>
          </a:ln>
        </p:spPr>
      </p:pic>
      <p:sp>
        <p:nvSpPr>
          <p:cNvPr id="4" name="Rectangle 3"/>
          <p:cNvSpPr/>
          <p:nvPr/>
        </p:nvSpPr>
        <p:spPr>
          <a:xfrm>
            <a:off x="1043608" y="5059050"/>
            <a:ext cx="7128792" cy="1477328"/>
          </a:xfrm>
          <a:prstGeom prst="rect">
            <a:avLst/>
          </a:prstGeom>
        </p:spPr>
        <p:txBody>
          <a:bodyPr wrap="square">
            <a:spAutoFit/>
          </a:bodyPr>
          <a:lstStyle/>
          <a:p>
            <a:pPr algn="ctr"/>
            <a:r>
              <a:rPr lang="en-US" b="1" i="1" dirty="0" smtClean="0"/>
              <a:t>This normal thyroid follicle is lined by a cuboidal follicular epithelium with cells that can add or subtract colloid depending upon the degree of stimulation from TSH (thyroid stimulating hormone) released by the pituitary gland. As in all endocrine glands, the interstitium has a rich vascular supply into which hormone is secreted.</a:t>
            </a:r>
            <a:endParaRPr lang="en-US" b="1" i="1" dirty="0"/>
          </a:p>
        </p:txBody>
      </p:sp>
      <p:sp>
        <p:nvSpPr>
          <p:cNvPr id="6" name="Rounded Rectangle 5"/>
          <p:cNvSpPr/>
          <p:nvPr/>
        </p:nvSpPr>
        <p:spPr>
          <a:xfrm>
            <a:off x="1907704" y="188640"/>
            <a:ext cx="568863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HPF</a:t>
            </a:r>
            <a:endParaRPr lang="en-US" sz="2400" b="1" i="1" dirty="0">
              <a:solidFill>
                <a:schemeClr val="bg1"/>
              </a:solidFill>
            </a:endParaRPr>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encrypted-tbn2.gstatic.com/images?q=tbn:ANd9GcQQa9edzqVNp9lSJNzQ-inxMeZjzp7gtMHeCBrukouvkiDeT11y"/>
          <p:cNvPicPr>
            <a:picLocks noChangeAspect="1" noChangeArrowheads="1"/>
          </p:cNvPicPr>
          <p:nvPr/>
        </p:nvPicPr>
        <p:blipFill>
          <a:blip r:embed="rId2" cstate="print"/>
          <a:srcRect/>
          <a:stretch>
            <a:fillRect/>
          </a:stretch>
        </p:blipFill>
        <p:spPr bwMode="auto">
          <a:xfrm>
            <a:off x="0" y="0"/>
            <a:ext cx="9054002" cy="6858000"/>
          </a:xfrm>
          <a:prstGeom prst="rect">
            <a:avLst/>
          </a:prstGeom>
          <a:noFill/>
        </p:spPr>
      </p:pic>
      <p:sp>
        <p:nvSpPr>
          <p:cNvPr id="4" name="Rectangle 3"/>
          <p:cNvSpPr/>
          <p:nvPr/>
        </p:nvSpPr>
        <p:spPr>
          <a:xfrm>
            <a:off x="2763736" y="1916832"/>
            <a:ext cx="3611886" cy="707886"/>
          </a:xfrm>
          <a:prstGeom prst="rect">
            <a:avLst/>
          </a:prstGeom>
        </p:spPr>
        <p:txBody>
          <a:bodyPr wrap="none">
            <a:spAutoFit/>
          </a:bodyPr>
          <a:lstStyle/>
          <a:p>
            <a:pPr algn="ctr"/>
            <a:r>
              <a:rPr lang="en-US" sz="4000" b="1" i="1" dirty="0" smtClean="0">
                <a:effectLst>
                  <a:outerShdw blurRad="38100" dist="38100" dir="2700000" algn="tl">
                    <a:srgbClr val="000000">
                      <a:alpha val="43137"/>
                    </a:srgbClr>
                  </a:outerShdw>
                </a:effectLst>
              </a:rPr>
              <a:t>GOOD LUCK</a:t>
            </a:r>
            <a:endParaRPr lang="en-US" sz="4000" b="1" i="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3356992"/>
            <a:ext cx="6172200" cy="1384920"/>
          </a:xfrm>
        </p:spPr>
        <p:txBody>
          <a:bodyPr>
            <a:noAutofit/>
          </a:bodyPr>
          <a:lstStyle/>
          <a:p>
            <a:pPr algn="ctr"/>
            <a:r>
              <a:rPr lang="en-US" sz="4400" b="1" i="1" dirty="0" smtClean="0">
                <a:solidFill>
                  <a:schemeClr val="accent1">
                    <a:lumMod val="75000"/>
                  </a:schemeClr>
                </a:solidFill>
                <a:effectLst>
                  <a:outerShdw blurRad="38100" dist="38100" dir="2700000" algn="tl">
                    <a:srgbClr val="000000">
                      <a:alpha val="43137"/>
                    </a:srgbClr>
                  </a:outerShdw>
                </a:effectLst>
              </a:rPr>
              <a:t>Gross and Histopathology</a:t>
            </a:r>
            <a:endParaRPr lang="en-US" sz="4400" b="1" i="1" dirty="0">
              <a:solidFill>
                <a:schemeClr val="accent1">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852936"/>
            <a:ext cx="6172200" cy="1384920"/>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1- Multinodular Goiter  </a:t>
            </a:r>
            <a:endParaRPr lang="en-US" sz="4400" b="1" i="1" dirty="0">
              <a:solidFill>
                <a:srgbClr val="000099"/>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2843808" y="1124744"/>
            <a:ext cx="4104456" cy="4104456"/>
          </a:xfrm>
          <a:prstGeom prst="rect">
            <a:avLst/>
          </a:prstGeom>
          <a:noFill/>
          <a:ln w="28575">
            <a:solidFill>
              <a:schemeClr val="tx1"/>
            </a:solidFill>
            <a:miter lim="800000"/>
            <a:headEnd/>
            <a:tailEnd/>
          </a:ln>
        </p:spPr>
      </p:pic>
      <p:sp>
        <p:nvSpPr>
          <p:cNvPr id="10" name="Rounded Rectangle 9"/>
          <p:cNvSpPr/>
          <p:nvPr/>
        </p:nvSpPr>
        <p:spPr>
          <a:xfrm>
            <a:off x="1187624" y="260648"/>
            <a:ext cx="619268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in situ</a:t>
            </a:r>
            <a:endParaRPr lang="en-US" sz="2800" b="1" i="1" dirty="0"/>
          </a:p>
        </p:txBody>
      </p:sp>
      <p:sp>
        <p:nvSpPr>
          <p:cNvPr id="11" name="Rectangle 10"/>
          <p:cNvSpPr/>
          <p:nvPr/>
        </p:nvSpPr>
        <p:spPr>
          <a:xfrm>
            <a:off x="4067944" y="2276872"/>
            <a:ext cx="122413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2" name="Rectangle 1"/>
          <p:cNvSpPr/>
          <p:nvPr/>
        </p:nvSpPr>
        <p:spPr>
          <a:xfrm>
            <a:off x="2258355" y="5552660"/>
            <a:ext cx="4843314" cy="369332"/>
          </a:xfrm>
          <a:prstGeom prst="rect">
            <a:avLst/>
          </a:prstGeom>
          <a:solidFill>
            <a:srgbClr val="92D050"/>
          </a:solidFill>
        </p:spPr>
        <p:txBody>
          <a:bodyPr wrap="none">
            <a:spAutoFit/>
          </a:bodyPr>
          <a:lstStyle/>
          <a:p>
            <a:pPr marL="285750" indent="-285750">
              <a:buFontTx/>
              <a:buChar char="-"/>
            </a:pPr>
            <a:r>
              <a:rPr lang="en-US" dirty="0" smtClean="0"/>
              <a:t>Markedly </a:t>
            </a:r>
            <a:r>
              <a:rPr lang="en-US" b="1" dirty="0">
                <a:solidFill>
                  <a:srgbClr val="FF0000"/>
                </a:solidFill>
              </a:rPr>
              <a:t>enlarged and nodular </a:t>
            </a:r>
            <a:r>
              <a:rPr lang="en-US" dirty="0"/>
              <a:t>thyroid </a:t>
            </a:r>
            <a:r>
              <a:rPr lang="en-US" dirty="0" smtClean="0"/>
              <a:t>gland</a:t>
            </a:r>
          </a:p>
        </p:txBody>
      </p:sp>
      <p:sp>
        <p:nvSpPr>
          <p:cNvPr id="3" name="Rectangle 2"/>
          <p:cNvSpPr/>
          <p:nvPr/>
        </p:nvSpPr>
        <p:spPr>
          <a:xfrm>
            <a:off x="7056276" y="2492896"/>
            <a:ext cx="2087724" cy="1242648"/>
          </a:xfrm>
          <a:prstGeom prst="rect">
            <a:avLst/>
          </a:prstGeom>
          <a:solidFill>
            <a:srgbClr val="FFC000"/>
          </a:solidFill>
        </p:spPr>
        <p:txBody>
          <a:bodyPr wrap="square">
            <a:spAutoFit/>
          </a:bodyPr>
          <a:lstStyle/>
          <a:p>
            <a:pPr lvl="0">
              <a:lnSpc>
                <a:spcPct val="115000"/>
              </a:lnSpc>
              <a:spcBef>
                <a:spcPts val="1200"/>
              </a:spcBef>
            </a:pPr>
            <a:r>
              <a:rPr lang="en-US" sz="1300" b="1" u="sng" dirty="0" smtClean="0">
                <a:solidFill>
                  <a:srgbClr val="006600"/>
                </a:solidFill>
                <a:latin typeface="Times New Roman" panose="02020603050405020304" pitchFamily="18" charset="0"/>
                <a:ea typeface="Calibri" panose="020F0502020204030204" pitchFamily="34" charset="0"/>
                <a:cs typeface="Arial" panose="020B0604020202020204" pitchFamily="34" charset="0"/>
              </a:rPr>
              <a:t>Complications </a:t>
            </a:r>
            <a:r>
              <a:rPr lang="en-US" sz="13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Airway obstruction</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Dysphagia</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Compression of large vessels in the neck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0" y="2119789"/>
            <a:ext cx="2699792" cy="2000548"/>
          </a:xfrm>
          <a:prstGeom prst="rect">
            <a:avLst/>
          </a:prstGeom>
          <a:solidFill>
            <a:srgbClr val="FFC000"/>
          </a:solidFill>
        </p:spPr>
        <p:txBody>
          <a:bodyPr wrap="square">
            <a:spAutoFit/>
          </a:bodyPr>
          <a:lstStyle/>
          <a:p>
            <a:pPr lvl="0"/>
            <a:r>
              <a:rPr lang="en-US" b="1" u="sng" dirty="0">
                <a:solidFill>
                  <a:srgbClr val="006600"/>
                </a:solidFill>
              </a:rPr>
              <a:t>Etiology:</a:t>
            </a:r>
          </a:p>
          <a:p>
            <a:pPr marL="285750" lvl="0" indent="-285750">
              <a:buFontTx/>
              <a:buChar char="-"/>
            </a:pPr>
            <a:r>
              <a:rPr lang="en-US" sz="1400" b="1" i="1" dirty="0">
                <a:solidFill>
                  <a:prstClr val="black"/>
                </a:solidFill>
                <a:latin typeface="Times New Roman" panose="02020603050405020304" pitchFamily="18" charset="0"/>
                <a:cs typeface="Times New Roman" panose="02020603050405020304" pitchFamily="18" charset="0"/>
              </a:rPr>
              <a:t>Endemic </a:t>
            </a:r>
            <a:r>
              <a:rPr lang="en-US" sz="1400" b="1" i="1" dirty="0" err="1">
                <a:solidFill>
                  <a:prstClr val="black"/>
                </a:solidFill>
                <a:latin typeface="Times New Roman" panose="02020603050405020304" pitchFamily="18" charset="0"/>
                <a:cs typeface="Times New Roman" panose="02020603050405020304" pitchFamily="18" charset="0"/>
              </a:rPr>
              <a:t>goitre</a:t>
            </a:r>
            <a:r>
              <a:rPr lang="en-US" sz="1400" b="1" i="1" dirty="0">
                <a:solidFill>
                  <a:prstClr val="black"/>
                </a:solidFill>
                <a:latin typeface="Times New Roman" panose="02020603050405020304" pitchFamily="18" charset="0"/>
                <a:cs typeface="Times New Roman" panose="02020603050405020304" pitchFamily="18" charset="0"/>
              </a:rPr>
              <a:t> is caused by iodine deficiency in certain areas.</a:t>
            </a:r>
          </a:p>
          <a:p>
            <a:pPr marL="285750" lvl="0" indent="-285750">
              <a:buFontTx/>
              <a:buChar char="-"/>
            </a:pPr>
            <a:r>
              <a:rPr lang="en-US" sz="1400" b="1" i="1" dirty="0">
                <a:solidFill>
                  <a:prstClr val="black"/>
                </a:solidFill>
                <a:latin typeface="Times New Roman" panose="02020603050405020304" pitchFamily="18" charset="0"/>
                <a:cs typeface="Times New Roman" panose="02020603050405020304" pitchFamily="18" charset="0"/>
              </a:rPr>
              <a:t>Hereditary enzymatic defects leading to </a:t>
            </a:r>
            <a:r>
              <a:rPr lang="en-US" sz="1400" b="1" i="1" dirty="0" err="1">
                <a:solidFill>
                  <a:prstClr val="black"/>
                </a:solidFill>
                <a:latin typeface="Times New Roman" panose="02020603050405020304" pitchFamily="18" charset="0"/>
                <a:cs typeface="Times New Roman" panose="02020603050405020304" pitchFamily="18" charset="0"/>
              </a:rPr>
              <a:t>dyshormonogenetic</a:t>
            </a:r>
            <a:r>
              <a:rPr lang="en-US" sz="1400" b="1" i="1" dirty="0">
                <a:solidFill>
                  <a:prstClr val="black"/>
                </a:solidFill>
                <a:latin typeface="Times New Roman" panose="02020603050405020304" pitchFamily="18" charset="0"/>
                <a:cs typeface="Times New Roman" panose="02020603050405020304" pitchFamily="18" charset="0"/>
              </a:rPr>
              <a:t> </a:t>
            </a:r>
            <a:r>
              <a:rPr lang="en-US" sz="1400" b="1" i="1" dirty="0" err="1">
                <a:solidFill>
                  <a:prstClr val="black"/>
                </a:solidFill>
                <a:latin typeface="Times New Roman" panose="02020603050405020304" pitchFamily="18" charset="0"/>
                <a:cs typeface="Times New Roman" panose="02020603050405020304" pitchFamily="18" charset="0"/>
              </a:rPr>
              <a:t>goitre</a:t>
            </a:r>
            <a:r>
              <a:rPr lang="en-US" sz="1400" b="1" i="1" dirty="0">
                <a:solidFill>
                  <a:prstClr val="black"/>
                </a:solidFill>
                <a:latin typeface="Times New Roman" panose="02020603050405020304" pitchFamily="18" charset="0"/>
                <a:cs typeface="Times New Roman" panose="02020603050405020304" pitchFamily="18" charset="0"/>
              </a:rPr>
              <a:t>.</a:t>
            </a:r>
            <a:r>
              <a:rPr lang="en-US" dirty="0">
                <a:solidFill>
                  <a:prstClr val="black"/>
                </a:solidFill>
              </a:rPr>
              <a:t> </a:t>
            </a:r>
          </a:p>
          <a:p>
            <a:pPr marL="285750" lvl="0" indent="-285750">
              <a:buFontTx/>
              <a:buChar char="-"/>
            </a:pPr>
            <a:endParaRPr lang="ar-SA" dirty="0">
              <a:solidFill>
                <a:prstClr val="black"/>
              </a:solidFill>
            </a:endParaRPr>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9394" name="Picture 2" descr="http://library.med.utah.edu/WebPath/jpeg4/ENDO021.jpg"/>
          <p:cNvPicPr>
            <a:picLocks noChangeAspect="1" noChangeArrowheads="1"/>
          </p:cNvPicPr>
          <p:nvPr/>
        </p:nvPicPr>
        <p:blipFill>
          <a:blip r:embed="rId2" cstate="print"/>
          <a:srcRect/>
          <a:stretch>
            <a:fillRect/>
          </a:stretch>
        </p:blipFill>
        <p:spPr bwMode="auto">
          <a:xfrm>
            <a:off x="4499992" y="1196752"/>
            <a:ext cx="3960440" cy="3960440"/>
          </a:xfrm>
          <a:prstGeom prst="rect">
            <a:avLst/>
          </a:prstGeom>
          <a:noFill/>
        </p:spPr>
      </p:pic>
      <p:sp>
        <p:nvSpPr>
          <p:cNvPr id="6" name="Rectangle 5"/>
          <p:cNvSpPr/>
          <p:nvPr/>
        </p:nvSpPr>
        <p:spPr>
          <a:xfrm>
            <a:off x="251520" y="5397023"/>
            <a:ext cx="7992888" cy="1200329"/>
          </a:xfrm>
          <a:prstGeom prst="rect">
            <a:avLst/>
          </a:prstGeom>
        </p:spPr>
        <p:txBody>
          <a:bodyPr wrap="square">
            <a:spAutoFit/>
          </a:bodyPr>
          <a:lstStyle/>
          <a:p>
            <a:pPr algn="ctr"/>
            <a:r>
              <a:rPr lang="en-US" b="1" i="1" dirty="0" smtClean="0"/>
              <a:t>This diffusely asymmetric enlarged thyroid gland is nodular with haemorrhage and cystic degeneration. This patient was euthyroid. This represents the most common cause for an enlarged thyroid gland and the most common disease of the thyroid</a:t>
            </a:r>
            <a:endParaRPr lang="en-US" b="1" i="1" dirty="0"/>
          </a:p>
        </p:txBody>
      </p:sp>
      <p:sp>
        <p:nvSpPr>
          <p:cNvPr id="7" name="Rounded Rectangle 6"/>
          <p:cNvSpPr/>
          <p:nvPr/>
        </p:nvSpPr>
        <p:spPr>
          <a:xfrm>
            <a:off x="1475656" y="404664"/>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Gross</a:t>
            </a:r>
            <a:endParaRPr lang="en-US" sz="2800" b="1" i="1" dirty="0"/>
          </a:p>
        </p:txBody>
      </p:sp>
      <p:pic>
        <p:nvPicPr>
          <p:cNvPr id="59395" name="Picture 3"/>
          <p:cNvPicPr>
            <a:picLocks noChangeAspect="1" noChangeArrowheads="1"/>
          </p:cNvPicPr>
          <p:nvPr/>
        </p:nvPicPr>
        <p:blipFill>
          <a:blip r:embed="rId3" cstate="print"/>
          <a:srcRect/>
          <a:stretch>
            <a:fillRect/>
          </a:stretch>
        </p:blipFill>
        <p:spPr bwMode="auto">
          <a:xfrm>
            <a:off x="450726" y="1196752"/>
            <a:ext cx="3905250" cy="3960440"/>
          </a:xfrm>
          <a:prstGeom prst="rect">
            <a:avLst/>
          </a:prstGeom>
          <a:noFill/>
          <a:ln w="9525">
            <a:noFill/>
            <a:miter lim="800000"/>
            <a:headEnd/>
            <a:tailEnd/>
          </a:ln>
        </p:spPr>
      </p:pic>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1337</TotalTime>
  <Words>1695</Words>
  <Application>Microsoft Office PowerPoint</Application>
  <PresentationFormat>On-screen Show (4:3)</PresentationFormat>
  <Paragraphs>247</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Arial</vt:lpstr>
      <vt:lpstr>Calibri</vt:lpstr>
      <vt:lpstr>Corbel</vt:lpstr>
      <vt:lpstr>Georgia Serif</vt:lpstr>
      <vt:lpstr>Tahoma</vt:lpstr>
      <vt:lpstr>Times New Roman</vt:lpstr>
      <vt:lpstr>Wingdings</vt:lpstr>
      <vt:lpstr>Parallax</vt:lpstr>
      <vt:lpstr>Endocrine Block Pathology Practical</vt:lpstr>
      <vt:lpstr>Normal Anatomy &amp; Histology</vt:lpstr>
      <vt:lpstr>PowerPoint Presentation</vt:lpstr>
      <vt:lpstr>PowerPoint Presentation</vt:lpstr>
      <vt:lpstr>PowerPoint Presentation</vt:lpstr>
      <vt:lpstr>Gross and Histopathology</vt:lpstr>
      <vt:lpstr>1- Multinodular Goiter  </vt:lpstr>
      <vt:lpstr>PowerPoint Presentation</vt:lpstr>
      <vt:lpstr>PowerPoint Presentation</vt:lpstr>
      <vt:lpstr>PowerPoint Presentation</vt:lpstr>
      <vt:lpstr>PowerPoint Presentation</vt:lpstr>
      <vt:lpstr>2-  Hyperthyroidism &amp; Grave’s Disease</vt:lpstr>
      <vt:lpstr>PowerPoint Presentation</vt:lpstr>
      <vt:lpstr>PowerPoint Presentation</vt:lpstr>
      <vt:lpstr>PowerPoint Presentation</vt:lpstr>
      <vt:lpstr>PowerPoint Presentation</vt:lpstr>
      <vt:lpstr>PowerPoint Presentation</vt:lpstr>
      <vt:lpstr>PowerPoint Presentation</vt:lpstr>
      <vt:lpstr>3- Hashimoto’s Thyroiditis</vt:lpstr>
      <vt:lpstr>PowerPoint Presentation</vt:lpstr>
      <vt:lpstr>PowerPoint Presentation</vt:lpstr>
      <vt:lpstr>PowerPoint Presentation</vt:lpstr>
      <vt:lpstr>PowerPoint Presentation</vt:lpstr>
      <vt:lpstr>4- Follicular Adenoma</vt:lpstr>
      <vt:lpstr>PowerPoint Presentation</vt:lpstr>
      <vt:lpstr>PowerPoint Presentation</vt:lpstr>
      <vt:lpstr>PowerPoint Presentation</vt:lpstr>
      <vt:lpstr>PowerPoint Presentation</vt:lpstr>
      <vt:lpstr>5- Papillary Thyroid Carcinoma</vt:lpstr>
      <vt:lpstr>PowerPoint Presentation</vt:lpstr>
      <vt:lpstr>PowerPoint Presentation</vt:lpstr>
      <vt:lpstr>PowerPoint Presentation</vt:lpstr>
      <vt:lpstr>PowerPoint Presentation</vt:lpstr>
      <vt:lpstr>PowerPoint Presentation</vt:lpstr>
      <vt:lpstr>ADRENAL GLAND</vt:lpstr>
      <vt:lpstr>Pheochromocytoma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practical block</dc:title>
  <dc:creator>Dr. Sayed Esawy</dc:creator>
  <cp:lastModifiedBy>Naseem Zaidi Shaesta</cp:lastModifiedBy>
  <cp:revision>158</cp:revision>
  <dcterms:created xsi:type="dcterms:W3CDTF">2010-07-07T11:08:25Z</dcterms:created>
  <dcterms:modified xsi:type="dcterms:W3CDTF">2017-02-20T09:30:03Z</dcterms:modified>
</cp:coreProperties>
</file>