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5"/>
  </p:notesMasterIdLst>
  <p:handoutMasterIdLst>
    <p:handoutMasterId r:id="rId26"/>
  </p:handoutMasterIdLst>
  <p:sldIdLst>
    <p:sldId id="409" r:id="rId2"/>
    <p:sldId id="386" r:id="rId3"/>
    <p:sldId id="410" r:id="rId4"/>
    <p:sldId id="411" r:id="rId5"/>
    <p:sldId id="398" r:id="rId6"/>
    <p:sldId id="399" r:id="rId7"/>
    <p:sldId id="400" r:id="rId8"/>
    <p:sldId id="352" r:id="rId9"/>
    <p:sldId id="353" r:id="rId10"/>
    <p:sldId id="354" r:id="rId11"/>
    <p:sldId id="355" r:id="rId12"/>
    <p:sldId id="356" r:id="rId13"/>
    <p:sldId id="401" r:id="rId14"/>
    <p:sldId id="402" r:id="rId15"/>
    <p:sldId id="403" r:id="rId16"/>
    <p:sldId id="413" r:id="rId17"/>
    <p:sldId id="414" r:id="rId18"/>
    <p:sldId id="404" r:id="rId19"/>
    <p:sldId id="406" r:id="rId20"/>
    <p:sldId id="412" r:id="rId21"/>
    <p:sldId id="405" r:id="rId22"/>
    <p:sldId id="407" r:id="rId23"/>
    <p:sldId id="408" r:id="rId24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41" autoAdjust="0"/>
    <p:restoredTop sz="94521" autoAdjust="0"/>
  </p:normalViewPr>
  <p:slideViewPr>
    <p:cSldViewPr>
      <p:cViewPr varScale="1">
        <p:scale>
          <a:sx n="60" d="100"/>
          <a:sy n="60" d="100"/>
        </p:scale>
        <p:origin x="-1306" y="-86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2</a:t>
            </a:fld>
            <a:endParaRPr lang="en-US" altLang="en-US" smtClean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endParaRPr lang="en-US" sz="29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8428B-C509-4296-A100-9BD4FCBD2F1B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2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80025" y="3733800"/>
            <a:ext cx="4473575" cy="2341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72260" indent="-372260" algn="ctr" defTabSz="992695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>
              <a:solidFill>
                <a:srgbClr val="C00000"/>
              </a:solidFill>
              <a:cs typeface="Arial" charset="0"/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Yieldez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Bassiouni</a:t>
            </a:r>
            <a:endParaRPr lang="ar-SA" b="1" dirty="0">
              <a:solidFill>
                <a:srgbClr val="C00000"/>
              </a:solidFill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ar-SA" sz="3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3733800"/>
            <a:ext cx="4648200" cy="2362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Abdulrahman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Almotrefi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754063" y="990600"/>
            <a:ext cx="89995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hlink"/>
                </a:solidFill>
                <a:latin typeface="Times New Roman" pitchFamily="18" charset="0"/>
              </a:rPr>
              <a:t>DRUGS USED IN </a:t>
            </a:r>
            <a:r>
              <a:rPr lang="en-US" altLang="en-US" sz="4800" dirty="0" smtClean="0">
                <a:solidFill>
                  <a:schemeClr val="hlink"/>
                </a:solidFill>
                <a:latin typeface="Times New Roman" pitchFamily="18" charset="0"/>
              </a:rPr>
              <a:t>HYPOTHYROIDISM</a:t>
            </a:r>
            <a:endParaRPr lang="en-US" altLang="en-US" sz="48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fld id="{0DF15315-BE8A-44F4-836F-AF710634F1B6}" type="slidenum">
              <a:rPr lang="ar-SA" altLang="en-US" sz="1300" smtClean="0">
                <a:solidFill>
                  <a:srgbClr val="898989"/>
                </a:solidFill>
              </a:rPr>
              <a:pPr/>
              <a:t>1</a:t>
            </a:fld>
            <a:endParaRPr lang="en-US" altLang="en-US" sz="13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4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66955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69360" y="1678808"/>
            <a:ext cx="9051925" cy="48275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 therapy with synthetic thyroid hormone preparations :</a:t>
            </a:r>
          </a:p>
          <a:p>
            <a:pPr lvl="0" eaLnBrk="1" hangingPunct="1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</a:t>
            </a:r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altLang="en-US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</a:t>
            </a:r>
            <a:r>
              <a:rPr 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long half life 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</a:t>
            </a:r>
            <a:r>
              <a:rPr 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once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normal thyroid levels within </a:t>
            </a: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</a:t>
            </a:r>
            <a:r>
              <a:rPr 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</a:t>
            </a: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Parenteral</a:t>
            </a: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, 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413159"/>
            <a:ext cx="9601200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800" b="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uses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regardless of etiology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979194"/>
            <a:ext cx="9601200" cy="599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0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Metabolism of thyroid hormones</a:t>
            </a:r>
            <a:endParaRPr lang="en-US" altLang="en-US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pathway of thyroid hormone metabolism is through sequential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deiodination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80%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circulating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derived from peripheral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monodeiodination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liver is the major site of degradation for both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% of the daily dose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deiodinated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yield equal amounts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(reverse T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,which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inactive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9pPr>
          </a:lstStyle>
          <a:p>
            <a:fld id="{DB62937B-4B89-41CD-A052-3E0786572AC8}" type="slidenum">
              <a:rPr lang="ar-SA" altLang="en-US" sz="1300" smtClean="0">
                <a:solidFill>
                  <a:srgbClr val="898989"/>
                </a:solidFill>
              </a:rPr>
              <a:pPr/>
              <a:t>17</a:t>
            </a:fld>
            <a:endParaRPr lang="en-US" altLang="en-US" sz="13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175" y="533400"/>
            <a:ext cx="902176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of Action</a:t>
            </a:r>
            <a:r>
              <a:rPr lang="ar-SA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Inhibit synthesis of thyroid hormones by inhibiting the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peroxidase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enzyme that catalyzes the iodination of tyrosine residues</a:t>
            </a:r>
          </a:p>
          <a:p>
            <a:pPr eaLnBrk="1" hangingPunct="1"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Propylthiouracil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methimazole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blocks the conversion of T4 to T3 in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peripheral tissues      </a:t>
            </a:r>
          </a:p>
        </p:txBody>
      </p:sp>
      <p:pic>
        <p:nvPicPr>
          <p:cNvPr id="36868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10058400" cy="71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2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restlessness 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arrhythmias (Tachycardia, atrial fib.)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 , restlessness ,headache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(T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(3-4 times) and </a:t>
            </a: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</a:t>
            </a:r>
            <a:r>
              <a:rPr lang="en-US" altLang="en-US" sz="28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action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not recommended for routine replacement therapy ( requires multiple daily doses)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 smtClean="0"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 describe 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understand 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recognize treatment of special cases of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hypothyroidism such as </a:t>
            </a:r>
            <a:r>
              <a:rPr lang="en-US" altLang="en-US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myxedema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Pharmacokinetic </a:t>
            </a:r>
            <a:r>
              <a:rPr lang="en-US" sz="3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Hormones</a:t>
            </a:r>
            <a:endParaRPr 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547979"/>
              </p:ext>
            </p:extLst>
          </p:nvPr>
        </p:nvGraphicFramePr>
        <p:xfrm>
          <a:off x="228598" y="1600200"/>
          <a:ext cx="9906000" cy="4799732"/>
        </p:xfrm>
        <a:graphic>
          <a:graphicData uri="http://schemas.openxmlformats.org/drawingml/2006/table">
            <a:tbl>
              <a:tblPr/>
              <a:tblGrid>
                <a:gridCol w="2514602"/>
                <a:gridCol w="2133600"/>
                <a:gridCol w="2209800"/>
                <a:gridCol w="2514600"/>
                <a:gridCol w="533398"/>
              </a:tblGrid>
              <a:tr h="172264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Hormone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 Potency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(days)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Protein Binding 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(%)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105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Levothyroxine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99.96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4535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Liothyronine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2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99.5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503">
                <a:tc gridSpan="5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43BDF-FF3F-4DEF-9B8A-7AAA64E3C408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0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 &amp; T3  in a ratio 4:1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major limitations to this product are </a:t>
            </a: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cost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lack of therapeutic rationale because </a:t>
            </a: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35% of T4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</a:t>
            </a: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</a:t>
            </a:r>
            <a:r>
              <a:rPr lang="en-US" altLang="en-US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rapid response but it may provoke  </a:t>
            </a:r>
            <a:r>
              <a:rPr lang="en-US" altLang="en-US" sz="2800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cardiotoxicity</a:t>
            </a:r>
            <a:endParaRPr lang="en-US" altLang="en-US" sz="28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used in case of adrenal and pituitary insufficiency. </a:t>
            </a: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</a:t>
            </a:r>
            <a:r>
              <a:rPr lang="en-US" altLang="en-US" sz="32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maternal </a:t>
            </a:r>
            <a:r>
              <a:rPr lang="en-GB" sz="32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722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gland does not produce enough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hormones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may be congenital, primary or secondary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Congenital: in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children, hypothyroidism leads to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delay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in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growth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dwarfism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),and intellectual development 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cretinism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People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 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Prevalence is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females and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males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Diagnosed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by low plasma levels of </a:t>
            </a: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 &amp; </a:t>
            </a:r>
            <a:r>
              <a:rPr lang="en-US" altLang="en-US" sz="28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 and TSH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6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0" y="59540"/>
            <a:ext cx="10439400" cy="746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 smtClean="0"/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 function of the gland itself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causes</a:t>
            </a:r>
            <a:endParaRPr lang="en-IE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7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Iodine </a:t>
            </a:r>
            <a:r>
              <a:rPr lang="en-IE" altLang="en-US" sz="27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deficiency</a:t>
            </a:r>
            <a:r>
              <a:rPr lang="en-US" sz="27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is the most common cause of primary hypothyroidism and </a:t>
            </a: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endemic goiter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worldwide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7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Autoimmune: </a:t>
            </a:r>
            <a:r>
              <a:rPr lang="en-IE" alt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Hashimoto’s </a:t>
            </a:r>
            <a:r>
              <a:rPr lang="en-IE" alt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7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Radioactive iodine treatment </a:t>
            </a:r>
            <a:r>
              <a:rPr lang="en-IE" alt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of hyperthyroidism</a:t>
            </a:r>
            <a:endParaRPr lang="en-IE" alt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Post-thyroidectomy </a:t>
            </a:r>
            <a:endParaRPr lang="en-IE" altLang="en-US" sz="27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7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Anti-thyroid </a:t>
            </a:r>
            <a:r>
              <a:rPr lang="en-IE" altLang="en-US" sz="27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drugs (CMZ , PTU)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Other drugs </a:t>
            </a:r>
            <a:r>
              <a:rPr lang="en-IE" alt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(lithium</a:t>
            </a:r>
            <a:r>
              <a:rPr lang="en-IE" alt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E" altLang="en-US" sz="27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amiodarone</a:t>
            </a:r>
            <a:r>
              <a:rPr lang="en-IE" alt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Sub-acute </a:t>
            </a:r>
            <a:r>
              <a:rPr lang="en-IE" alt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sz="27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9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 smtClean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hypothyroidism- 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 smtClean="0"/>
          </a:p>
          <a:p>
            <a:pPr eaLnBrk="1" hangingPunct="1"/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IE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Hypothalamic disease</a:t>
            </a:r>
          </a:p>
          <a:p>
            <a:pPr eaLnBrk="1" hangingPunct="1"/>
            <a:endParaRPr lang="en-IE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en-IE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</a:t>
            </a: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Manifestations of </a:t>
            </a: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Hypothyroidism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</a:t>
            </a:r>
            <a:r>
              <a:rPr lang="en-US" altLang="en-US" sz="32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</a:t>
            </a:r>
            <a:r>
              <a:rPr lang="en-US" altLang="en-US" sz="3500" b="0" dirty="0" smtClean="0">
                <a:solidFill>
                  <a:prstClr val="black"/>
                </a:solidFill>
                <a:latin typeface="Calibri"/>
                <a:cs typeface="+mn-cs"/>
              </a:rPr>
              <a:t>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3134</TotalTime>
  <Words>710</Words>
  <Application>Microsoft Office PowerPoint</Application>
  <PresentationFormat>Custom</PresentationFormat>
  <Paragraphs>222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Pharmacokinetic of Thyroid Hormones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Bassiouni</cp:lastModifiedBy>
  <cp:revision>428</cp:revision>
  <dcterms:created xsi:type="dcterms:W3CDTF">2006-04-04T11:17:20Z</dcterms:created>
  <dcterms:modified xsi:type="dcterms:W3CDTF">2017-02-14T19:47:35Z</dcterms:modified>
</cp:coreProperties>
</file>