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289" r:id="rId2"/>
    <p:sldId id="257" r:id="rId3"/>
    <p:sldId id="291" r:id="rId4"/>
    <p:sldId id="258" r:id="rId5"/>
    <p:sldId id="261" r:id="rId6"/>
    <p:sldId id="262" r:id="rId7"/>
    <p:sldId id="264" r:id="rId8"/>
    <p:sldId id="265" r:id="rId9"/>
    <p:sldId id="266" r:id="rId10"/>
    <p:sldId id="268" r:id="rId11"/>
    <p:sldId id="267" r:id="rId12"/>
    <p:sldId id="269" r:id="rId13"/>
    <p:sldId id="260" r:id="rId14"/>
    <p:sldId id="270" r:id="rId15"/>
    <p:sldId id="271" r:id="rId16"/>
    <p:sldId id="273" r:id="rId17"/>
    <p:sldId id="259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3" r:id="rId26"/>
    <p:sldId id="285" r:id="rId27"/>
    <p:sldId id="287" r:id="rId28"/>
    <p:sldId id="288" r:id="rId2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89405" autoAdjust="0"/>
  </p:normalViewPr>
  <p:slideViewPr>
    <p:cSldViewPr snapToGrid="0">
      <p:cViewPr varScale="1">
        <p:scale>
          <a:sx n="76" d="100"/>
          <a:sy n="76" d="100"/>
        </p:scale>
        <p:origin x="7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9A98CA-A710-46B4-AEF6-6F19730EE8A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EEF1BC-3F25-4651-A5E8-9AC8452D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4677-B34C-4F0E-A640-0489D1467DE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51E2E-B92B-4917-9BB6-F618F224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 smtClean="0"/>
              <a:t>1 </a:t>
            </a:r>
            <a:r>
              <a:rPr lang="en-US" dirty="0" smtClean="0"/>
              <a:t>Potency relative to hydrocortisone</a:t>
            </a:r>
          </a:p>
          <a:p>
            <a:endParaRPr lang="en-US" dirty="0" smtClean="0"/>
          </a:p>
          <a:p>
            <a:r>
              <a:rPr lang="en-US" dirty="0" smtClean="0"/>
              <a:t>&gt; 1, These drugs</a:t>
            </a:r>
            <a:r>
              <a:rPr lang="en-US" baseline="0" dirty="0" smtClean="0"/>
              <a:t> have </a:t>
            </a:r>
            <a:r>
              <a:rPr lang="en-US" dirty="0" smtClean="0"/>
              <a:t>Higher affinity and</a:t>
            </a:r>
            <a:r>
              <a:rPr lang="en-US" baseline="0" dirty="0" smtClean="0"/>
              <a:t> greater bioavailability, poorly </a:t>
            </a:r>
            <a:r>
              <a:rPr lang="en-US" baseline="0" dirty="0" err="1" smtClean="0"/>
              <a:t>metabolised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9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40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98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11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52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3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39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1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4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6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0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9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7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1E2E-B92B-4917-9BB6-F618F224A7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DA0A-354A-4025-8996-562735606817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3214-5FBF-4C71-8BBF-209F66D73A0A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8267-16E2-4D37-82AD-884F26D1676C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17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49E7-D3F0-45E3-9CB2-E4EC6C69310F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2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7EC7-9284-4248-8223-91F8102FC34A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06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C5F-303A-4011-8FB9-18225397A9CB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3246-298D-4152-8D08-DA0244370E70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669E-ED45-4CC2-9126-1501217D3161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C61A-5C77-4922-B205-5251CB212E1D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E8C2-B14D-4D0D-95B5-D5FA7842A562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4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75FC-0547-420C-BBFD-E759C2EF38A3}" type="datetime1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3E31-3F51-4978-BAF1-BF2F2FC8B37E}" type="datetime1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6CA8-1498-40C2-8286-4206BC70380A}" type="datetime1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FB4F-018F-4B61-8D30-7CEEEEF31784}" type="datetime1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202F-0076-447D-9E11-294D0BB57BC5}" type="datetime1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7C94-3FC4-471F-8F31-AD602052BF42}" type="datetime1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1C091-50B5-4ADC-A06F-E58471A1C0B5}" type="datetime1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6E9D76-D293-4F90-A411-38BF9142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13470"/>
            <a:ext cx="8596668" cy="666173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4400" b="1" dirty="0">
                <a:solidFill>
                  <a:srgbClr val="0070C0"/>
                </a:solidFill>
              </a:rPr>
              <a:t>Pharmacology of </a:t>
            </a:r>
            <a:r>
              <a:rPr lang="en-US" sz="4400" b="1" dirty="0" smtClean="0">
                <a:solidFill>
                  <a:srgbClr val="0070C0"/>
                </a:solidFill>
              </a:rPr>
              <a:t>Corticosteroids</a:t>
            </a:r>
            <a:br>
              <a:rPr lang="en-US" sz="4400" b="1" dirty="0" smtClean="0">
                <a:solidFill>
                  <a:srgbClr val="0070C0"/>
                </a:solidFill>
              </a:rPr>
            </a:br>
            <a:r>
              <a:rPr lang="en-US" sz="4400" b="1" dirty="0" smtClean="0">
                <a:solidFill>
                  <a:srgbClr val="0070C0"/>
                </a:solidFill>
              </a:rPr>
              <a:t/>
            </a:r>
            <a:br>
              <a:rPr lang="en-US" sz="4400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Dr. </a:t>
            </a:r>
            <a:r>
              <a:rPr lang="en-US" b="1" dirty="0" err="1" smtClean="0">
                <a:solidFill>
                  <a:srgbClr val="7030A0"/>
                </a:solidFill>
              </a:rPr>
              <a:t>Saed</a:t>
            </a:r>
            <a:r>
              <a:rPr lang="en-US" b="1" dirty="0" smtClean="0">
                <a:solidFill>
                  <a:srgbClr val="7030A0"/>
                </a:solidFill>
              </a:rPr>
              <a:t> and Dr. </a:t>
            </a:r>
            <a:r>
              <a:rPr lang="en-US" b="1" dirty="0" err="1" smtClean="0">
                <a:solidFill>
                  <a:srgbClr val="7030A0"/>
                </a:solidFill>
              </a:rPr>
              <a:t>Aliah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Dept. of </a:t>
            </a:r>
            <a:r>
              <a:rPr lang="en-US" b="1" dirty="0" smtClean="0">
                <a:solidFill>
                  <a:srgbClr val="7030A0"/>
                </a:solidFill>
              </a:rPr>
              <a:t>Pharmacology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sz="1800" b="1" dirty="0" smtClean="0">
                <a:solidFill>
                  <a:srgbClr val="7030A0"/>
                </a:solidFill>
              </a:rPr>
              <a:t>College of Medicine, KSU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2811"/>
            <a:ext cx="8596668" cy="13154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5" y="225466"/>
            <a:ext cx="10515600" cy="63256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Anti – inflammatory effects: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have important inhibitory effects on the distribution, function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migration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leukocytes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Suppressive effect on the inflammatory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cytokines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chemokines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-457200">
              <a:lnSpc>
                <a:spcPct val="150000"/>
              </a:lnSpc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drugs increase neutrophils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lymphocytes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eosinophils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basophils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ar-S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 phospholipase A2 &amp;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Prostaglandins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synthesis.</a:t>
            </a:r>
            <a:endParaRPr lang="ar-S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" y="200417"/>
            <a:ext cx="10258817" cy="65010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Immunosuppressive effects: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 mediated immunologic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functions, especially dependent on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lymphocytes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decrease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interleukins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secretion.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do not interfere with the development of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normal acquired immunity but delay rejection reactions in patients with organ transplants.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" y="86061"/>
            <a:ext cx="10258816" cy="66278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Other effects: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such as cortisol are required for normal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excretion of water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loads.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When given in large doses these drugs may cause profound behavioral changes (first insomnia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euphoria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depression).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Large doses also stimulate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gastric acid secretion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decrease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to ulcer formation. 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36" y="77118"/>
            <a:ext cx="12103864" cy="67808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" y="125260"/>
            <a:ext cx="10346500" cy="66137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Glucocorticoids: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 (hydrocortisone)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major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glucocorticoid.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physiologic secretion of cortisol is regulated by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adrenocorticotropin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hormone (ACTH)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secretion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varies during the day (circadian rhythm), peaks in the early morning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declines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midnight.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75304"/>
            <a:ext cx="10891779" cy="6782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orally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cortisol is well absorbed from GIT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Cortisol in the plasma is 95% bound to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metabolized by 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has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duration of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action compared with the synthetic congeners.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It diffuses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poorly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across normal skin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mucous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cortisol molecule also has a small but significant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retaining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(mineralocorticoid) effect. This is an important cause of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patients with cortisol secreting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tumor or a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ACTH secreting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shing’s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syndrome).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" y="79348"/>
            <a:ext cx="10515600" cy="675359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Synthetic Glucocorticoids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number are available for use: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Prednisone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its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metabolite prednisolone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Dexamethasone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eclomethasone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Budesonide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Their properties (compared with cortisol) include: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longer half life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duration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reduce salt retaining effect.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better penetration of lipid barriers for topical activity.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/>
          <a:srcRect t="4051"/>
          <a:stretch/>
        </p:blipFill>
        <p:spPr>
          <a:xfrm>
            <a:off x="23150" y="23146"/>
            <a:ext cx="11366339" cy="66265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17</a:t>
            </a:fld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606912" y="2231327"/>
            <a:ext cx="72188" cy="1203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56" y="102270"/>
            <a:ext cx="9745249" cy="67557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Beclomethasone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budesonide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been developed for use in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other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in which good surface activity on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mucous membrane or skin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needed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systemic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are to be avoided.</a:t>
            </a:r>
          </a:p>
          <a:p>
            <a:pPr>
              <a:lnSpc>
                <a:spcPct val="150000"/>
              </a:lnSpc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drugs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rapidly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penetrate 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airway mucosa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have very short half lives after they enter the blood, so that systemic effects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toxicity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greatly reduced.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84" y="200415"/>
            <a:ext cx="10515600" cy="65761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of corticosteroids</a:t>
            </a:r>
          </a:p>
          <a:p>
            <a:pPr marL="0" indent="0">
              <a:buNone/>
            </a:pPr>
            <a:endParaRPr lang="en-US" sz="3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Adrenal disorders: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Addison’s disease (chronic adrenal cortical insufficiency)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Acute adrenal insufficiency associated with life threatening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shock, infections or trauma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Congenital adrenal hyperplasia (in which synthesis of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forms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corticosteroids are stimulated by ACTH).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13" y="804230"/>
            <a:ext cx="9744170" cy="47083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steroid hormones produced by the 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 cortex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consist of two major groups: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Glucocorticoids [Major cortisol</a:t>
            </a:r>
            <a:r>
              <a:rPr lang="ar-S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(Hydrocortisone)]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2. Mineralocorticoids</a:t>
            </a:r>
            <a:r>
              <a:rPr lang="ar-S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important Aldosterone)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7" y="86060"/>
            <a:ext cx="10978728" cy="67719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Non-adrenal disorders:</a:t>
            </a:r>
          </a:p>
          <a:p>
            <a:pPr marL="0" indent="0">
              <a:lnSpc>
                <a:spcPct val="160000"/>
              </a:lnSpc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Allergic reactions (e.g. bronchial asthma,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angioneurotic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edema,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drug reactions,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allergic rhinitis).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Collagen vascular disorder 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rheumatoid arthritis,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systemic lupus erythematosus, giant cell arteritis,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polymyositis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mixed connective tissue syndrome). </a:t>
            </a:r>
          </a:p>
          <a:p>
            <a:pPr marL="0" indent="0">
              <a:lnSpc>
                <a:spcPct val="160000"/>
              </a:lnSpc>
              <a:buNone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Organ transplants (prevention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treatment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rejection –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immunosuppression).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8673" y="102143"/>
            <a:ext cx="46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of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corticosteroids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3" y="129092"/>
            <a:ext cx="9935738" cy="67289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Gastrointestinal disorders such as inflammatory bowel disease.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Hematologic disorders (leukemia, multiple myeloma, acquired hemolytic anemia, acute allergic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purpura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Infections (acute respiratory distress syndrome, sepsis)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Neurologic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disorders (to minimize cerebral edema after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surgery, multiple sclerosis).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12913" y="9543"/>
            <a:ext cx="46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of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corticosteroids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451690"/>
            <a:ext cx="9938344" cy="62300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Pulmonary diseases (e.g.; aspiration pneumonia, bronchial asthma, sarcoidosis).</a:t>
            </a:r>
          </a:p>
          <a:p>
            <a:pPr>
              <a:lnSpc>
                <a:spcPct val="150000"/>
              </a:lnSpc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Thyroid diseases (malignant exophthalmos, subacute thyroiditis)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Renal disorders (nephrotic syndrome)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Miscellaneous 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hypercalcaemia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mountain sickness).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8673" y="102143"/>
            <a:ext cx="46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of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corticosteroids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203"/>
            <a:ext cx="10510092" cy="68965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 (Adverse effects) </a:t>
            </a:r>
            <a:endParaRPr lang="en-US" sz="3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Cushing’s syndrome (iatrogenic, by higher doses &gt; than 100 mg hydrocortisone daily for &gt; than 2 weeks characterized by moon shape face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buffalo hump)</a:t>
            </a:r>
          </a:p>
          <a:p>
            <a:pPr>
              <a:lnSpc>
                <a:spcPct val="170000"/>
              </a:lnSpc>
            </a:pP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growth of fine hair on face, thighs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trunk. Myopathy, muscle wasting, thinning of skin, Diabetes Mellitus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Osteoporosis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aseptic </a:t>
            </a: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necrosis of the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</a:t>
            </a:r>
            <a:endParaRPr lang="en-US" sz="3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 </a:t>
            </a: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healing is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Peptic ulcer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psychosis, depression</a:t>
            </a:r>
          </a:p>
          <a:p>
            <a:pPr>
              <a:lnSpc>
                <a:spcPct val="170000"/>
              </a:lnSpc>
            </a:pPr>
            <a:r>
              <a:rPr lang="en-US" sz="3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Subcapsular</a:t>
            </a: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cataracts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suppression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>
              <a:lnSpc>
                <a:spcPct val="170000"/>
              </a:lnSpc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suppression.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329107"/>
            <a:ext cx="10515600" cy="61331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for minimizing these toxicities include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application 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aerosol for asthma)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 day therapy (to reduce pituitary suppression)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Tapering the dose soon after achieving a therapeutic response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adrenal insufficiency in patients who have had long term therapy,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stress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be given during serious illness, or before major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6" y="0"/>
            <a:ext cx="10058400" cy="6722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Mineralocorticoids: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A. Aldosterone: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major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mineralocorticoid in human.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Aldosterone is the main salt-retaining hormone, promotes Na reabsorption, K excretion, in the distal convoluted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tubule &amp;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 it is very important in the regulation of blood volume &amp; blood pressure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secretion is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 by ACTH &amp;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renin-angiotensin system.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Aldosterone has short half life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little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 activity. 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action: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that of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Fludrocortisone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favored for 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therapy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adrenalectomy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in other conditions in which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mineralocorticoid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is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" y="54430"/>
            <a:ext cx="10058400" cy="66438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Corticosteroid Antagonists</a:t>
            </a:r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Receptor Antagonists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Spironolactone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mineralocorticoid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K-sparing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diuretic)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antagonists of aldosterone at its receptor, used in the treatment of primary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aldosteronism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Mifepristone: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competitive inhibitor of 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useful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treatment of Cushing's syndrome.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3" y="387179"/>
            <a:ext cx="10058400" cy="6196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Synthesis inhibitors: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Ketoconazole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(anti fungal)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 cancer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when surgical therapy is impractical or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unsuccessful because of metastasis.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40" y="85725"/>
            <a:ext cx="10147797" cy="654642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Ketoconazole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inhibits the cytochrome p450 enzymes necessary for the synthesis of all steroids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a no. of conditions in which 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steroid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are desirable such as: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Adrenal carcinoma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Hirsutism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Breast cancer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Prostate cancer.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0002" y="1429089"/>
            <a:ext cx="9144000" cy="4977398"/>
            <a:chOff x="130002" y="1483862"/>
            <a:chExt cx="9144000" cy="49773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60" b="953"/>
            <a:stretch/>
          </p:blipFill>
          <p:spPr>
            <a:xfrm>
              <a:off x="130002" y="1483862"/>
              <a:ext cx="9144000" cy="494211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37415" y="6091928"/>
              <a:ext cx="9064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3914" y="468085"/>
            <a:ext cx="609330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Biosynthesis of adrenal hormones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60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0471" y="111512"/>
            <a:ext cx="10576868" cy="674648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Glucocorticoids: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important effects on intermediary metabolism, catabolism, immune responses, growth &amp; inflammation.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Mineralocorticoids: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They have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salt-retaining activity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regulate sodium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potassium reabsorption in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tubules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kidney.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6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494" y="0"/>
            <a:ext cx="10245686" cy="69406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76926" y="5017167"/>
            <a:ext cx="2923674" cy="12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579" y="5374106"/>
            <a:ext cx="2737184" cy="401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36473" y="5989487"/>
            <a:ext cx="2737184" cy="401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3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0329" y="17299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Pharmacodynamics</a:t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Mechanism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5" y="1612231"/>
            <a:ext cx="9288378" cy="522170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 is present in the blood bound to 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 binding globulin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(CBG)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enters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cell as the free molecule.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intracellular receptor (R) is bound to the stabilizing proteins, including heat shock protein 90 (Hsp90)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several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others(X). When the complex binds a molecule of steroid, the Hsp90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associated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 are released.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2733" y="450937"/>
            <a:ext cx="10133556" cy="6407063"/>
          </a:xfrm>
        </p:spPr>
        <p:txBody>
          <a:bodyPr>
            <a:normAutofit/>
          </a:bodyPr>
          <a:lstStyle/>
          <a:p>
            <a:pPr marL="640080" lvl="8" indent="-457200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Steroid– R complex enters the nucleus as a dimer, binds to 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 response element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(GRE) on the gene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regulates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transcription by RNA polymerase II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associated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 factors.</a:t>
            </a:r>
          </a:p>
          <a:p>
            <a:pPr marL="640080" lvl="8" indent="-457200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8" indent="-457200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mRNA is edited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exported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cytoplasm for the production of protein that brings about the final hormone response.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57" y="288097"/>
            <a:ext cx="10290806" cy="598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effects: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stimulate gluconeogenesis, as a result: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Blood glucose rises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Insulin secretion is stimulated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Stimulate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ipolysis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lipogenesis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to increased insulin)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net increase of fat deposition in certain areas (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face (moon faces)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shoulder &amp; back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(buffalo hump).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These effects occur when the patient is treated with 100 mg of hydrocortisone or &gt; for longer than 2 weeks.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06" y="326659"/>
            <a:ext cx="10286435" cy="63635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Catabolic effects: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 cause muscle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catabolism (  muscle mass)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Lymphoid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connective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skin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undergo wasting.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Catabolic effects on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 to osteoporosis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children, growth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inhibited.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9D76-D293-4F90-A411-38BF9142FEDD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793113" y="1361373"/>
            <a:ext cx="0" cy="3883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6999</TotalTime>
  <Words>1469</Words>
  <Application>Microsoft Office PowerPoint</Application>
  <PresentationFormat>Widescreen</PresentationFormat>
  <Paragraphs>216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Facet</vt:lpstr>
      <vt:lpstr>Pharmacology of Corticosteroids  Dr. Saed and Dr. Aliah Dept. of Pharmacology    College of Medicine, KSU </vt:lpstr>
      <vt:lpstr>PowerPoint Presentation</vt:lpstr>
      <vt:lpstr>PowerPoint Presentation</vt:lpstr>
      <vt:lpstr>PowerPoint Presentation</vt:lpstr>
      <vt:lpstr>PowerPoint Presentation</vt:lpstr>
      <vt:lpstr>Pharmacodynamics A. Mechanism of 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of corticosteroids</dc:title>
  <dc:creator>User</dc:creator>
  <cp:lastModifiedBy>Alia Ragjeb Alshanawani</cp:lastModifiedBy>
  <cp:revision>405</cp:revision>
  <cp:lastPrinted>2017-01-29T08:51:19Z</cp:lastPrinted>
  <dcterms:created xsi:type="dcterms:W3CDTF">2016-01-28T05:17:59Z</dcterms:created>
  <dcterms:modified xsi:type="dcterms:W3CDTF">2017-03-01T09:33:16Z</dcterms:modified>
</cp:coreProperties>
</file>