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0" r:id="rId3"/>
    <p:sldId id="301" r:id="rId4"/>
    <p:sldId id="266" r:id="rId5"/>
    <p:sldId id="267" r:id="rId6"/>
    <p:sldId id="260" r:id="rId7"/>
    <p:sldId id="261" r:id="rId8"/>
    <p:sldId id="274" r:id="rId9"/>
    <p:sldId id="276" r:id="rId10"/>
    <p:sldId id="263" r:id="rId11"/>
    <p:sldId id="268" r:id="rId12"/>
    <p:sldId id="269" r:id="rId13"/>
    <p:sldId id="277" r:id="rId14"/>
    <p:sldId id="278" r:id="rId15"/>
    <p:sldId id="292" r:id="rId16"/>
    <p:sldId id="293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6" autoAdjust="0"/>
    <p:restoredTop sz="94651" autoAdjust="0"/>
  </p:normalViewPr>
  <p:slideViewPr>
    <p:cSldViewPr snapToGrid="0">
      <p:cViewPr>
        <p:scale>
          <a:sx n="90" d="100"/>
          <a:sy n="90" d="100"/>
        </p:scale>
        <p:origin x="-1308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46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29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92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44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6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32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48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8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909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7F6AD-92B0-4450-A0D3-6BCFC8A5DD15}" type="datetimeFigureOut">
              <a:rPr lang="en-US" smtClean="0"/>
              <a:pPr/>
              <a:t>3/1/2017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66DDE-7413-4841-9422-9202FF8BF9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m.sa/url?sa=i&amp;rct=j&amp;q=&amp;esrc=s&amp;source=images&amp;cd=&amp;cad=rja&amp;uact=8&amp;ved=0ahUKEwjTwYzGna3SAhXG7xQKHXPOCEoQjRwIBw&amp;url=https://www.pexels.com/search/flowers/&amp;psig=AFQjCNERppsnGYopOjl4o5m-Dn9ZxvC0RA&amp;ust=1488180226366359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نتيجة بحث الصور عن ‪flowers‬‏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33601" y="381000"/>
            <a:ext cx="575991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ar-SA" altLang="en-US" sz="6000" b="1">
                <a:solidFill>
                  <a:srgbClr val="1304D6"/>
                </a:solidFill>
                <a:latin typeface="Arial Black" pitchFamily="34" charset="0"/>
                <a:cs typeface="Times New Roman" pitchFamily="18" charset="0"/>
              </a:rPr>
              <a:t>بسم الله الرحمن الرحيم</a:t>
            </a:r>
            <a:endParaRPr lang="en-US" altLang="en-US" sz="6000" b="1">
              <a:solidFill>
                <a:srgbClr val="1304D6"/>
              </a:solidFill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00063" y="142875"/>
            <a:ext cx="9286875" cy="13239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Control of secretion of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adrenal medullary hormones</a:t>
            </a:r>
            <a:endParaRPr lang="en-US" sz="32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85750" y="1544638"/>
            <a:ext cx="5857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The adrenal medulla is innervated by the sympathetic nervous system. </a:t>
            </a:r>
          </a:p>
          <a:p>
            <a:pPr>
              <a:buFontTx/>
              <a:buBlip>
                <a:blip r:embed="rId2"/>
              </a:buBlip>
            </a:pPr>
            <a:endParaRPr lang="en-US" sz="2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Adrenal hormones are released from the medulla in response to signals from the sympathetic nervous system.</a:t>
            </a:r>
          </a:p>
          <a:p>
            <a:pPr>
              <a:buFontTx/>
              <a:buBlip>
                <a:blip r:embed="rId2"/>
              </a:buBlip>
            </a:pPr>
            <a:endParaRPr lang="en-US" sz="2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The sympathetic nervous system is activated in response to stress also know as the “fight or flight” response. Stress can be physical (exercise), physiological (hypoglycemia, hemmorhage), or emotional,</a:t>
            </a:r>
          </a:p>
          <a:p>
            <a:pPr>
              <a:buFontTx/>
              <a:buBlip>
                <a:blip r:embed="rId2"/>
              </a:buBlip>
            </a:pPr>
            <a:endParaRPr lang="en-US" sz="2000" b="1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000" b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Cortisol, when secreted from the adrenal cortex in response to stress, causes release of these hormones from the medulla.</a:t>
            </a:r>
          </a:p>
        </p:txBody>
      </p:sp>
      <p:pic>
        <p:nvPicPr>
          <p:cNvPr id="6" name="Picture 7" descr="REGULATION OF EPINEPHR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1812925"/>
            <a:ext cx="33528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92668" y="357188"/>
            <a:ext cx="11006667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Actions of adrenal medullary hormones</a:t>
            </a:r>
            <a:endParaRPr lang="en-US" sz="36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27113"/>
            <a:ext cx="9112015" cy="57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592668" y="144463"/>
            <a:ext cx="11006667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Actions of adrenal medullary hormones</a:t>
            </a:r>
            <a:endParaRPr lang="en-US" sz="3600" b="1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2" y="785814"/>
            <a:ext cx="10432815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15" y="2066926"/>
            <a:ext cx="10414001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6"/>
          <p:cNvSpPr>
            <a:spLocks noChangeArrowheads="1"/>
          </p:cNvSpPr>
          <p:nvPr/>
        </p:nvSpPr>
        <p:spPr bwMode="auto">
          <a:xfrm>
            <a:off x="338667" y="5429250"/>
            <a:ext cx="1151466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Blip>
                <a:blip r:embed="rId4"/>
              </a:buBlip>
            </a:pPr>
            <a:r>
              <a:rPr lang="en-US" sz="18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The effects of the adrenal medullary hormones underlie the role of these hormones in preparation of body for fight or flight.</a:t>
            </a:r>
          </a:p>
          <a:p>
            <a:pPr>
              <a:buFontTx/>
              <a:buBlip>
                <a:blip r:embed="rId4"/>
              </a:buBlip>
            </a:pPr>
            <a:r>
              <a:rPr lang="en-US" sz="1800" b="1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The overall effect is to ensue that all requirements for increased muscle activity are available. What are these?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4527740" y="261257"/>
            <a:ext cx="3923928" cy="6926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Pheochromocytoma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57645" y="1724297"/>
            <a:ext cx="9535886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Pheochromocytoma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is a tumor of adrenal medulla 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It can be life threatening if not recognized &amp; not treated.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Most often occurs in middle age.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Symptoms &amp; signs </a:t>
            </a:r>
            <a:r>
              <a:rPr kumimoji="0" lang="en-US" sz="1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Wingdings" pitchFamily="2" charset="2"/>
              </a:rPr>
              <a:t>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u="sng" dirty="0" smtClean="0">
              <a:latin typeface="Comic Sans MS" pitchFamily="66" charset="0"/>
              <a:sym typeface="Wingdings" pitchFamily="2" charset="2"/>
            </a:endParaRPr>
          </a:p>
        </p:txBody>
      </p:sp>
      <p:pic>
        <p:nvPicPr>
          <p:cNvPr id="4" name="Image 3" descr="Pheochromocytoma-Mnemon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1973" y="3519759"/>
            <a:ext cx="5172075" cy="2352675"/>
          </a:xfrm>
          <a:prstGeom prst="rect">
            <a:avLst/>
          </a:prstGeom>
        </p:spPr>
      </p:pic>
      <p:pic>
        <p:nvPicPr>
          <p:cNvPr id="5" name="Image 4" descr="pheochromocyt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01174" y="1872615"/>
            <a:ext cx="37147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4005" y="275862"/>
            <a:ext cx="589185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dirty="0" smtClean="0"/>
              <a:t>&gt;&gt; </a:t>
            </a:r>
            <a:r>
              <a:rPr lang="fr-FR" sz="2800" dirty="0" err="1" smtClean="0"/>
              <a:t>Pheochromocytoma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derived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fr-FR" sz="2800" dirty="0" err="1" smtClean="0"/>
              <a:t>chromaffin</a:t>
            </a:r>
            <a:r>
              <a:rPr lang="fr-FR" sz="2800" dirty="0" smtClean="0"/>
              <a:t> </a:t>
            </a:r>
            <a:r>
              <a:rPr lang="fr-FR" sz="2800" dirty="0" err="1" smtClean="0"/>
              <a:t>cells</a:t>
            </a:r>
            <a:r>
              <a:rPr lang="fr-FR" sz="2800" dirty="0" smtClean="0"/>
              <a:t> (arise </a:t>
            </a:r>
            <a:r>
              <a:rPr lang="fr-FR" sz="2800" dirty="0" err="1" smtClean="0"/>
              <a:t>from</a:t>
            </a:r>
            <a:r>
              <a:rPr lang="fr-FR" sz="2800" dirty="0" smtClean="0"/>
              <a:t> neural </a:t>
            </a:r>
            <a:r>
              <a:rPr lang="fr-FR" sz="2800" dirty="0" err="1" smtClean="0"/>
              <a:t>crest</a:t>
            </a:r>
            <a:r>
              <a:rPr lang="fr-FR" sz="2800" dirty="0" smtClean="0"/>
              <a:t>). </a:t>
            </a:r>
          </a:p>
          <a:p>
            <a:pPr algn="just"/>
            <a:r>
              <a:rPr lang="fr-FR" sz="2800" dirty="0" smtClean="0"/>
              <a:t>&gt;&gt; Most </a:t>
            </a:r>
            <a:r>
              <a:rPr lang="fr-FR" sz="2800" dirty="0" err="1" smtClean="0"/>
              <a:t>tumors</a:t>
            </a:r>
            <a:r>
              <a:rPr lang="fr-FR" sz="2800" dirty="0" smtClean="0"/>
              <a:t> </a:t>
            </a:r>
            <a:r>
              <a:rPr lang="fr-FR" sz="2800" dirty="0" err="1" smtClean="0"/>
              <a:t>secrete</a:t>
            </a:r>
            <a:r>
              <a:rPr lang="fr-FR" sz="2800" dirty="0" smtClean="0"/>
              <a:t> </a:t>
            </a:r>
            <a:r>
              <a:rPr lang="fr-FR" sz="2800" dirty="0" err="1" smtClean="0"/>
              <a:t>epinephrine</a:t>
            </a:r>
            <a:r>
              <a:rPr lang="fr-FR" sz="2800" dirty="0" smtClean="0"/>
              <a:t>, NE, and dopamine and </a:t>
            </a:r>
            <a:r>
              <a:rPr lang="fr-FR" sz="2800" dirty="0" err="1" smtClean="0"/>
              <a:t>can</a:t>
            </a:r>
            <a:r>
              <a:rPr lang="fr-FR" sz="2800" dirty="0" smtClean="0"/>
              <a:t> cause </a:t>
            </a:r>
            <a:r>
              <a:rPr lang="fr-FR" sz="2800" dirty="0" err="1" smtClean="0"/>
              <a:t>episodic</a:t>
            </a:r>
            <a:r>
              <a:rPr lang="fr-FR" sz="2800" dirty="0" smtClean="0"/>
              <a:t> hypertension. </a:t>
            </a:r>
          </a:p>
          <a:p>
            <a:pPr algn="just"/>
            <a:r>
              <a:rPr lang="fr-FR" sz="2800" dirty="0" smtClean="0"/>
              <a:t>&gt;&gt; </a:t>
            </a:r>
            <a:r>
              <a:rPr lang="fr-FR" sz="2800" dirty="0" err="1" smtClean="0"/>
              <a:t>Urinary</a:t>
            </a:r>
            <a:r>
              <a:rPr lang="fr-FR" sz="2800" dirty="0" smtClean="0"/>
              <a:t> </a:t>
            </a:r>
            <a:r>
              <a:rPr lang="fr-FR" sz="2800" dirty="0" err="1" smtClean="0"/>
              <a:t>vanillylmandelic</a:t>
            </a:r>
            <a:r>
              <a:rPr lang="fr-FR" sz="2800" dirty="0" smtClean="0"/>
              <a:t> </a:t>
            </a:r>
            <a:r>
              <a:rPr lang="fr-FR" sz="2800" dirty="0" err="1" smtClean="0"/>
              <a:t>acid</a:t>
            </a:r>
            <a:r>
              <a:rPr lang="fr-FR" sz="2800" dirty="0" smtClean="0"/>
              <a:t>, VMA (a breakdown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</a:t>
            </a:r>
            <a:r>
              <a:rPr lang="fr-FR" sz="2800" dirty="0" err="1" smtClean="0"/>
              <a:t>norepinephrine</a:t>
            </a:r>
            <a:r>
              <a:rPr lang="fr-FR" sz="2800" dirty="0" smtClean="0"/>
              <a:t>) and plasma </a:t>
            </a:r>
            <a:r>
              <a:rPr lang="fr-FR" sz="2800" dirty="0" err="1" smtClean="0"/>
              <a:t>catecholamines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elevated</a:t>
            </a:r>
            <a:r>
              <a:rPr lang="fr-FR" sz="2800" dirty="0" smtClean="0"/>
              <a:t>. </a:t>
            </a:r>
          </a:p>
          <a:p>
            <a:pPr algn="just"/>
            <a:r>
              <a:rPr lang="fr-FR" sz="2800" dirty="0" smtClean="0"/>
              <a:t>&gt;&gt; </a:t>
            </a:r>
            <a:r>
              <a:rPr lang="fr-FR" sz="2800" dirty="0" err="1" smtClean="0"/>
              <a:t>Associated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neurofibromatosis</a:t>
            </a:r>
            <a:r>
              <a:rPr lang="fr-FR" sz="2800" dirty="0" smtClean="0"/>
              <a:t>.</a:t>
            </a:r>
            <a:endParaRPr lang="en-US" sz="2800" dirty="0"/>
          </a:p>
        </p:txBody>
      </p:sp>
      <p:pic>
        <p:nvPicPr>
          <p:cNvPr id="4" name="Image 3" descr="Pheochromocytoma-Animation-Medical-Institu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84572" y="115390"/>
            <a:ext cx="4832032" cy="483203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029303" y="5381897"/>
            <a:ext cx="295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www.medical-institution.com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2702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en-US" sz="3200">
                <a:solidFill>
                  <a:srgbClr val="CC3300"/>
                </a:solidFill>
                <a:latin typeface="Arial" pitchFamily="34" charset="0"/>
              </a:rPr>
              <a:t>Signs and Symptoms of Pheochromocytoma</a:t>
            </a:r>
            <a:endParaRPr lang="en-CA" altLang="en-US" sz="320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198034" y="1628775"/>
            <a:ext cx="7471833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resistant hypertension (95%)</a:t>
            </a:r>
          </a:p>
          <a:p>
            <a:pPr algn="l" rtl="0" eaLnBrk="1" hangingPunct="1">
              <a:buFontTx/>
              <a:buChar char="•"/>
            </a:pPr>
            <a:endParaRPr lang="en-US" altLang="en-US" sz="3200" dirty="0">
              <a:latin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headache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sweating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palpitations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chest pain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anxiety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glucose intolerance</a:t>
            </a:r>
          </a:p>
          <a:p>
            <a:pPr algn="l" rtl="0" eaLnBrk="1" hangingPunct="1">
              <a:buFontTx/>
              <a:buChar char="•"/>
            </a:pPr>
            <a:r>
              <a:rPr lang="en-US" altLang="en-US" sz="3200" dirty="0">
                <a:latin typeface="Arial" pitchFamily="34" charset="0"/>
              </a:rPr>
              <a:t> increased metabolic rate</a:t>
            </a:r>
            <a:endParaRPr lang="en-CA" altLang="en-US" sz="3200" dirty="0">
              <a:latin typeface="Arial" pitchFamily="34" charset="0"/>
            </a:endParaRPr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572000" y="2819400"/>
            <a:ext cx="284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4572000" y="2895600"/>
            <a:ext cx="27432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>
            <a:off x="4572000" y="2286000"/>
            <a:ext cx="264160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18401" y="2514600"/>
            <a:ext cx="24400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en-US" sz="3200">
                <a:solidFill>
                  <a:schemeClr val="tx2"/>
                </a:solidFill>
                <a:latin typeface="Arial" pitchFamily="34" charset="0"/>
              </a:rPr>
              <a:t> classic triad</a:t>
            </a:r>
            <a:endParaRPr lang="en-CA" altLang="en-US" sz="320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25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832101" y="765175"/>
            <a:ext cx="47385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rtl="0" eaLnBrk="1" hangingPunct="1"/>
            <a:r>
              <a:rPr lang="en-US" altLang="en-US" sz="3200">
                <a:solidFill>
                  <a:srgbClr val="CC3300"/>
                </a:solidFill>
                <a:latin typeface="Arial" pitchFamily="34" charset="0"/>
              </a:rPr>
              <a:t>Diagnosis and Treatment</a:t>
            </a:r>
            <a:endParaRPr lang="en-CA" altLang="en-US" sz="3200">
              <a:solidFill>
                <a:srgbClr val="CC3300"/>
              </a:solidFill>
              <a:latin typeface="Arial" pitchFamily="34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624418" y="1844675"/>
            <a:ext cx="5873749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l" rtl="0" eaLnBrk="1" hangingPunct="1"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latin typeface="Arial" pitchFamily="34" charset="0"/>
              </a:rPr>
              <a:t> High plasma catecholamine.</a:t>
            </a:r>
          </a:p>
          <a:p>
            <a:pPr algn="l" rtl="0" eaLnBrk="1" hangingPunct="1"/>
            <a:endParaRPr lang="en-US" altLang="en-US" sz="3200">
              <a:solidFill>
                <a:schemeClr val="tx2"/>
              </a:solidFill>
              <a:latin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latin typeface="Arial" pitchFamily="34" charset="0"/>
              </a:rPr>
              <a:t>Increased metabolites [VMA] in urine</a:t>
            </a:r>
          </a:p>
          <a:p>
            <a:pPr algn="l" rtl="0" eaLnBrk="1" hangingPunct="1"/>
            <a:endParaRPr lang="en-US" altLang="en-US" sz="3200">
              <a:solidFill>
                <a:schemeClr val="tx2"/>
              </a:solidFill>
              <a:latin typeface="Arial" pitchFamily="34" charset="0"/>
            </a:endParaRPr>
          </a:p>
          <a:p>
            <a:pPr algn="l" rtl="0" eaLnBrk="1" hangingPunct="1">
              <a:buFontTx/>
              <a:buChar char="•"/>
            </a:pPr>
            <a:r>
              <a:rPr lang="en-US" altLang="en-US" sz="3200">
                <a:solidFill>
                  <a:schemeClr val="tx2"/>
                </a:solidFill>
                <a:latin typeface="Arial" pitchFamily="34" charset="0"/>
              </a:rPr>
              <a:t> Treatment is surgical resection</a:t>
            </a:r>
            <a:endParaRPr lang="en-CA" altLang="en-US" sz="3200">
              <a:solidFill>
                <a:schemeClr val="tx2"/>
              </a:solidFill>
              <a:latin typeface="Arial" pitchFamily="34" charset="0"/>
            </a:endParaRPr>
          </a:p>
        </p:txBody>
      </p:sp>
      <p:pic>
        <p:nvPicPr>
          <p:cNvPr id="21508" name="Picture 5" descr="http://radiology.casereports.net/public/journals/1/cover_article_770_en_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734" y="1557339"/>
            <a:ext cx="4701117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632701" y="4221164"/>
            <a:ext cx="3071284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/>
              <a:t>Imaging</a:t>
            </a:r>
          </a:p>
        </p:txBody>
      </p:sp>
    </p:spTree>
    <p:extLst>
      <p:ext uri="{BB962C8B-B14F-4D97-AF65-F5344CB8AC3E}">
        <p14:creationId xmlns:p14="http://schemas.microsoft.com/office/powerpoint/2010/main" val="88832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1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681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681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5538" y="1244010"/>
            <a:ext cx="6951921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6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94004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70400" y="914400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kern="0" dirty="0">
                <a:latin typeface="Aharoni" pitchFamily="2" charset="-79"/>
                <a:cs typeface="Aharoni" pitchFamily="2" charset="-79"/>
              </a:rPr>
              <a:t>ENDOCRINOLOGY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2" name="Title 1"/>
          <p:cNvSpPr>
            <a:spLocks/>
          </p:cNvSpPr>
          <p:nvPr/>
        </p:nvSpPr>
        <p:spPr bwMode="auto">
          <a:xfrm>
            <a:off x="2032000" y="1676400"/>
            <a:ext cx="802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b="1" dirty="0">
                <a:latin typeface="Calibri" pitchFamily="34" charset="0"/>
              </a:rPr>
              <a:t>   The Adrenal Gland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550209" y="3149600"/>
            <a:ext cx="3281668" cy="584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None/>
            </a:pPr>
            <a:r>
              <a:rPr kumimoji="1" lang="en-US" altLang="zh-CN" sz="3200" dirty="0">
                <a:latin typeface="Comic Sans MS" pitchFamily="66" charset="0"/>
                <a:ea typeface="SimSun" pitchFamily="2" charset="-122"/>
              </a:rPr>
              <a:t>Adrenal Medulla</a:t>
            </a:r>
          </a:p>
        </p:txBody>
      </p:sp>
    </p:spTree>
    <p:extLst>
      <p:ext uri="{BB962C8B-B14F-4D97-AF65-F5344CB8AC3E}">
        <p14:creationId xmlns:p14="http://schemas.microsoft.com/office/powerpoint/2010/main" val="377111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38666" y="2471986"/>
            <a:ext cx="1152219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285750" lvl="0" indent="-285750">
              <a:buFont typeface="Wingdings" pitchFamily="2" charset="2"/>
              <a:buChar char="§"/>
            </a:pPr>
            <a:r>
              <a:rPr lang="en-US" sz="3600" b="1" dirty="0" smtClean="0">
                <a:latin typeface="Calibri" pitchFamily="34" charset="0"/>
                <a:cs typeface="Calibri" pitchFamily="34" charset="0"/>
              </a:rPr>
              <a:t>Summarize 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the actions of adrenal androgens.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Describe the causes and major manifestations of 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hyperadrenocorticism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Hypoadrenocorticism</a:t>
            </a:r>
            <a:endParaRPr lang="en-US" sz="36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>
              <a:buFont typeface="Wingdings" pitchFamily="2" charset="2"/>
              <a:buChar char="§"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Describe circumstances in which 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catecholamines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 are released from the adrenal gland.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3600" b="1" dirty="0">
                <a:latin typeface="Calibri" pitchFamily="34" charset="0"/>
                <a:cs typeface="Calibri" pitchFamily="34" charset="0"/>
              </a:rPr>
              <a:t>List the major actions of </a:t>
            </a:r>
            <a:r>
              <a:rPr lang="en-US" sz="3600" b="1" dirty="0" err="1">
                <a:latin typeface="Calibri" pitchFamily="34" charset="0"/>
                <a:cs typeface="Calibri" pitchFamily="34" charset="0"/>
              </a:rPr>
              <a:t>catecholamines</a:t>
            </a:r>
            <a:r>
              <a:rPr lang="en-US" sz="3600" b="1" dirty="0">
                <a:latin typeface="Calibri" pitchFamily="34" charset="0"/>
                <a:cs typeface="Calibri" pitchFamily="34" charset="0"/>
              </a:rPr>
              <a:t>.</a:t>
            </a:r>
            <a:endParaRPr lang="ar-SA" sz="3600" b="1" dirty="0">
              <a:solidFill>
                <a:srgbClr val="0070C0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188640"/>
            <a:ext cx="12192000" cy="936104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5400" b="1" kern="0" dirty="0">
                <a:solidFill>
                  <a:srgbClr val="FF0000"/>
                </a:solidFill>
                <a:latin typeface="Calibri" pitchFamily="34" charset="0"/>
                <a:ea typeface="+mj-ea"/>
                <a:cs typeface="Calibri" pitchFamily="34" charset="0"/>
              </a:rPr>
              <a:t>Learning outcomes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25778" y="1052737"/>
            <a:ext cx="117404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400" i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 sz="3400" i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 sz="3400" i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400" i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en-US" sz="2400" b="1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After reviewing the PowerPoint presentation, lecture notes and associated material, the student should be able to:</a:t>
            </a:r>
            <a:r>
              <a:rPr lang="en-US" sz="2400" i="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19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822144" y="435939"/>
            <a:ext cx="989647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The adrenal medulla is the inner part or core of each adrenal gland.</a:t>
            </a:r>
          </a:p>
          <a:p>
            <a:pPr>
              <a:buFontTx/>
              <a:buBlip>
                <a:blip r:embed="rId2"/>
              </a:buBlip>
            </a:pP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GB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It is considered as part of sympathetic nervous system.</a:t>
            </a:r>
          </a:p>
          <a:p>
            <a:pPr>
              <a:buFontTx/>
              <a:buBlip>
                <a:blip r:embed="rId2"/>
              </a:buBlip>
            </a:pP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2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GB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It </a:t>
            </a:r>
            <a:r>
              <a:rPr lang="en-GB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secretes </a:t>
            </a:r>
            <a:r>
              <a:rPr lang="en-GB" sz="2400" b="1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catecholamines</a:t>
            </a:r>
            <a:r>
              <a:rPr lang="en-GB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FontTx/>
              <a:buBlip>
                <a:blip r:embed="rId2"/>
              </a:buBlip>
            </a:pPr>
            <a:endParaRPr lang="en-GB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pPr lvl="3"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Adrenaline (epinephrine)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-- 80% of the secretion.</a:t>
            </a:r>
          </a:p>
          <a:p>
            <a:pPr lvl="3">
              <a:buFontTx/>
              <a:buBlip>
                <a:blip r:embed="rId3"/>
              </a:buBlip>
            </a:pP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Noradrenaline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400" b="1" dirty="0" err="1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norepinephrine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sz="24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-- 20 % of the secretion</a:t>
            </a: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lvl="3"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 small amount of dopamine </a:t>
            </a:r>
            <a:endParaRPr lang="en-US" sz="24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101" y="4958748"/>
            <a:ext cx="2515565" cy="189925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3806" y="490851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They are released from 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chromaffin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cells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427" y="3854540"/>
            <a:ext cx="9492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&gt;&gt; Secretion of these hormones causes: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Blood to be diverted to the brain, heart, and skeletal muscle</a:t>
            </a:r>
            <a:endParaRPr lang="en-US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429" y="5380672"/>
            <a:ext cx="701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omic Sans MS" pitchFamily="66" charset="0"/>
              </a:rPr>
              <a:t>Epinephrine is the more potent stimulator of the heart and metabolic activities</a:t>
            </a:r>
          </a:p>
          <a:p>
            <a:pPr>
              <a:defRPr/>
            </a:pPr>
            <a:endParaRPr lang="en-US" dirty="0" smtClean="0">
              <a:latin typeface="Comic Sans MS" pitchFamily="66" charset="0"/>
            </a:endParaRPr>
          </a:p>
          <a:p>
            <a:pPr>
              <a:defRPr/>
            </a:pPr>
            <a:r>
              <a:rPr lang="en-US" dirty="0" err="1" smtClean="0">
                <a:latin typeface="Comic Sans MS" pitchFamily="66" charset="0"/>
              </a:rPr>
              <a:t>Norepinephrine</a:t>
            </a:r>
            <a:r>
              <a:rPr lang="en-US" dirty="0" smtClean="0">
                <a:latin typeface="Comic Sans MS" pitchFamily="66" charset="0"/>
              </a:rPr>
              <a:t> is more influential on peripheral vasoconstriction and blood pressure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45833" y="2035992"/>
            <a:ext cx="9825037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3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1. Enhance the effects of the sympathetic nervous system.</a:t>
            </a:r>
          </a:p>
          <a:p>
            <a:endParaRPr lang="en-US" sz="23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2. Prepare the body for a stressful event.</a:t>
            </a:r>
          </a:p>
          <a:p>
            <a:endParaRPr lang="en-US" sz="23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300" b="1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The response is known as the “fight or flight” response.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0063" y="858838"/>
            <a:ext cx="9286875" cy="64135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Role of the adrenal </a:t>
            </a:r>
            <a:r>
              <a:rPr lang="en-US" altLang="en-US" sz="36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medullary</a:t>
            </a:r>
            <a:r>
              <a:rPr lang="en-US" altLang="en-US" sz="36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hormones</a:t>
            </a:r>
            <a:endParaRPr lang="en-US" sz="36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791745" y="332657"/>
            <a:ext cx="493814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3200" dirty="0">
                <a:solidFill>
                  <a:srgbClr val="FF0000"/>
                </a:solidFill>
                <a:latin typeface="Arial" charset="0"/>
              </a:rPr>
              <a:t>Effects of </a:t>
            </a:r>
            <a:r>
              <a:rPr lang="en-US" sz="3200" dirty="0" err="1">
                <a:solidFill>
                  <a:srgbClr val="FF0000"/>
                </a:solidFill>
                <a:latin typeface="Arial" charset="0"/>
              </a:rPr>
              <a:t>Catecholamines</a:t>
            </a:r>
            <a:endParaRPr lang="en-CA" sz="32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19536" y="1124745"/>
            <a:ext cx="835292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600" dirty="0">
              <a:solidFill>
                <a:srgbClr val="0000CC"/>
              </a:solidFill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0000CC"/>
                </a:solidFill>
                <a:latin typeface="Arial" charset="0"/>
              </a:rPr>
              <a:t>1- </a:t>
            </a:r>
            <a:r>
              <a:rPr lang="en-US" sz="2600" dirty="0" err="1">
                <a:solidFill>
                  <a:srgbClr val="0000CC"/>
                </a:solidFill>
                <a:latin typeface="Arial" charset="0"/>
              </a:rPr>
              <a:t>Glycogenolysis</a:t>
            </a:r>
            <a:r>
              <a:rPr lang="en-US" sz="2600" dirty="0">
                <a:solidFill>
                  <a:srgbClr val="0000CC"/>
                </a:solidFill>
                <a:latin typeface="Arial" charset="0"/>
              </a:rPr>
              <a:t> in liver and skeletal muscle (can lead to hyperglycemia) which increases blood glucose level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rgbClr val="C00000"/>
                </a:solidFill>
                <a:latin typeface="Arial" charset="0"/>
              </a:rPr>
              <a:t>2- </a:t>
            </a:r>
            <a:r>
              <a:rPr lang="en-US" sz="2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Increase heart rate and blood pressure</a:t>
            </a:r>
          </a:p>
          <a:p>
            <a:pPr marL="0" lvl="1">
              <a:lnSpc>
                <a:spcPct val="150000"/>
              </a:lnSpc>
            </a:pPr>
            <a:r>
              <a:rPr lang="en-US" sz="26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3- Cause vasoconstriction of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blood vessels</a:t>
            </a:r>
            <a:endParaRPr lang="en-US" sz="26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algn="l" rtl="0">
              <a:lnSpc>
                <a:spcPct val="150000"/>
              </a:lnSpc>
            </a:pPr>
            <a:r>
              <a:rPr lang="en-US" sz="2600" dirty="0">
                <a:solidFill>
                  <a:srgbClr val="002060"/>
                </a:solidFill>
                <a:latin typeface="Arial" charset="0"/>
              </a:rPr>
              <a:t>4- Mobilization of free fatty acids</a:t>
            </a:r>
          </a:p>
          <a:p>
            <a:pPr algn="l" rtl="0">
              <a:lnSpc>
                <a:spcPct val="150000"/>
              </a:lnSpc>
            </a:pPr>
            <a:r>
              <a:rPr lang="en-US" sz="2600" dirty="0">
                <a:latin typeface="Arial" charset="0"/>
              </a:rPr>
              <a:t>5- Increase metabolic rate 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rgbClr val="7030A0"/>
                </a:solidFill>
                <a:latin typeface="Arial" charset="0"/>
              </a:rPr>
              <a:t>6- Increase O</a:t>
            </a:r>
            <a:r>
              <a:rPr lang="en-US" sz="2600" baseline="-25000" dirty="0">
                <a:solidFill>
                  <a:srgbClr val="7030A0"/>
                </a:solidFill>
                <a:latin typeface="Arial" charset="0"/>
              </a:rPr>
              <a:t>2</a:t>
            </a:r>
            <a:r>
              <a:rPr lang="en-US" sz="2600" dirty="0">
                <a:solidFill>
                  <a:srgbClr val="7030A0"/>
                </a:solidFill>
                <a:latin typeface="Arial" charset="0"/>
              </a:rPr>
              <a:t> consumption</a:t>
            </a:r>
            <a:endParaRPr lang="en-CA" sz="2600" dirty="0">
              <a:solidFill>
                <a:srgbClr val="7030A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7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title"/>
          </p:nvPr>
        </p:nvSpPr>
        <p:spPr>
          <a:xfrm>
            <a:off x="1825752" y="-27384"/>
            <a:ext cx="8534400" cy="758952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Stress and the Adrenal Gland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3512" y="881064"/>
            <a:ext cx="8839200" cy="582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410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34434" y="0"/>
            <a:ext cx="12101406" cy="1772816"/>
          </a:xfrm>
        </p:spPr>
        <p:txBody>
          <a:bodyPr>
            <a:normAutofit fontScale="92500"/>
          </a:bodyPr>
          <a:lstStyle/>
          <a:p>
            <a:pPr algn="l" rtl="0">
              <a:defRPr/>
            </a:pPr>
            <a:r>
              <a:rPr lang="en-US" sz="2600" dirty="0" smtClean="0"/>
              <a:t>Its secretions are derived from</a:t>
            </a:r>
            <a:r>
              <a:rPr lang="en-US" sz="2600" u="sng" dirty="0" smtClean="0"/>
              <a:t> tyrosine </a:t>
            </a:r>
            <a:r>
              <a:rPr lang="en-US" sz="2600" dirty="0" smtClean="0"/>
              <a:t>:</a:t>
            </a:r>
          </a:p>
          <a:p>
            <a:pPr algn="l" rtl="0">
              <a:defRPr/>
            </a:pPr>
            <a:r>
              <a:rPr lang="en-US" sz="2400" dirty="0" smtClean="0"/>
              <a:t>Tyrosine          Dopamine         </a:t>
            </a:r>
            <a:r>
              <a:rPr lang="en-US" sz="2400" dirty="0" err="1" smtClean="0"/>
              <a:t>Norepinephrine</a:t>
            </a:r>
            <a:r>
              <a:rPr lang="en-US" sz="2400" dirty="0" smtClean="0"/>
              <a:t>        Epinephrine</a:t>
            </a:r>
            <a:endParaRPr lang="ar-SA" sz="2400" dirty="0" smtClean="0"/>
          </a:p>
          <a:p>
            <a:pPr algn="l" rtl="0">
              <a:defRPr/>
            </a:pPr>
            <a:r>
              <a:rPr lang="en-US" sz="2400" dirty="0" err="1" smtClean="0">
                <a:effectLst/>
                <a:latin typeface="Comic Sans MS" pitchFamily="66" charset="0"/>
              </a:rPr>
              <a:t>Phenylethanolamine</a:t>
            </a:r>
            <a:r>
              <a:rPr lang="en-US" sz="2400" dirty="0" smtClean="0">
                <a:effectLst/>
                <a:latin typeface="Comic Sans MS" pitchFamily="66" charset="0"/>
              </a:rPr>
              <a:t> N-</a:t>
            </a:r>
            <a:r>
              <a:rPr lang="en-US" sz="2400" dirty="0" err="1" smtClean="0">
                <a:effectLst/>
                <a:latin typeface="Comic Sans MS" pitchFamily="66" charset="0"/>
              </a:rPr>
              <a:t>methyltransferase</a:t>
            </a:r>
            <a:r>
              <a:rPr lang="en-US" sz="2400" dirty="0" smtClean="0">
                <a:effectLst/>
                <a:latin typeface="Comic Sans MS" pitchFamily="66" charset="0"/>
              </a:rPr>
              <a:t> (PNMT) is an enzyme found in the adrenal medulla</a:t>
            </a:r>
            <a:r>
              <a:rPr lang="ar-SA" sz="2400" dirty="0" smtClean="0">
                <a:effectLst/>
                <a:latin typeface="Comic Sans MS" pitchFamily="66" charset="0"/>
              </a:rPr>
              <a:t> </a:t>
            </a:r>
            <a:r>
              <a:rPr lang="en-US" sz="2400" dirty="0" smtClean="0">
                <a:effectLst/>
                <a:latin typeface="Comic Sans MS" pitchFamily="66" charset="0"/>
              </a:rPr>
              <a:t>that converts </a:t>
            </a:r>
            <a:r>
              <a:rPr lang="en-US" sz="2400" dirty="0" err="1" smtClean="0">
                <a:effectLst/>
                <a:latin typeface="Comic Sans MS" pitchFamily="66" charset="0"/>
              </a:rPr>
              <a:t>norepinephrine</a:t>
            </a:r>
            <a:r>
              <a:rPr lang="en-US" sz="2400" dirty="0" smtClean="0">
                <a:effectLst/>
                <a:latin typeface="Comic Sans MS" pitchFamily="66" charset="0"/>
              </a:rPr>
              <a:t> (</a:t>
            </a:r>
            <a:r>
              <a:rPr lang="en-US" sz="2400" dirty="0" err="1" smtClean="0">
                <a:effectLst/>
                <a:latin typeface="Comic Sans MS" pitchFamily="66" charset="0"/>
              </a:rPr>
              <a:t>noradrenaline</a:t>
            </a:r>
            <a:r>
              <a:rPr lang="en-US" sz="2400" dirty="0" smtClean="0">
                <a:effectLst/>
                <a:latin typeface="Comic Sans MS" pitchFamily="66" charset="0"/>
              </a:rPr>
              <a:t>) to epinephrine (adrenaline).</a:t>
            </a:r>
          </a:p>
          <a:p>
            <a:pPr algn="l" rtl="0">
              <a:defRPr/>
            </a:pPr>
            <a:endParaRPr lang="en-US" sz="1800" dirty="0" smtClean="0"/>
          </a:p>
          <a:p>
            <a:pPr algn="l" rtl="0">
              <a:defRPr/>
            </a:pPr>
            <a:endParaRPr lang="en-US" sz="1800" dirty="0" smtClean="0">
              <a:latin typeface="Comic Sans MS" pitchFamily="66" charset="0"/>
            </a:endParaRPr>
          </a:p>
        </p:txBody>
      </p:sp>
      <p:pic>
        <p:nvPicPr>
          <p:cNvPr id="1026" name="Picture 2" descr="G:\2013 Medical Endocrine Ls\Adrenal Medulla\New Pictu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12093624" cy="4955703"/>
          </a:xfrm>
          <a:prstGeom prst="rect">
            <a:avLst/>
          </a:prstGeom>
          <a:noFill/>
        </p:spPr>
      </p:pic>
      <p:cxnSp>
        <p:nvCxnSpPr>
          <p:cNvPr id="16" name="Straight Arrow Connector 15"/>
          <p:cNvCxnSpPr/>
          <p:nvPr/>
        </p:nvCxnSpPr>
        <p:spPr>
          <a:xfrm>
            <a:off x="1703661" y="679309"/>
            <a:ext cx="576064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820381" y="679309"/>
            <a:ext cx="384043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19967" y="653183"/>
            <a:ext cx="384043" cy="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USER\Desktop\New Picture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352" y="1295400"/>
            <a:ext cx="735964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85800"/>
            <a:ext cx="5231904" cy="6172200"/>
          </a:xfrm>
          <a:prstGeom prst="rect">
            <a:avLst/>
          </a:prstGeom>
          <a:solidFill>
            <a:schemeClr val="accent2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80%  of its secretion is Epinephrine ( EP) and </a:t>
            </a: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    20%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of its secretion is  </a:t>
            </a:r>
            <a:r>
              <a:rPr lang="en-GB" sz="2000" kern="0" dirty="0" err="1">
                <a:solidFill>
                  <a:srgbClr val="FFFF00"/>
                </a:solidFill>
                <a:latin typeface="Comic Sans MS" pitchFamily="66" charset="0"/>
              </a:rPr>
              <a:t>Norepinephrine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 (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NE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).</a:t>
            </a:r>
            <a:endParaRPr lang="ar-SA" sz="2000" kern="0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EP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in the bloodstream , on the other hand , comes  solely from the adrenal medulla 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.</a:t>
            </a:r>
            <a:endParaRPr lang="ar-SA" sz="2000" kern="0" dirty="0" smtClean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US" sz="2000" kern="0" dirty="0" smtClean="0">
                <a:solidFill>
                  <a:srgbClr val="FFFF00"/>
                </a:solidFill>
                <a:latin typeface="Comic Sans MS" pitchFamily="66" charset="0"/>
              </a:rPr>
              <a:t>BUT </a:t>
            </a:r>
            <a:r>
              <a:rPr lang="en-US" sz="2000" kern="0" dirty="0" smtClean="0">
                <a:solidFill>
                  <a:srgbClr val="FFFF00"/>
                </a:solidFill>
                <a:latin typeface="Comic Sans MS" pitchFamily="66" charset="0"/>
                <a:sym typeface="Wingdings" pitchFamily="2" charset="2"/>
              </a:rPr>
              <a:t>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</a:rPr>
              <a:t>NE  in blood comes from BOTH  adrenal medulla and postganglionic sympathetic  nerves</a:t>
            </a:r>
            <a:endParaRPr lang="en-GB" sz="2000" kern="0" dirty="0">
              <a:solidFill>
                <a:srgbClr val="FFFF00"/>
              </a:solidFill>
              <a:latin typeface="Comic Sans MS" pitchFamily="66" charset="0"/>
              <a:cs typeface="+mn-cs"/>
            </a:endParaRPr>
          </a:p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This is because p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</a:rPr>
              <a:t>ostganglionic sympathetic nerves can not synthesize EP  from its precursor NE , because they lack the enzyme ( PNMT) needed for conversion of NE into EP .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12192000" cy="685800"/>
          </a:xfrm>
          <a:prstGeom prst="rect">
            <a:avLst/>
          </a:prstGeom>
          <a:solidFill>
            <a:schemeClr val="accent2">
              <a:lumMod val="95000"/>
              <a:lumOff val="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 eaLnBrk="0" hangingPunct="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l"/>
              <a:defRPr/>
            </a:pP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adrenal medulla is, functionally , 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integral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part </a:t>
            </a:r>
            <a:r>
              <a:rPr lang="ar-SA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تعتبر جزء لا يتجز</a:t>
            </a:r>
            <a:r>
              <a:rPr lang="en-GB" sz="2000" kern="0" dirty="0" smtClean="0">
                <a:solidFill>
                  <a:srgbClr val="FFFF00"/>
                </a:solidFill>
                <a:latin typeface="Comic Sans MS" pitchFamily="66" charset="0"/>
                <a:cs typeface="+mn-cs"/>
              </a:rPr>
              <a:t>of </a:t>
            </a:r>
            <a:r>
              <a:rPr lang="en-GB" sz="2000" kern="0" dirty="0">
                <a:solidFill>
                  <a:srgbClr val="FFFF00"/>
                </a:solidFill>
                <a:latin typeface="Comic Sans MS" pitchFamily="66" charset="0"/>
                <a:cs typeface="+mn-cs"/>
              </a:rPr>
              <a:t>the sympathetic system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700</Words>
  <Application>Microsoft Office PowerPoint</Application>
  <PresentationFormat>Custom</PresentationFormat>
  <Paragraphs>92</Paragraphs>
  <Slides>17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Stress and the Adrenal Gland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mouaadh</dc:creator>
  <cp:lastModifiedBy>dell laptop</cp:lastModifiedBy>
  <cp:revision>21</cp:revision>
  <dcterms:created xsi:type="dcterms:W3CDTF">2016-02-08T11:10:27Z</dcterms:created>
  <dcterms:modified xsi:type="dcterms:W3CDTF">2017-03-01T19:56:47Z</dcterms:modified>
</cp:coreProperties>
</file>