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1" r:id="rId8"/>
    <p:sldId id="260" r:id="rId9"/>
    <p:sldId id="264" r:id="rId10"/>
    <p:sldId id="265" r:id="rId11"/>
    <p:sldId id="266" r:id="rId12"/>
    <p:sldId id="267" r:id="rId13"/>
    <p:sldId id="268" r:id="rId14"/>
    <p:sldId id="271" r:id="rId15"/>
    <p:sldId id="269" r:id="rId16"/>
    <p:sldId id="273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D923F6D-96AE-44EC-8566-313C49D8205C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3F6D-96AE-44EC-8566-313C49D8205C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D923F6D-96AE-44EC-8566-313C49D8205C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3F6D-96AE-44EC-8566-313C49D8205C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3F6D-96AE-44EC-8566-313C49D8205C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D923F6D-96AE-44EC-8566-313C49D8205C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D923F6D-96AE-44EC-8566-313C49D8205C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3F6D-96AE-44EC-8566-313C49D8205C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3F6D-96AE-44EC-8566-313C49D8205C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3F6D-96AE-44EC-8566-313C49D8205C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D923F6D-96AE-44EC-8566-313C49D8205C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D923F6D-96AE-44EC-8566-313C49D8205C}" type="datetimeFigureOut">
              <a:rPr lang="en-US" smtClean="0"/>
              <a:pPr/>
              <a:t>1/18/2016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2400" y="1219200"/>
            <a:ext cx="579120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ANATOMY 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PITUITARY GLAND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4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</a:t>
            </a:r>
            <a:r>
              <a:rPr lang="en-US" sz="44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Ahmed Fathalla Ib</a:t>
            </a:r>
            <a:r>
              <a:rPr lang="en-US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rahim</a:t>
            </a:r>
            <a:endParaRPr lang="en-US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6" descr="postcard-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304800"/>
            <a:ext cx="3200400" cy="4876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609600" y="3657600"/>
            <a:ext cx="427322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Who suffer (s) from pituitary disturbances?</a:t>
            </a:r>
          </a:p>
          <a:p>
            <a:pPr marL="342900" indent="-342900">
              <a:buFont typeface="+mj-lt"/>
              <a:buAutoNum type="arabicParenR"/>
            </a:pPr>
            <a:r>
              <a:rPr lang="en-US" b="1" dirty="0" smtClean="0"/>
              <a:t>Soldier # 1</a:t>
            </a:r>
          </a:p>
          <a:p>
            <a:pPr marL="342900" indent="-342900">
              <a:buFont typeface="+mj-lt"/>
              <a:buAutoNum type="arabicParenR"/>
            </a:pPr>
            <a:r>
              <a:rPr lang="en-US" b="1" dirty="0" smtClean="0"/>
              <a:t>Soldier # 2</a:t>
            </a:r>
          </a:p>
          <a:p>
            <a:pPr marL="342900" indent="-342900">
              <a:buFont typeface="+mj-lt"/>
              <a:buAutoNum type="arabicParenR"/>
            </a:pPr>
            <a:r>
              <a:rPr lang="en-US" b="1" dirty="0" smtClean="0"/>
              <a:t>Soldier # 3</a:t>
            </a:r>
          </a:p>
          <a:p>
            <a:pPr marL="342900" indent="-342900">
              <a:buFont typeface="+mj-lt"/>
              <a:buAutoNum type="arabicParenR"/>
            </a:pPr>
            <a:r>
              <a:rPr lang="en-US" b="1" dirty="0" smtClean="0"/>
              <a:t>Soldiers # 1 &amp; 3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172200" y="3733800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86600" y="3581400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24800" y="3733800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2209800" y="4267200"/>
            <a:ext cx="381000" cy="228600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305800" cy="86995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BLOOD SUPPLY OF PITUITARY GLAND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5181600"/>
            <a:ext cx="7924800" cy="1524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ARTERIES: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Superior &amp; inferior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hypophyseal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arteries (branches of internal carotid artery)</a:t>
            </a:r>
          </a:p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VEINS: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hypophyseal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veins drain into cavernous sinuses.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Documents and Settings\user1\My Documents\My Pictures\pituitary1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600200"/>
            <a:ext cx="5181600" cy="3276600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 rot="10800000">
            <a:off x="7848600" y="2971800"/>
            <a:ext cx="6858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>
            <a:off x="7696200" y="3810000"/>
            <a:ext cx="7620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352800" y="4724400"/>
            <a:ext cx="25378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Cavernous sinuses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10800000">
            <a:off x="7315200" y="4343400"/>
            <a:ext cx="9906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ARTERIES OF PITUITARY GLAND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Content Placeholder 8" descr="pituitary 1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600200"/>
            <a:ext cx="3886200" cy="32178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2" descr="C:\Documents and Settings\user1\My Documents\My Pictures\pituitary1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600200"/>
            <a:ext cx="3810000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04800" y="5029200"/>
            <a:ext cx="87897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inferior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hypophyseal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supplies posterior lobe of pituitary gland.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superior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hypophyseal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supplies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infundibulum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&amp; forms a capillary  network from which vessels pass downward &amp; form sinusoids into the anterior lobe of pituitary gland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hypophyseal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portal system).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0400" y="2286000"/>
            <a:ext cx="11578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 </a:t>
            </a:r>
            <a:r>
              <a:rPr lang="en-US" sz="1200" dirty="0" err="1" smtClean="0"/>
              <a:t>hypothalamo</a:t>
            </a:r>
            <a:r>
              <a:rPr lang="en-US" sz="1200" dirty="0" smtClean="0"/>
              <a:t>-</a:t>
            </a:r>
          </a:p>
          <a:p>
            <a:r>
              <a:rPr lang="en-US" sz="1200" dirty="0" err="1" smtClean="0"/>
              <a:t>hypophseal</a:t>
            </a:r>
            <a:r>
              <a:rPr lang="en-US" sz="1200" dirty="0" smtClean="0"/>
              <a:t>  </a:t>
            </a:r>
          </a:p>
          <a:p>
            <a:r>
              <a:rPr lang="en-US" sz="1200" dirty="0" smtClean="0"/>
              <a:t>portal vessel</a:t>
            </a:r>
            <a:endParaRPr lang="en-US" sz="1200" dirty="0"/>
          </a:p>
        </p:txBody>
      </p:sp>
      <p:cxnSp>
        <p:nvCxnSpPr>
          <p:cNvPr id="12" name="Straight Arrow Connector 11"/>
          <p:cNvCxnSpPr/>
          <p:nvPr/>
        </p:nvCxnSpPr>
        <p:spPr>
          <a:xfrm rot="10800000" flipV="1">
            <a:off x="8001000" y="3505200"/>
            <a:ext cx="457200" cy="228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>
            <a:off x="8077200" y="3048000"/>
            <a:ext cx="533400" cy="228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62000" y="1752600"/>
            <a:ext cx="5334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Left Arrow 16"/>
          <p:cNvSpPr/>
          <p:nvPr/>
        </p:nvSpPr>
        <p:spPr>
          <a:xfrm>
            <a:off x="8458200" y="3886200"/>
            <a:ext cx="228600" cy="3048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09600" y="2209800"/>
            <a:ext cx="10775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err="1" smtClean="0">
                <a:latin typeface="Arial" pitchFamily="34" charset="0"/>
                <a:cs typeface="Arial" pitchFamily="34" charset="0"/>
              </a:rPr>
              <a:t>Infundibulum</a:t>
            </a:r>
            <a:endParaRPr lang="en-US" sz="11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Straight Connector 19"/>
          <p:cNvCxnSpPr>
            <a:stCxn id="18" idx="3"/>
          </p:cNvCxnSpPr>
          <p:nvPr/>
        </p:nvCxnSpPr>
        <p:spPr>
          <a:xfrm>
            <a:off x="1687139" y="2340605"/>
            <a:ext cx="598861" cy="1739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own Arrow 21"/>
          <p:cNvSpPr/>
          <p:nvPr/>
        </p:nvSpPr>
        <p:spPr>
          <a:xfrm>
            <a:off x="990600" y="2057400"/>
            <a:ext cx="228600" cy="228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 rot="10800000" flipV="1">
            <a:off x="2057400" y="2667000"/>
            <a:ext cx="1219200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ight Arrow 27"/>
          <p:cNvSpPr/>
          <p:nvPr/>
        </p:nvSpPr>
        <p:spPr>
          <a:xfrm>
            <a:off x="685800" y="2743200"/>
            <a:ext cx="3048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 animBg="1"/>
      <p:bldP spid="18" grpId="0"/>
      <p:bldP spid="22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 LOBE OF PITUITARY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>
          <a:xfrm>
            <a:off x="228600" y="2133600"/>
            <a:ext cx="4038600" cy="396240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Hormone-releasing &amp; inhibiting factors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produced by hypothalamus use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hypophyseal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portal system of vessels to reach the anterior lobe of pituitary gland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Documents and Settings\user1\My Documents\My Pictures\pituitary 12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752600"/>
            <a:ext cx="4495800" cy="4419600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 rot="10800000" flipV="1">
            <a:off x="6248400" y="2438400"/>
            <a:ext cx="1524000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 flipV="1">
            <a:off x="6629400" y="2438400"/>
            <a:ext cx="1143000" cy="533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 flipV="1">
            <a:off x="6781800" y="2438400"/>
            <a:ext cx="990600" cy="762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315200" y="4572000"/>
            <a:ext cx="14943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err="1" smtClean="0">
                <a:latin typeface="Arial" pitchFamily="34" charset="0"/>
                <a:cs typeface="Arial" pitchFamily="34" charset="0"/>
              </a:rPr>
              <a:t>Hypophyseal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 portal</a:t>
            </a:r>
          </a:p>
          <a:p>
            <a:pPr algn="ctr"/>
            <a:r>
              <a:rPr lang="en-US" sz="1100" b="1" dirty="0" smtClean="0">
                <a:latin typeface="Arial" pitchFamily="34" charset="0"/>
                <a:cs typeface="Arial" pitchFamily="34" charset="0"/>
              </a:rPr>
              <a:t>system</a:t>
            </a:r>
            <a:endParaRPr lang="en-US" sz="11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Connector 14"/>
          <p:cNvCxnSpPr>
            <a:stCxn id="13" idx="1"/>
          </p:cNvCxnSpPr>
          <p:nvPr/>
        </p:nvCxnSpPr>
        <p:spPr>
          <a:xfrm rot="10800000">
            <a:off x="6324600" y="4343400"/>
            <a:ext cx="990600" cy="4440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 LOBE OF PITUITARY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3581400" cy="411480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Axons of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supraoptic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&amp;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paraventricular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cells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of hypothalamus send their secretion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neurosecretion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to posterior lobe of pituitary gland through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hypothalamo-hypophyseal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tract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Documents and Settings\user1\My Documents\My Pictures\pituitary 12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905000"/>
            <a:ext cx="4495800" cy="4266667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>
            <a:off x="4267200" y="2667000"/>
            <a:ext cx="10668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419600" y="3124200"/>
            <a:ext cx="7620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391400" y="4572000"/>
            <a:ext cx="139172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err="1" smtClean="0">
                <a:latin typeface="Arial" pitchFamily="34" charset="0"/>
                <a:cs typeface="Arial" pitchFamily="34" charset="0"/>
              </a:rPr>
              <a:t>Hypothalamo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-</a:t>
            </a:r>
          </a:p>
          <a:p>
            <a:r>
              <a:rPr lang="en-US" sz="1100" b="1" dirty="0" err="1" smtClean="0">
                <a:latin typeface="Arial" pitchFamily="34" charset="0"/>
                <a:cs typeface="Arial" pitchFamily="34" charset="0"/>
              </a:rPr>
              <a:t>hypophyseal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 tract</a:t>
            </a:r>
            <a:endParaRPr lang="en-US" sz="11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Connector 10"/>
          <p:cNvCxnSpPr>
            <a:stCxn id="9" idx="1"/>
          </p:cNvCxnSpPr>
          <p:nvPr/>
        </p:nvCxnSpPr>
        <p:spPr>
          <a:xfrm rot="10800000">
            <a:off x="6400800" y="4572000"/>
            <a:ext cx="990600" cy="2154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Left Arrow 11"/>
          <p:cNvSpPr/>
          <p:nvPr/>
        </p:nvSpPr>
        <p:spPr>
          <a:xfrm>
            <a:off x="8229600" y="5486400"/>
            <a:ext cx="4572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Documents and Settings\user1\My Documents\My Pictures\07b-thinking-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33400"/>
            <a:ext cx="8610600" cy="5943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00200" y="1143000"/>
            <a:ext cx="54088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QUESTIONS</a:t>
            </a:r>
            <a:endParaRPr lang="en-US" sz="8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1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Which one of the following structures is superior to the pituitary gland?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Optic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chiasma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Diaphragma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sellae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Mammillary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bodies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Sphenoidal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air sinuses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4724400" y="3276600"/>
            <a:ext cx="609600" cy="3048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Which one of the following venous sinuses drains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hypophyseal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veins?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Superior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sagittal</a:t>
            </a:r>
            <a:endParaRPr lang="en-US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Cavernous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Transverse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Sigmoid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3657600" y="3276600"/>
            <a:ext cx="609600" cy="2286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Placeholder 4" descr="DSCF095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12774"/>
            <a:ext cx="8305800" cy="563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66800" y="1295400"/>
            <a:ext cx="7263527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THANK YOU</a:t>
            </a:r>
          </a:p>
          <a:p>
            <a:pPr algn="ctr"/>
            <a:r>
              <a:rPr lang="en-US" sz="7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&amp;</a:t>
            </a:r>
          </a:p>
          <a:p>
            <a:pPr algn="ctr"/>
            <a:r>
              <a:rPr lang="en-US" sz="7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BEST WISHES</a:t>
            </a:r>
          </a:p>
          <a:p>
            <a:endParaRPr lang="en-US" sz="7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686800" cy="5029200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 the end of the lecture, students should be able to: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Describe the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position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of the pituitary gland.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List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structures related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to the pituitary gland.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Differentiate between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lobes of the gland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Describe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blood supply of pituitary gland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&amp; the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hypophyseal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portal system.</a:t>
            </a:r>
            <a:endParaRPr lang="en-US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PITUITARY GLAND</a:t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(HYPOPHYSIS CEREBRI)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609600" y="4800600"/>
            <a:ext cx="8001000" cy="1905000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It is referred to as the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master of endocrine gland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It is a small oval structure of 1 cm in diameter.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It doubles its size during pregnancy.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Documents and Settings\user1\My Documents\My Pictures\PITUITARY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600201"/>
            <a:ext cx="4724399" cy="3124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PITUITARY GLAND</a:t>
            </a:r>
            <a:b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(POSITION)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idx="2"/>
          </p:nvPr>
        </p:nvSpPr>
        <p:spPr>
          <a:xfrm>
            <a:off x="609600" y="5105400"/>
            <a:ext cx="8077200" cy="1524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It lies in the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hypophyseal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fossa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of the body of sphenoid bone, between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optic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chiasma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anteriorly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 &amp;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mamillary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bodies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posteriorly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).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Documents and Settings\user1\My Documents\My Pictures\mayo_pituitary_gland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00200" y="1600200"/>
            <a:ext cx="5486400" cy="3352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315200" y="3581400"/>
            <a:ext cx="190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Mammillary</a:t>
            </a:r>
            <a:r>
              <a:rPr lang="en-US" b="1" dirty="0" smtClean="0"/>
              <a:t> body</a:t>
            </a:r>
            <a:endParaRPr lang="en-US" b="1" dirty="0"/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>
          <a:xfrm rot="10800000">
            <a:off x="4648200" y="3657600"/>
            <a:ext cx="2667000" cy="10846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3200400"/>
            <a:ext cx="1548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Optic </a:t>
            </a:r>
            <a:r>
              <a:rPr lang="en-US" b="1" dirty="0" err="1" smtClean="0"/>
              <a:t>chiasma</a:t>
            </a:r>
            <a:endParaRPr lang="en-US" b="1" dirty="0"/>
          </a:p>
        </p:txBody>
      </p:sp>
      <p:cxnSp>
        <p:nvCxnSpPr>
          <p:cNvPr id="17" name="Straight Arrow Connector 16"/>
          <p:cNvCxnSpPr>
            <a:stCxn id="9" idx="3"/>
          </p:cNvCxnSpPr>
          <p:nvPr/>
        </p:nvCxnSpPr>
        <p:spPr>
          <a:xfrm>
            <a:off x="1548822" y="3385066"/>
            <a:ext cx="2794578" cy="196334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263292" y="4343400"/>
            <a:ext cx="1880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Body of sphenoid</a:t>
            </a:r>
            <a:endParaRPr lang="en-US" b="1" dirty="0"/>
          </a:p>
        </p:txBody>
      </p:sp>
      <p:cxnSp>
        <p:nvCxnSpPr>
          <p:cNvPr id="22" name="Straight Arrow Connector 21"/>
          <p:cNvCxnSpPr>
            <a:stCxn id="20" idx="1"/>
          </p:cNvCxnSpPr>
          <p:nvPr/>
        </p:nvCxnSpPr>
        <p:spPr>
          <a:xfrm rot="10800000">
            <a:off x="4495800" y="4038600"/>
            <a:ext cx="2767492" cy="48946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PITUITARY GLAND</a:t>
            </a:r>
            <a:b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(POSITION)</a:t>
            </a:r>
            <a:endParaRPr lang="en-US" sz="3600" dirty="0"/>
          </a:p>
        </p:txBody>
      </p:sp>
      <p:pic>
        <p:nvPicPr>
          <p:cNvPr id="9" name="Content Placeholder 8" descr="cranialfossanx6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886832" y="2438400"/>
            <a:ext cx="3331735" cy="3581400"/>
          </a:xfrm>
        </p:spPr>
      </p:pic>
      <p:pic>
        <p:nvPicPr>
          <p:cNvPr id="10" name="Content Placeholder 9" descr="250px-Sella_turcica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76800" y="2514600"/>
            <a:ext cx="3657600" cy="31242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381000" y="1752600"/>
            <a:ext cx="4114800" cy="64008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It lies in the middle cranial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fossa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It is well protected in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sella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turcica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of  body of sphenoid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7400" y="2590800"/>
            <a:ext cx="1327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Sella</a:t>
            </a:r>
            <a:r>
              <a:rPr lang="en-US" b="1" dirty="0" smtClean="0"/>
              <a:t> </a:t>
            </a:r>
            <a:r>
              <a:rPr lang="en-US" b="1" dirty="0" err="1" smtClean="0"/>
              <a:t>turcica</a:t>
            </a:r>
            <a:endParaRPr lang="en-US" b="1" dirty="0"/>
          </a:p>
        </p:txBody>
      </p:sp>
      <p:cxnSp>
        <p:nvCxnSpPr>
          <p:cNvPr id="15" name="Straight Arrow Connector 14"/>
          <p:cNvCxnSpPr>
            <a:stCxn id="11" idx="2"/>
          </p:cNvCxnSpPr>
          <p:nvPr/>
        </p:nvCxnSpPr>
        <p:spPr>
          <a:xfrm rot="5400000">
            <a:off x="6193468" y="3091264"/>
            <a:ext cx="468868" cy="20660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1" idx="2"/>
          </p:cNvCxnSpPr>
          <p:nvPr/>
        </p:nvCxnSpPr>
        <p:spPr>
          <a:xfrm rot="16200000" flipH="1">
            <a:off x="6155368" y="3335968"/>
            <a:ext cx="1078468" cy="32679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ight Arrow 22"/>
          <p:cNvSpPr/>
          <p:nvPr/>
        </p:nvSpPr>
        <p:spPr>
          <a:xfrm>
            <a:off x="2057400" y="3886200"/>
            <a:ext cx="3048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 Arrow 23"/>
          <p:cNvSpPr/>
          <p:nvPr/>
        </p:nvSpPr>
        <p:spPr>
          <a:xfrm>
            <a:off x="2514600" y="3886200"/>
            <a:ext cx="3048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PITUITARY GLAND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(POSITION)</a:t>
            </a:r>
            <a:endParaRPr lang="en-US" sz="36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2"/>
          </p:nvPr>
        </p:nvSpPr>
        <p:spPr>
          <a:xfrm>
            <a:off x="609600" y="5486400"/>
            <a:ext cx="7924800" cy="1143000"/>
          </a:xfrm>
        </p:spPr>
        <p:txBody>
          <a:bodyPr>
            <a:normAutofit lnSpcReduction="10000"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 fold of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dura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mater (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Diaphragma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sellae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) covers the pituitary gland &amp; has an opening for passage of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infundibulum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(pituitary stalk) connecting the gland to hypothalamus. 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Content Placeholder 8" descr="pituitary 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1600200"/>
            <a:ext cx="5943600" cy="365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22" name="Straight Arrow Connector 21"/>
          <p:cNvCxnSpPr/>
          <p:nvPr/>
        </p:nvCxnSpPr>
        <p:spPr>
          <a:xfrm rot="5400000">
            <a:off x="4153694" y="2857500"/>
            <a:ext cx="685006" cy="794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Freeform 61"/>
          <p:cNvSpPr/>
          <p:nvPr/>
        </p:nvSpPr>
        <p:spPr>
          <a:xfrm>
            <a:off x="2651760" y="2883894"/>
            <a:ext cx="3779520" cy="488727"/>
          </a:xfrm>
          <a:custGeom>
            <a:avLst/>
            <a:gdLst>
              <a:gd name="connsiteX0" fmla="*/ 0 w 3779520"/>
              <a:gd name="connsiteY0" fmla="*/ 42186 h 488727"/>
              <a:gd name="connsiteX1" fmla="*/ 198120 w 3779520"/>
              <a:gd name="connsiteY1" fmla="*/ 57426 h 488727"/>
              <a:gd name="connsiteX2" fmla="*/ 243840 w 3779520"/>
              <a:gd name="connsiteY2" fmla="*/ 42186 h 488727"/>
              <a:gd name="connsiteX3" fmla="*/ 350520 w 3779520"/>
              <a:gd name="connsiteY3" fmla="*/ 57426 h 488727"/>
              <a:gd name="connsiteX4" fmla="*/ 883920 w 3779520"/>
              <a:gd name="connsiteY4" fmla="*/ 72666 h 488727"/>
              <a:gd name="connsiteX5" fmla="*/ 1005840 w 3779520"/>
              <a:gd name="connsiteY5" fmla="*/ 87906 h 488727"/>
              <a:gd name="connsiteX6" fmla="*/ 1691640 w 3779520"/>
              <a:gd name="connsiteY6" fmla="*/ 118386 h 488727"/>
              <a:gd name="connsiteX7" fmla="*/ 1447800 w 3779520"/>
              <a:gd name="connsiteY7" fmla="*/ 133626 h 488727"/>
              <a:gd name="connsiteX8" fmla="*/ 1310640 w 3779520"/>
              <a:gd name="connsiteY8" fmla="*/ 194586 h 488727"/>
              <a:gd name="connsiteX9" fmla="*/ 1264920 w 3779520"/>
              <a:gd name="connsiteY9" fmla="*/ 286026 h 488727"/>
              <a:gd name="connsiteX10" fmla="*/ 1280160 w 3779520"/>
              <a:gd name="connsiteY10" fmla="*/ 453666 h 488727"/>
              <a:gd name="connsiteX11" fmla="*/ 1325880 w 3779520"/>
              <a:gd name="connsiteY11" fmla="*/ 468906 h 488727"/>
              <a:gd name="connsiteX12" fmla="*/ 1722120 w 3779520"/>
              <a:gd name="connsiteY12" fmla="*/ 484146 h 488727"/>
              <a:gd name="connsiteX13" fmla="*/ 2423160 w 3779520"/>
              <a:gd name="connsiteY13" fmla="*/ 468906 h 488727"/>
              <a:gd name="connsiteX14" fmla="*/ 2438400 w 3779520"/>
              <a:gd name="connsiteY14" fmla="*/ 423186 h 488727"/>
              <a:gd name="connsiteX15" fmla="*/ 2484120 w 3779520"/>
              <a:gd name="connsiteY15" fmla="*/ 407946 h 488727"/>
              <a:gd name="connsiteX16" fmla="*/ 2499360 w 3779520"/>
              <a:gd name="connsiteY16" fmla="*/ 362226 h 488727"/>
              <a:gd name="connsiteX17" fmla="*/ 2438400 w 3779520"/>
              <a:gd name="connsiteY17" fmla="*/ 286026 h 488727"/>
              <a:gd name="connsiteX18" fmla="*/ 2392680 w 3779520"/>
              <a:gd name="connsiteY18" fmla="*/ 240306 h 488727"/>
              <a:gd name="connsiteX19" fmla="*/ 2377440 w 3779520"/>
              <a:gd name="connsiteY19" fmla="*/ 194586 h 488727"/>
              <a:gd name="connsiteX20" fmla="*/ 2331720 w 3779520"/>
              <a:gd name="connsiteY20" fmla="*/ 164106 h 488727"/>
              <a:gd name="connsiteX21" fmla="*/ 2133600 w 3779520"/>
              <a:gd name="connsiteY21" fmla="*/ 133626 h 488727"/>
              <a:gd name="connsiteX22" fmla="*/ 2042160 w 3779520"/>
              <a:gd name="connsiteY22" fmla="*/ 103146 h 488727"/>
              <a:gd name="connsiteX23" fmla="*/ 2926080 w 3779520"/>
              <a:gd name="connsiteY23" fmla="*/ 72666 h 488727"/>
              <a:gd name="connsiteX24" fmla="*/ 3779520 w 3779520"/>
              <a:gd name="connsiteY24" fmla="*/ 72666 h 488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779520" h="488727">
                <a:moveTo>
                  <a:pt x="0" y="42186"/>
                </a:moveTo>
                <a:cubicBezTo>
                  <a:pt x="66040" y="47266"/>
                  <a:pt x="131885" y="57426"/>
                  <a:pt x="198120" y="57426"/>
                </a:cubicBezTo>
                <a:cubicBezTo>
                  <a:pt x="214184" y="57426"/>
                  <a:pt x="227776" y="42186"/>
                  <a:pt x="243840" y="42186"/>
                </a:cubicBezTo>
                <a:cubicBezTo>
                  <a:pt x="279761" y="42186"/>
                  <a:pt x="314640" y="55717"/>
                  <a:pt x="350520" y="57426"/>
                </a:cubicBezTo>
                <a:cubicBezTo>
                  <a:pt x="528191" y="65887"/>
                  <a:pt x="706120" y="67586"/>
                  <a:pt x="883920" y="72666"/>
                </a:cubicBezTo>
                <a:cubicBezTo>
                  <a:pt x="924560" y="77746"/>
                  <a:pt x="964922" y="86127"/>
                  <a:pt x="1005840" y="87906"/>
                </a:cubicBezTo>
                <a:lnTo>
                  <a:pt x="1691640" y="118386"/>
                </a:lnTo>
                <a:cubicBezTo>
                  <a:pt x="1578184" y="194023"/>
                  <a:pt x="1709837" y="119835"/>
                  <a:pt x="1447800" y="133626"/>
                </a:cubicBezTo>
                <a:cubicBezTo>
                  <a:pt x="1388728" y="136735"/>
                  <a:pt x="1354734" y="165190"/>
                  <a:pt x="1310640" y="194586"/>
                </a:cubicBezTo>
                <a:cubicBezTo>
                  <a:pt x="1295229" y="217702"/>
                  <a:pt x="1264920" y="254478"/>
                  <a:pt x="1264920" y="286026"/>
                </a:cubicBezTo>
                <a:cubicBezTo>
                  <a:pt x="1264920" y="342136"/>
                  <a:pt x="1262416" y="400435"/>
                  <a:pt x="1280160" y="453666"/>
                </a:cubicBezTo>
                <a:cubicBezTo>
                  <a:pt x="1285240" y="468906"/>
                  <a:pt x="1309854" y="467801"/>
                  <a:pt x="1325880" y="468906"/>
                </a:cubicBezTo>
                <a:cubicBezTo>
                  <a:pt x="1457744" y="478000"/>
                  <a:pt x="1590040" y="479066"/>
                  <a:pt x="1722120" y="484146"/>
                </a:cubicBezTo>
                <a:cubicBezTo>
                  <a:pt x="1955800" y="479066"/>
                  <a:pt x="2190267" y="488727"/>
                  <a:pt x="2423160" y="468906"/>
                </a:cubicBezTo>
                <a:cubicBezTo>
                  <a:pt x="2439167" y="467544"/>
                  <a:pt x="2427041" y="434545"/>
                  <a:pt x="2438400" y="423186"/>
                </a:cubicBezTo>
                <a:cubicBezTo>
                  <a:pt x="2449759" y="411827"/>
                  <a:pt x="2468880" y="413026"/>
                  <a:pt x="2484120" y="407946"/>
                </a:cubicBezTo>
                <a:cubicBezTo>
                  <a:pt x="2489200" y="392706"/>
                  <a:pt x="2499360" y="378290"/>
                  <a:pt x="2499360" y="362226"/>
                </a:cubicBezTo>
                <a:cubicBezTo>
                  <a:pt x="2499360" y="308019"/>
                  <a:pt x="2473506" y="315281"/>
                  <a:pt x="2438400" y="286026"/>
                </a:cubicBezTo>
                <a:cubicBezTo>
                  <a:pt x="2421843" y="272228"/>
                  <a:pt x="2407920" y="255546"/>
                  <a:pt x="2392680" y="240306"/>
                </a:cubicBezTo>
                <a:cubicBezTo>
                  <a:pt x="2387600" y="225066"/>
                  <a:pt x="2387475" y="207130"/>
                  <a:pt x="2377440" y="194586"/>
                </a:cubicBezTo>
                <a:cubicBezTo>
                  <a:pt x="2365998" y="180283"/>
                  <a:pt x="2348555" y="171321"/>
                  <a:pt x="2331720" y="164106"/>
                </a:cubicBezTo>
                <a:cubicBezTo>
                  <a:pt x="2285525" y="144308"/>
                  <a:pt x="2161135" y="136685"/>
                  <a:pt x="2133600" y="133626"/>
                </a:cubicBezTo>
                <a:cubicBezTo>
                  <a:pt x="2103120" y="123466"/>
                  <a:pt x="2011680" y="113306"/>
                  <a:pt x="2042160" y="103146"/>
                </a:cubicBezTo>
                <a:cubicBezTo>
                  <a:pt x="2351597" y="0"/>
                  <a:pt x="2095979" y="80144"/>
                  <a:pt x="2926080" y="72666"/>
                </a:cubicBezTo>
                <a:lnTo>
                  <a:pt x="3779520" y="72666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19800" y="1752600"/>
            <a:ext cx="13163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Infundibulum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Arrow Connector 10"/>
          <p:cNvCxnSpPr>
            <a:stCxn id="7" idx="1"/>
          </p:cNvCxnSpPr>
          <p:nvPr/>
        </p:nvCxnSpPr>
        <p:spPr>
          <a:xfrm rot="10800000" flipV="1">
            <a:off x="4572000" y="1906488"/>
            <a:ext cx="1447800" cy="91291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PITUITARY GLAND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Content Placeholder 10" descr="pituitary 4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800600" y="2667000"/>
            <a:ext cx="4114800" cy="3657600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1"/>
          </p:nvPr>
        </p:nvSpPr>
        <p:spPr>
          <a:xfrm>
            <a:off x="381000" y="1752600"/>
            <a:ext cx="4114800" cy="640080"/>
          </a:xfrm>
        </p:spPr>
        <p:txBody>
          <a:bodyPr/>
          <a:lstStyle/>
          <a:p>
            <a:pPr algn="ctr"/>
            <a:r>
              <a:rPr lang="en-US" dirty="0" smtClean="0"/>
              <a:t>X-RAY SKULL: LATERAL VIEW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8200" y="1752600"/>
            <a:ext cx="4343400" cy="64008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SAGITTAL SECTION OF HEAD &amp; NECK</a:t>
            </a:r>
            <a:endParaRPr lang="en-US" dirty="0"/>
          </a:p>
        </p:txBody>
      </p:sp>
      <p:pic>
        <p:nvPicPr>
          <p:cNvPr id="13" name="Content Placeholder 12" descr="hypophyseal fossa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228600" y="2667000"/>
            <a:ext cx="4343400" cy="3657600"/>
          </a:xfrm>
        </p:spPr>
      </p:pic>
      <p:sp>
        <p:nvSpPr>
          <p:cNvPr id="14" name="TextBox 13"/>
          <p:cNvSpPr txBox="1"/>
          <p:nvPr/>
        </p:nvSpPr>
        <p:spPr>
          <a:xfrm>
            <a:off x="990600" y="3505200"/>
            <a:ext cx="2016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Hypophyseal</a:t>
            </a:r>
            <a:r>
              <a:rPr lang="en-US" b="1" dirty="0" smtClean="0"/>
              <a:t> </a:t>
            </a:r>
            <a:r>
              <a:rPr lang="en-US" b="1" dirty="0" err="1" smtClean="0"/>
              <a:t>fossa</a:t>
            </a:r>
            <a:endParaRPr lang="en-US" b="1" dirty="0"/>
          </a:p>
        </p:txBody>
      </p:sp>
      <p:cxnSp>
        <p:nvCxnSpPr>
          <p:cNvPr id="16" name="Straight Arrow Connector 15"/>
          <p:cNvCxnSpPr>
            <a:stCxn id="14" idx="2"/>
          </p:cNvCxnSpPr>
          <p:nvPr/>
        </p:nvCxnSpPr>
        <p:spPr>
          <a:xfrm rot="16200000" flipH="1">
            <a:off x="1984178" y="3889178"/>
            <a:ext cx="926068" cy="8967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657600" y="6324600"/>
            <a:ext cx="2129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Sphenoidal</a:t>
            </a:r>
            <a:r>
              <a:rPr lang="en-US" b="1" dirty="0" smtClean="0"/>
              <a:t> air sinus</a:t>
            </a:r>
            <a:endParaRPr lang="en-US" b="1" dirty="0"/>
          </a:p>
        </p:txBody>
      </p:sp>
      <p:cxnSp>
        <p:nvCxnSpPr>
          <p:cNvPr id="21" name="Straight Arrow Connector 20"/>
          <p:cNvCxnSpPr>
            <a:stCxn id="17" idx="0"/>
          </p:cNvCxnSpPr>
          <p:nvPr/>
        </p:nvCxnSpPr>
        <p:spPr>
          <a:xfrm rot="5400000" flipH="1" flipV="1">
            <a:off x="4989977" y="4227978"/>
            <a:ext cx="1828800" cy="2364445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7" idx="0"/>
          </p:cNvCxnSpPr>
          <p:nvPr/>
        </p:nvCxnSpPr>
        <p:spPr>
          <a:xfrm rot="16200000" flipV="1">
            <a:off x="3161178" y="4763622"/>
            <a:ext cx="1447800" cy="167415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848600" y="2743200"/>
            <a:ext cx="9859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Pituitary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gland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26" name="Straight Arrow Connector 25"/>
          <p:cNvCxnSpPr>
            <a:stCxn id="24" idx="1"/>
          </p:cNvCxnSpPr>
          <p:nvPr/>
        </p:nvCxnSpPr>
        <p:spPr>
          <a:xfrm rot="10800000" flipV="1">
            <a:off x="6934200" y="3066366"/>
            <a:ext cx="914400" cy="1353234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IMPORTANT RELATIONS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5257800"/>
            <a:ext cx="7696200" cy="1371600"/>
          </a:xfrm>
          <a:solidFill>
            <a:schemeClr val="bg1"/>
          </a:solidFill>
        </p:spPr>
        <p:txBody>
          <a:bodyPr>
            <a:normAutofit fontScale="2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sz="8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SUPERIOR: </a:t>
            </a:r>
            <a:r>
              <a:rPr lang="en-US" sz="80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Diaphragma</a:t>
            </a:r>
            <a:r>
              <a:rPr lang="en-US" sz="8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0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sellae</a:t>
            </a:r>
            <a:endParaRPr lang="en-US" sz="80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8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INFERIOR: </a:t>
            </a:r>
            <a:r>
              <a:rPr lang="en-US" sz="80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Sphenoidal</a:t>
            </a:r>
            <a:r>
              <a:rPr lang="en-US" sz="8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air sinuses</a:t>
            </a:r>
          </a:p>
          <a:p>
            <a:pPr>
              <a:buFont typeface="Wingdings" pitchFamily="2" charset="2"/>
              <a:buChar char="q"/>
            </a:pPr>
            <a:r>
              <a:rPr lang="en-US" sz="8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LATERAL: </a:t>
            </a:r>
            <a:r>
              <a:rPr lang="en-US" sz="8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Cavernous sinuses</a:t>
            </a:r>
          </a:p>
          <a:p>
            <a:pPr>
              <a:buFont typeface="Wingdings" pitchFamily="2" charset="2"/>
              <a:buChar char="§"/>
            </a:pP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Content Placeholder 8" descr="pituitary 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1676400"/>
            <a:ext cx="5150777" cy="33947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ight Arrow 5"/>
          <p:cNvSpPr/>
          <p:nvPr/>
        </p:nvSpPr>
        <p:spPr>
          <a:xfrm>
            <a:off x="2971800" y="2286000"/>
            <a:ext cx="3048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200400" y="4191000"/>
            <a:ext cx="3048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3276600" y="4495800"/>
            <a:ext cx="3048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3238500" y="2705100"/>
            <a:ext cx="533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 flipH="1" flipV="1">
            <a:off x="4533900" y="4229100"/>
            <a:ext cx="76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572000" y="4191000"/>
            <a:ext cx="6096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 flipH="1" flipV="1">
            <a:off x="4991100" y="4000500"/>
            <a:ext cx="381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0800000">
            <a:off x="4038600" y="4191000"/>
            <a:ext cx="533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 flipH="1" flipV="1">
            <a:off x="3848100" y="4000500"/>
            <a:ext cx="381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 flipH="1" flipV="1">
            <a:off x="4533900" y="4533900"/>
            <a:ext cx="76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572000" y="4419600"/>
            <a:ext cx="1447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 flipH="1" flipV="1">
            <a:off x="5638800" y="4038600"/>
            <a:ext cx="762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10800000">
            <a:off x="3200400" y="4419600"/>
            <a:ext cx="13716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 flipH="1" flipV="1">
            <a:off x="2819400" y="4038600"/>
            <a:ext cx="762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3050"/>
            <a:ext cx="8382000" cy="86995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SUBDIVISIONS OF PITUITARY GLAND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4419600"/>
            <a:ext cx="8534400" cy="22098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 gland is subdivided into:</a:t>
            </a:r>
          </a:p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1) Anterior lobe (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adenohypophysis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true gland, secretes hormones</a:t>
            </a:r>
          </a:p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2) Posterior lobe (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neurohypophysis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connected to hypothalamus through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hypothalamo-hypophyseal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tract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stores hormones secreted by hypothalamic nuclei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Content Placeholder 4" descr="pituitary 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90800" y="1600200"/>
            <a:ext cx="5130800" cy="2667000"/>
          </a:xfrm>
        </p:spPr>
      </p:pic>
      <p:sp>
        <p:nvSpPr>
          <p:cNvPr id="7" name="Oval 6"/>
          <p:cNvSpPr/>
          <p:nvPr/>
        </p:nvSpPr>
        <p:spPr>
          <a:xfrm flipH="1">
            <a:off x="5334000" y="21336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7" idx="4"/>
          </p:cNvCxnSpPr>
          <p:nvPr/>
        </p:nvCxnSpPr>
        <p:spPr>
          <a:xfrm rot="5400000">
            <a:off x="4686300" y="2705100"/>
            <a:ext cx="1143000" cy="304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105400" y="3429000"/>
            <a:ext cx="152400" cy="76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4991100" y="3467100"/>
            <a:ext cx="152400" cy="76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ight Arrow 13"/>
          <p:cNvSpPr/>
          <p:nvPr/>
        </p:nvSpPr>
        <p:spPr>
          <a:xfrm>
            <a:off x="1981200" y="2667000"/>
            <a:ext cx="4572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Arrow 14"/>
          <p:cNvSpPr/>
          <p:nvPr/>
        </p:nvSpPr>
        <p:spPr>
          <a:xfrm>
            <a:off x="7772400" y="3810000"/>
            <a:ext cx="4572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096000" y="2286000"/>
            <a:ext cx="28296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latin typeface="Arial Black" pitchFamily="34" charset="0"/>
                <a:cs typeface="Arial" pitchFamily="34" charset="0"/>
              </a:rPr>
              <a:t>Hypothalamo-hypophyseal</a:t>
            </a:r>
            <a:r>
              <a:rPr lang="en-US" sz="1400" b="1" dirty="0" smtClean="0">
                <a:latin typeface="Arial Black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1400" b="1" dirty="0" smtClean="0">
                <a:latin typeface="Arial Black" pitchFamily="34" charset="0"/>
                <a:cs typeface="Arial" pitchFamily="34" charset="0"/>
              </a:rPr>
              <a:t>tract</a:t>
            </a:r>
            <a:endParaRPr lang="en-US" sz="1400" b="1" dirty="0">
              <a:latin typeface="Arial Black" pitchFamily="34" charset="0"/>
              <a:cs typeface="Arial" pitchFamily="34" charset="0"/>
            </a:endParaRPr>
          </a:p>
        </p:txBody>
      </p:sp>
      <p:cxnSp>
        <p:nvCxnSpPr>
          <p:cNvPr id="18" name="Straight Arrow Connector 17"/>
          <p:cNvCxnSpPr>
            <a:stCxn id="16" idx="1"/>
          </p:cNvCxnSpPr>
          <p:nvPr/>
        </p:nvCxnSpPr>
        <p:spPr>
          <a:xfrm rot="10800000">
            <a:off x="5334000" y="2514600"/>
            <a:ext cx="762000" cy="3301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5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453</TotalTime>
  <Words>422</Words>
  <Application>Microsoft Office PowerPoint</Application>
  <PresentationFormat>On-screen Show (4:3)</PresentationFormat>
  <Paragraphs>84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Median</vt:lpstr>
      <vt:lpstr>ANATOMY  OF  THE PITUITARY GLAND</vt:lpstr>
      <vt:lpstr>OBJECTIVES</vt:lpstr>
      <vt:lpstr>PITUITARY GLAND (HYPOPHYSIS CEREBRI)</vt:lpstr>
      <vt:lpstr>PITUITARY GLAND (POSITION)</vt:lpstr>
      <vt:lpstr>PITUITARY GLAND (POSITION)</vt:lpstr>
      <vt:lpstr>PITUITARY GLAND (POSITION)</vt:lpstr>
      <vt:lpstr>PITUITARY GLAND</vt:lpstr>
      <vt:lpstr>IMPORTANT RELATIONS</vt:lpstr>
      <vt:lpstr>SUBDIVISIONS OF PITUITARY GLAND</vt:lpstr>
      <vt:lpstr>BLOOD SUPPLY OF PITUITARY GLAND</vt:lpstr>
      <vt:lpstr>ARTERIES OF PITUITARY GLAND</vt:lpstr>
      <vt:lpstr>ANTERIOR LOBE OF PITUITARY</vt:lpstr>
      <vt:lpstr>POSTERIOR LOBE OF PITUITARY</vt:lpstr>
      <vt:lpstr>PowerPoint Presentation</vt:lpstr>
      <vt:lpstr>QUESTION 1</vt:lpstr>
      <vt:lpstr>QUESTION 2</vt:lpstr>
      <vt:lpstr>PowerPoint Presentation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 OF  THE PITUITARY GLAND</dc:title>
  <dc:creator>user1</dc:creator>
  <cp:lastModifiedBy>محمد</cp:lastModifiedBy>
  <cp:revision>75</cp:revision>
  <dcterms:created xsi:type="dcterms:W3CDTF">2011-03-26T11:54:12Z</dcterms:created>
  <dcterms:modified xsi:type="dcterms:W3CDTF">2016-01-18T08:46:50Z</dcterms:modified>
</cp:coreProperties>
</file>