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57" r:id="rId14"/>
    <p:sldId id="359" r:id="rId15"/>
    <p:sldId id="317" r:id="rId16"/>
    <p:sldId id="331" r:id="rId17"/>
    <p:sldId id="354" r:id="rId18"/>
    <p:sldId id="356" r:id="rId19"/>
    <p:sldId id="367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70" d="100"/>
          <a:sy n="70" d="100"/>
        </p:scale>
        <p:origin x="-172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774065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Jamila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&amp; 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Saeed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Vohra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1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36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3" y="1268413"/>
            <a:ext cx="3851275" cy="45368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within the splenic hilum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(body &amp; tail):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mesocolon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1772816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395412" y="1988841"/>
            <a:ext cx="3456508" cy="32403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(body &amp; tail)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Adrenal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vessels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Upper 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139952" y="1628801"/>
            <a:ext cx="4608512" cy="4106628"/>
          </a:xfrm>
          <a:noFill/>
          <a:ln w="19050"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6158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644008" y="1628800"/>
            <a:ext cx="4248472" cy="383831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352911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ends into </a:t>
            </a:r>
            <a:r>
              <a:rPr lang="en-US" b="1" u="sng" dirty="0" smtClean="0">
                <a:solidFill>
                  <a:srgbClr val="C00000"/>
                </a:solidFill>
              </a:rPr>
              <a:t>Portal Vein</a:t>
            </a: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3889127" cy="47524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drains 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to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nodes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27984" y="1052736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72009" y="1196752"/>
            <a:ext cx="4211959" cy="4536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067175" cy="39604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Pancreatic 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40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Endocrine gland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(which begins 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33136" y="4509120"/>
            <a:ext cx="9144000" cy="21602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4329039" cy="53285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structure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(6-10) inch 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 divide it  into lobes.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857752" y="1643050"/>
            <a:ext cx="3967328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395536" y="1574462"/>
            <a:ext cx="3782224" cy="4662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</a:rPr>
              <a:t>It is a </a:t>
            </a:r>
            <a:r>
              <a:rPr lang="en-US" sz="20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0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000" b="1" dirty="0" smtClean="0">
                <a:solidFill>
                  <a:srgbClr val="002060"/>
                </a:solidFill>
              </a:rPr>
              <a:t>It lies on the posterior abdominal wall in the: </a:t>
            </a:r>
            <a:r>
              <a:rPr lang="en-US" sz="2000" b="1" dirty="0" err="1" smtClean="0">
                <a:solidFill>
                  <a:srgbClr val="C00000"/>
                </a:solidFill>
              </a:rPr>
              <a:t>Epigastrium</a:t>
            </a:r>
            <a:r>
              <a:rPr lang="en-US" sz="2000" b="1" dirty="0" smtClean="0">
                <a:solidFill>
                  <a:srgbClr val="C00000"/>
                </a:solidFill>
              </a:rPr>
              <a:t> &amp; Left upper quadrant of the abdomen.</a:t>
            </a:r>
          </a:p>
          <a:p>
            <a:pPr eaLnBrk="1" hangingPunct="1"/>
            <a:r>
              <a:rPr lang="en-US" sz="20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000" b="1" u="sng" dirty="0" smtClean="0">
                <a:solidFill>
                  <a:srgbClr val="C00000"/>
                </a:solidFill>
              </a:rPr>
              <a:t> plane </a:t>
            </a:r>
            <a:r>
              <a:rPr lang="en-US" sz="2000" b="1" dirty="0" smtClean="0">
                <a:solidFill>
                  <a:srgbClr val="3333CC"/>
                </a:solidFill>
              </a:rPr>
              <a:t>(1</a:t>
            </a:r>
            <a:r>
              <a:rPr lang="en-US" sz="20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0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572000" y="1857364"/>
            <a:ext cx="4286280" cy="39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the head (at T12).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4644008" y="1772816"/>
            <a:ext cx="4052115" cy="425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5076056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55895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right, it emerges into the neck.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left, it Includes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 an extension of the lower part of the head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 Structures Posterior to the Head:</a:t>
            </a: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 (1) </a:t>
            </a:r>
            <a:r>
              <a:rPr lang="en-US" sz="2400" b="1" u="sng" dirty="0" smtClean="0">
                <a:solidFill>
                  <a:srgbClr val="C00000"/>
                </a:solidFill>
              </a:rPr>
              <a:t>Bile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it. </a:t>
            </a:r>
            <a:r>
              <a:rPr lang="en-US" sz="2400" b="1" dirty="0" smtClean="0">
                <a:solidFill>
                  <a:srgbClr val="C00000"/>
                </a:solidFill>
              </a:rPr>
              <a:t>(2) </a:t>
            </a: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upwards.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3714744" y="1285860"/>
            <a:ext cx="5111750" cy="458537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139952" cy="51125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000" b="1" u="sng" dirty="0" smtClean="0">
                <a:solidFill>
                  <a:srgbClr val="C00000"/>
                </a:solidFill>
              </a:rPr>
              <a:t>It lies in front of</a:t>
            </a:r>
            <a:r>
              <a:rPr lang="en-US" sz="20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Aorta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Origin of Superior Mesenteric artery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the confluence of the Portal Vein</a:t>
            </a:r>
          </a:p>
          <a:p>
            <a:pPr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0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700808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877272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Body of Pancreas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3491880" cy="51845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sz="2400" b="1" u="sng" dirty="0" smtClean="0">
                <a:solidFill>
                  <a:srgbClr val="3333CC"/>
                </a:solidFill>
              </a:rPr>
              <a:t> Vein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Splenic</a:t>
            </a:r>
            <a:r>
              <a:rPr lang="en-US" sz="2400" b="1" u="sng" dirty="0" smtClean="0">
                <a:solidFill>
                  <a:srgbClr val="C00000"/>
                </a:solidFill>
              </a:rPr>
              <a:t> Artery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3995936" y="2000240"/>
            <a:ext cx="5000660" cy="34290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2933</TotalTime>
  <Words>697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Head of Pancreas</vt:lpstr>
      <vt:lpstr>Neck of Pancreas</vt:lpstr>
      <vt:lpstr>Body of Pancreas</vt:lpstr>
      <vt:lpstr>Tail of Pancreas</vt:lpstr>
      <vt:lpstr>RELATIONS OF PANCREAS</vt:lpstr>
      <vt:lpstr>RELATIONS OF PANCREAS</vt:lpstr>
      <vt:lpstr>ARTERIAL SUPPLY</vt:lpstr>
      <vt:lpstr>VENOUS DRAINAGE</vt:lpstr>
      <vt:lpstr>LYMPHATIC DRAINAGE</vt:lpstr>
      <vt:lpstr>NERVE SUPPLY</vt:lpstr>
      <vt:lpstr>Pancreatic DUCTS</vt:lpstr>
      <vt:lpstr>PowerPoint Presentation</vt:lpstr>
      <vt:lpstr>Functions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Prof. Saeed Abuel Makarem</dc:creator>
  <cp:lastModifiedBy>VOHRA</cp:lastModifiedBy>
  <cp:revision>157</cp:revision>
  <dcterms:created xsi:type="dcterms:W3CDTF">2005-12-17T15:01:58Z</dcterms:created>
  <dcterms:modified xsi:type="dcterms:W3CDTF">2017-03-05T05:14:03Z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