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4" r:id="rId2"/>
    <p:sldId id="295" r:id="rId3"/>
    <p:sldId id="296" r:id="rId4"/>
    <p:sldId id="297" r:id="rId5"/>
    <p:sldId id="298" r:id="rId6"/>
    <p:sldId id="299" r:id="rId7"/>
    <p:sldId id="304" r:id="rId8"/>
    <p:sldId id="309" r:id="rId9"/>
    <p:sldId id="305" r:id="rId10"/>
    <p:sldId id="337" r:id="rId11"/>
    <p:sldId id="306" r:id="rId12"/>
    <p:sldId id="342" r:id="rId13"/>
    <p:sldId id="313" r:id="rId14"/>
    <p:sldId id="312" r:id="rId15"/>
    <p:sldId id="307" r:id="rId16"/>
    <p:sldId id="343" r:id="rId17"/>
    <p:sldId id="330" r:id="rId18"/>
    <p:sldId id="344" r:id="rId19"/>
    <p:sldId id="315" r:id="rId20"/>
    <p:sldId id="308" r:id="rId21"/>
    <p:sldId id="316" r:id="rId22"/>
    <p:sldId id="317" r:id="rId23"/>
    <p:sldId id="303" r:id="rId24"/>
    <p:sldId id="345" r:id="rId25"/>
    <p:sldId id="346" r:id="rId26"/>
    <p:sldId id="33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659"/>
  </p:normalViewPr>
  <p:slideViewPr>
    <p:cSldViewPr>
      <p:cViewPr>
        <p:scale>
          <a:sx n="130" d="100"/>
          <a:sy n="130" d="100"/>
        </p:scale>
        <p:origin x="115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116861-6284-47A9-910F-8798160EEE39}" type="datetimeFigureOut">
              <a:rPr lang="en-US"/>
              <a:pPr>
                <a:defRPr/>
              </a:pPr>
              <a:t>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18B0BB-8A33-445B-B5F9-6F5E81154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8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9EDC5-9604-4F9B-AFAA-7AD24BFB1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522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06C4-04D2-430B-ADB7-C919023FC402}" type="datetimeFigureOut">
              <a:rPr lang="en-US"/>
              <a:pPr>
                <a:defRPr/>
              </a:pPr>
              <a:t>2/8/17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64F0-97B2-4A04-9AA2-13EF8390E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6B63-44A0-454A-BB87-16518F36CF57}" type="datetimeFigureOut">
              <a:rPr lang="en-US"/>
              <a:pPr>
                <a:defRPr/>
              </a:pPr>
              <a:t>2/8/17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2EF2-7CE2-4151-9BA6-CAAD41AA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09F7-BE11-4AB1-8279-A25C41879DEA}" type="datetimeFigureOut">
              <a:rPr lang="en-US"/>
              <a:pPr>
                <a:defRPr/>
              </a:pPr>
              <a:t>2/8/17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020E-C982-489A-A020-282F3A584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3D0F-2E62-456B-A83A-655D95DF19B5}" type="datetimeFigureOut">
              <a:rPr lang="en-US"/>
              <a:pPr>
                <a:defRPr/>
              </a:pPr>
              <a:t>2/8/17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E706-F543-4AFD-BF88-3D7E47203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3A73-9F3D-483F-BA41-3AC51D89D073}" type="datetimeFigureOut">
              <a:rPr lang="en-US"/>
              <a:pPr>
                <a:defRPr/>
              </a:pPr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AADC-C9DC-4646-B304-F9C148A8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C0FA-4F3D-4CCD-BAD6-F2F12C49791E}" type="datetimeFigureOut">
              <a:rPr lang="en-US"/>
              <a:pPr>
                <a:defRPr/>
              </a:pPr>
              <a:t>2/8/17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12DC-E798-4E92-9A5C-73F7E0C37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D411-EBD9-449F-991F-C749F7E70E9D}" type="datetimeFigureOut">
              <a:rPr lang="en-US"/>
              <a:pPr>
                <a:defRPr/>
              </a:pPr>
              <a:t>2/8/17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F3BB-219B-4DED-8571-47DB07E6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EB02-7FAF-4D7D-B120-DE909430C5C8}" type="datetimeFigureOut">
              <a:rPr lang="en-US"/>
              <a:pPr>
                <a:defRPr/>
              </a:pPr>
              <a:t>2/8/17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B100-DD0F-4F28-99D9-FD91A45D4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B041-475D-410C-AE2F-61C2CB526C53}" type="datetimeFigureOut">
              <a:rPr lang="en-US"/>
              <a:pPr>
                <a:defRPr/>
              </a:pPr>
              <a:t>2/8/17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1BDF-13B2-49FF-A9AE-95EEA7B4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CFBC-DB25-466E-987B-CA1E34991DAD}" type="datetimeFigureOut">
              <a:rPr lang="en-US"/>
              <a:pPr>
                <a:defRPr/>
              </a:pPr>
              <a:t>2/8/17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3825-C53C-4C8B-827E-AFB4A326C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D9DA-11AB-458B-95A8-30F3C6A4FAEE}" type="datetimeFigureOut">
              <a:rPr lang="en-US"/>
              <a:pPr>
                <a:defRPr/>
              </a:pPr>
              <a:t>2/8/17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10AC-9E92-4E43-9611-6E36EABC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D217F-7B0C-4E4E-89C3-9B750727E436}" type="datetimeFigureOut">
              <a:rPr lang="en-US"/>
              <a:pPr>
                <a:defRPr/>
              </a:pPr>
              <a:t>2/8/17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7DB28-2809-458B-ABE2-69DD55E7E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305800" cy="2895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General Mechanisms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of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Hormone Actions</a:t>
            </a: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4600575"/>
            <a:ext cx="7854950" cy="962025"/>
          </a:xfrm>
        </p:spPr>
        <p:txBody>
          <a:bodyPr/>
          <a:lstStyle/>
          <a:p>
            <a:pPr marR="0" algn="ctr" eaLnBrk="1" hangingPunct="1"/>
            <a:r>
              <a:rPr lang="en-US" sz="2000" i="1" smtClean="0"/>
              <a:t>Endocrine Block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324600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Mechanism of Action of Steroid-Thyroid Hormones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04800" y="2133600"/>
            <a:ext cx="56388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Steroid Hormones:</a:t>
            </a: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Glucocorticoids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Mineralocorticoids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Sex hormones: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Male sex hormones: Androgens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Female sex </a:t>
            </a:r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hormones:Estrogens</a:t>
            </a:r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 &amp; </a:t>
            </a:r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Progestins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Thyroid Hormones (T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&amp; 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  <a:latin typeface="Constantia" pitchFamily="18" charset="0"/>
              </a:rPr>
              <a:t>)</a:t>
            </a:r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Constantia" pitchFamily="18" charset="0"/>
              </a:rPr>
              <a:t>Calcitriol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(1,25[OH]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-D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Retinoic acid</a:t>
            </a:r>
          </a:p>
        </p:txBody>
      </p:sp>
      <p:pic>
        <p:nvPicPr>
          <p:cNvPr id="3" name="Picture 2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1689" y="2863292"/>
            <a:ext cx="6153419" cy="1835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x-none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6954" y="2057400"/>
          <a:ext cx="8308584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dirty="0" smtClean="0"/>
                        <a:t>II</a:t>
                      </a:r>
                      <a:r>
                        <a:rPr lang="en-US" sz="2800" b="1" dirty="0" smtClean="0"/>
                        <a:t>.</a:t>
                      </a:r>
                      <a:r>
                        <a:rPr lang="en-US" sz="2800" b="1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 smtClean="0"/>
                        <a:t>A. The second messenger is </a:t>
                      </a:r>
                      <a:r>
                        <a:rPr lang="en-US" sz="3200" b="1" baseline="0" dirty="0" err="1" smtClean="0"/>
                        <a:t>cAMP</a:t>
                      </a:r>
                      <a:endParaRPr lang="x-none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None/>
                      </a:pPr>
                      <a:endParaRPr lang="en-US" sz="32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α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sym typeface="Symbol"/>
                        </a:rPr>
                        <a:t>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Ant. Pituitary: ACTH, FSH, LH &amp; TSH</a:t>
                      </a:r>
                      <a:endParaRPr lang="x-none" sz="3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ADH (Renal V2-receptor)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Calcitonin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&amp; PTH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Glucagon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630" y="838200"/>
            <a:ext cx="5525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Cascade for formation of </a:t>
            </a:r>
            <a:r>
              <a:rPr lang="en-US" sz="2800" b="1" dirty="0" err="1" smtClean="0">
                <a:solidFill>
                  <a:srgbClr val="C00000"/>
                </a:solidFill>
              </a:rPr>
              <a:t>cAMP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by cell-surface hormones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62236" y="2513406"/>
            <a:ext cx="8905564" cy="2591994"/>
            <a:chOff x="-1066800" y="1828800"/>
            <a:chExt cx="11214100" cy="3263900"/>
          </a:xfrm>
        </p:grpSpPr>
        <p:pic>
          <p:nvPicPr>
            <p:cNvPr id="7" name="Picture 6" descr="2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6300" y="1638300"/>
              <a:ext cx="3263900" cy="3644900"/>
            </a:xfrm>
            <a:prstGeom prst="rect">
              <a:avLst/>
            </a:prstGeom>
          </p:spPr>
        </p:pic>
        <p:pic>
          <p:nvPicPr>
            <p:cNvPr id="8" name="Picture 7" descr="2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33700" y="1638300"/>
              <a:ext cx="3238500" cy="3619500"/>
            </a:xfrm>
            <a:prstGeom prst="rect">
              <a:avLst/>
            </a:prstGeom>
          </p:spPr>
        </p:pic>
        <p:pic>
          <p:nvPicPr>
            <p:cNvPr id="9" name="Picture 8" descr="2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43700" y="1638300"/>
              <a:ext cx="3213100" cy="35941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4800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Actions of </a:t>
            </a:r>
            <a:r>
              <a:rPr lang="en-US" b="1" dirty="0" err="1" smtClean="0">
                <a:solidFill>
                  <a:srgbClr val="C00000"/>
                </a:solidFill>
              </a:rPr>
              <a:t>cAMP</a:t>
            </a:r>
            <a:endParaRPr lang="x-none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1673" y="2187147"/>
            <a:ext cx="6090274" cy="323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676400"/>
            <a:ext cx="50866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</a:rPr>
              <a:t>Release of hormone from its receptor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(unbound receptor)</a:t>
            </a:r>
          </a:p>
          <a:p>
            <a:pPr marL="6350" indent="7938"/>
            <a:r>
              <a:rPr lang="en-US" sz="2000" b="1" dirty="0" smtClean="0">
                <a:solidFill>
                  <a:srgbClr val="002060"/>
                </a:solidFill>
              </a:rPr>
              <a:t>2.  </a:t>
            </a:r>
            <a:r>
              <a:rPr lang="en-US" sz="2000" b="1" dirty="0" err="1" smtClean="0">
                <a:solidFill>
                  <a:srgbClr val="002060"/>
                </a:solidFill>
              </a:rPr>
              <a:t>Dephosphorylation</a:t>
            </a:r>
            <a:r>
              <a:rPr lang="en-US" sz="2000" b="1" dirty="0" smtClean="0">
                <a:solidFill>
                  <a:srgbClr val="002060"/>
                </a:solidFill>
              </a:rPr>
              <a:t> of protein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substrate by phosphatase</a:t>
            </a: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3. </a:t>
            </a:r>
            <a:r>
              <a:rPr lang="en-US" sz="2000" b="1" dirty="0">
                <a:solidFill>
                  <a:srgbClr val="002060"/>
                </a:solidFill>
              </a:rPr>
              <a:t>Degradation of </a:t>
            </a:r>
            <a:r>
              <a:rPr lang="en-US" sz="2000" b="1" dirty="0" err="1">
                <a:solidFill>
                  <a:srgbClr val="002060"/>
                </a:solidFill>
              </a:rPr>
              <a:t>cAMP</a:t>
            </a:r>
            <a:r>
              <a:rPr lang="en-US" sz="2000" b="1" dirty="0">
                <a:solidFill>
                  <a:srgbClr val="002060"/>
                </a:solidFill>
              </a:rPr>
              <a:t> into AMP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by </a:t>
            </a:r>
            <a:r>
              <a:rPr lang="en-US" sz="2000" b="1" dirty="0" err="1">
                <a:solidFill>
                  <a:srgbClr val="002060"/>
                </a:solidFill>
              </a:rPr>
              <a:t>phosphodiesteras</a:t>
            </a:r>
            <a:endParaRPr lang="en-US" sz="2000" b="1" dirty="0">
              <a:solidFill>
                <a:srgbClr val="002060"/>
              </a:solidFill>
            </a:endParaRPr>
          </a:p>
          <a:p>
            <a:pPr marL="6350"/>
            <a:r>
              <a:rPr lang="en-US" sz="2000" b="1" dirty="0" smtClean="0">
                <a:solidFill>
                  <a:srgbClr val="002060"/>
                </a:solidFill>
              </a:rPr>
              <a:t>4. Inactivation of protein kinase A </a:t>
            </a:r>
          </a:p>
          <a:p>
            <a:pPr marL="168275" indent="12065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by a decrease of </a:t>
            </a:r>
            <a:r>
              <a:rPr lang="en-US" sz="2000" b="1" dirty="0" err="1" smtClean="0">
                <a:solidFill>
                  <a:srgbClr val="002060"/>
                </a:solidFill>
              </a:rPr>
              <a:t>cAMP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5. Hydrolysis of GTP into GDP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6. Binding of </a:t>
            </a:r>
            <a:r>
              <a:rPr lang="el-G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α</a:t>
            </a:r>
            <a:r>
              <a:rPr lang="en-US" sz="2000" b="1" dirty="0" smtClean="0">
                <a:solidFill>
                  <a:srgbClr val="002060"/>
                </a:solidFill>
              </a:rPr>
              <a:t>-subunit to </a:t>
            </a:r>
            <a:r>
              <a:rPr lang="el-G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βγ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</a:rPr>
              <a:t>subunits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7. Inactivation of adenylyl </a:t>
            </a:r>
            <a:r>
              <a:rPr lang="en-US" sz="2000" b="1" dirty="0" err="1" smtClean="0">
                <a:solidFill>
                  <a:srgbClr val="002060"/>
                </a:solidFill>
              </a:rPr>
              <a:t>cyclase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5474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C00000"/>
                </a:solidFill>
              </a:rPr>
              <a:t>Abortion of Hormonal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timulus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699556" y="838200"/>
            <a:ext cx="3292044" cy="5939997"/>
            <a:chOff x="5562599" y="914400"/>
            <a:chExt cx="3429000" cy="6187114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5562600" y="914400"/>
              <a:ext cx="3417196" cy="3059996"/>
              <a:chOff x="4508500" y="1905000"/>
              <a:chExt cx="3644900" cy="3263900"/>
            </a:xfrm>
          </p:grpSpPr>
          <p:pic>
            <p:nvPicPr>
              <p:cNvPr id="2" name="Picture 1" descr="21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699000" y="1714500"/>
                <a:ext cx="3263900" cy="3644900"/>
              </a:xfrm>
              <a:prstGeom prst="rect">
                <a:avLst/>
              </a:prstGeom>
            </p:spPr>
          </p:pic>
          <p:sp>
            <p:nvSpPr>
              <p:cNvPr id="23557" name="TextBox 4"/>
              <p:cNvSpPr txBox="1">
                <a:spLocks noChangeArrowheads="1"/>
              </p:cNvSpPr>
              <p:nvPr/>
            </p:nvSpPr>
            <p:spPr bwMode="auto">
              <a:xfrm>
                <a:off x="5105400" y="2667000"/>
                <a:ext cx="35052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az-Cyrl-AZ" sz="2600" b="1" dirty="0">
                    <a:solidFill>
                      <a:srgbClr val="C00000"/>
                    </a:solidFill>
                    <a:latin typeface="Constantia" pitchFamily="18" charset="0"/>
                  </a:rPr>
                  <a:t>Х</a:t>
                </a:r>
                <a:endParaRPr lang="en-US" sz="2600" b="1" dirty="0">
                  <a:solidFill>
                    <a:srgbClr val="C00000"/>
                  </a:solidFill>
                  <a:latin typeface="Constantia" pitchFamily="18" charset="0"/>
                </a:endParaRPr>
              </a:p>
            </p:txBody>
          </p:sp>
        </p:grpSp>
        <p:pic>
          <p:nvPicPr>
            <p:cNvPr id="4" name="Picture 3" descr="2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45642" y="3855557"/>
              <a:ext cx="3062914" cy="342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x-none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4416" y="2971800"/>
          <a:ext cx="8308584" cy="2621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II.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2800" baseline="0" dirty="0" smtClean="0"/>
                        <a:t>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 smtClean="0"/>
                        <a:t>B. The second messenger is </a:t>
                      </a:r>
                      <a:r>
                        <a:rPr lang="en-US" sz="3200" baseline="0" dirty="0" err="1" smtClean="0"/>
                        <a:t>cGMP</a:t>
                      </a:r>
                      <a:endParaRPr lang="x-non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 smtClean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Atrial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natriuretic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peptide (ANP)</a:t>
                      </a:r>
                      <a:endParaRPr lang="en-US" sz="32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Nitric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sym typeface="Symbol"/>
                        </a:rPr>
                        <a:t> </a:t>
                      </a:r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oxide</a:t>
                      </a:r>
                      <a:endParaRPr kumimoji="0" lang="x-none" sz="3200" b="1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  <a:sym typeface="Symbo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Atrial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Natriuretic</a:t>
            </a:r>
            <a:r>
              <a:rPr lang="en-US" b="1" dirty="0" smtClean="0">
                <a:solidFill>
                  <a:srgbClr val="C00000"/>
                </a:solidFill>
              </a:rPr>
              <a:t> Peptide (ANP)</a:t>
            </a:r>
            <a:endParaRPr lang="x-none" b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600200"/>
            <a:ext cx="8134977" cy="5255985"/>
            <a:chOff x="152400" y="1600200"/>
            <a:chExt cx="8134977" cy="5255985"/>
          </a:xfrm>
        </p:grpSpPr>
        <p:grpSp>
          <p:nvGrpSpPr>
            <p:cNvPr id="4" name="Group 3"/>
            <p:cNvGrpSpPr/>
            <p:nvPr/>
          </p:nvGrpSpPr>
          <p:grpSpPr>
            <a:xfrm>
              <a:off x="1371600" y="1600200"/>
              <a:ext cx="6915777" cy="5255985"/>
              <a:chOff x="1371600" y="1600200"/>
              <a:chExt cx="6915777" cy="5255985"/>
            </a:xfrm>
          </p:grpSpPr>
          <p:pic>
            <p:nvPicPr>
              <p:cNvPr id="2" name="Picture 1" descr="6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1600200"/>
                <a:ext cx="6915777" cy="5255985"/>
              </a:xfrm>
              <a:prstGeom prst="rect">
                <a:avLst/>
              </a:prstGeom>
            </p:spPr>
          </p:pic>
          <p:sp>
            <p:nvSpPr>
              <p:cNvPr id="5" name="Oval 4"/>
              <p:cNvSpPr/>
              <p:nvPr/>
            </p:nvSpPr>
            <p:spPr>
              <a:xfrm>
                <a:off x="3886200" y="3505200"/>
                <a:ext cx="6096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581400" y="2185988"/>
                <a:ext cx="6096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429000" y="1981200"/>
                <a:ext cx="1143000" cy="1828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5607" name="TextBox 8"/>
            <p:cNvSpPr txBox="1">
              <a:spLocks noChangeArrowheads="1"/>
            </p:cNvSpPr>
            <p:nvPr/>
          </p:nvSpPr>
          <p:spPr bwMode="auto">
            <a:xfrm>
              <a:off x="152400" y="3733800"/>
              <a:ext cx="33369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  <a:latin typeface="Constantia" pitchFamily="18" charset="0"/>
                </a:rPr>
                <a:t>GC: Gunaylate cyclase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x-none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228991" y="2346325"/>
          <a:ext cx="8689584" cy="402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958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II.</a:t>
                      </a:r>
                      <a:r>
                        <a:rPr lang="en-US" sz="2800" b="1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 smtClean="0"/>
                        <a:t>C. The second messenger is calcium or </a:t>
                      </a:r>
                      <a:r>
                        <a:rPr lang="en-US" sz="3200" b="1" baseline="0" dirty="0" err="1" smtClean="0"/>
                        <a:t>phosphatidylinositol</a:t>
                      </a:r>
                      <a:r>
                        <a:rPr lang="en-US" sz="3200" b="1" baseline="0" dirty="0" smtClean="0"/>
                        <a:t> (or both)</a:t>
                      </a:r>
                      <a:endParaRPr lang="x-none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endParaRPr lang="en-US" sz="3200" b="1" dirty="0" smtClean="0">
                        <a:solidFill>
                          <a:srgbClr val="0070C0"/>
                        </a:solidFill>
                        <a:latin typeface="Calibri"/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Acetylcholine (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muscarinic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α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Angiotensin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ADH (vasopressin): Extra-renal V1-receptor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Calcium/</a:t>
            </a:r>
            <a:r>
              <a:rPr lang="en-US" b="1" dirty="0" err="1" smtClean="0"/>
              <a:t>Phosphatidylinositol</a:t>
            </a:r>
            <a:r>
              <a:rPr lang="en-US" b="1" dirty="0" smtClean="0"/>
              <a:t> System</a:t>
            </a:r>
          </a:p>
        </p:txBody>
      </p:sp>
      <p:pic>
        <p:nvPicPr>
          <p:cNvPr id="27651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269875" y="2895600"/>
            <a:ext cx="3463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Diacylglycerol 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(DAG)</a:t>
            </a: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Inositol Trisphosphate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(IP</a:t>
            </a:r>
            <a:r>
              <a:rPr lang="en-US" sz="2400" b="1" baseline="-2500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4"/>
            <a:ext cx="9144000" cy="6854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53699" y="4498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By the end of this lecture, students should be able to:</a:t>
            </a: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Acquire the knowledge for general consequence of hormone-receptor interaction </a:t>
            </a:r>
          </a:p>
          <a:p>
            <a:pPr eaLnBrk="1" hangingPunct="1"/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Understand different mechanisms of action of hormones</a:t>
            </a:r>
          </a:p>
          <a:p>
            <a:pPr eaLnBrk="1" hangingPunct="1"/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Recognize the biomedical importance due to disturbance in the normal mechanisms of hormonal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x-none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0616" y="2301875"/>
          <a:ext cx="8308584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II.</a:t>
                      </a:r>
                      <a:r>
                        <a:rPr lang="en-US" sz="2400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 smtClean="0"/>
                        <a:t>D. The second messenger is a tyrosine </a:t>
                      </a:r>
                      <a:r>
                        <a:rPr lang="en-US" sz="3200" baseline="0" dirty="0" err="1" smtClean="0"/>
                        <a:t>kinase</a:t>
                      </a:r>
                      <a:r>
                        <a:rPr lang="en-US" sz="3200" baseline="0" dirty="0" smtClean="0"/>
                        <a:t> cascade</a:t>
                      </a:r>
                      <a:endParaRPr lang="x-non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GH &amp;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Prolactin</a:t>
                      </a:r>
                      <a:endParaRPr lang="en-US" sz="3200" b="1" dirty="0" smtClean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Insulin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Erythropoietin</a:t>
                      </a:r>
                    </a:p>
                    <a:p>
                      <a:pPr algn="l" rtl="0"/>
                      <a:endParaRPr lang="en-US" sz="2400" b="1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Mechanism of Insulin action</a:t>
            </a:r>
            <a:endParaRPr lang="x-none" b="1" dirty="0">
              <a:solidFill>
                <a:srgbClr val="C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667000" y="3810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61050" y="5181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4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73813"/>
            <a:ext cx="2421334" cy="2159987"/>
          </a:xfrm>
          <a:prstGeom prst="rect">
            <a:avLst/>
          </a:prstGeom>
        </p:spPr>
      </p:pic>
      <p:pic>
        <p:nvPicPr>
          <p:cNvPr id="4" name="Picture 3" descr="4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9" y="4393211"/>
            <a:ext cx="5757541" cy="2159989"/>
          </a:xfrm>
          <a:prstGeom prst="rect">
            <a:avLst/>
          </a:prstGeom>
        </p:spPr>
      </p:pic>
      <p:pic>
        <p:nvPicPr>
          <p:cNvPr id="5" name="Picture 4" descr="4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62200"/>
            <a:ext cx="2673346" cy="4427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Biologic Effects of Insulin</a:t>
            </a:r>
            <a:endParaRPr lang="x-none" sz="4000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2311400"/>
            <a:ext cx="7950200" cy="4394200"/>
            <a:chOff x="533400" y="2311400"/>
            <a:chExt cx="7950200" cy="4394200"/>
          </a:xfrm>
        </p:grpSpPr>
        <p:pic>
          <p:nvPicPr>
            <p:cNvPr id="3" name="Picture 2" descr="44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311400"/>
              <a:ext cx="3860800" cy="3251200"/>
            </a:xfrm>
            <a:prstGeom prst="rect">
              <a:avLst/>
            </a:prstGeom>
          </p:spPr>
        </p:pic>
        <p:pic>
          <p:nvPicPr>
            <p:cNvPr id="4" name="Picture 3" descr="44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311400"/>
              <a:ext cx="3835400" cy="2463800"/>
            </a:xfrm>
            <a:prstGeom prst="rect">
              <a:avLst/>
            </a:prstGeom>
          </p:spPr>
        </p:pic>
        <p:pic>
          <p:nvPicPr>
            <p:cNvPr id="5" name="Picture 4" descr="44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5816600"/>
              <a:ext cx="3835400" cy="88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105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</a:rPr>
              <a:t>Biomedical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029200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Excessive</a:t>
            </a:r>
            <a:r>
              <a:rPr lang="en-US" sz="2800" b="1" dirty="0" smtClean="0">
                <a:solidFill>
                  <a:srgbClr val="002060"/>
                </a:solidFill>
              </a:rPr>
              <a:t> (e.g., hyperthyroidism, Cushing), </a:t>
            </a:r>
            <a:r>
              <a:rPr lang="en-US" sz="2800" b="1" dirty="0" smtClean="0">
                <a:solidFill>
                  <a:srgbClr val="C00000"/>
                </a:solidFill>
              </a:rPr>
              <a:t>deficient</a:t>
            </a:r>
            <a:r>
              <a:rPr lang="en-US" sz="2800" b="1" dirty="0" smtClean="0">
                <a:solidFill>
                  <a:srgbClr val="002060"/>
                </a:solidFill>
              </a:rPr>
              <a:t> (e.g., hypothyroidism, Addison), or </a:t>
            </a:r>
            <a:r>
              <a:rPr lang="en-US" sz="2800" b="1" dirty="0" smtClean="0">
                <a:solidFill>
                  <a:srgbClr val="C00000"/>
                </a:solidFill>
              </a:rPr>
              <a:t>inappropriate secretion </a:t>
            </a:r>
            <a:r>
              <a:rPr lang="en-US" sz="2800" b="1" dirty="0" smtClean="0">
                <a:solidFill>
                  <a:srgbClr val="002060"/>
                </a:solidFill>
              </a:rPr>
              <a:t>(e.g., syndrome of inappropriate secretion of ADH “SIADH”) of hormones are major causes of diseases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Pharmacological treatment of these diseases depends on replacement of deficient hormone (</a:t>
            </a:r>
            <a:r>
              <a:rPr lang="en-US" sz="2800" b="1" i="1" dirty="0" smtClean="0">
                <a:solidFill>
                  <a:srgbClr val="C00000"/>
                </a:solidFill>
              </a:rPr>
              <a:t>hypo-</a:t>
            </a:r>
            <a:r>
              <a:rPr lang="en-US" sz="2800" b="1" dirty="0" smtClean="0">
                <a:solidFill>
                  <a:srgbClr val="002060"/>
                </a:solidFill>
              </a:rPr>
              <a:t>) or use of drugs that interfere with the mechanism of action of the hormones (</a:t>
            </a:r>
            <a:r>
              <a:rPr lang="en-US" sz="2800" b="1" i="1" dirty="0" smtClean="0">
                <a:solidFill>
                  <a:srgbClr val="C00000"/>
                </a:solidFill>
              </a:rPr>
              <a:t>hyper- or inappropriate</a:t>
            </a:r>
            <a:r>
              <a:rPr lang="en-US" sz="2800" b="1" dirty="0" smtClean="0">
                <a:solidFill>
                  <a:srgbClr val="002060"/>
                </a:solidFill>
              </a:rPr>
              <a:t>)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1961"/>
            <a:ext cx="9144000" cy="4922837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Hormones are involved in </a:t>
            </a:r>
            <a:r>
              <a:rPr lang="en-US" sz="2400" b="1" dirty="0">
                <a:solidFill>
                  <a:srgbClr val="002060"/>
                </a:solidFill>
              </a:rPr>
              <a:t>responses to a </a:t>
            </a:r>
            <a:r>
              <a:rPr lang="en-US" sz="2400" b="1" dirty="0" smtClean="0">
                <a:solidFill>
                  <a:srgbClr val="002060"/>
                </a:solidFill>
              </a:rPr>
              <a:t>stimulus, using a variety of signaling mechanisms to facilitate cellular adaptive responses. </a:t>
            </a:r>
            <a:endParaRPr lang="en-US" sz="2400" b="1" kern="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>
                <a:solidFill>
                  <a:srgbClr val="002060"/>
                </a:solidFill>
              </a:rPr>
              <a:t>Group I hormones are lipophilic, while group II are hydrophilic. Other differences exist between both groups.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 smtClean="0">
                <a:solidFill>
                  <a:srgbClr val="002060"/>
                </a:solidFill>
              </a:rPr>
              <a:t>Hormones </a:t>
            </a:r>
            <a:r>
              <a:rPr lang="en-US" sz="2400" b="1" kern="0" dirty="0">
                <a:solidFill>
                  <a:srgbClr val="002060"/>
                </a:solidFill>
              </a:rPr>
              <a:t>can be classified </a:t>
            </a:r>
            <a:r>
              <a:rPr lang="en-US" sz="2400" b="1" kern="0" dirty="0" smtClean="0">
                <a:solidFill>
                  <a:srgbClr val="002060"/>
                </a:solidFill>
              </a:rPr>
              <a:t>according to their </a:t>
            </a:r>
            <a:r>
              <a:rPr lang="en-US" sz="2400" b="1" kern="0" dirty="0">
                <a:solidFill>
                  <a:srgbClr val="002060"/>
                </a:solidFill>
              </a:rPr>
              <a:t>mechanism of action </a:t>
            </a:r>
            <a:r>
              <a:rPr lang="en-US" sz="2000" b="1" i="1" kern="0" dirty="0">
                <a:solidFill>
                  <a:srgbClr val="002060"/>
                </a:solidFill>
              </a:rPr>
              <a:t>(specific examples of each category were discussed)</a:t>
            </a:r>
            <a:endParaRPr lang="en-US" sz="2400" b="1" i="1" kern="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 err="1" smtClean="0">
                <a:solidFill>
                  <a:srgbClr val="002060"/>
                </a:solidFill>
              </a:rPr>
              <a:t>Biomedically</a:t>
            </a:r>
            <a:r>
              <a:rPr lang="en-US" sz="2400" b="1" kern="0" dirty="0" smtClean="0">
                <a:solidFill>
                  <a:srgbClr val="002060"/>
                </a:solidFill>
              </a:rPr>
              <a:t>, </a:t>
            </a:r>
            <a:r>
              <a:rPr lang="en-US" sz="2400" b="1" kern="0" dirty="0">
                <a:solidFill>
                  <a:srgbClr val="002060"/>
                </a:solidFill>
              </a:rPr>
              <a:t>studying hormones’ actions in details helps to: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kern="0" dirty="0">
                <a:solidFill>
                  <a:srgbClr val="002060"/>
                </a:solidFill>
              </a:rPr>
              <a:t>understand consequences of </a:t>
            </a:r>
            <a:r>
              <a:rPr lang="en-US" b="1" kern="0" dirty="0" smtClean="0">
                <a:solidFill>
                  <a:srgbClr val="002060"/>
                </a:solidFill>
              </a:rPr>
              <a:t>abnormal </a:t>
            </a:r>
            <a:r>
              <a:rPr lang="en-US" b="1" kern="0" dirty="0">
                <a:solidFill>
                  <a:srgbClr val="002060"/>
                </a:solidFill>
              </a:rPr>
              <a:t>hormone release-related </a:t>
            </a:r>
            <a:r>
              <a:rPr lang="en-US" b="1" kern="0" dirty="0" smtClean="0">
                <a:solidFill>
                  <a:srgbClr val="002060"/>
                </a:solidFill>
              </a:rPr>
              <a:t>diseases (excessive, deficient </a:t>
            </a:r>
            <a:r>
              <a:rPr lang="en-US" b="1" kern="0" dirty="0">
                <a:solidFill>
                  <a:srgbClr val="002060"/>
                </a:solidFill>
              </a:rPr>
              <a:t>or </a:t>
            </a:r>
            <a:r>
              <a:rPr lang="en-US" b="1" kern="0" dirty="0" smtClean="0">
                <a:solidFill>
                  <a:srgbClr val="002060"/>
                </a:solidFill>
              </a:rPr>
              <a:t>inappropriate)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kern="0" dirty="0" smtClean="0">
                <a:solidFill>
                  <a:srgbClr val="002060"/>
                </a:solidFill>
              </a:rPr>
              <a:t>design </a:t>
            </a:r>
            <a:r>
              <a:rPr lang="en-US" b="1" kern="0" dirty="0">
                <a:solidFill>
                  <a:srgbClr val="002060"/>
                </a:solidFill>
              </a:rPr>
              <a:t>therapeutic approach for such diseases.</a:t>
            </a:r>
          </a:p>
          <a:p>
            <a:pPr>
              <a:lnSpc>
                <a:spcPct val="150000"/>
              </a:lnSpc>
            </a:pPr>
            <a:endParaRPr lang="en-US" sz="24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27361"/>
            <a:ext cx="9144000" cy="288763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sz="2000" dirty="0"/>
              <a:t>Lippincott’s Illustrated Reviews Biochemistry: 6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edition, Chapters 8, 17 and 23.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‪</a:t>
            </a:r>
            <a:r>
              <a:rPr lang="en-US" sz="2000" dirty="0"/>
              <a:t>Buxton, Iain LO, and </a:t>
            </a:r>
            <a:r>
              <a:rPr lang="en-US" sz="2000" dirty="0" err="1"/>
              <a:t>Dayue</a:t>
            </a:r>
            <a:r>
              <a:rPr lang="en-US" sz="2000" dirty="0"/>
              <a:t> </a:t>
            </a:r>
            <a:r>
              <a:rPr lang="en-US" sz="2000" dirty="0" err="1"/>
              <a:t>Duan</a:t>
            </a:r>
            <a:r>
              <a:rPr lang="en-US" sz="2000" dirty="0"/>
              <a:t>. "Cyclic GMP/Protein Kinase G Phosphorylation of Smad3 Blocks Transforming Growth Factor-β–Induced Nuclear </a:t>
            </a:r>
            <a:r>
              <a:rPr lang="en-US" sz="2000" dirty="0" err="1"/>
              <a:t>Smad</a:t>
            </a:r>
            <a:r>
              <a:rPr lang="en-US" sz="2000" dirty="0"/>
              <a:t> Translocation." (2008): 151-153.‏‬</a:t>
            </a:r>
            <a:endParaRPr lang="en-US" altLang="en-US" sz="2000" dirty="0" smtClean="0"/>
          </a:p>
          <a:p>
            <a:pPr algn="just">
              <a:lnSpc>
                <a:spcPct val="150000"/>
              </a:lnSpc>
            </a:pPr>
            <a:endParaRPr lang="en-US" sz="20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3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r>
              <a:rPr lang="en-US" sz="4800" b="1" smtClean="0"/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85888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C00000"/>
                </a:solidFill>
              </a:rPr>
              <a:t>Lecture 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Background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kern="0" dirty="0" smtClean="0">
                <a:solidFill>
                  <a:srgbClr val="002060"/>
                </a:solidFill>
              </a:rPr>
              <a:t>Factors determining the response of a target cell to a hormone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Hormone-receptor interaction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General features of hormone classes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Classification of hormones by mechanism of action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Biomedical importance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935163"/>
            <a:ext cx="8686800" cy="4389437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Multicellular organisms depend in their survival on their adaptation to a constantly changing environment</a:t>
            </a:r>
          </a:p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Intercellular communication is necessary for this adaptation to take place</a:t>
            </a:r>
          </a:p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Human body synthesizes many hormones that can act specifically on different cells of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713038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More than one hormone can affect a given cell type</a:t>
            </a:r>
          </a:p>
          <a:p>
            <a:pPr eaLnBrk="1" hangingPunct="1"/>
            <a:endParaRPr lang="en-US" sz="32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Hormones can exert many different effects in one cell or in different cells</a:t>
            </a:r>
          </a:p>
          <a:p>
            <a:pPr eaLnBrk="1" hangingPunct="1"/>
            <a:endParaRPr lang="en-US" sz="32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A target is any cell in which the hormone (ligand) binds to its 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267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The rate of synthesis &amp; secretion of the hormones</a:t>
            </a:r>
          </a:p>
          <a:p>
            <a:pPr eaLnBrk="1" fontAlgn="t" hangingPunct="1"/>
            <a:r>
              <a:rPr lang="en-US" sz="2800" b="1" dirty="0" smtClean="0">
                <a:solidFill>
                  <a:srgbClr val="002060"/>
                </a:solidFill>
              </a:rPr>
              <a:t>The conversion of inactive forms of the hormone into the fully active form</a:t>
            </a:r>
          </a:p>
          <a:p>
            <a:pPr eaLnBrk="1" fontAlgn="t" hangingPunct="1"/>
            <a:r>
              <a:rPr lang="en-US" sz="2800" b="1" dirty="0" smtClean="0">
                <a:solidFill>
                  <a:srgbClr val="002060"/>
                </a:solidFill>
              </a:rPr>
              <a:t>The rate of hormone clearance from plasma (half-life &amp; excretion)</a:t>
            </a: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The number, relative activity, and state of occupancy of the specific receptors</a:t>
            </a:r>
          </a:p>
          <a:p>
            <a:pPr eaLnBrk="1" fontAlgn="t" hangingPunct="1"/>
            <a:r>
              <a:rPr lang="en-US" sz="2800" b="1" dirty="0" smtClean="0">
                <a:solidFill>
                  <a:srgbClr val="002060"/>
                </a:solidFill>
              </a:rPr>
              <a:t>Post-receptor factors</a:t>
            </a:r>
          </a:p>
          <a:p>
            <a:pPr marL="849313" lvl="1" indent="-457200" eaLnBrk="1" hangingPunct="1">
              <a:buFont typeface="Wingdings 2" pitchFamily="18" charset="2"/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0"/>
            <a:ext cx="9144000" cy="12192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C00000"/>
                </a:solidFill>
                <a:latin typeface="+mn-lt"/>
                <a:cs typeface="+mn-cs"/>
              </a:rPr>
              <a:t>Factors determining the response of a target cell to a hormone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524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Gene transcription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343400" y="172212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Group II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295400" y="5334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onstantia" pitchFamily="18" charset="0"/>
              </a:rPr>
              <a:t>Stimulus</a:t>
            </a:r>
            <a:endParaRPr lang="en-US" sz="3600" b="1" dirty="0">
              <a:latin typeface="Constantia" pitchFamily="18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58750" y="1752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</a:rPr>
              <a:t>Group 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28575" y="35052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Hormone-receptor complex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647825" y="27432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90600" y="4495800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87547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1638300" y="43815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550" y="167640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3375" y="164592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8" name="Rectangle 24"/>
          <p:cNvSpPr>
            <a:spLocks noChangeArrowheads="1"/>
          </p:cNvSpPr>
          <p:nvPr/>
        </p:nvSpPr>
        <p:spPr bwMode="auto">
          <a:xfrm>
            <a:off x="22479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Transporters, channels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436245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Protein translocation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80" name="Rectangle 26"/>
          <p:cNvSpPr>
            <a:spLocks noChangeArrowheads="1"/>
          </p:cNvSpPr>
          <p:nvPr/>
        </p:nvSpPr>
        <p:spPr bwMode="auto">
          <a:xfrm>
            <a:off x="6477000" y="5181600"/>
            <a:ext cx="2362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</a:rPr>
              <a:t>Protein Modification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81" name="Rectangle 27"/>
          <p:cNvSpPr>
            <a:spLocks noChangeArrowheads="1"/>
          </p:cNvSpPr>
          <p:nvPr/>
        </p:nvSpPr>
        <p:spPr bwMode="auto">
          <a:xfrm>
            <a:off x="1417320" y="6289358"/>
            <a:ext cx="594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Coordinated response to stimulus</a:t>
            </a:r>
            <a:endParaRPr lang="en-US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4152900" y="1714500"/>
            <a:ext cx="685800" cy="8839200"/>
          </a:xfrm>
          <a:prstGeom prst="rightBrace">
            <a:avLst>
              <a:gd name="adj1" fmla="val 8333"/>
              <a:gd name="adj2" fmla="val 51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3" name="Rectangle 29"/>
          <p:cNvSpPr>
            <a:spLocks noChangeArrowheads="1"/>
          </p:cNvSpPr>
          <p:nvPr/>
        </p:nvSpPr>
        <p:spPr bwMode="auto">
          <a:xfrm>
            <a:off x="4038600" y="3505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Second messengers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656263" y="2743200"/>
            <a:ext cx="2286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447800" y="4800600"/>
            <a:ext cx="5991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285875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05943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08635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726567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5372100" y="43815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Rectangle 48"/>
          <p:cNvSpPr>
            <a:spLocks noChangeArrowheads="1"/>
          </p:cNvSpPr>
          <p:nvPr/>
        </p:nvSpPr>
        <p:spPr bwMode="auto">
          <a:xfrm>
            <a:off x="7086600" y="2743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Recognition</a:t>
            </a:r>
          </a:p>
        </p:txBody>
      </p:sp>
      <p:sp>
        <p:nvSpPr>
          <p:cNvPr id="11292" name="Rectangle 49"/>
          <p:cNvSpPr>
            <a:spLocks noChangeArrowheads="1"/>
          </p:cNvSpPr>
          <p:nvPr/>
        </p:nvSpPr>
        <p:spPr bwMode="auto">
          <a:xfrm>
            <a:off x="7239000" y="16764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Hormone release</a:t>
            </a:r>
          </a:p>
        </p:txBody>
      </p:sp>
      <p:sp>
        <p:nvSpPr>
          <p:cNvPr id="11293" name="Rectangle 50"/>
          <p:cNvSpPr>
            <a:spLocks noChangeArrowheads="1"/>
          </p:cNvSpPr>
          <p:nvPr/>
        </p:nvSpPr>
        <p:spPr bwMode="auto">
          <a:xfrm>
            <a:off x="7162800" y="34290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Signal generation</a:t>
            </a:r>
          </a:p>
        </p:txBody>
      </p:sp>
      <p:sp>
        <p:nvSpPr>
          <p:cNvPr id="11294" name="Rectangle 51"/>
          <p:cNvSpPr>
            <a:spLocks noChangeArrowheads="1"/>
          </p:cNvSpPr>
          <p:nvPr/>
        </p:nvSpPr>
        <p:spPr bwMode="auto">
          <a:xfrm>
            <a:off x="7315200" y="4579938"/>
            <a:ext cx="2209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Effects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754188" y="1285875"/>
            <a:ext cx="4037012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1562894" y="1456531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599907" y="1454944"/>
            <a:ext cx="3810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3619500" y="11811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35581" y="2667000"/>
            <a:ext cx="3405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Hormone/receptor binding</a:t>
            </a:r>
          </a:p>
          <a:p>
            <a:pPr algn="ctr"/>
            <a:r>
              <a:rPr lang="en-US" sz="2000" b="1" dirty="0"/>
              <a:t>a</a:t>
            </a:r>
            <a:r>
              <a:rPr lang="en-US" sz="2000" b="1" dirty="0" smtClean="0"/>
              <a:t>t the target cells</a:t>
            </a:r>
            <a:endParaRPr lang="en-US" sz="2000" b="1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255678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C00000"/>
                </a:solidFill>
              </a:rPr>
              <a:t>General Features of Hormone Classes</a:t>
            </a:r>
            <a:endParaRPr lang="x-none" sz="4000" b="1" smtClean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686800" cy="472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Group II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Group I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x-non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Polypeptides</a:t>
                      </a:r>
                    </a:p>
                    <a:p>
                      <a:pPr algn="l" rtl="0"/>
                      <a:r>
                        <a:rPr lang="en-US" sz="2000" dirty="0" err="1" smtClean="0"/>
                        <a:t>Glycoproteins</a:t>
                      </a:r>
                      <a:endParaRPr lang="en-US" sz="2000" dirty="0" smtClean="0"/>
                    </a:p>
                    <a:p>
                      <a:pPr algn="l" rtl="0"/>
                      <a:r>
                        <a:rPr lang="en-US" sz="2000" dirty="0" err="1" smtClean="0"/>
                        <a:t>Catecholamines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Steroids</a:t>
                      </a:r>
                    </a:p>
                    <a:p>
                      <a:pPr algn="l" rtl="0"/>
                      <a:r>
                        <a:rPr lang="en-US" sz="2000" smtClean="0"/>
                        <a:t>Thyroid Hs (T3 &amp; T4)</a:t>
                      </a:r>
                      <a:endParaRPr lang="en-US" sz="2000" dirty="0" smtClean="0"/>
                    </a:p>
                    <a:p>
                      <a:pPr algn="l" rtl="0"/>
                      <a:r>
                        <a:rPr lang="en-US" sz="2000" dirty="0" err="1" smtClean="0"/>
                        <a:t>Calcitriol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retinoids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Types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Hydrophilic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 smtClean="0"/>
                        <a:t>Lipophilic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Solubility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No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Yes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Transport</a:t>
                      </a:r>
                      <a:r>
                        <a:rPr lang="en-US" sz="2400" baseline="0" dirty="0" smtClean="0"/>
                        <a:t> proteins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Short (minutes)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Long (hours – days)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Plasma half-life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Plasma membrane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Intracellular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Receptor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 smtClean="0"/>
                        <a:t>cAMP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cGMP</a:t>
                      </a:r>
                      <a:r>
                        <a:rPr lang="en-US" sz="2000" dirty="0" smtClean="0"/>
                        <a:t>, Ca</a:t>
                      </a:r>
                      <a:r>
                        <a:rPr lang="en-US" sz="2000" baseline="30000" dirty="0" smtClean="0"/>
                        <a:t>2+</a:t>
                      </a:r>
                      <a:r>
                        <a:rPr lang="en-US" sz="2000" dirty="0" smtClean="0"/>
                        <a:t>, metabolites</a:t>
                      </a:r>
                      <a:r>
                        <a:rPr lang="en-US" sz="2000" baseline="0" dirty="0" smtClean="0"/>
                        <a:t> of complex </a:t>
                      </a:r>
                      <a:r>
                        <a:rPr lang="en-US" sz="2000" baseline="0" dirty="0" err="1" smtClean="0"/>
                        <a:t>phosphoinositols</a:t>
                      </a:r>
                      <a:r>
                        <a:rPr lang="en-US" sz="2000" baseline="0" dirty="0" smtClean="0"/>
                        <a:t>, tyrosine </a:t>
                      </a:r>
                      <a:r>
                        <a:rPr lang="en-US" sz="2000" baseline="0" dirty="0" err="1" smtClean="0"/>
                        <a:t>kinase</a:t>
                      </a:r>
                      <a:r>
                        <a:rPr lang="en-US" sz="2000" baseline="0" dirty="0" smtClean="0"/>
                        <a:t> cascades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Receptor-hormone complex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Mediator</a:t>
                      </a:r>
                      <a:endParaRPr lang="x-none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Classification of Hormones by Mechanism of Action</a:t>
            </a:r>
            <a:endParaRPr lang="x-none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2636838"/>
          <a:ext cx="8686800" cy="3596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000" dirty="0" smtClean="0"/>
                        <a:t>I</a:t>
                      </a:r>
                      <a:r>
                        <a:rPr lang="en-US" sz="3200" dirty="0" smtClean="0"/>
                        <a:t>.</a:t>
                      </a:r>
                      <a:r>
                        <a:rPr lang="en-US" sz="3200" baseline="0" dirty="0" smtClean="0"/>
                        <a:t> Hormones that bind to intracellular receptors (Steroid-Thyroid </a:t>
                      </a:r>
                      <a:r>
                        <a:rPr lang="en-US" sz="3200" baseline="0" dirty="0" err="1" smtClean="0"/>
                        <a:t>superfamily</a:t>
                      </a:r>
                      <a:r>
                        <a:rPr lang="en-US" sz="3200" baseline="0" dirty="0" smtClean="0"/>
                        <a:t>):</a:t>
                      </a:r>
                      <a:endParaRPr lang="x-non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Steroid hormones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Thyroid Hormones (T</a:t>
                      </a:r>
                      <a:r>
                        <a:rPr lang="en-US" sz="32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&amp; T</a:t>
                      </a:r>
                      <a:r>
                        <a:rPr lang="en-US" sz="32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Calcitriol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(active form of vitamin D, 1,25[OH]</a:t>
                      </a:r>
                      <a:r>
                        <a:rPr lang="en-US" sz="2800" b="1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-D</a:t>
                      </a:r>
                      <a:r>
                        <a:rPr lang="en-US" sz="28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l" rtl="0"/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Retinoic acid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2917</TotalTime>
  <Words>904</Words>
  <Application>Microsoft Macintosh PowerPoint</Application>
  <PresentationFormat>On-screen Show (4:3)</PresentationFormat>
  <Paragraphs>169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Constantia</vt:lpstr>
      <vt:lpstr>Symbol</vt:lpstr>
      <vt:lpstr>Times New Roman</vt:lpstr>
      <vt:lpstr>Wingdings</vt:lpstr>
      <vt:lpstr>Wingdings 2</vt:lpstr>
      <vt:lpstr>Arial</vt:lpstr>
      <vt:lpstr>Flow</vt:lpstr>
      <vt:lpstr>General Mechanisms of Hormone Actions </vt:lpstr>
      <vt:lpstr>OBJECTIVES</vt:lpstr>
      <vt:lpstr>Lecture Outlines</vt:lpstr>
      <vt:lpstr>Background</vt:lpstr>
      <vt:lpstr>Background</vt:lpstr>
      <vt:lpstr>PowerPoint Presentation</vt:lpstr>
      <vt:lpstr>PowerPoint Presentation</vt:lpstr>
      <vt:lpstr>General Features of Hormone Classes</vt:lpstr>
      <vt:lpstr>Classification of Hormones by Mechanism of Action</vt:lpstr>
      <vt:lpstr>Mechanism of Action of Steroid-Thyroid Hormones</vt:lpstr>
      <vt:lpstr>Classification of Hormones by Mechanism of Action continued…</vt:lpstr>
      <vt:lpstr>PowerPoint Presentation</vt:lpstr>
      <vt:lpstr>Actions of cAMP</vt:lpstr>
      <vt:lpstr>PowerPoint Presentation</vt:lpstr>
      <vt:lpstr>Classification of Hormones by Mechanism of Action continued…</vt:lpstr>
      <vt:lpstr>Atrial Natriuretic Peptide (ANP)</vt:lpstr>
      <vt:lpstr>Classification of Hormones by Mechanism of Action continued…</vt:lpstr>
      <vt:lpstr>Calcium/Phosphatidylinositol System</vt:lpstr>
      <vt:lpstr>PowerPoint Presentation</vt:lpstr>
      <vt:lpstr>Classification of Hormones by Mechanism of Action continued…</vt:lpstr>
      <vt:lpstr>Mechanism of Insulin action</vt:lpstr>
      <vt:lpstr>Biologic Effects of Insulin</vt:lpstr>
      <vt:lpstr>Biomedical Importance</vt:lpstr>
      <vt:lpstr>Take home message</vt:lpstr>
      <vt:lpstr>References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adrenal hyperplasia syndrome and testicular feminization syndrome</dc:title>
  <dc:creator>Reem</dc:creator>
  <cp:lastModifiedBy>Microsoft Office User</cp:lastModifiedBy>
  <cp:revision>86</cp:revision>
  <dcterms:created xsi:type="dcterms:W3CDTF">2011-02-09T19:47:46Z</dcterms:created>
  <dcterms:modified xsi:type="dcterms:W3CDTF">2017-02-09T04:11:18Z</dcterms:modified>
</cp:coreProperties>
</file>