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31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5" r:id="rId25"/>
    <p:sldId id="304" r:id="rId26"/>
    <p:sldId id="306" r:id="rId27"/>
    <p:sldId id="309" r:id="rId28"/>
    <p:sldId id="307" r:id="rId29"/>
    <p:sldId id="300" r:id="rId30"/>
    <p:sldId id="308" r:id="rId3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5" autoAdjust="0"/>
    <p:restoredTop sz="94660"/>
  </p:normalViewPr>
  <p:slideViewPr>
    <p:cSldViewPr snapToGrid="0">
      <p:cViewPr>
        <p:scale>
          <a:sx n="100" d="100"/>
          <a:sy n="100" d="100"/>
        </p:scale>
        <p:origin x="-1592" y="-20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17-02-13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</a:t>
            </a:r>
            <a:r>
              <a:rPr lang="en-US" dirty="0" smtClean="0"/>
              <a:t>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 smtClean="0"/>
              <a:t>Dr. Usman Ghani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4000"/>
            <a:ext cx="5232400" cy="119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onstantia" panose="02030602050306030303" pitchFamily="18" charset="0"/>
              </a:rPr>
              <a:t>Regulation </a:t>
            </a:r>
            <a:r>
              <a:rPr lang="en-US" altLang="en-US" sz="4000" dirty="0" smtClean="0">
                <a:latin typeface="Constantia" panose="02030602050306030303" pitchFamily="18" charset="0"/>
              </a:rPr>
              <a:t>of Thyroid Hormone Secretion</a:t>
            </a:r>
            <a:endParaRPr lang="en-US" sz="4000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2500" y="2225675"/>
            <a:ext cx="4179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suppress TRH, TSH</a:t>
            </a:r>
            <a:endParaRPr lang="en-US" altLang="en-US" sz="2400" dirty="0">
              <a:solidFill>
                <a:srgbClr val="4C4242"/>
              </a:solidFill>
              <a:latin typeface="Constantia" panose="02030602050306030303" pitchFamily="18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06500" y="4132263"/>
            <a:ext cx="39237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TRH, TSH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to </a:t>
            </a:r>
            <a:r>
              <a:rPr lang="en-US" altLang="en-US" sz="2400" dirty="0" smtClean="0">
                <a:solidFill>
                  <a:srgbClr val="4C4242"/>
                </a:solidFill>
                <a:latin typeface="Constantia" panose="02030602050306030303" pitchFamily="18" charset="0"/>
              </a:rPr>
              <a:t>produce more </a:t>
            </a: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hormone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76200"/>
            <a:ext cx="3109377" cy="6705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900" y="6429700"/>
            <a:ext cx="557530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dirty="0" smtClean="0">
                <a:latin typeface="Arial" panose="020B0604020202020204" pitchFamily="34" charset="0"/>
              </a:rPr>
              <a:t>Clinical Chemistry, Bishop, 7</a:t>
            </a:r>
            <a:r>
              <a:rPr lang="en-GB" sz="1800" baseline="30000" dirty="0" smtClean="0">
                <a:latin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</a:rPr>
              <a:t> Edition, pp. 492.</a:t>
            </a:r>
            <a:endParaRPr lang="en-GB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0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Highly sensitive test (detects very low conc.)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replacement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up to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</a:t>
            </a:r>
            <a:r>
              <a:rPr lang="en-US" altLang="en-US" dirty="0" smtClean="0">
                <a:latin typeface="Constantia" panose="02030602050306030303" pitchFamily="18" charset="0"/>
              </a:rPr>
              <a:t>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618566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Useful for assessing hyperthyroidism in which rise </a:t>
            </a:r>
            <a:r>
              <a:rPr lang="en-US" sz="3200" dirty="0">
                <a:solidFill>
                  <a:srgbClr val="000000"/>
                </a:solidFill>
              </a:rPr>
              <a:t>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toxicosis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</a:t>
            </a:r>
            <a:r>
              <a:rPr lang="en-US" sz="3200" dirty="0" smtClean="0">
                <a:solidFill>
                  <a:srgbClr val="000000"/>
                </a:solidFill>
              </a:rPr>
              <a:t>disease: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Hashimoto’s thyroiditis (antibodies against TSH receptors that suppress thyroid </a:t>
            </a:r>
            <a:r>
              <a:rPr lang="en-US" sz="2800" dirty="0" smtClean="0">
                <a:solidFill>
                  <a:srgbClr val="000000"/>
                </a:solidFill>
              </a:rPr>
              <a:t>secretion)</a:t>
            </a:r>
            <a:endParaRPr lang="en-US" sz="2800" dirty="0">
              <a:solidFill>
                <a:srgbClr val="000000"/>
              </a:solidFill>
            </a:endParaRP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Graves’ disease (antibodies </a:t>
            </a:r>
            <a:r>
              <a:rPr lang="en-US" sz="2800" dirty="0">
                <a:solidFill>
                  <a:srgbClr val="000000"/>
                </a:solidFill>
              </a:rPr>
              <a:t>against TSH </a:t>
            </a:r>
            <a:r>
              <a:rPr lang="en-US" sz="2800" dirty="0" smtClean="0">
                <a:solidFill>
                  <a:srgbClr val="000000"/>
                </a:solidFill>
              </a:rPr>
              <a:t>receptors that stimulate thyroid secretion)</a:t>
            </a:r>
            <a:endParaRPr lang="en-US" sz="28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Constantia" panose="02030602050306030303" pitchFamily="18" charset="0"/>
              </a:rPr>
              <a:t>Goitre,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90831" y="1210734"/>
            <a:ext cx="7049770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Goitre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may be associated with: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Normal thyroid hormone conc. (euthyroid)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1714500"/>
            <a:ext cx="260472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(Elevated TSH, deficiency of thyroid hormones)</a:t>
            </a:r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</a:t>
            </a:r>
            <a:r>
              <a:rPr lang="en-US" altLang="en-US" sz="3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gland to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25830" y="1718734"/>
            <a:ext cx="8486775" cy="49106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</a:t>
            </a:r>
            <a:r>
              <a:rPr lang="en-US" sz="2400" dirty="0" smtClean="0">
                <a:solidFill>
                  <a:srgbClr val="000000"/>
                </a:solidFill>
              </a:rPr>
              <a:t>thyroiditis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</a:t>
            </a:r>
            <a:r>
              <a:rPr lang="en-US" sz="2400" dirty="0" smtClean="0">
                <a:solidFill>
                  <a:srgbClr val="000000"/>
                </a:solidFill>
              </a:rPr>
              <a:t>defects in thyroid synthesis / thyroid resistance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Tiredness / cold intolerance / weight gain / dry skin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Treatment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Replacement therapy with levothyroxine (T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0"/>
            <a:ext cx="9164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368300"/>
            <a:ext cx="8486775" cy="784861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270000"/>
            <a:ext cx="8486775" cy="5334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Hyperstimulation of thyroid gland by pituitary 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Hypersecretion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Tissues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are exposed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 high levels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thyroid 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hormones (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thyrotoxicosis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Toxic multinodular goitre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iodine / iodine drugs</a:t>
            </a:r>
          </a:p>
          <a:p>
            <a:pPr marL="742950" lvl="1" indent="-285750"/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35331" y="1845734"/>
            <a:ext cx="5068570" cy="4605866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Sweating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heat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Palpitation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/ agitation,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Angina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, heart </a:t>
            </a: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  <a:endParaRPr lang="en-US" altLang="en-US" sz="2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Eyelid 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retraction and lid 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88" t="1695"/>
          <a:stretch/>
        </p:blipFill>
        <p:spPr>
          <a:xfrm>
            <a:off x="6197600" y="723900"/>
            <a:ext cx="381413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cs typeface="Times New Roman" panose="02020603050405020304" pitchFamily="18" charset="0"/>
              </a:rPr>
              <a:t>By the end of this lecture, the Second Year students will be able to: 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Describe the types and biosynthesis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Discuss the thyroid hormone actions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Understand the regulation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List and interpret the thyroid function tests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Define goiter and differentiate between hypo and hyperthyroidism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 smtClean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hyperthyroidism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autoimmune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disease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Due to antibodies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against TSH receptors on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thyroid gland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antibodies mimic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the action of pituitary 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hormone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ausing hypersecretion of thyroid hormone</a:t>
            </a:r>
            <a:endParaRPr lang="en-US" altLang="en-US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Suppressed / undetectable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serum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igh estrogens in pregnancy increase TBG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high, 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will be normal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Free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and TSH are first-line tests for diagnosis of thyroid dysfunction</a:t>
            </a:r>
          </a:p>
          <a:p>
            <a:pPr algn="l" rtl="0" eaLnBrk="1" hangingPunct="1"/>
            <a:endParaRPr lang="en-US" altLang="en-US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  <a:endParaRPr lang="en-US" altLang="en-US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Antithyroid drugs: carbimazole, propylthiouracil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Radioiodine: sodium </a:t>
            </a:r>
            <a:r>
              <a:rPr lang="en-US" altLang="en-US" sz="28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131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 inhibits 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/T</a:t>
            </a:r>
            <a:r>
              <a:rPr lang="en-US" altLang="en-US" sz="280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0"/>
            <a:ext cx="854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 smtClean="0"/>
              <a:t>Thermogenesis (Heat production)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422400"/>
            <a:ext cx="9763298" cy="4965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Humans are </a:t>
            </a:r>
            <a:r>
              <a:rPr lang="en-US" sz="3200" dirty="0" smtClean="0">
                <a:solidFill>
                  <a:srgbClr val="FF6600"/>
                </a:solidFill>
              </a:rPr>
              <a:t>homeothermic</a:t>
            </a:r>
            <a:r>
              <a:rPr lang="en-US" sz="3200" dirty="0" smtClean="0">
                <a:solidFill>
                  <a:srgbClr val="000000"/>
                </a:solidFill>
              </a:rPr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Tightly controlled </a:t>
            </a:r>
            <a:r>
              <a:rPr lang="en-US" sz="3200" dirty="0" smtClean="0">
                <a:solidFill>
                  <a:srgbClr val="FF6600"/>
                </a:solidFill>
              </a:rPr>
              <a:t>temperature homeostasis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6600"/>
                </a:solidFill>
              </a:rPr>
              <a:t>Obligatory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  <a:r>
              <a:rPr lang="en-US" sz="3200" dirty="0">
                <a:solidFill>
                  <a:srgbClr val="000000"/>
                </a:solidFill>
              </a:rPr>
              <a:t>H</a:t>
            </a:r>
            <a:r>
              <a:rPr lang="en-US" sz="3200" dirty="0" smtClean="0">
                <a:solidFill>
                  <a:srgbClr val="000000"/>
                </a:solidFill>
              </a:rPr>
              <a:t>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6600"/>
                </a:solidFill>
              </a:rPr>
              <a:t>Facultative</a:t>
            </a:r>
            <a:r>
              <a:rPr lang="en-US" sz="3200" dirty="0" smtClean="0">
                <a:solidFill>
                  <a:srgbClr val="000000"/>
                </a:solidFill>
              </a:rPr>
              <a:t>: On-demand extra heat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production from metabolic activity in brown adipose tissue,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acultative thermogenesis in brown adipose tissue is stimulated by 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1175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</a:t>
            </a:r>
            <a:r>
              <a:rPr lang="en-US" sz="4000" dirty="0" smtClean="0">
                <a:latin typeface="Constantia"/>
                <a:cs typeface="Constantia"/>
              </a:rPr>
              <a:t>Thermogenesis</a:t>
            </a:r>
            <a:endParaRPr lang="en-US" sz="4000" dirty="0">
              <a:latin typeface="Constantia"/>
              <a:cs typeface="Constant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hyroid hormone plays essential roles in thermogenesis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upregulates body temperature set by the brain</a:t>
            </a:r>
          </a:p>
          <a:p>
            <a:pPr>
              <a:buFont typeface="Wingdings" charset="2"/>
              <a:buChar char="Ø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acts centrally on the hypothalamus that controls brown adipose tissue for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300" y="21590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tantia"/>
                <a:cs typeface="Constantia"/>
              </a:rPr>
              <a:t>Two </a:t>
            </a:r>
            <a:r>
              <a:rPr lang="en-US" sz="2800" b="1" dirty="0" smtClean="0">
                <a:latin typeface="Constantia"/>
                <a:cs typeface="Constantia"/>
              </a:rPr>
              <a:t>concepts of thyroid </a:t>
            </a:r>
            <a:r>
              <a:rPr lang="en-US" sz="2800" b="1" dirty="0">
                <a:latin typeface="Constantia"/>
                <a:cs typeface="Constantia"/>
              </a:rPr>
              <a:t>thermogenesis</a:t>
            </a:r>
          </a:p>
        </p:txBody>
      </p:sp>
      <p:sp>
        <p:nvSpPr>
          <p:cNvPr id="8" name="Down Arrow 7"/>
          <p:cNvSpPr/>
          <p:nvPr/>
        </p:nvSpPr>
        <p:spPr>
          <a:xfrm rot="2747349">
            <a:off x="2129171" y="1554609"/>
            <a:ext cx="482600" cy="97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9663395">
            <a:off x="6938405" y="1588023"/>
            <a:ext cx="482600" cy="971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2374900"/>
            <a:ext cx="2624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Body tissue cells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(muscle, liver)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574800" y="33782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860" y="4000500"/>
            <a:ext cx="3378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Activates certain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e</a:t>
            </a:r>
            <a:r>
              <a:rPr lang="en-US" sz="2800" b="1" dirty="0" smtClean="0">
                <a:solidFill>
                  <a:srgbClr val="008000"/>
                </a:solidFill>
              </a:rPr>
              <a:t>nzymes by an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unknown mechanism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6353461" y="5388753"/>
            <a:ext cx="482600" cy="98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6005" y="5599093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THERMOGENESIS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92" y="952500"/>
            <a:ext cx="1882196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1. Classical,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peripheral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0" y="11049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Thyroid hormone (T</a:t>
            </a:r>
            <a:r>
              <a:rPr lang="en-US" sz="2800" b="1" baseline="-25000" dirty="0" smtClean="0">
                <a:solidFill>
                  <a:srgbClr val="FF6600"/>
                </a:solidFill>
              </a:rPr>
              <a:t>3</a:t>
            </a:r>
            <a:r>
              <a:rPr lang="en-US" sz="2800" b="1" dirty="0" smtClean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3400" y="2603500"/>
            <a:ext cx="235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E4221"/>
                </a:solidFill>
              </a:rPr>
              <a:t>Hypothalamus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810500" y="3162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02486" y="3708400"/>
            <a:ext cx="261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Activates brown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adipose tissue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848600" y="4686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6220" y="5143500"/>
            <a:ext cx="2036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Increased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body energy</a:t>
            </a:r>
          </a:p>
          <a:p>
            <a:pPr algn="ctr"/>
            <a:r>
              <a:rPr lang="en-US" sz="2800" b="1" dirty="0" smtClean="0">
                <a:solidFill>
                  <a:srgbClr val="8E4221"/>
                </a:solidFill>
              </a:rPr>
              <a:t>expenditure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0245" y="1155700"/>
            <a:ext cx="248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2. New: Central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rown fat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152650" y="4845050"/>
            <a:ext cx="711200" cy="17399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6" grpId="0" animBg="1"/>
      <p:bldP spid="38" grpId="0" animBg="1"/>
      <p:bldP spid="40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" t="3518" r="2416"/>
          <a:stretch/>
        </p:blipFill>
        <p:spPr>
          <a:xfrm>
            <a:off x="2997200" y="114300"/>
            <a:ext cx="7099300" cy="6616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400" y="584200"/>
            <a:ext cx="303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onstantia"/>
                <a:cs typeface="Constantia"/>
              </a:rPr>
              <a:t>Two concepts</a:t>
            </a:r>
          </a:p>
          <a:p>
            <a:pPr algn="r"/>
            <a:r>
              <a:rPr lang="en-US" sz="2800" b="1" dirty="0">
                <a:latin typeface="Constantia"/>
                <a:cs typeface="Constantia"/>
              </a:rPr>
              <a:t>o</a:t>
            </a:r>
            <a:r>
              <a:rPr lang="en-US" sz="2800" b="1" dirty="0" smtClean="0">
                <a:latin typeface="Constantia"/>
                <a:cs typeface="Constantia"/>
              </a:rPr>
              <a:t>f thyroid thermogenesis</a:t>
            </a:r>
          </a:p>
        </p:txBody>
      </p:sp>
    </p:spTree>
    <p:extLst>
      <p:ext uri="{BB962C8B-B14F-4D97-AF65-F5344CB8AC3E}">
        <p14:creationId xmlns:p14="http://schemas.microsoft.com/office/powerpoint/2010/main" val="99560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9400" y="139700"/>
            <a:ext cx="980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 respiratory chain, some protons reenter the mitochondrial matrix thru </a:t>
            </a:r>
            <a:r>
              <a:rPr lang="en-US" sz="2800" dirty="0" smtClean="0">
                <a:solidFill>
                  <a:srgbClr val="FF6600"/>
                </a:solidFill>
              </a:rPr>
              <a:t>uncoupling proteins (UCPs) </a:t>
            </a:r>
            <a:r>
              <a:rPr lang="en-US" sz="2800" dirty="0" smtClean="0"/>
              <a:t>without ATP synthesis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These protons are released as 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Thyroid hormone regulates mitochondrial UCPs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en-US" sz="2800" dirty="0" smtClean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UCP1 in brown adipose tissue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UCP3 in muscle, other tissues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2923"/>
            <a:ext cx="6896100" cy="346507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3191920"/>
            <a:ext cx="3390899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Take home message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2" y="17314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hormones are synthesized in the thyroid gland by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iodination, coupling 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thyroglobulin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hyroid hormones regulate metabolism and thermogenesis in the body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regulated by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hypothalamic-pituitary-thyroid axis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function tests such as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</a:t>
            </a:r>
            <a:r>
              <a:rPr lang="en-US" alt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antibodies help diagnose and follow up thyroid disorders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Goiter, hypo- and hyperthyroidism are due to abnormalities in thyroid functions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Thyroxine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tri-iodothyronine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Iodination and coupling </a:t>
            </a:r>
            <a:r>
              <a:rPr lang="en-US" altLang="en-US" sz="3200" dirty="0">
                <a:cs typeface="Times New Roman" panose="02020603050405020304" pitchFamily="18" charset="0"/>
              </a:rPr>
              <a:t>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Deiodination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is catalyzed by deiodinase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4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can be metabolized to rT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(inactive form)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 smtClean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nstantia"/>
                <a:cs typeface="Constantia"/>
              </a:rPr>
              <a:t>References</a:t>
            </a:r>
            <a:endParaRPr lang="en-US" b="1" dirty="0">
              <a:latin typeface="Constantia"/>
              <a:cs typeface="Constant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03" y="1731434"/>
            <a:ext cx="8413798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Biochemistry: An Illustrated Colour Text, 5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Edition, 2013, Allan Gaw, pp. 88-93, Churchill Livingstone, UK.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Nedergaard, J and Cannon, B. Thyroid hormones: igniting brown fat via the brain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 Medicine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Volume 16, Number 9, pp. 965-967, 2010.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06400"/>
            <a:ext cx="67848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Constantia" panose="02030602050306030303" pitchFamily="18" charset="0"/>
              </a:rPr>
              <a:t>Types and Biosynthesis </a:t>
            </a:r>
            <a:r>
              <a:rPr lang="en-US" altLang="en-US" dirty="0">
                <a:latin typeface="Constantia" panose="02030602050306030303" pitchFamily="18" charset="0"/>
              </a:rPr>
              <a:t>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</a:t>
            </a:r>
            <a:r>
              <a:rPr lang="en-US" altLang="en-US" dirty="0" smtClean="0">
                <a:latin typeface="Constantia" panose="02030602050306030303" pitchFamily="18" charset="0"/>
              </a:rPr>
              <a:t>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is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a more </a:t>
            </a:r>
            <a:r>
              <a:rPr lang="en-US" altLang="en-US" sz="3200" dirty="0">
                <a:cs typeface="Times New Roman" panose="02020603050405020304" pitchFamily="18" charset="0"/>
              </a:rPr>
              <a:t>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Most </a:t>
            </a:r>
            <a:r>
              <a:rPr lang="en-US" altLang="en-US" sz="3200" dirty="0">
                <a:cs typeface="Times New Roman" panose="02020603050405020304" pitchFamily="18" charset="0"/>
              </a:rPr>
              <a:t>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binding </a:t>
            </a:r>
            <a:r>
              <a:rPr lang="en-US" altLang="en-US" sz="3200" dirty="0">
                <a:cs typeface="Times New Roman" panose="02020603050405020304" pitchFamily="18" charset="0"/>
              </a:rPr>
              <a:t>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Transthyretin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(pre-albumin)</a:t>
            </a:r>
            <a:r>
              <a:rPr lang="en-US" altLang="en-US" sz="3200" dirty="0">
                <a:cs typeface="Times New Roman" panose="02020603050405020304" pitchFamily="18" charset="0"/>
              </a:rPr>
              <a:t>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cs typeface="Calibri"/>
              </a:rPr>
              <a:t>P</a:t>
            </a:r>
            <a:r>
              <a:rPr lang="en-US" sz="3000" dirty="0" smtClean="0">
                <a:solidFill>
                  <a:schemeClr val="tx1"/>
                </a:solidFill>
                <a:cs typeface="Calibri"/>
              </a:rPr>
              <a:t>lays </a:t>
            </a:r>
            <a:r>
              <a:rPr lang="en-US" sz="3000" dirty="0">
                <a:solidFill>
                  <a:schemeClr val="tx1"/>
                </a:solidFill>
                <a:cs typeface="Calibri"/>
              </a:rPr>
              <a:t>an essential role in </a:t>
            </a:r>
            <a:r>
              <a:rPr lang="en-US" altLang="en-US" sz="3000" dirty="0">
                <a:solidFill>
                  <a:schemeClr val="tx1"/>
                </a:solidFill>
                <a:cs typeface="Calibri"/>
              </a:rPr>
              <a:t>maturation of all body </a:t>
            </a:r>
            <a:r>
              <a:rPr lang="en-US" altLang="en-US" sz="3000" dirty="0" smtClean="0">
                <a:solidFill>
                  <a:schemeClr val="tx1"/>
                </a:solidFill>
                <a:cs typeface="Calibri"/>
              </a:rPr>
              <a:t>tissues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cs typeface="Calibri"/>
              </a:rPr>
              <a:t>Involved in thermogenesis </a:t>
            </a:r>
            <a:r>
              <a:rPr lang="en-US" sz="3000" dirty="0" smtClean="0">
                <a:cs typeface="Calibri"/>
              </a:rPr>
              <a:t>and metabolic regulation</a:t>
            </a:r>
            <a:endParaRPr lang="en-US" sz="3000" dirty="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cs typeface="Calibri"/>
              </a:rPr>
              <a:t>Increases cellular oxygen </a:t>
            </a:r>
            <a:r>
              <a:rPr lang="en-US" sz="3000" dirty="0">
                <a:cs typeface="Calibri"/>
              </a:rPr>
              <a:t>consumption and </a:t>
            </a:r>
            <a:r>
              <a:rPr lang="en-US" sz="3000" dirty="0" smtClean="0">
                <a:cs typeface="Calibri"/>
              </a:rPr>
              <a:t>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</a:t>
            </a:r>
            <a:r>
              <a:rPr lang="en-US" altLang="en-US" sz="3000" dirty="0" smtClean="0">
                <a:cs typeface="Calibri"/>
              </a:rPr>
              <a:t>ffects the rate </a:t>
            </a:r>
            <a:r>
              <a:rPr lang="en-US" altLang="en-US" sz="3000" dirty="0">
                <a:cs typeface="Calibri"/>
              </a:rPr>
              <a:t>of protein, carbohydrate and lipid </a:t>
            </a:r>
            <a:r>
              <a:rPr lang="en-US" altLang="en-US" sz="3000" dirty="0" smtClean="0">
                <a:cs typeface="Calibri"/>
              </a:rPr>
              <a:t>metabolis</a:t>
            </a:r>
            <a:r>
              <a:rPr lang="en-US" altLang="en-US" sz="3000" dirty="0" smtClean="0">
                <a:cs typeface="Arial" panose="020B0604020202020204" pitchFamily="34" charset="0"/>
              </a:rPr>
              <a:t>m</a:t>
            </a:r>
            <a:endParaRPr lang="en-US" altLang="en-US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</a:t>
            </a:r>
            <a:r>
              <a:rPr lang="en-US" altLang="en-US" dirty="0" smtClean="0">
                <a:latin typeface="Constantia" panose="02030602050306030303" pitchFamily="18" charset="0"/>
              </a:rPr>
              <a:t>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 smtClean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 smtClean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 smtClean="0"/>
              <a:t>Untreated </a:t>
            </a:r>
            <a:r>
              <a:rPr lang="en-US" sz="3800" dirty="0"/>
              <a:t>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</a:t>
            </a:r>
            <a:r>
              <a:rPr lang="en-US" sz="3300" dirty="0" smtClean="0"/>
              <a:t>elayed </a:t>
            </a:r>
            <a:r>
              <a:rPr lang="en-US" sz="3300" dirty="0"/>
              <a:t>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The </a:t>
            </a:r>
            <a:r>
              <a:rPr lang="en-US" altLang="en-US" sz="3200" dirty="0">
                <a:cs typeface="Times New Roman" panose="02020603050405020304" pitchFamily="18" charset="0"/>
              </a:rPr>
              <a:t>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thyrotropin releasing hormone (TRH</a:t>
            </a:r>
            <a:r>
              <a:rPr lang="en-US" altLang="en-US" sz="3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TRH </a:t>
            </a:r>
            <a:r>
              <a:rPr lang="en-US" altLang="en-US" sz="3200" dirty="0">
                <a:cs typeface="Times New Roman" panose="02020603050405020304" pitchFamily="18" charset="0"/>
              </a:rPr>
              <a:t>stimulates the pituitary to produce </a:t>
            </a:r>
            <a:r>
              <a:rPr lang="en-US" altLang="en-US" sz="3200" dirty="0">
                <a:solidFill>
                  <a:srgbClr val="008000"/>
                </a:solidFill>
                <a:cs typeface="Times New Roman" panose="02020603050405020304" pitchFamily="18" charset="0"/>
              </a:rPr>
              <a:t>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</a:t>
            </a:r>
            <a:r>
              <a:rPr lang="en-US" altLang="en-US" dirty="0" smtClean="0">
                <a:latin typeface="Constantia" panose="02030602050306030303" pitchFamily="18" charset="0"/>
              </a:rPr>
              <a:t>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smtClean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feedback </a:t>
            </a:r>
            <a:r>
              <a:rPr lang="en-US" altLang="en-US" sz="3200" dirty="0">
                <a:cs typeface="Times New Roman" panose="02020603050405020304" pitchFamily="18" charset="0"/>
              </a:rPr>
              <a:t>control on the hypothalamus and 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 smtClean="0">
                <a:cs typeface="Times New Roman" panose="02020603050405020304" pitchFamily="18" charset="0"/>
              </a:rPr>
              <a:t>Controlling </a:t>
            </a:r>
            <a:r>
              <a:rPr lang="en-US" altLang="en-US" sz="3200" dirty="0">
                <a:cs typeface="Times New Roman" panose="02020603050405020304" pitchFamily="18" charset="0"/>
              </a:rPr>
              <a:t>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1439</TotalTime>
  <Words>1281</Words>
  <Application>Microsoft Macintosh PowerPoint</Application>
  <PresentationFormat>35mm Slides</PresentationFormat>
  <Paragraphs>236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Thyroid Hormones and Thermogenesis </vt:lpstr>
      <vt:lpstr>Objectives:</vt:lpstr>
      <vt:lpstr>Types and Biosynthesis of Thyroid Hormones</vt:lpstr>
      <vt:lpstr>PowerPoint Presentation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Thyroid Function Tests</vt:lpstr>
      <vt:lpstr>Thyroid Function Tests</vt:lpstr>
      <vt:lpstr>Goitre, Hypo and Hyperthyroidism</vt:lpstr>
      <vt:lpstr>Hypothyroidism</vt:lpstr>
      <vt:lpstr>Hypothyroidism</vt:lpstr>
      <vt:lpstr>PowerPoint Presentation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PowerPoint Presentation</vt:lpstr>
      <vt:lpstr>Thermogenesis (Heat production)</vt:lpstr>
      <vt:lpstr>Thyroid Hormone and Thermogenesis</vt:lpstr>
      <vt:lpstr>PowerPoint Presentation</vt:lpstr>
      <vt:lpstr>PowerPoint Presentation</vt:lpstr>
      <vt:lpstr>PowerPoint Presentation</vt:lpstr>
      <vt:lpstr>Take home message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UG</cp:lastModifiedBy>
  <cp:revision>118</cp:revision>
  <dcterms:created xsi:type="dcterms:W3CDTF">2016-01-22T23:01:25Z</dcterms:created>
  <dcterms:modified xsi:type="dcterms:W3CDTF">2017-02-13T06:46:34Z</dcterms:modified>
</cp:coreProperties>
</file>