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6"/>
  </p:notesMasterIdLst>
  <p:sldIdLst>
    <p:sldId id="256" r:id="rId2"/>
    <p:sldId id="464" r:id="rId3"/>
    <p:sldId id="465" r:id="rId4"/>
    <p:sldId id="431" r:id="rId5"/>
    <p:sldId id="292" r:id="rId6"/>
    <p:sldId id="424" r:id="rId7"/>
    <p:sldId id="425" r:id="rId8"/>
    <p:sldId id="258" r:id="rId9"/>
    <p:sldId id="433" r:id="rId10"/>
    <p:sldId id="320" r:id="rId11"/>
    <p:sldId id="429" r:id="rId12"/>
    <p:sldId id="321" r:id="rId13"/>
    <p:sldId id="420" r:id="rId14"/>
    <p:sldId id="419" r:id="rId15"/>
    <p:sldId id="417" r:id="rId16"/>
    <p:sldId id="421" r:id="rId17"/>
    <p:sldId id="412" r:id="rId18"/>
    <p:sldId id="434" r:id="rId19"/>
    <p:sldId id="418" r:id="rId20"/>
    <p:sldId id="435" r:id="rId21"/>
    <p:sldId id="260" r:id="rId22"/>
    <p:sldId id="426" r:id="rId23"/>
    <p:sldId id="318" r:id="rId24"/>
    <p:sldId id="427" r:id="rId25"/>
    <p:sldId id="428" r:id="rId26"/>
    <p:sldId id="261" r:id="rId27"/>
    <p:sldId id="445" r:id="rId28"/>
    <p:sldId id="296" r:id="rId29"/>
    <p:sldId id="463" r:id="rId30"/>
    <p:sldId id="436" r:id="rId31"/>
    <p:sldId id="262" r:id="rId32"/>
    <p:sldId id="446" r:id="rId33"/>
    <p:sldId id="298" r:id="rId34"/>
    <p:sldId id="437" r:id="rId35"/>
    <p:sldId id="408" r:id="rId36"/>
    <p:sldId id="438" r:id="rId37"/>
    <p:sldId id="466" r:id="rId38"/>
    <p:sldId id="459" r:id="rId39"/>
    <p:sldId id="460" r:id="rId40"/>
    <p:sldId id="461" r:id="rId41"/>
    <p:sldId id="441" r:id="rId42"/>
    <p:sldId id="468" r:id="rId43"/>
    <p:sldId id="330" r:id="rId44"/>
    <p:sldId id="442" r:id="rId45"/>
    <p:sldId id="447" r:id="rId46"/>
    <p:sldId id="411" r:id="rId47"/>
    <p:sldId id="443" r:id="rId48"/>
    <p:sldId id="448" r:id="rId49"/>
    <p:sldId id="452" r:id="rId50"/>
    <p:sldId id="453" r:id="rId51"/>
    <p:sldId id="462" r:id="rId52"/>
    <p:sldId id="456" r:id="rId53"/>
    <p:sldId id="467" r:id="rId54"/>
    <p:sldId id="44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0000FF"/>
    <a:srgbClr val="71BC64"/>
    <a:srgbClr val="EEC222"/>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46</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19</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28</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33</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35</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43</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2/20/2017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13285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Endocrine Block</a:t>
            </a:r>
            <a:r>
              <a:rPr lang="en-US" sz="5400" b="1" i="1" dirty="0" smtClean="0">
                <a:solidFill>
                  <a:srgbClr val="006600"/>
                </a:solidFill>
                <a:effectLst>
                  <a:outerShdw blurRad="38100" dist="38100" dir="2700000" algn="tl">
                    <a:srgbClr val="000000">
                      <a:alpha val="43137"/>
                    </a:srgbClr>
                  </a:outerShdw>
                </a:effectLst>
                <a:latin typeface="Arial Black" panose="020B0A04020102020204" pitchFamily="34" charset="0"/>
              </a:rPr>
              <a:t/>
            </a:r>
            <a:br>
              <a:rPr lang="en-US" sz="5400" b="1" i="1" dirty="0" smtClean="0">
                <a:solidFill>
                  <a:srgbClr val="006600"/>
                </a:solidFill>
                <a:effectLst>
                  <a:outerShdw blurRad="38100" dist="38100" dir="2700000" algn="tl">
                    <a:srgbClr val="000000">
                      <a:alpha val="43137"/>
                    </a:srgbClr>
                  </a:outerShdw>
                </a:effectLst>
                <a:latin typeface="Arial Black" panose="020B0A04020102020204" pitchFamily="34" charset="0"/>
              </a:rPr>
            </a:br>
            <a:r>
              <a:rPr lang="en-US" sz="4400" b="1" i="1" dirty="0" smtClean="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Pathology Practical</a:t>
            </a:r>
            <a:endParaRPr lang="en-US" sz="5400" b="1" i="1"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accent1">
                    <a:lumMod val="50000"/>
                  </a:schemeClr>
                </a:solidFill>
              </a:rPr>
              <a:t>Prepared by:</a:t>
            </a:r>
            <a:endParaRPr lang="en-US" dirty="0">
              <a:solidFill>
                <a:schemeClr val="accent1">
                  <a:lumMod val="50000"/>
                </a:schemeClr>
              </a:solidFill>
            </a:endParaRPr>
          </a:p>
        </p:txBody>
      </p:sp>
      <p:sp>
        <p:nvSpPr>
          <p:cNvPr id="7" name="TextBox 8"/>
          <p:cNvSpPr txBox="1"/>
          <p:nvPr/>
        </p:nvSpPr>
        <p:spPr>
          <a:xfrm>
            <a:off x="5192256" y="5954940"/>
            <a:ext cx="1872208"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accent2">
                    <a:lumMod val="50000"/>
                  </a:schemeClr>
                </a:solidFill>
              </a:rPr>
              <a:t>Prof.  Ammar Al Rikabi</a:t>
            </a:r>
          </a:p>
          <a:p>
            <a:pPr marL="171450" indent="-171450">
              <a:buFont typeface="Arial" panose="020B0604020202020204" pitchFamily="34" charset="0"/>
              <a:buChar char="•"/>
            </a:pPr>
            <a:r>
              <a:rPr lang="en-US" sz="1050" b="1" i="1" dirty="0" smtClean="0">
                <a:solidFill>
                  <a:schemeClr val="accent2">
                    <a:lumMod val="50000"/>
                  </a:schemeClr>
                </a:solidFill>
              </a:rPr>
              <a:t>Dr. Sayed Al Esawy</a:t>
            </a:r>
          </a:p>
        </p:txBody>
      </p:sp>
      <p:sp>
        <p:nvSpPr>
          <p:cNvPr id="8" name="Rectangle 7"/>
          <p:cNvSpPr/>
          <p:nvPr/>
        </p:nvSpPr>
        <p:spPr>
          <a:xfrm>
            <a:off x="3995936" y="6596390"/>
            <a:ext cx="432626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i="1" dirty="0">
                <a:solidFill>
                  <a:srgbClr val="006600"/>
                </a:solidFill>
              </a:rPr>
              <a:t>Head of Pathology Department: Dr. Hisham Al Khalidi</a:t>
            </a:r>
          </a:p>
        </p:txBody>
      </p:sp>
      <p:sp>
        <p:nvSpPr>
          <p:cNvPr id="3" name="TextBox 2"/>
          <p:cNvSpPr txBox="1"/>
          <p:nvPr/>
        </p:nvSpPr>
        <p:spPr>
          <a:xfrm>
            <a:off x="3419872" y="4293096"/>
            <a:ext cx="4392488" cy="369332"/>
          </a:xfrm>
          <a:prstGeom prst="rect">
            <a:avLst/>
          </a:prstGeom>
          <a:noFill/>
        </p:spPr>
        <p:txBody>
          <a:bodyPr wrap="square" rtlCol="0">
            <a:spAutoFit/>
          </a:bodyPr>
          <a:lstStyle/>
          <a:p>
            <a:r>
              <a:rPr lang="en-US" b="1" dirty="0" smtClean="0"/>
              <a:t>Presented by Dr. Mohammed Alswayyed</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123728" y="1124744"/>
            <a:ext cx="4824536" cy="5328592"/>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in situ</a:t>
            </a:r>
            <a:endParaRPr lang="en-US" sz="2800" b="1" i="1" dirty="0"/>
          </a:p>
        </p:txBody>
      </p:sp>
      <p:sp>
        <p:nvSpPr>
          <p:cNvPr id="11" name="Rectangle 10"/>
          <p:cNvSpPr/>
          <p:nvPr/>
        </p:nvSpPr>
        <p:spPr>
          <a:xfrm>
            <a:off x="3563888" y="2492896"/>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 This 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lgn="ctr">
              <a:buNone/>
            </a:pPr>
            <a:r>
              <a:rPr lang="en-US" sz="2000" b="1" i="1" dirty="0" smtClean="0"/>
              <a:t>The follicles are irregularly enlarged, with flattened epithelium, consistent with inactivity, in this microscopic appearance at low power of a </a:t>
            </a:r>
            <a:r>
              <a:rPr lang="en-US" sz="2000" b="1" i="1" dirty="0" err="1" smtClean="0"/>
              <a:t>multinodular</a:t>
            </a:r>
            <a:r>
              <a:rPr lang="en-US" sz="2000" b="1" i="1" dirty="0" smtClean="0"/>
              <a:t> goiter. </a:t>
            </a:r>
            <a:endParaRPr lang="en-US" sz="2000" b="1" i="1" dirty="0"/>
          </a:p>
        </p:txBody>
      </p:sp>
      <p:pic>
        <p:nvPicPr>
          <p:cNvPr id="2050" name="Picture 2" descr="http://library.med.utah.edu/WebPath/jpeg4/ENDO098.jpg"/>
          <p:cNvPicPr>
            <a:picLocks noChangeAspect="1" noChangeArrowheads="1"/>
          </p:cNvPicPr>
          <p:nvPr/>
        </p:nvPicPr>
        <p:blipFill>
          <a:blip r:embed="rId2"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4482"/>
            <a:ext cx="2869787" cy="883567"/>
          </a:xfrm>
        </p:spPr>
        <p:txBody>
          <a:bodyPr/>
          <a:lstStyle/>
          <a:p>
            <a:pPr algn="l"/>
            <a:r>
              <a:rPr lang="en-GB" b="1" u="sng" dirty="0" smtClean="0">
                <a:effectLst>
                  <a:outerShdw blurRad="38100" dist="38100" dir="2700000" algn="tl">
                    <a:srgbClr val="000000">
                      <a:alpha val="43137"/>
                    </a:srgbClr>
                  </a:outerShdw>
                </a:effectLst>
              </a:rPr>
              <a:t>Objectives:</a:t>
            </a:r>
            <a:endParaRPr lang="en-GB" b="1" u="sng" dirty="0">
              <a:effectLst>
                <a:outerShdw blurRad="38100" dist="38100" dir="2700000" algn="tl">
                  <a:srgbClr val="000000">
                    <a:alpha val="43137"/>
                  </a:srgbClr>
                </a:outerShdw>
              </a:effectLst>
            </a:endParaRPr>
          </a:p>
        </p:txBody>
      </p:sp>
      <p:sp>
        <p:nvSpPr>
          <p:cNvPr id="4" name="Rectangle 3"/>
          <p:cNvSpPr/>
          <p:nvPr/>
        </p:nvSpPr>
        <p:spPr>
          <a:xfrm>
            <a:off x="1259632" y="1124744"/>
            <a:ext cx="7416824" cy="4835170"/>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At the end of the practical sessions of the endocrine block, the </a:t>
            </a:r>
            <a:r>
              <a:rPr lang="en-US" sz="2800" b="1" dirty="0" smtClean="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students </a:t>
            </a:r>
            <a:r>
              <a:rPr lang="en-US" sz="28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will be able to:</a:t>
            </a:r>
            <a:endParaRPr lang="en-GB"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200" dirty="0">
                <a:latin typeface="Book Antiqua" panose="02040602050305030304" pitchFamily="18" charset="0"/>
                <a:ea typeface="Calibri" panose="020F0502020204030204" pitchFamily="34" charset="0"/>
                <a:cs typeface="Arial" panose="020B0604020202020204" pitchFamily="34" charset="0"/>
              </a:rPr>
              <a:t> </a:t>
            </a:r>
            <a:endParaRPr lang="en-GB" sz="11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smtClean="0">
                <a:latin typeface="Book Antiqua" panose="02040602050305030304" pitchFamily="18" charset="0"/>
                <a:ea typeface="Calibri" panose="020F0502020204030204" pitchFamily="34" charset="0"/>
                <a:cs typeface="Arial" panose="020B0604020202020204" pitchFamily="34" charset="0"/>
              </a:rPr>
              <a:t>Identify the gross macroscopic picture of thyroid and suprarenal nodules.</a:t>
            </a:r>
            <a:endParaRPr lang="en-GB" sz="2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smtClean="0">
                <a:latin typeface="Book Antiqua" panose="02040602050305030304" pitchFamily="18" charset="0"/>
                <a:ea typeface="Calibri" panose="020F0502020204030204" pitchFamily="34" charset="0"/>
                <a:cs typeface="Arial" panose="020B0604020202020204" pitchFamily="34" charset="0"/>
              </a:rPr>
              <a:t>Describe </a:t>
            </a:r>
            <a:r>
              <a:rPr lang="en-US" sz="2800" dirty="0">
                <a:latin typeface="Book Antiqua" panose="02040602050305030304" pitchFamily="18" charset="0"/>
                <a:ea typeface="Calibri" panose="020F0502020204030204" pitchFamily="34" charset="0"/>
                <a:cs typeface="Arial" panose="020B0604020202020204" pitchFamily="34" charset="0"/>
              </a:rPr>
              <a:t>the microscopic picture of thyroid adenomas and carcinomas.</a:t>
            </a:r>
            <a:endParaRPr lang="en-GB"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a:latin typeface="Book Antiqua" panose="02040602050305030304" pitchFamily="18" charset="0"/>
                <a:ea typeface="Calibri" panose="020F0502020204030204" pitchFamily="34" charset="0"/>
                <a:cs typeface="Arial" panose="020B0604020202020204" pitchFamily="34" charset="0"/>
              </a:rPr>
              <a:t>Recognize the histopathological changes found in thyroid and suprarenal tumors.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645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538883"/>
          </a:xfrm>
          <a:prstGeom prst="rect">
            <a:avLst/>
          </a:prstGeom>
        </p:spPr>
        <p:txBody>
          <a:bodyPr wrap="square">
            <a:spAutoFit/>
          </a:bodyPr>
          <a:lstStyle/>
          <a:p>
            <a:pPr algn="ctr"/>
            <a:r>
              <a:rPr lang="en-US" b="1" i="1" dirty="0" smtClean="0"/>
              <a:t>The tall columnar thyroid epithelium with Graves disease lines the </a:t>
            </a:r>
            <a:r>
              <a:rPr lang="en-US" sz="2000" b="1" i="1" dirty="0" smtClean="0">
                <a:solidFill>
                  <a:srgbClr val="000099"/>
                </a:solidFill>
              </a:rPr>
              <a:t>hyperplastic infoldings </a:t>
            </a:r>
            <a:r>
              <a:rPr lang="en-US" b="1" i="1" dirty="0" smtClean="0"/>
              <a:t>into the colloid. Note the </a:t>
            </a:r>
            <a:r>
              <a:rPr lang="en-US" sz="2000" b="1" i="1" dirty="0" smtClean="0">
                <a:solidFill>
                  <a:srgbClr val="FF0000"/>
                </a:solidFill>
              </a:rPr>
              <a:t>clear vacuoles</a:t>
            </a:r>
            <a:r>
              <a:rPr lang="en-US" b="1" i="1" dirty="0" smtClean="0"/>
              <a:t> in the colloid 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endParaRPr lang="en-US" b="1" i="1" dirty="0"/>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smtClean="0"/>
              <a:t>  Diffuse enlargement.</a:t>
            </a:r>
          </a:p>
          <a:p>
            <a:pPr>
              <a:buFont typeface="Arial" pitchFamily="34" charset="0"/>
              <a:buChar char="•"/>
            </a:pPr>
            <a:r>
              <a:rPr lang="en-US" sz="2000" b="1" i="1" dirty="0" smtClean="0"/>
              <a:t>  Firm or rubbery.</a:t>
            </a:r>
          </a:p>
          <a:p>
            <a:pPr>
              <a:buFont typeface="Arial" pitchFamily="34" charset="0"/>
              <a:buChar char="•"/>
            </a:pPr>
            <a:r>
              <a:rPr lang="en-US" sz="2000" b="1" i="1" dirty="0" smtClean="0"/>
              <a:t>  Pale, yellow-tan, firm &amp; somewhat nodular cut surface</a:t>
            </a:r>
            <a:endParaRPr lang="en-US" sz="20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In this autoimmune disease, antithyroglobulin and antimicrosomal (thyroid peroxidase) autoantibodies can often be detected in serum.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1477328"/>
          </a:xfrm>
          <a:prstGeom prst="rect">
            <a:avLst/>
          </a:prstGeom>
        </p:spPr>
        <p:txBody>
          <a:bodyPr wrap="square">
            <a:spAutoFit/>
          </a:bodyPr>
          <a:lstStyle/>
          <a:p>
            <a:pPr algn="ctr"/>
            <a:r>
              <a:rPr lang="en-US" b="1" i="1" dirty="0" smtClean="0"/>
              <a:t>This HPF view demonstrates the pink Hürthle cells at the center and right. The lymphoid follicle is at the left. Increased interstitial connective tissue. Hashimoto's thyroiditis initially leads to painless enlargement of the thyroid, followed by atrophy years later.</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Tree>
    <p:extLst>
      <p:ext uri="{BB962C8B-B14F-4D97-AF65-F5344CB8AC3E}">
        <p14:creationId xmlns:p14="http://schemas.microsoft.com/office/powerpoint/2010/main" val="2363934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1631216"/>
          </a:xfrm>
          <a:prstGeom prst="rect">
            <a:avLst/>
          </a:prstGeom>
        </p:spPr>
        <p:txBody>
          <a:bodyPr wrap="square">
            <a:spAutoFit/>
          </a:bodyPr>
          <a:lstStyle/>
          <a:p>
            <a:pPr algn="ctr"/>
            <a:r>
              <a:rPr lang="en-US" sz="2000" b="1" i="1" dirty="0" smtClean="0"/>
              <a:t>A well circumscribed light brown and circular tumor nodule which is surrounded by a thick and whitish capsule</a:t>
            </a:r>
          </a:p>
          <a:p>
            <a:pPr algn="ctr"/>
            <a:r>
              <a:rPr lang="en-US" sz="2000" b="1" i="1" dirty="0" smtClean="0"/>
              <a:t>The surrounding thyroid tissue is unremarkable . </a:t>
            </a:r>
          </a:p>
          <a:p>
            <a:pPr algn="ctr"/>
            <a:r>
              <a:rPr lang="en-US" sz="2000" b="1" i="1" dirty="0" smtClean="0"/>
              <a:t>The features are consistent with a follicular adenoma of thyroid gland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3568" y="5157192"/>
            <a:ext cx="7776864" cy="1477328"/>
          </a:xfrm>
          <a:prstGeom prst="rect">
            <a:avLst/>
          </a:prstGeom>
        </p:spPr>
        <p:txBody>
          <a:bodyPr wrap="square">
            <a:spAutoFit/>
          </a:bodyPr>
          <a:lstStyle/>
          <a:p>
            <a:pPr marL="1431925" indent="-1431925"/>
            <a:r>
              <a:rPr lang="en-US" b="1" i="1" dirty="0" smtClean="0"/>
              <a:t>The </a:t>
            </a:r>
            <a:r>
              <a:rPr lang="en-US" b="1" i="1" u="sng" dirty="0" smtClean="0">
                <a:solidFill>
                  <a:srgbClr val="FF0000"/>
                </a:solidFill>
              </a:rPr>
              <a:t>Red arrow </a:t>
            </a:r>
            <a:r>
              <a:rPr lang="en-US" b="1" i="1" dirty="0" smtClean="0"/>
              <a:t>is located within the adenoma. Although composed of follicular cells, little colloid is seen. </a:t>
            </a:r>
          </a:p>
          <a:p>
            <a:pPr marL="1539875" indent="-1539875"/>
            <a:r>
              <a:rPr lang="en-US" b="1" i="1" dirty="0" smtClean="0"/>
              <a:t>The </a:t>
            </a:r>
            <a:r>
              <a:rPr lang="en-US" b="1" i="1" u="sng" dirty="0" smtClean="0">
                <a:solidFill>
                  <a:srgbClr val="0000FF"/>
                </a:solidFill>
              </a:rPr>
              <a:t>Blue arrow </a:t>
            </a:r>
            <a:r>
              <a:rPr lang="en-US" b="1" i="1" dirty="0" smtClean="0"/>
              <a:t>points to the capsule of the adenoma, a few strands of connective tissue. </a:t>
            </a:r>
          </a:p>
          <a:p>
            <a:r>
              <a:rPr lang="en-US" b="1" i="1" dirty="0" smtClean="0"/>
              <a:t>The </a:t>
            </a:r>
            <a:r>
              <a:rPr lang="en-US" b="1" i="1" u="sng" dirty="0" smtClean="0">
                <a:solidFill>
                  <a:srgbClr val="009900"/>
                </a:solidFill>
              </a:rPr>
              <a:t>Green arrow </a:t>
            </a:r>
            <a:r>
              <a:rPr lang="en-US" b="1" i="1" dirty="0" smtClean="0"/>
              <a:t>points to colloid within a large normal follicle.</a:t>
            </a:r>
            <a:endParaRPr lang="en-US" b="1" i="1" dirty="0"/>
          </a:p>
        </p:txBody>
      </p:sp>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99592" y="1124744"/>
            <a:ext cx="6867525" cy="3705225"/>
          </a:xfrm>
          <a:prstGeom prst="rect">
            <a:avLst/>
          </a:prstGeom>
          <a:ln w="28575">
            <a:solidFill>
              <a:schemeClr val="tx1"/>
            </a:solidFill>
          </a:ln>
        </p:spPr>
      </p:pic>
    </p:spTree>
    <p:extLst>
      <p:ext uri="{BB962C8B-B14F-4D97-AF65-F5344CB8AC3E}">
        <p14:creationId xmlns:p14="http://schemas.microsoft.com/office/powerpoint/2010/main" val="183105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620688"/>
            <a:ext cx="7632848" cy="5896999"/>
          </a:xfrm>
          <a:prstGeom prst="rect">
            <a:avLst/>
          </a:prstGeom>
        </p:spPr>
        <p:txBody>
          <a:bodyPr wrap="square">
            <a:spAutoFit/>
          </a:bodyPr>
          <a:lstStyle/>
          <a:p>
            <a:pPr algn="just">
              <a:lnSpc>
                <a:spcPct val="115000"/>
              </a:lnSpc>
            </a:pPr>
            <a:r>
              <a:rPr lang="en-US" sz="3200" b="1" u="sng"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CONTENTS:</a:t>
            </a:r>
            <a:endParaRPr lang="en-GB"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2800" b="1" dirty="0" smtClean="0">
                <a:latin typeface="Book Antiqua" panose="02040602050305030304" pitchFamily="18" charset="0"/>
                <a:ea typeface="Calibri" panose="020F0502020204030204" pitchFamily="34" charset="0"/>
                <a:cs typeface="Arial" panose="020B0604020202020204" pitchFamily="34" charset="0"/>
              </a:rPr>
              <a:t>Gross </a:t>
            </a:r>
            <a:r>
              <a:rPr lang="en-US" sz="2800" b="1" dirty="0">
                <a:latin typeface="Book Antiqua" panose="02040602050305030304" pitchFamily="18" charset="0"/>
                <a:ea typeface="Calibri" panose="020F0502020204030204" pitchFamily="34" charset="0"/>
                <a:cs typeface="Arial" panose="020B0604020202020204" pitchFamily="34" charset="0"/>
              </a:rPr>
              <a:t>pathology and histopathology section pictures of:</a:t>
            </a:r>
            <a:endParaRPr lang="en-GB"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400" dirty="0">
                <a:latin typeface="Book Antiqua" panose="02040602050305030304" pitchFamily="18" charset="0"/>
                <a:ea typeface="Calibri" panose="020F0502020204030204" pitchFamily="34" charset="0"/>
                <a:cs typeface="Arial" panose="020B0604020202020204" pitchFamily="34" charset="0"/>
              </a:rPr>
              <a:t> </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arenBoth"/>
            </a:pPr>
            <a:r>
              <a:rPr lang="en-US" sz="2400" dirty="0" smtClean="0">
                <a:latin typeface="Book Antiqua" panose="02040602050305030304" pitchFamily="18" charset="0"/>
                <a:ea typeface="Calibri" panose="020F0502020204030204" pitchFamily="34" charset="0"/>
                <a:cs typeface="Arial" panose="020B0604020202020204" pitchFamily="34" charset="0"/>
              </a:rPr>
              <a:t> </a:t>
            </a:r>
            <a:r>
              <a:rPr lang="en-US" sz="2800" dirty="0" smtClean="0">
                <a:latin typeface="Book Antiqua" panose="02040602050305030304" pitchFamily="18" charset="0"/>
                <a:ea typeface="Calibri" panose="020F0502020204030204" pitchFamily="34" charset="0"/>
                <a:cs typeface="Arial" panose="020B0604020202020204" pitchFamily="34" charset="0"/>
              </a:rPr>
              <a:t>Multinodular goiter.</a:t>
            </a:r>
            <a:r>
              <a:rPr lang="en-US" sz="2800" dirty="0">
                <a:latin typeface="Book Antiqua" panose="02040602050305030304" pitchFamily="18" charset="0"/>
                <a:ea typeface="Calibri" panose="020F0502020204030204" pitchFamily="34" charset="0"/>
                <a:cs typeface="Arial" panose="020B0604020202020204" pitchFamily="34" charset="0"/>
              </a:rPr>
              <a:t>	</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Hashimoto’s thyroiditis.</a:t>
            </a:r>
          </a:p>
          <a:p>
            <a:pPr marL="342900" lvl="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a:t>
            </a:r>
            <a:r>
              <a:rPr lang="en-US" sz="2800" dirty="0" smtClean="0">
                <a:latin typeface="Book Antiqua" panose="02040602050305030304" pitchFamily="18" charset="0"/>
                <a:ea typeface="Calibri" panose="020F0502020204030204" pitchFamily="34" charset="0"/>
                <a:cs typeface="Arial" panose="020B0604020202020204" pitchFamily="34" charset="0"/>
              </a:rPr>
              <a:t>Papillary </a:t>
            </a:r>
            <a:r>
              <a:rPr lang="en-US" sz="2800" dirty="0">
                <a:latin typeface="Book Antiqua" panose="02040602050305030304" pitchFamily="18" charset="0"/>
                <a:ea typeface="Calibri" panose="020F0502020204030204" pitchFamily="34" charset="0"/>
                <a:cs typeface="Arial" panose="020B0604020202020204" pitchFamily="34" charset="0"/>
              </a:rPr>
              <a:t>thyroid </a:t>
            </a:r>
            <a:r>
              <a:rPr lang="en-US" sz="2800" dirty="0" smtClean="0">
                <a:latin typeface="Book Antiqua" panose="02040602050305030304" pitchFamily="18" charset="0"/>
                <a:ea typeface="Calibri" panose="020F0502020204030204" pitchFamily="34" charset="0"/>
                <a:cs typeface="Arial" panose="020B0604020202020204" pitchFamily="34" charset="0"/>
              </a:rPr>
              <a:t>carcinoma.</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Addison’s disease.</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Cushing syndrome.</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Follicular adenoma.</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Pheochromocytoma.</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buFont typeface="+mj-lt"/>
              <a:buAutoNum type="arabicParenBoth"/>
            </a:pPr>
            <a:endParaRPr lang="en-GB"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2002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2"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7344816" cy="1477328"/>
          </a:xfrm>
          <a:prstGeom prst="rect">
            <a:avLst/>
          </a:prstGeom>
        </p:spPr>
        <p:txBody>
          <a:bodyPr wrap="square">
            <a:spAutoFit/>
          </a:bodyPr>
          <a:lstStyle/>
          <a:p>
            <a:pPr algn="ctr"/>
            <a:r>
              <a:rPr lang="en-US" b="1" i="1" dirty="0" smtClean="0"/>
              <a:t>Normal thyroid follicles appear at the lower right. The follicular adenoma is at the center to upper left. This adenoma is a well- differentiated neoplasm because it closely resemble normal tissue. The follicles of the adenoma contain colloid, but there is greater variability in size than normal.</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a:t>
            </a:r>
            <a:r>
              <a:rPr lang="en-US" b="1" i="1" dirty="0" smtClean="0">
                <a:latin typeface="arial" panose="020B0604020202020204" pitchFamily="34" charset="0"/>
              </a:rPr>
              <a:t>thyroid swelling due to papillary </a:t>
            </a:r>
            <a:r>
              <a:rPr lang="en-US" b="1" i="1" dirty="0">
                <a:latin typeface="arial" panose="020B0604020202020204" pitchFamily="34" charset="0"/>
              </a:rPr>
              <a:t>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785104"/>
          </a:xfrm>
          <a:prstGeom prst="rect">
            <a:avLst/>
          </a:prstGeom>
        </p:spPr>
        <p:txBody>
          <a:bodyPr wrap="square">
            <a:spAutoFit/>
          </a:bodyPr>
          <a:lstStyle/>
          <a:p>
            <a:pPr algn="ctr"/>
            <a:r>
              <a:rPr lang="en-US" b="1" i="1" dirty="0" smtClean="0"/>
              <a:t>Sectioning through a lobe of excised thyroid gland reveals a papillary carcinoma. This neoplasm can be multifocal, as seen here, because of the propensity of this neoplasm to invade lymphatics within thyroid, and lymph node metastases are also common. The larger mass shown here is cystic and contains </a:t>
            </a:r>
            <a:r>
              <a:rPr lang="en-US" sz="2000" b="1" i="1" dirty="0" smtClean="0">
                <a:solidFill>
                  <a:srgbClr val="000099"/>
                </a:solidFill>
              </a:rPr>
              <a:t>papillary excresences</a:t>
            </a:r>
            <a:endParaRPr lang="en-US" sz="2000" b="1" i="1" dirty="0">
              <a:solidFill>
                <a:srgbClr val="000099"/>
              </a:solidFill>
            </a:endParaRP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are also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1200329"/>
          </a:xfrm>
          <a:prstGeom prst="rect">
            <a:avLst/>
          </a:prstGeom>
          <a:noFill/>
        </p:spPr>
        <p:txBody>
          <a:bodyPr wrap="square" rtlCol="0">
            <a:spAutoFit/>
          </a:bodyPr>
          <a:lstStyle/>
          <a:p>
            <a:pPr algn="ctr"/>
            <a:r>
              <a:rPr lang="en-US" b="1" i="1" dirty="0" smtClean="0"/>
              <a:t>High power microscopic field showing a classical papillary carcinoma of the thyroid gland. Note the presence of intranuclear inclusion (</a:t>
            </a:r>
            <a:r>
              <a:rPr lang="en-US" b="1" i="1" u="sng" dirty="0" smtClean="0">
                <a:solidFill>
                  <a:srgbClr val="FF0000"/>
                </a:solidFill>
              </a:rPr>
              <a:t>red arrow</a:t>
            </a:r>
            <a:r>
              <a:rPr lang="en-US" b="1" i="1" dirty="0" smtClean="0"/>
              <a:t>) and coffee bean nucleus with prominent nuclear groove (</a:t>
            </a:r>
            <a:r>
              <a:rPr lang="en-US" b="1" i="1" u="sng" dirty="0" smtClean="0"/>
              <a:t>black arrow</a:t>
            </a:r>
            <a:r>
              <a:rPr lang="en-US" b="1" i="1" dirty="0" smtClean="0"/>
              <a:t>) </a:t>
            </a:r>
            <a:endParaRPr lang="en-US" b="1"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61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A normal right adrenal gland is shown here positioned between the liver and the kidney in the retroperitoneum. Note the amount of adipose tissue,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425273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640162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solidFill>
                  <a:srgbClr val="FF0000"/>
                </a:solidFill>
              </a:rPr>
              <a:t>residual adrenal cortical tissue </a:t>
            </a:r>
            <a:r>
              <a:rPr lang="en-US" sz="2000" b="1" i="1" dirty="0" smtClean="0"/>
              <a:t>at the lower center right, with the darker cells of the </a:t>
            </a:r>
            <a:r>
              <a:rPr lang="en-US" sz="2400" b="1" i="1" dirty="0" err="1" smtClean="0">
                <a:solidFill>
                  <a:srgbClr val="000099"/>
                </a:solidFill>
              </a:rPr>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a:t>
            </a:r>
            <a:r>
              <a:rPr lang="en-US" b="1" i="1" dirty="0" err="1" smtClean="0"/>
              <a:t>pheochromocytoma</a:t>
            </a:r>
            <a:r>
              <a:rPr lang="en-US" b="1" i="1" dirty="0" smtClean="0"/>
              <a:t>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smtClean="0"/>
              <a:t>High power view of </a:t>
            </a:r>
            <a:r>
              <a:rPr lang="en-US" b="1" i="1" dirty="0" err="1" smtClean="0"/>
              <a:t>pheochromocytoma</a:t>
            </a:r>
            <a:r>
              <a:rPr lang="en-US" b="1" i="1" dirty="0" smtClean="0"/>
              <a:t>  consisting of cells with granular nuclear chromatin . Note the presence of </a:t>
            </a:r>
            <a:r>
              <a:rPr lang="en-US" b="1" i="1" dirty="0" smtClean="0">
                <a:solidFill>
                  <a:srgbClr val="0000FF"/>
                </a:solidFill>
              </a:rPr>
              <a:t>a large polymorphic cell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992583245"/>
              </p:ext>
            </p:extLst>
          </p:nvPr>
        </p:nvGraphicFramePr>
        <p:xfrm>
          <a:off x="1547664" y="5134312"/>
          <a:ext cx="6120680" cy="1463040"/>
        </p:xfrm>
        <a:graphic>
          <a:graphicData uri="http://schemas.openxmlformats.org/drawingml/2006/table">
            <a:tbl>
              <a:tblPr/>
              <a:tblGrid>
                <a:gridCol w="6120680"/>
              </a:tblGrid>
              <a:tr h="0">
                <a:tc>
                  <a:txBody>
                    <a:bodyPr/>
                    <a:lstStyle/>
                    <a:p>
                      <a:pPr algn="ctr"/>
                      <a:r>
                        <a:rPr lang="en-US" b="1" i="1" dirty="0">
                          <a:effectLst/>
                        </a:rPr>
                        <a:t>By electron microscopy, the neoplastic cells of the </a:t>
                      </a:r>
                      <a:r>
                        <a:rPr lang="en-US" b="1" i="1" dirty="0" err="1">
                          <a:effectLst/>
                        </a:rPr>
                        <a:t>pheochromocytoma</a:t>
                      </a:r>
                      <a:r>
                        <a:rPr lang="en-US" b="1" i="1" dirty="0">
                          <a:effectLst/>
                        </a:rPr>
                        <a:t> contain neurosecretory granules. It is these granules that contain the catecholamines. The granules seen here appear as small black round objects in the cytoplasm of the cell. </a:t>
                      </a:r>
                    </a:p>
                  </a:txBody>
                  <a:tcPr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923330"/>
          </a:xfrm>
          <a:prstGeom prst="rect">
            <a:avLst/>
          </a:prstGeom>
        </p:spPr>
        <p:txBody>
          <a:bodyPr wrap="square">
            <a:spAutoFit/>
          </a:bodyPr>
          <a:lstStyle/>
          <a:p>
            <a:pPr algn="ctr"/>
            <a:r>
              <a:rPr lang="en-US" b="1" i="1" dirty="0">
                <a:solidFill>
                  <a:srgbClr val="000000"/>
                </a:solidFill>
                <a:latin typeface="Georgia Serif"/>
              </a:rPr>
              <a:t>A patient with Cushing </a:t>
            </a:r>
            <a:r>
              <a:rPr lang="en-US" b="1" i="1" dirty="0" smtClean="0">
                <a:solidFill>
                  <a:srgbClr val="000000"/>
                </a:solidFill>
                <a:latin typeface="Georgia Serif"/>
              </a:rPr>
              <a:t>syndrome. Note </a:t>
            </a:r>
            <a:r>
              <a:rPr lang="en-US" b="1" i="1" dirty="0">
                <a:solidFill>
                  <a:srgbClr val="000000"/>
                </a:solidFill>
                <a:latin typeface="Georgia Serif"/>
              </a:rPr>
              <a:t>the </a:t>
            </a:r>
            <a:r>
              <a:rPr lang="en-US" b="1" i="1" dirty="0" smtClean="0">
                <a:solidFill>
                  <a:srgbClr val="000000"/>
                </a:solidFill>
                <a:latin typeface="Georgia Serif"/>
              </a:rPr>
              <a:t>truncal </a:t>
            </a:r>
            <a:r>
              <a:rPr lang="en-US" b="1" i="1" dirty="0">
                <a:solidFill>
                  <a:srgbClr val="000000"/>
                </a:solidFill>
                <a:latin typeface="Georgia Serif"/>
              </a:rPr>
              <a:t>obesity and purple striae.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 name="Picture 1"/>
          <p:cNvPicPr>
            <a:picLocks noChangeAspect="1"/>
          </p:cNvPicPr>
          <p:nvPr/>
        </p:nvPicPr>
        <p:blipFill>
          <a:blip r:embed="rId2"/>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smtClean="0"/>
              <a:t>A child with Cushing syndrome as a result of Long-term corticosteroids treatment. Note the classical Moon face appearance</a:t>
            </a:r>
            <a:endParaRPr lang="en-US" b="1" i="1" dirty="0"/>
          </a:p>
        </p:txBody>
      </p:sp>
    </p:spTree>
    <p:extLst>
      <p:ext uri="{BB962C8B-B14F-4D97-AF65-F5344CB8AC3E}">
        <p14:creationId xmlns:p14="http://schemas.microsoft.com/office/powerpoint/2010/main" val="1539790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2031325"/>
          </a:xfrm>
          <a:prstGeom prst="rect">
            <a:avLst/>
          </a:prstGeom>
        </p:spPr>
        <p:txBody>
          <a:bodyPr wrap="square">
            <a:spAutoFit/>
          </a:bodyPr>
          <a:lstStyle/>
          <a:p>
            <a:pPr algn="ctr"/>
            <a:r>
              <a:rPr lang="en-US" b="1" i="1" dirty="0">
                <a:solidFill>
                  <a:srgbClr val="000000"/>
                </a:solidFill>
                <a:latin typeface="Arial" panose="020B0604020202020204" pitchFamily="34" charset="0"/>
              </a:rPr>
              <a:t>This adrenal gland, removed surgically from a patient with Cushing syndrome, has been sectioned in half to reveal a </a:t>
            </a:r>
            <a:r>
              <a:rPr lang="en-US" b="1" i="1" dirty="0">
                <a:solidFill>
                  <a:srgbClr val="FF0000"/>
                </a:solidFill>
                <a:latin typeface="Arial" panose="020B0604020202020204" pitchFamily="34" charset="0"/>
              </a:rPr>
              <a:t>cortical adenoma</a:t>
            </a:r>
            <a:r>
              <a:rPr lang="en-US" b="1" i="1" dirty="0">
                <a:solidFill>
                  <a:srgbClr val="000000"/>
                </a:solidFill>
                <a:latin typeface="Arial" panose="020B0604020202020204" pitchFamily="34" charset="0"/>
              </a:rPr>
              <a:t>. Some remaining </a:t>
            </a:r>
            <a:r>
              <a:rPr lang="en-US" b="1" i="1" dirty="0">
                <a:solidFill>
                  <a:srgbClr val="FF0000"/>
                </a:solidFill>
                <a:latin typeface="Arial" panose="020B0604020202020204" pitchFamily="34" charset="0"/>
              </a:rPr>
              <a:t>atrophic adrenal</a:t>
            </a:r>
            <a:r>
              <a:rPr lang="en-US" b="1" i="1" dirty="0">
                <a:solidFill>
                  <a:srgbClr val="000000"/>
                </a:solidFill>
                <a:latin typeface="Arial" panose="020B0604020202020204" pitchFamily="34" charset="0"/>
              </a:rPr>
              <a:t> is seen at the right. The adenoma is composed of yellow firm tissue, just like adrenal cortex. This neoplasm is well-circumscribed. Histologically, it is composed of well-differentiated cells resembling the normal cortical fasciculata zone. It is benign.</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362899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02210788"/>
              </p:ext>
            </p:extLst>
          </p:nvPr>
        </p:nvGraphicFramePr>
        <p:xfrm>
          <a:off x="1043607" y="5445224"/>
          <a:ext cx="7200801" cy="1165860"/>
        </p:xfrm>
        <a:graphic>
          <a:graphicData uri="http://schemas.openxmlformats.org/drawingml/2006/table">
            <a:tbl>
              <a:tblPr/>
              <a:tblGrid>
                <a:gridCol w="7200801"/>
              </a:tblGrid>
              <a:tr h="685800">
                <a:tc>
                  <a:txBody>
                    <a:bodyPr/>
                    <a:lstStyle/>
                    <a:p>
                      <a:pPr algn="ctr"/>
                      <a:r>
                        <a:rPr lang="en-US" sz="1800" b="1" i="1" dirty="0">
                          <a:effectLst/>
                        </a:rPr>
                        <a:t>Microscopically, the adrenal cortical adenoma at the </a:t>
                      </a:r>
                      <a:r>
                        <a:rPr lang="en-US" sz="1800" b="1" i="1" dirty="0" smtClean="0">
                          <a:effectLst/>
                        </a:rPr>
                        <a:t>left </a:t>
                      </a:r>
                      <a:r>
                        <a:rPr lang="en-US" sz="1800" b="1" i="1" dirty="0">
                          <a:effectLst/>
                        </a:rPr>
                        <a:t>resembles normal adrenal </a:t>
                      </a:r>
                      <a:r>
                        <a:rPr lang="en-US" sz="1800" b="1" i="1" dirty="0" err="1" smtClean="0">
                          <a:effectLst/>
                        </a:rPr>
                        <a:t>zona</a:t>
                      </a:r>
                      <a:r>
                        <a:rPr lang="en-US" sz="1800" b="1" i="1" dirty="0" smtClean="0">
                          <a:effectLst/>
                        </a:rPr>
                        <a:t> fasciculata</a:t>
                      </a:r>
                      <a:r>
                        <a:rPr lang="en-US" sz="1800" b="1" i="1" dirty="0">
                          <a:effectLst/>
                        </a:rPr>
                        <a:t>. The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minimal cellular pleomorphism within adenomas.</a:t>
                      </a:r>
                    </a:p>
                  </a:txBody>
                  <a:tcPr marL="68580" marR="68580" marT="34290" marB="34290" anchor="ctr">
                    <a:lnL>
                      <a:noFill/>
                    </a:lnL>
                    <a:lnR>
                      <a:noFill/>
                    </a:lnR>
                    <a:lnT>
                      <a:noFill/>
                    </a:lnT>
                    <a:lnB>
                      <a:noFill/>
                    </a:lnB>
                  </a:tcPr>
                </a:tc>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646331"/>
          </a:xfrm>
          <a:prstGeom prst="rect">
            <a:avLst/>
          </a:prstGeom>
        </p:spPr>
        <p:txBody>
          <a:bodyPr wrap="square">
            <a:spAutoFit/>
          </a:bodyPr>
          <a:lstStyle/>
          <a:p>
            <a:pPr algn="ctr"/>
            <a:r>
              <a:rPr lang="en-US" b="1" i="1" dirty="0">
                <a:solidFill>
                  <a:srgbClr val="000000"/>
                </a:solidFill>
                <a:latin typeface="Arial" panose="020B0604020202020204" pitchFamily="34" charset="0"/>
              </a:rPr>
              <a:t>There were occasional enlarged hyperchromatic nuclei with one or more prominent nucleoli.</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Tree>
    <p:extLst>
      <p:ext uri="{BB962C8B-B14F-4D97-AF65-F5344CB8AC3E}">
        <p14:creationId xmlns:p14="http://schemas.microsoft.com/office/powerpoint/2010/main" val="2303732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00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smtClean="0">
                <a:effectLst>
                  <a:outerShdw blurRad="38100" dist="38100" dir="2700000" algn="tl">
                    <a:srgbClr val="000000">
                      <a:alpha val="43137"/>
                    </a:srgbClr>
                  </a:outerShdw>
                </a:effectLst>
              </a:rPr>
              <a:t>GOOD LUCK</a:t>
            </a:r>
            <a:endParaRPr lang="en-US" sz="40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1380</TotalTime>
  <Words>1757</Words>
  <Application>Microsoft Office PowerPoint</Application>
  <PresentationFormat>On-screen Show (4:3)</PresentationFormat>
  <Paragraphs>243</Paragraphs>
  <Slides>54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arial</vt:lpstr>
      <vt:lpstr>Arial Black</vt:lpstr>
      <vt:lpstr>Book Antiqua</vt:lpstr>
      <vt:lpstr>Calibri</vt:lpstr>
      <vt:lpstr>Corbel</vt:lpstr>
      <vt:lpstr>Georgia Serif</vt:lpstr>
      <vt:lpstr>Symbol</vt:lpstr>
      <vt:lpstr>Parallax</vt:lpstr>
      <vt:lpstr>Endocrine Block Pathology Practical</vt:lpstr>
      <vt:lpstr>Objectives:</vt:lpstr>
      <vt:lpstr>PowerPoint Presentation</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PowerPoint Presentation</vt:lpstr>
      <vt:lpstr>ADRENAL GLAND</vt:lpstr>
      <vt:lpstr>PowerPoint Presentation</vt:lpstr>
      <vt:lpstr>PowerPoint Presentation</vt:lpstr>
      <vt:lpstr>PowerPoint Presentation</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Mohammed Abdulaah Alaswayed</cp:lastModifiedBy>
  <cp:revision>159</cp:revision>
  <dcterms:created xsi:type="dcterms:W3CDTF">2010-07-07T11:08:25Z</dcterms:created>
  <dcterms:modified xsi:type="dcterms:W3CDTF">2017-02-20T09:49:41Z</dcterms:modified>
</cp:coreProperties>
</file>