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4" r:id="rId2"/>
    <p:sldId id="263" r:id="rId3"/>
    <p:sldId id="351" r:id="rId4"/>
    <p:sldId id="352" r:id="rId5"/>
    <p:sldId id="353" r:id="rId6"/>
    <p:sldId id="359" r:id="rId7"/>
    <p:sldId id="354" r:id="rId8"/>
    <p:sldId id="355" r:id="rId9"/>
    <p:sldId id="356" r:id="rId10"/>
    <p:sldId id="357" r:id="rId11"/>
    <p:sldId id="358" r:id="rId12"/>
    <p:sldId id="270" r:id="rId13"/>
    <p:sldId id="317" r:id="rId14"/>
    <p:sldId id="320" r:id="rId15"/>
    <p:sldId id="360" r:id="rId16"/>
    <p:sldId id="319" r:id="rId17"/>
    <p:sldId id="276" r:id="rId18"/>
    <p:sldId id="361" r:id="rId19"/>
    <p:sldId id="278" r:id="rId20"/>
    <p:sldId id="279" r:id="rId21"/>
    <p:sldId id="337" r:id="rId22"/>
    <p:sldId id="271" r:id="rId23"/>
    <p:sldId id="284" r:id="rId24"/>
    <p:sldId id="362" r:id="rId25"/>
    <p:sldId id="344" r:id="rId26"/>
    <p:sldId id="325" r:id="rId27"/>
    <p:sldId id="285" r:id="rId28"/>
    <p:sldId id="346" r:id="rId29"/>
    <p:sldId id="332" r:id="rId30"/>
    <p:sldId id="348" r:id="rId31"/>
    <p:sldId id="363" r:id="rId32"/>
    <p:sldId id="297" r:id="rId33"/>
    <p:sldId id="338" r:id="rId34"/>
    <p:sldId id="339" r:id="rId35"/>
    <p:sldId id="292" r:id="rId36"/>
    <p:sldId id="341" r:id="rId37"/>
    <p:sldId id="349" r:id="rId38"/>
    <p:sldId id="340" r:id="rId39"/>
    <p:sldId id="350" r:id="rId40"/>
    <p:sldId id="34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AB50C8"/>
    <a:srgbClr val="44018D"/>
    <a:srgbClr val="5300CC"/>
    <a:srgbClr val="A2965C"/>
    <a:srgbClr val="FDCD03"/>
    <a:srgbClr val="EDDAC5"/>
    <a:srgbClr val="FFED0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305" autoAdjust="0"/>
  </p:normalViewPr>
  <p:slideViewPr>
    <p:cSldViewPr>
      <p:cViewPr varScale="1">
        <p:scale>
          <a:sx n="67" d="100"/>
          <a:sy n="67" d="100"/>
        </p:scale>
        <p:origin x="78"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847CB-485A-4B13-9ABD-2312FAFB91D8}" type="datetimeFigureOut">
              <a:rPr lang="en-US" smtClean="0"/>
              <a:pPr/>
              <a:t>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5443D-751A-443D-B974-C5497D720B02}" type="slidenum">
              <a:rPr lang="en-US" smtClean="0"/>
              <a:pPr/>
              <a:t>‹#›</a:t>
            </a:fld>
            <a:endParaRPr lang="en-US"/>
          </a:p>
        </p:txBody>
      </p:sp>
    </p:spTree>
    <p:extLst>
      <p:ext uri="{BB962C8B-B14F-4D97-AF65-F5344CB8AC3E}">
        <p14:creationId xmlns:p14="http://schemas.microsoft.com/office/powerpoint/2010/main" val="293170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mc/articles/PMC2866532/#R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mc/articles/PMC2682394/#b16-cia-3-611"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cbi.nlm.nih.gov/pmc/articles/PMC2682394/#b95-cia-3-611" TargetMode="External"/><Relationship Id="rId5" Type="http://schemas.openxmlformats.org/officeDocument/2006/relationships/hyperlink" Target="https://www.ncbi.nlm.nih.gov/pmc/articles/PMC2682394/#b93-cia-3-611" TargetMode="External"/><Relationship Id="rId4" Type="http://schemas.openxmlformats.org/officeDocument/2006/relationships/hyperlink" Target="https://www.ncbi.nlm.nih.gov/pmc/articles/PMC2682394/#b13-cia-3-61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mc/articles/PMC2682394/#b93-cia-3-61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cbi.nlm.nih.gov/pmc/articles/PMC2682394/#b45-cia-3-611"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Uterus" TargetMode="External"/><Relationship Id="rId13" Type="http://schemas.openxmlformats.org/officeDocument/2006/relationships/hyperlink" Target="http://www.webmd.com/fitness-exercise/guide/make-most-your-metabolism" TargetMode="External"/><Relationship Id="rId3" Type="http://schemas.openxmlformats.org/officeDocument/2006/relationships/hyperlink" Target="https://en.wikipedia.org/wiki/Drug" TargetMode="External"/><Relationship Id="rId7" Type="http://schemas.openxmlformats.org/officeDocument/2006/relationships/hyperlink" Target="https://en.wikipedia.org/wiki/Raloxifene" TargetMode="External"/><Relationship Id="rId12" Type="http://schemas.openxmlformats.org/officeDocument/2006/relationships/hyperlink" Target="http://www.webmd.com/drugs/2/drug-1575/calcium+oral/detail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wikipedia.org/wiki/Antiestrogen" TargetMode="External"/><Relationship Id="rId11" Type="http://schemas.openxmlformats.org/officeDocument/2006/relationships/hyperlink" Target="http://www.webmd.com/a-to-z-guides/parathyroid-hormone" TargetMode="External"/><Relationship Id="rId5" Type="http://schemas.openxmlformats.org/officeDocument/2006/relationships/hyperlink" Target="https://en.wikipedia.org/wiki/Estrogen" TargetMode="External"/><Relationship Id="rId10" Type="http://schemas.openxmlformats.org/officeDocument/2006/relationships/hyperlink" Target="http://www.webmd.com/drugs/drug-64474-forteo+subq.aspx" TargetMode="External"/><Relationship Id="rId4" Type="http://schemas.openxmlformats.org/officeDocument/2006/relationships/hyperlink" Target="https://en.wikipedia.org/wiki/Estrogen_receptor" TargetMode="External"/><Relationship Id="rId9" Type="http://schemas.openxmlformats.org/officeDocument/2006/relationships/hyperlink" Target="http://www.webmd.com/drugs/drug-64471-teriparatide+subq.aspx" TargetMode="External"/><Relationship Id="rId14" Type="http://schemas.openxmlformats.org/officeDocument/2006/relationships/hyperlink" Target="http://www.webmd.com/osteoporosis/default.htm"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Phosphonat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ncbi.nlm.nih.gov/pmc/articles/PMC2682394/#b82-cia-3-61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Osteoclast" TargetMode="External"/><Relationship Id="rId3" Type="http://schemas.openxmlformats.org/officeDocument/2006/relationships/hyperlink" Target="https://en.wikipedia.org/wiki/Farnesyl_diphosphate_synthase" TargetMode="External"/><Relationship Id="rId7" Type="http://schemas.openxmlformats.org/officeDocument/2006/relationships/hyperlink" Target="https://en.wikipedia.org/wiki/Cell_membrane" TargetMode="External"/><Relationship Id="rId12" Type="http://schemas.openxmlformats.org/officeDocument/2006/relationships/hyperlink" Target="https://en.wikipedia.org/wiki/Statin"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Geranylgeraniol" TargetMode="External"/><Relationship Id="rId11" Type="http://schemas.openxmlformats.org/officeDocument/2006/relationships/hyperlink" Target="https://en.wikipedia.org/wiki/Rac_(GTPase)" TargetMode="External"/><Relationship Id="rId5" Type="http://schemas.openxmlformats.org/officeDocument/2006/relationships/hyperlink" Target="https://en.wikipedia.org/wiki/Farnesol" TargetMode="External"/><Relationship Id="rId10" Type="http://schemas.openxmlformats.org/officeDocument/2006/relationships/hyperlink" Target="https://en.wikipedia.org/wiki/Rho_family_of_GTPases" TargetMode="External"/><Relationship Id="rId4" Type="http://schemas.openxmlformats.org/officeDocument/2006/relationships/hyperlink" Target="https://en.wikipedia.org/wiki/HMG-CoA_reductase_pathway" TargetMode="External"/><Relationship Id="rId9" Type="http://schemas.openxmlformats.org/officeDocument/2006/relationships/hyperlink" Target="https://en.wikipedia.org/wiki/Ras_(protei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Osteoporosi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X-ray" TargetMode="External"/><Relationship Id="rId5" Type="http://schemas.openxmlformats.org/officeDocument/2006/relationships/hyperlink" Target="https://en.wikipedia.org/wiki/Bone_scan" TargetMode="External"/><Relationship Id="rId4" Type="http://schemas.openxmlformats.org/officeDocument/2006/relationships/hyperlink" Target="https://en.wikipedia.org/wiki/Alkaline_phosphatas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Giant_cell_tumor_of_bone" TargetMode="External"/><Relationship Id="rId13" Type="http://schemas.openxmlformats.org/officeDocument/2006/relationships/hyperlink" Target="https://en.wikipedia.org/wiki/Denosumab#cite_note-EMEA-3" TargetMode="External"/><Relationship Id="rId18" Type="http://schemas.openxmlformats.org/officeDocument/2006/relationships/hyperlink" Target="https://en.wikipedia.org/wiki/NF-%CE%BAB" TargetMode="External"/><Relationship Id="rId3" Type="http://schemas.openxmlformats.org/officeDocument/2006/relationships/hyperlink" Target="https://en.wikipedia.org/wiki/Trade_name" TargetMode="External"/><Relationship Id="rId21" Type="http://schemas.openxmlformats.org/officeDocument/2006/relationships/hyperlink" Target="https://en.wikipedia.org/wiki/Avidity" TargetMode="External"/><Relationship Id="rId7" Type="http://schemas.openxmlformats.org/officeDocument/2006/relationships/hyperlink" Target="https://en.wikipedia.org/wiki/Metastasis" TargetMode="External"/><Relationship Id="rId12" Type="http://schemas.openxmlformats.org/officeDocument/2006/relationships/hyperlink" Target="https://en.wikipedia.org/wiki/Myalgia" TargetMode="External"/><Relationship Id="rId17" Type="http://schemas.openxmlformats.org/officeDocument/2006/relationships/hyperlink" Target="https://en.wikipedia.org/wiki/Bone_metastases" TargetMode="External"/><Relationship Id="rId2" Type="http://schemas.openxmlformats.org/officeDocument/2006/relationships/slide" Target="../slides/slide29.xml"/><Relationship Id="rId16" Type="http://schemas.openxmlformats.org/officeDocument/2006/relationships/hyperlink" Target="https://en.wikipedia.org/wiki/Fracture" TargetMode="External"/><Relationship Id="rId20" Type="http://schemas.openxmlformats.org/officeDocument/2006/relationships/hyperlink" Target="https://en.wikipedia.org/wiki/Osteoprotegerin" TargetMode="External"/><Relationship Id="rId1" Type="http://schemas.openxmlformats.org/officeDocument/2006/relationships/notesMaster" Target="../notesMasters/notesMaster1.xml"/><Relationship Id="rId6" Type="http://schemas.openxmlformats.org/officeDocument/2006/relationships/hyperlink" Target="https://en.wikipedia.org/wiki/Osteoporosis" TargetMode="External"/><Relationship Id="rId11" Type="http://schemas.openxmlformats.org/officeDocument/2006/relationships/hyperlink" Target="https://en.wikipedia.org/wiki/Arthralgia" TargetMode="External"/><Relationship Id="rId5" Type="http://schemas.openxmlformats.org/officeDocument/2006/relationships/hyperlink" Target="https://en.wikipedia.org/wiki/Denosumab#cite_note-pmid_20065634-1" TargetMode="External"/><Relationship Id="rId15" Type="http://schemas.openxmlformats.org/officeDocument/2006/relationships/hyperlink" Target="https://en.wikipedia.org/wiki/Osteoclast" TargetMode="External"/><Relationship Id="rId10" Type="http://schemas.openxmlformats.org/officeDocument/2006/relationships/hyperlink" Target="https://en.wikipedia.org/wiki/Hypocalcemia" TargetMode="External"/><Relationship Id="rId19" Type="http://schemas.openxmlformats.org/officeDocument/2006/relationships/hyperlink" Target="https://en.wikipedia.org/wiki/Tumor_necrosis_factor_receptor" TargetMode="External"/><Relationship Id="rId4" Type="http://schemas.openxmlformats.org/officeDocument/2006/relationships/hyperlink" Target="https://en.wikipedia.org/wiki/Monoclonal_antibody" TargetMode="External"/><Relationship Id="rId9" Type="http://schemas.openxmlformats.org/officeDocument/2006/relationships/hyperlink" Target="https://en.wikipedia.org/wiki/Denosumab#cite_note-pmid16495394-2" TargetMode="External"/><Relationship Id="rId14" Type="http://schemas.openxmlformats.org/officeDocument/2006/relationships/hyperlink" Target="https://en.wikipedia.org/wiki/RANKL_inhibitor"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rthobullets.com/basic-science/9010/bone-signaling-and-rank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upload.orthobullets.com/topic/9010/images/rank%202.jpg" TargetMode="External"/><Relationship Id="rId4" Type="http://schemas.openxmlformats.org/officeDocument/2006/relationships/hyperlink" Target="http://www.orthobullets.com/user/10415"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webmd.com/vitamins-supplements/ingredientmono-1077-strontium.aspx?activeingredientid=1077&amp;" TargetMode="External"/><Relationship Id="rId13" Type="http://schemas.openxmlformats.org/officeDocument/2006/relationships/hyperlink" Target="https://en.wikipedia.org/wiki/Pulmonary_embolism" TargetMode="External"/><Relationship Id="rId3" Type="http://schemas.openxmlformats.org/officeDocument/2006/relationships/hyperlink" Target="http://www.webmd.com/oral-health/anatomy-of-the-mouth" TargetMode="External"/><Relationship Id="rId7" Type="http://schemas.openxmlformats.org/officeDocument/2006/relationships/hyperlink" Target="http://www.webmd.com/a-to-z-guides/chloride-cl" TargetMode="External"/><Relationship Id="rId12" Type="http://schemas.openxmlformats.org/officeDocument/2006/relationships/hyperlink" Target="https://en.wikipedia.org/wiki/Venous_thromboembolism" TargetMode="External"/><Relationship Id="rId17" Type="http://schemas.openxmlformats.org/officeDocument/2006/relationships/hyperlink" Target="https://en.wikipedia.org/wiki/Raloxifene" TargetMode="External"/><Relationship Id="rId2" Type="http://schemas.openxmlformats.org/officeDocument/2006/relationships/slide" Target="../slides/slide32.xml"/><Relationship Id="rId16" Type="http://schemas.openxmlformats.org/officeDocument/2006/relationships/hyperlink" Target="https://en.wikipedia.org/wiki/Selective_estrogen_receptor_modulator" TargetMode="External"/><Relationship Id="rId1" Type="http://schemas.openxmlformats.org/officeDocument/2006/relationships/notesMaster" Target="../notesMasters/notesMaster1.xml"/><Relationship Id="rId6" Type="http://schemas.openxmlformats.org/officeDocument/2006/relationships/hyperlink" Target="http://www.webmd.com/cancer/bone-tumors" TargetMode="External"/><Relationship Id="rId11" Type="http://schemas.openxmlformats.org/officeDocument/2006/relationships/hyperlink" Target="https://en.wikipedia.org/wiki/Teriparatide" TargetMode="External"/><Relationship Id="rId5" Type="http://schemas.openxmlformats.org/officeDocument/2006/relationships/hyperlink" Target="http://www.webmd.com/prostate-cancer/default.htm" TargetMode="External"/><Relationship Id="rId15" Type="http://schemas.openxmlformats.org/officeDocument/2006/relationships/hyperlink" Target="https://en.wikipedia.org/wiki/Bisphosphonate#cite_note-8" TargetMode="External"/><Relationship Id="rId10" Type="http://schemas.openxmlformats.org/officeDocument/2006/relationships/hyperlink" Target="https://en.wikipedia.org/wiki/Strontium_ranelate" TargetMode="External"/><Relationship Id="rId4" Type="http://schemas.openxmlformats.org/officeDocument/2006/relationships/hyperlink" Target="http://www.webmd.com/osteoporosis/default.htm" TargetMode="External"/><Relationship Id="rId9" Type="http://schemas.openxmlformats.org/officeDocument/2006/relationships/hyperlink" Target="http://www.webmd.com/oral-health/picture-of-the-teeth" TargetMode="External"/><Relationship Id="rId14" Type="http://schemas.openxmlformats.org/officeDocument/2006/relationships/hyperlink" Target="https://en.wikipedia.org/wiki/Myocardial_infarc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en.wikipedia.org/wiki/Intellectual_disability" TargetMode="External"/><Relationship Id="rId3" Type="http://schemas.openxmlformats.org/officeDocument/2006/relationships/hyperlink" Target="https://en.wikipedia.org/wiki/Inborn_error_of_metabolism" TargetMode="External"/><Relationship Id="rId7" Type="http://schemas.openxmlformats.org/officeDocument/2006/relationships/hyperlink" Target="https://en.wikipedia.org/wiki/Phenylketonuria#cite_note-Al2015-2"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Phenylalanine" TargetMode="External"/><Relationship Id="rId5" Type="http://schemas.openxmlformats.org/officeDocument/2006/relationships/hyperlink" Target="https://en.wikipedia.org/wiki/Amino_acid" TargetMode="External"/><Relationship Id="rId10" Type="http://schemas.openxmlformats.org/officeDocument/2006/relationships/hyperlink" Target="https://en.wikipedia.org/wiki/Mental_disorder" TargetMode="External"/><Relationship Id="rId4" Type="http://schemas.openxmlformats.org/officeDocument/2006/relationships/hyperlink" Target="https://en.wikipedia.org/wiki/Metabolism" TargetMode="External"/><Relationship Id="rId9" Type="http://schemas.openxmlformats.org/officeDocument/2006/relationships/hyperlink" Target="https://en.wikipedia.org/wiki/Seizure"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Uteru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Flushing_(physiology)"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en.wikipedia.org/wiki/Menopause" TargetMode="External"/><Relationship Id="rId5" Type="http://schemas.openxmlformats.org/officeDocument/2006/relationships/hyperlink" Target="https://en.wikipedia.org/wiki/Hormone" TargetMode="External"/><Relationship Id="rId4" Type="http://schemas.openxmlformats.org/officeDocument/2006/relationships/hyperlink" Target="https://en.wikipedia.org/wiki/Estradio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a:t>
            </a:fld>
            <a:endParaRPr lang="en-US"/>
          </a:p>
        </p:txBody>
      </p:sp>
    </p:spTree>
    <p:extLst>
      <p:ext uri="{BB962C8B-B14F-4D97-AF65-F5344CB8AC3E}">
        <p14:creationId xmlns:p14="http://schemas.microsoft.com/office/powerpoint/2010/main" val="204475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smtClean="0"/>
          </a:p>
          <a:p>
            <a:pPr marL="0" lvl="1" indent="-285750">
              <a:defRPr/>
            </a:pPr>
            <a:r>
              <a:rPr lang="en-US" sz="2200" u="heavy" dirty="0" smtClean="0">
                <a:solidFill>
                  <a:schemeClr val="bg1"/>
                </a:solidFill>
                <a:uFill>
                  <a:solidFill>
                    <a:srgbClr val="FFC000"/>
                  </a:solidFill>
                </a:uFill>
                <a:latin typeface="Bernard MT Condensed" pitchFamily="18" charset="0"/>
              </a:rPr>
              <a:t>INORGANIC</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65% of mass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Consists of hydroxyapatite, calcium &amp; phosphorus salts</a:t>
            </a:r>
          </a:p>
          <a:p>
            <a:pPr marL="0" lvl="1" indent="-285750">
              <a:defRPr/>
            </a:pPr>
            <a:r>
              <a:rPr lang="en-US" sz="2200" b="1" dirty="0" smtClean="0">
                <a:solidFill>
                  <a:schemeClr val="bg1"/>
                </a:solidFill>
                <a:latin typeface="Arial Narrow" pitchFamily="34" charset="0"/>
              </a:rPr>
              <a:t>Hydroxyapatite</a:t>
            </a:r>
            <a:r>
              <a:rPr lang="en-US" sz="2200" b="1" baseline="0" dirty="0" smtClean="0">
                <a:solidFill>
                  <a:schemeClr val="bg1"/>
                </a:solidFill>
                <a:latin typeface="Arial Narrow" pitchFamily="34" charset="0"/>
              </a:rPr>
              <a:t> (</a:t>
            </a:r>
            <a:r>
              <a:rPr lang="en-US" sz="2200" b="1" baseline="0" dirty="0" err="1" smtClean="0">
                <a:solidFill>
                  <a:schemeClr val="bg1"/>
                </a:solidFill>
                <a:latin typeface="Arial Narrow" pitchFamily="34" charset="0"/>
              </a:rPr>
              <a:t>HAp</a:t>
            </a:r>
            <a:r>
              <a:rPr lang="en-US" sz="2200" b="1" baseline="0" dirty="0" smtClean="0">
                <a:solidFill>
                  <a:schemeClr val="bg1"/>
                </a:solidFill>
                <a:latin typeface="Arial Narrow" pitchFamily="34" charset="0"/>
              </a:rPr>
              <a:t>) is the major mineral constituent of bones and teeth. </a:t>
            </a:r>
          </a:p>
          <a:p>
            <a:pPr marL="0" lvl="1" indent="-285750">
              <a:defRPr/>
            </a:pPr>
            <a:r>
              <a:rPr lang="en-US" sz="2200" b="1" baseline="0" dirty="0" smtClean="0">
                <a:solidFill>
                  <a:schemeClr val="bg1"/>
                </a:solidFill>
                <a:latin typeface="Arial Narrow" pitchFamily="34" charset="0"/>
              </a:rPr>
              <a:t>Bone is a composite consisting mainly of calcium phosphate (69%), water (9%), and collagen (20%).</a:t>
            </a:r>
            <a:endParaRPr lang="en-US" sz="2200" b="1" dirty="0" smtClean="0">
              <a:solidFill>
                <a:schemeClr val="bg1"/>
              </a:solidFill>
              <a:latin typeface="Arial Narrow" pitchFamily="34" charset="0"/>
            </a:endParaRPr>
          </a:p>
          <a:p>
            <a:pPr marL="0" lvl="1" indent="-285750">
              <a:defRPr/>
            </a:pPr>
            <a:endParaRPr lang="en-US" sz="2200" b="1" dirty="0" smtClean="0">
              <a:solidFill>
                <a:schemeClr val="bg1"/>
              </a:solidFill>
              <a:latin typeface="Arial Narrow" pitchFamily="34" charset="0"/>
            </a:endParaRPr>
          </a:p>
          <a:p>
            <a:pPr marL="0" lvl="1" indent="-285750">
              <a:defRPr/>
            </a:pPr>
            <a:r>
              <a:rPr lang="en-US" sz="2200" b="1" dirty="0" smtClean="0">
                <a:solidFill>
                  <a:schemeClr val="bg1"/>
                </a:solidFill>
                <a:latin typeface="Arial Narrow" pitchFamily="34" charset="0"/>
              </a:rPr>
              <a:t>Formed during </a:t>
            </a:r>
            <a:r>
              <a:rPr lang="en-US" sz="2200" b="1" dirty="0" smtClean="0">
                <a:solidFill>
                  <a:srgbClr val="FDCD03"/>
                </a:solidFill>
                <a:latin typeface="Arial Narrow" pitchFamily="34" charset="0"/>
              </a:rPr>
              <a:t>OSTEOGENESIS</a:t>
            </a:r>
            <a:r>
              <a:rPr lang="en-US" sz="2200" b="1" dirty="0" smtClean="0">
                <a:solidFill>
                  <a:schemeClr val="bg1"/>
                </a:solidFill>
                <a:latin typeface="Arial Narrow" pitchFamily="34" charset="0"/>
              </a:rPr>
              <a:t> by  </a:t>
            </a:r>
            <a:r>
              <a:rPr lang="en-US" sz="2200" b="1" dirty="0" smtClean="0">
                <a:solidFill>
                  <a:srgbClr val="FDCD03"/>
                </a:solidFill>
                <a:latin typeface="Arial Narrow" pitchFamily="34" charset="0"/>
              </a:rPr>
              <a:t>MINERALIZATION</a:t>
            </a:r>
            <a:r>
              <a:rPr lang="en-US" sz="2200" b="1" dirty="0" smtClean="0">
                <a:solidFill>
                  <a:schemeClr val="bg1"/>
                </a:solidFill>
                <a:latin typeface="Arial Narrow" pitchFamily="34" charset="0"/>
              </a:rPr>
              <a:t> of the organic matrix (osteoid Frame work) &amp; is mediated by alkaline phosphatase </a:t>
            </a:r>
          </a:p>
          <a:p>
            <a:endParaRPr lang="en-GB" dirty="0" smtClean="0"/>
          </a:p>
          <a:p>
            <a:pPr marL="0" lvl="1" indent="-285750">
              <a:defRPr/>
            </a:pPr>
            <a:r>
              <a:rPr lang="en-US" sz="2200" u="heavy" dirty="0" smtClean="0">
                <a:solidFill>
                  <a:schemeClr val="bg1"/>
                </a:solidFill>
                <a:uFill>
                  <a:solidFill>
                    <a:srgbClr val="FFC000"/>
                  </a:solidFill>
                </a:uFill>
                <a:latin typeface="Bernard MT Condensed" pitchFamily="18" charset="0"/>
              </a:rPr>
              <a:t>Organic</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35% of mass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Consists of ;</a:t>
            </a:r>
          </a:p>
          <a:p>
            <a:pPr lvl="0" indent="-342900">
              <a:buFont typeface="Wingdings 2" panose="05020102010507070707" pitchFamily="18" charset="2"/>
              <a:buChar char="·"/>
              <a:defRPr/>
            </a:pPr>
            <a:r>
              <a:rPr lang="en-US" sz="2200" b="1" dirty="0" smtClean="0">
                <a:solidFill>
                  <a:schemeClr val="bg1"/>
                </a:solidFill>
                <a:latin typeface="Arial Narrow" pitchFamily="34" charset="0"/>
              </a:rPr>
              <a:t>Organic matrix </a:t>
            </a:r>
            <a:r>
              <a:rPr lang="en-US" sz="2200" b="1" dirty="0" smtClean="0">
                <a:solidFill>
                  <a:srgbClr val="FDCD03"/>
                </a:solidFill>
                <a:latin typeface="Arial Narrow" pitchFamily="34" charset="0"/>
              </a:rPr>
              <a:t>[OSTEOID] </a:t>
            </a:r>
            <a:r>
              <a:rPr lang="en-US" sz="2200" b="1" dirty="0" smtClean="0">
                <a:solidFill>
                  <a:schemeClr val="bg1"/>
                </a:solidFill>
                <a:latin typeface="Arial Narrow" pitchFamily="34" charset="0"/>
                <a:sym typeface="Wingdings 3"/>
              </a:rPr>
              <a:t> produced by osteoblasts Bone Framework </a:t>
            </a:r>
          </a:p>
          <a:p>
            <a:pPr lvl="0" indent="-342900">
              <a:buFont typeface="Wingdings 2" panose="05020102010507070707" pitchFamily="18" charset="2"/>
              <a:buChar char="·"/>
              <a:defRPr/>
            </a:pPr>
            <a:endParaRPr lang="en-US" sz="2200" b="1" dirty="0" smtClean="0">
              <a:solidFill>
                <a:schemeClr val="bg1"/>
              </a:solidFill>
              <a:latin typeface="Arial Narrow" pitchFamily="34" charset="0"/>
              <a:sym typeface="Wingdings 3"/>
            </a:endParaRPr>
          </a:p>
          <a:p>
            <a:pPr marL="274320" lvl="2" indent="-228600">
              <a:buFont typeface="Arial" pitchFamily="34" charset="0"/>
              <a:buChar char="•"/>
              <a:defRPr/>
            </a:pPr>
            <a:r>
              <a:rPr lang="en-US" sz="2200" b="1" dirty="0" smtClean="0">
                <a:solidFill>
                  <a:schemeClr val="bg1"/>
                </a:solidFill>
                <a:latin typeface="Arial Narrow" pitchFamily="34" charset="0"/>
              </a:rPr>
              <a:t>Osteogenic cells </a:t>
            </a:r>
            <a:r>
              <a:rPr lang="en-US" sz="20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rPr>
              <a:t>mesenchymal</a:t>
            </a:r>
            <a:r>
              <a:rPr lang="en-US" sz="2200" b="1" dirty="0" smtClean="0">
                <a:solidFill>
                  <a:schemeClr val="bg1"/>
                </a:solidFill>
                <a:latin typeface="Arial Narrow" pitchFamily="34" charset="0"/>
              </a:rPr>
              <a:t> in origin </a:t>
            </a:r>
            <a:r>
              <a:rPr lang="en-US" sz="2200" b="1" dirty="0" smtClean="0">
                <a:solidFill>
                  <a:schemeClr val="bg1"/>
                </a:solidFill>
                <a:latin typeface="Arial Narrow" pitchFamily="34" charset="0"/>
                <a:sym typeface="Wingdings 3"/>
              </a:rPr>
              <a:t> are </a:t>
            </a:r>
            <a:r>
              <a:rPr lang="en-US" sz="2200" b="1" dirty="0" smtClean="0">
                <a:solidFill>
                  <a:schemeClr val="bg1"/>
                </a:solidFill>
                <a:latin typeface="Arial Narrow" pitchFamily="34" charset="0"/>
              </a:rPr>
              <a:t>progenitor of blasts &amp; </a:t>
            </a:r>
            <a:r>
              <a:rPr lang="en-US" sz="2200" b="1" dirty="0" err="1" smtClean="0">
                <a:solidFill>
                  <a:schemeClr val="bg1"/>
                </a:solidFill>
                <a:latin typeface="Arial Narrow" pitchFamily="34" charset="0"/>
              </a:rPr>
              <a:t>cytes</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are </a:t>
            </a:r>
            <a:r>
              <a:rPr lang="en-US" sz="2200" b="1" dirty="0" smtClean="0">
                <a:solidFill>
                  <a:schemeClr val="bg1"/>
                </a:solidFill>
                <a:latin typeface="Arial Narrow" pitchFamily="34" charset="0"/>
              </a:rPr>
              <a:t>found on all bone surfaces </a:t>
            </a:r>
          </a:p>
          <a:p>
            <a:pPr marL="274320" lvl="2" indent="-228600">
              <a:buFont typeface="Arial" pitchFamily="34" charset="0"/>
              <a:buChar char="•"/>
              <a:defRPr/>
            </a:pPr>
            <a:r>
              <a:rPr lang="en-US" sz="2200" b="1" dirty="0" smtClean="0">
                <a:solidFill>
                  <a:schemeClr val="bg1"/>
                </a:solidFill>
                <a:latin typeface="Arial Narrow" pitchFamily="34" charset="0"/>
              </a:rPr>
              <a:t>Osteocytes </a:t>
            </a:r>
            <a:r>
              <a:rPr lang="en-US" sz="2200" b="1" dirty="0" smtClean="0">
                <a:solidFill>
                  <a:schemeClr val="bg1"/>
                </a:solidFill>
                <a:latin typeface="Arial Narrow" pitchFamily="34" charset="0"/>
                <a:sym typeface="Wingdings 3"/>
              </a:rPr>
              <a:t> sense mechanical stress  signals to both blasts &amp; </a:t>
            </a:r>
            <a:r>
              <a:rPr lang="en-US" sz="2200" b="1" dirty="0" err="1" smtClean="0">
                <a:solidFill>
                  <a:schemeClr val="bg1"/>
                </a:solidFill>
                <a:latin typeface="Arial Narrow" pitchFamily="34" charset="0"/>
                <a:sym typeface="Wingdings 3"/>
              </a:rPr>
              <a:t>clasts</a:t>
            </a:r>
            <a:endParaRPr lang="en-US" sz="2200" b="1" dirty="0" smtClean="0">
              <a:solidFill>
                <a:schemeClr val="bg1"/>
              </a:solidFill>
              <a:latin typeface="Arial Narrow" pitchFamily="34" charset="0"/>
              <a:sym typeface="Wingdings 3"/>
            </a:endParaRPr>
          </a:p>
          <a:p>
            <a:pPr marL="274320" lvl="2" indent="-228600">
              <a:buFont typeface="Arial" pitchFamily="34" charset="0"/>
              <a:buChar char="•"/>
              <a:defRPr/>
            </a:pPr>
            <a:r>
              <a:rPr lang="en-GB" sz="1200" b="0" i="0" kern="1200" dirty="0" smtClean="0">
                <a:solidFill>
                  <a:schemeClr val="tx1"/>
                </a:solidFill>
                <a:effectLst/>
                <a:latin typeface="+mn-lt"/>
                <a:ea typeface="+mn-ea"/>
                <a:cs typeface="+mn-cs"/>
              </a:rPr>
              <a:t>Osteocytes, derived from osteoblasts, reside </a:t>
            </a:r>
            <a:r>
              <a:rPr lang="en-GB" sz="1200" b="1" i="0" u="sng" kern="1200" dirty="0" smtClean="0">
                <a:solidFill>
                  <a:schemeClr val="tx1"/>
                </a:solidFill>
                <a:effectLst/>
                <a:latin typeface="+mn-lt"/>
                <a:ea typeface="+mn-ea"/>
                <a:cs typeface="+mn-cs"/>
              </a:rPr>
              <a:t>within</a:t>
            </a:r>
            <a:r>
              <a:rPr lang="en-GB" sz="1200" b="0" i="0" kern="1200" dirty="0" smtClean="0">
                <a:solidFill>
                  <a:schemeClr val="tx1"/>
                </a:solidFill>
                <a:effectLst/>
                <a:latin typeface="+mn-lt"/>
                <a:ea typeface="+mn-ea"/>
                <a:cs typeface="+mn-cs"/>
              </a:rPr>
              <a:t> bone and communicate extensively with other bone cell populations to regulate bone metabolism.</a:t>
            </a:r>
            <a:endParaRPr lang="en-US" sz="2200" b="1" dirty="0" smtClean="0">
              <a:solidFill>
                <a:schemeClr val="bg1"/>
              </a:solidFill>
              <a:latin typeface="Arial Narrow" pitchFamily="34" charset="0"/>
            </a:endParaRPr>
          </a:p>
          <a:p>
            <a:pPr lvl="0" indent="-342900">
              <a:buFont typeface="Wingdings 2" panose="05020102010507070707" pitchFamily="18" charset="2"/>
              <a:buChar char="·"/>
              <a:defRPr/>
            </a:pPr>
            <a:endParaRPr lang="en-US" sz="2200" b="1" dirty="0" smtClean="0">
              <a:solidFill>
                <a:schemeClr val="bg1"/>
              </a:solidFill>
              <a:latin typeface="Arial Narrow" pitchFamily="34" charset="0"/>
              <a:sym typeface="Wingdings 3"/>
            </a:endParaRP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11</a:t>
            </a:fld>
            <a:endParaRPr lang="en-US"/>
          </a:p>
        </p:txBody>
      </p:sp>
    </p:spTree>
    <p:extLst>
      <p:ext uri="{BB962C8B-B14F-4D97-AF65-F5344CB8AC3E}">
        <p14:creationId xmlns:p14="http://schemas.microsoft.com/office/powerpoint/2010/main" val="291545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Narrow" pitchFamily="34" charset="0"/>
              </a:rPr>
              <a:t>Osteoclastes </a:t>
            </a:r>
            <a:r>
              <a:rPr lang="en-US" sz="1200" b="1" dirty="0" smtClean="0">
                <a:solidFill>
                  <a:schemeClr val="bg1"/>
                </a:solidFill>
                <a:latin typeface="Arial Narrow" pitchFamily="34" charset="0"/>
                <a:sym typeface="Wingdings 3"/>
              </a:rPr>
              <a:t> </a:t>
            </a:r>
            <a:r>
              <a:rPr lang="en-US" sz="1200" b="1" dirty="0" err="1" smtClean="0">
                <a:solidFill>
                  <a:schemeClr val="bg1"/>
                </a:solidFill>
                <a:latin typeface="Arial Narrow" pitchFamily="34" charset="0"/>
                <a:sym typeface="Wingdings 3"/>
              </a:rPr>
              <a:t>myloid</a:t>
            </a:r>
            <a:r>
              <a:rPr lang="en-US" sz="1200" b="1" dirty="0" smtClean="0">
                <a:solidFill>
                  <a:schemeClr val="bg1"/>
                </a:solidFill>
                <a:latin typeface="Arial Narrow" pitchFamily="34" charset="0"/>
                <a:sym typeface="Wingdings 3"/>
              </a:rPr>
              <a:t> in origin  made by fusion of multiple progenitors of monocytes.</a:t>
            </a: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12</a:t>
            </a:fld>
            <a:endParaRPr lang="en-US"/>
          </a:p>
        </p:txBody>
      </p:sp>
    </p:spTree>
    <p:extLst>
      <p:ext uri="{BB962C8B-B14F-4D97-AF65-F5344CB8AC3E}">
        <p14:creationId xmlns:p14="http://schemas.microsoft.com/office/powerpoint/2010/main" val="19614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13</a:t>
            </a:fld>
            <a:endParaRPr lang="en-US"/>
          </a:p>
        </p:txBody>
      </p:sp>
    </p:spTree>
    <p:extLst>
      <p:ext uri="{BB962C8B-B14F-4D97-AF65-F5344CB8AC3E}">
        <p14:creationId xmlns:p14="http://schemas.microsoft.com/office/powerpoint/2010/main" val="406213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HSC: hematopoietic stem cells…</a:t>
            </a:r>
          </a:p>
          <a:p>
            <a:r>
              <a:rPr lang="en-GB" sz="1200" b="0" i="0" kern="1200" dirty="0" smtClean="0">
                <a:solidFill>
                  <a:schemeClr val="tx1"/>
                </a:solidFill>
                <a:effectLst/>
                <a:latin typeface="+mn-lt"/>
                <a:ea typeface="+mn-ea"/>
                <a:cs typeface="+mn-cs"/>
              </a:rPr>
              <a:t>One of the major </a:t>
            </a:r>
            <a:r>
              <a:rPr lang="en-GB" sz="1200" b="0" i="0" kern="1200" dirty="0" err="1" smtClean="0">
                <a:solidFill>
                  <a:schemeClr val="tx1"/>
                </a:solidFill>
                <a:effectLst/>
                <a:latin typeface="+mn-lt"/>
                <a:ea typeface="+mn-ea"/>
                <a:cs typeface="+mn-cs"/>
              </a:rPr>
              <a:t>signaling</a:t>
            </a:r>
            <a:r>
              <a:rPr lang="en-GB" sz="1200" b="0" i="0" kern="1200" dirty="0" smtClean="0">
                <a:solidFill>
                  <a:schemeClr val="tx1"/>
                </a:solidFill>
                <a:effectLst/>
                <a:latin typeface="+mn-lt"/>
                <a:ea typeface="+mn-ea"/>
                <a:cs typeface="+mn-cs"/>
              </a:rPr>
              <a:t> pathways involved in the regulation of bone homeostasis is the WNT </a:t>
            </a:r>
            <a:r>
              <a:rPr lang="en-GB" sz="1200" b="0" i="0" kern="1200" dirty="0" err="1" smtClean="0">
                <a:solidFill>
                  <a:schemeClr val="tx1"/>
                </a:solidFill>
                <a:effectLst/>
                <a:latin typeface="+mn-lt"/>
                <a:ea typeface="+mn-ea"/>
                <a:cs typeface="+mn-cs"/>
              </a:rPr>
              <a:t>signaling</a:t>
            </a:r>
            <a:r>
              <a:rPr lang="en-GB" sz="1200" b="0" i="0" kern="1200" dirty="0" smtClean="0">
                <a:solidFill>
                  <a:schemeClr val="tx1"/>
                </a:solidFill>
                <a:effectLst/>
                <a:latin typeface="+mn-lt"/>
                <a:ea typeface="+mn-ea"/>
                <a:cs typeface="+mn-cs"/>
              </a:rPr>
              <a:t> pathway.</a:t>
            </a:r>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14</a:t>
            </a:fld>
            <a:endParaRPr lang="en-US"/>
          </a:p>
        </p:txBody>
      </p:sp>
    </p:spTree>
    <p:extLst>
      <p:ext uri="{BB962C8B-B14F-4D97-AF65-F5344CB8AC3E}">
        <p14:creationId xmlns:p14="http://schemas.microsoft.com/office/powerpoint/2010/main" val="144650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Role of OPG in bone remodelling  </a:t>
            </a:r>
            <a:r>
              <a:rPr lang="en-GB" sz="1200" b="0" i="0" kern="1200" dirty="0" smtClean="0">
                <a:solidFill>
                  <a:schemeClr val="tx1"/>
                </a:solidFill>
                <a:effectLst/>
                <a:latin typeface="+mn-lt"/>
                <a:ea typeface="+mn-ea"/>
                <a:cs typeface="+mn-cs"/>
              </a:rPr>
              <a:t>OPG produced by osteoblasts/BMSCs binds RANKL and prevents the association of RANK–RANKL required for osteoclast maturation and activity.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RANKL has three isoforms and its soluble form is secreted from osteoblasts. RANKL binding to its receptor on precursors and mature osteoclasts triggers the NF-</a:t>
            </a:r>
            <a:r>
              <a:rPr lang="en-GB" sz="1200" b="0" i="0" kern="1200" dirty="0" err="1" smtClean="0">
                <a:solidFill>
                  <a:schemeClr val="tx1"/>
                </a:solidFill>
                <a:effectLst/>
                <a:latin typeface="+mn-lt"/>
                <a:ea typeface="+mn-ea"/>
                <a:cs typeface="+mn-cs"/>
              </a:rPr>
              <a:t>κB</a:t>
            </a:r>
            <a:r>
              <a:rPr lang="en-GB" sz="1200" b="0" i="0" kern="1200" dirty="0" smtClean="0">
                <a:solidFill>
                  <a:schemeClr val="tx1"/>
                </a:solidFill>
                <a:effectLst/>
                <a:latin typeface="+mn-lt"/>
                <a:ea typeface="+mn-ea"/>
                <a:cs typeface="+mn-cs"/>
              </a:rPr>
              <a:t> pathway, resulting in differentiation, activation and survival of osteoclasts as well as bone turnover. </a:t>
            </a:r>
          </a:p>
          <a:p>
            <a:r>
              <a:rPr lang="en-GB" sz="1200" b="0" i="0" kern="1200" dirty="0" err="1" smtClean="0">
                <a:solidFill>
                  <a:schemeClr val="tx1"/>
                </a:solidFill>
                <a:effectLst/>
                <a:latin typeface="+mn-lt"/>
                <a:ea typeface="+mn-ea"/>
                <a:cs typeface="+mn-cs"/>
              </a:rPr>
              <a:t>Osteoprotegrin</a:t>
            </a:r>
            <a:r>
              <a:rPr lang="en-GB" sz="1200" b="0" i="0" kern="1200" dirty="0" smtClean="0">
                <a:solidFill>
                  <a:schemeClr val="tx1"/>
                </a:solidFill>
                <a:effectLst/>
                <a:latin typeface="+mn-lt"/>
                <a:ea typeface="+mn-ea"/>
                <a:cs typeface="+mn-cs"/>
              </a:rPr>
              <a:t> (OPG), an antagonist of RANKL and member of the </a:t>
            </a:r>
            <a:r>
              <a:rPr lang="en-GB" sz="1200" b="0" i="0" kern="1200" dirty="0" err="1" smtClean="0">
                <a:solidFill>
                  <a:schemeClr val="tx1"/>
                </a:solidFill>
                <a:effectLst/>
                <a:latin typeface="+mn-lt"/>
                <a:ea typeface="+mn-ea"/>
                <a:cs typeface="+mn-cs"/>
              </a:rPr>
              <a:t>tumor</a:t>
            </a:r>
            <a:r>
              <a:rPr lang="en-GB" sz="1200" b="0" i="0" kern="1200" dirty="0" smtClean="0">
                <a:solidFill>
                  <a:schemeClr val="tx1"/>
                </a:solidFill>
                <a:effectLst/>
                <a:latin typeface="+mn-lt"/>
                <a:ea typeface="+mn-ea"/>
                <a:cs typeface="+mn-cs"/>
              </a:rPr>
              <a:t> necrosis factor (TNF) receptor superfamily, is secreted by osteoblasts and prevents the differentiation and activity of osteoclasts.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OPG (</a:t>
            </a:r>
            <a:r>
              <a:rPr lang="en-GB" sz="1200" b="0" i="0" kern="1200" dirty="0" err="1" smtClean="0">
                <a:solidFill>
                  <a:schemeClr val="tx1"/>
                </a:solidFill>
                <a:effectLst/>
                <a:latin typeface="+mn-lt"/>
                <a:ea typeface="+mn-ea"/>
                <a:cs typeface="+mn-cs"/>
              </a:rPr>
              <a:t>osteoprotegerin</a:t>
            </a:r>
            <a:r>
              <a:rPr lang="en-GB" sz="1200" b="0" i="0" kern="1200" dirty="0" smtClean="0">
                <a:solidFill>
                  <a:schemeClr val="tx1"/>
                </a:solidFill>
                <a:effectLst/>
                <a:latin typeface="+mn-lt"/>
                <a:ea typeface="+mn-ea"/>
                <a:cs typeface="+mn-cs"/>
              </a:rPr>
              <a:t>), a secreted member of the TNF (tumour necrosis factor) receptor superfamily, has a variety of biological functions which include the regulation of bone turnover. OPG is a potent inhibitor of </a:t>
            </a:r>
            <a:r>
              <a:rPr lang="en-GB" sz="1200" b="0" i="0" kern="1200" dirty="0" err="1" smtClean="0">
                <a:solidFill>
                  <a:schemeClr val="tx1"/>
                </a:solidFill>
                <a:effectLst/>
                <a:latin typeface="+mn-lt"/>
                <a:ea typeface="+mn-ea"/>
                <a:cs typeface="+mn-cs"/>
              </a:rPr>
              <a:t>osteoclastic</a:t>
            </a:r>
            <a:r>
              <a:rPr lang="en-GB" sz="1200" b="0" i="0" kern="1200" dirty="0" smtClean="0">
                <a:solidFill>
                  <a:schemeClr val="tx1"/>
                </a:solidFill>
                <a:effectLst/>
                <a:latin typeface="+mn-lt"/>
                <a:ea typeface="+mn-ea"/>
                <a:cs typeface="+mn-cs"/>
              </a:rPr>
              <a:t> bone </a:t>
            </a:r>
            <a:r>
              <a:rPr lang="en-GB" sz="1200" b="0" i="0" kern="1200" dirty="0" err="1" smtClean="0">
                <a:solidFill>
                  <a:schemeClr val="tx1"/>
                </a:solidFill>
                <a:effectLst/>
                <a:latin typeface="+mn-lt"/>
                <a:ea typeface="+mn-ea"/>
                <a:cs typeface="+mn-cs"/>
              </a:rPr>
              <a:t>resorption</a:t>
            </a:r>
            <a:r>
              <a:rPr lang="en-GB" sz="1200" b="0" i="0" kern="1200" dirty="0" smtClean="0">
                <a:solidFill>
                  <a:schemeClr val="tx1"/>
                </a:solidFill>
                <a:effectLst/>
                <a:latin typeface="+mn-lt"/>
                <a:ea typeface="+mn-ea"/>
                <a:cs typeface="+mn-cs"/>
              </a:rPr>
              <a:t> and has been investigated as a potential therapeutic for the treatment of both osteoporosis and tumour-induced bone disease. Indeed, in murine models of cancer-induced bone disease, inhibition of </a:t>
            </a:r>
            <a:r>
              <a:rPr lang="en-GB" sz="1200" b="0" i="0" kern="1200" dirty="0" err="1" smtClean="0">
                <a:solidFill>
                  <a:schemeClr val="tx1"/>
                </a:solidFill>
                <a:effectLst/>
                <a:latin typeface="+mn-lt"/>
                <a:ea typeface="+mn-ea"/>
                <a:cs typeface="+mn-cs"/>
              </a:rPr>
              <a:t>osteoclastic</a:t>
            </a:r>
            <a:r>
              <a:rPr lang="en-GB" sz="1200" b="0" i="0" kern="1200" dirty="0" smtClean="0">
                <a:solidFill>
                  <a:schemeClr val="tx1"/>
                </a:solidFill>
                <a:effectLst/>
                <a:latin typeface="+mn-lt"/>
                <a:ea typeface="+mn-ea"/>
                <a:cs typeface="+mn-cs"/>
              </a:rPr>
              <a:t> activity by OPG was also associated with a reduction in tumour burden. </a:t>
            </a:r>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15</a:t>
            </a:fld>
            <a:endParaRPr lang="en-US"/>
          </a:p>
        </p:txBody>
      </p:sp>
    </p:spTree>
    <p:extLst>
      <p:ext uri="{BB962C8B-B14F-4D97-AF65-F5344CB8AC3E}">
        <p14:creationId xmlns:p14="http://schemas.microsoft.com/office/powerpoint/2010/main" val="27145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kern="1200" dirty="0" smtClean="0">
                <a:solidFill>
                  <a:schemeClr val="tx1"/>
                </a:solidFill>
                <a:effectLst/>
                <a:latin typeface="+mn-lt"/>
                <a:ea typeface="+mn-ea"/>
                <a:cs typeface="+mn-cs"/>
              </a:rPr>
              <a:t>A decrease in Ca</a:t>
            </a:r>
            <a:r>
              <a:rPr lang="en-GB" sz="1200" b="0" i="0" kern="1200" baseline="30000" dirty="0" smtClean="0">
                <a:solidFill>
                  <a:schemeClr val="tx1"/>
                </a:solidFill>
                <a:effectLst/>
                <a:latin typeface="+mn-lt"/>
                <a:ea typeface="+mn-ea"/>
                <a:cs typeface="+mn-cs"/>
              </a:rPr>
              <a:t>2+</a:t>
            </a:r>
            <a:r>
              <a:rPr lang="en-GB" sz="1200" b="0" i="0" kern="1200" dirty="0" smtClean="0">
                <a:solidFill>
                  <a:schemeClr val="tx1"/>
                </a:solidFill>
                <a:effectLst/>
                <a:latin typeface="+mn-lt"/>
                <a:ea typeface="+mn-ea"/>
                <a:cs typeface="+mn-cs"/>
              </a:rPr>
              <a:t> induces a release of PTH, whereas an increase in Ca</a:t>
            </a:r>
            <a:r>
              <a:rPr lang="en-GB" sz="1200" b="0" i="0" kern="1200" baseline="30000" dirty="0" smtClean="0">
                <a:solidFill>
                  <a:schemeClr val="tx1"/>
                </a:solidFill>
                <a:effectLst/>
                <a:latin typeface="+mn-lt"/>
                <a:ea typeface="+mn-ea"/>
                <a:cs typeface="+mn-cs"/>
              </a:rPr>
              <a:t>2+</a:t>
            </a:r>
            <a:r>
              <a:rPr lang="en-GB" sz="1200" b="0" i="0" kern="1200" dirty="0" smtClean="0">
                <a:solidFill>
                  <a:schemeClr val="tx1"/>
                </a:solidFill>
                <a:effectLst/>
                <a:latin typeface="+mn-lt"/>
                <a:ea typeface="+mn-ea"/>
                <a:cs typeface="+mn-cs"/>
              </a:rPr>
              <a:t> level has an inhibitory effect on the PTH secretion through the calcium-sensing receptor.</a:t>
            </a:r>
          </a:p>
          <a:p>
            <a:r>
              <a:rPr lang="en-GB" sz="1200" b="0" i="0" kern="1200" dirty="0" smtClean="0">
                <a:solidFill>
                  <a:schemeClr val="tx1"/>
                </a:solidFill>
                <a:effectLst/>
                <a:latin typeface="+mn-lt"/>
                <a:ea typeface="+mn-ea"/>
                <a:cs typeface="+mn-cs"/>
              </a:rPr>
              <a:t>PTH increases ionic calcium concentration in the serum, acting primarily on bone and kidney cells through the type 1 PTH receptor. Interestingly, PTH stimulates bone formation when administrated intermittently but causes severe bone loss with continuous administration. [Low levels of PTH prevent bone loss.]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PTH (1-34) is a promising anabolic agent to date in the treatment of osteoporosis [</a:t>
            </a:r>
            <a:r>
              <a:rPr lang="en-GB" sz="1200" b="0" i="0" kern="1200" dirty="0" smtClean="0">
                <a:solidFill>
                  <a:schemeClr val="tx1"/>
                </a:solidFill>
                <a:effectLst/>
                <a:latin typeface="+mn-lt"/>
                <a:ea typeface="+mn-ea"/>
                <a:cs typeface="+mn-cs"/>
                <a:hlinkClick r:id="rId3"/>
              </a:rPr>
              <a:t>4</a:t>
            </a:r>
            <a:r>
              <a:rPr lang="en-GB" sz="1200" b="0" i="0" kern="1200" dirty="0" smtClean="0">
                <a:solidFill>
                  <a:schemeClr val="tx1"/>
                </a:solidFill>
                <a:effectLst/>
                <a:latin typeface="+mn-lt"/>
                <a:ea typeface="+mn-ea"/>
                <a:cs typeface="+mn-cs"/>
              </a:rPr>
              <a:t>]. This is due to direct stimulation of bone formation. PTH injections improve bone qualities, increase bone mass and prevent osteoporotic fractures.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Parathyroid hormone (PTH) is one of the two major hormones modulating calcium and phosphate homeostasis, the other being </a:t>
            </a:r>
            <a:r>
              <a:rPr lang="en-GB" sz="1200" b="0" i="0" kern="1200" dirty="0" err="1" smtClean="0">
                <a:solidFill>
                  <a:schemeClr val="tx1"/>
                </a:solidFill>
                <a:effectLst/>
                <a:latin typeface="+mn-lt"/>
                <a:ea typeface="+mn-ea"/>
                <a:cs typeface="+mn-cs"/>
              </a:rPr>
              <a:t>calcitriol</a:t>
            </a:r>
            <a:r>
              <a:rPr lang="en-GB" sz="1200" b="0" i="0" kern="1200" dirty="0" smtClean="0">
                <a:solidFill>
                  <a:schemeClr val="tx1"/>
                </a:solidFill>
                <a:effectLst/>
                <a:latin typeface="+mn-lt"/>
                <a:ea typeface="+mn-ea"/>
                <a:cs typeface="+mn-cs"/>
              </a:rPr>
              <a:t> (1,25-dihydroxyvitamin D).</a:t>
            </a:r>
          </a:p>
          <a:p>
            <a:r>
              <a:rPr lang="en-GB" sz="1200" b="0" i="0" kern="1200" dirty="0" smtClean="0">
                <a:solidFill>
                  <a:schemeClr val="tx1"/>
                </a:solidFill>
                <a:effectLst/>
                <a:latin typeface="+mn-lt"/>
                <a:ea typeface="+mn-ea"/>
                <a:cs typeface="+mn-cs"/>
              </a:rPr>
              <a:t>On a more chronic basis, PTH also stimulates the conversion of </a:t>
            </a:r>
            <a:r>
              <a:rPr lang="en-GB" sz="1200" b="0" i="0" kern="1200" dirty="0" err="1" smtClean="0">
                <a:solidFill>
                  <a:schemeClr val="tx1"/>
                </a:solidFill>
                <a:effectLst/>
                <a:latin typeface="+mn-lt"/>
                <a:ea typeface="+mn-ea"/>
                <a:cs typeface="+mn-cs"/>
              </a:rPr>
              <a:t>calcidiol</a:t>
            </a:r>
            <a:r>
              <a:rPr lang="en-GB" sz="1200" b="0" i="0" kern="1200" dirty="0" smtClean="0">
                <a:solidFill>
                  <a:schemeClr val="tx1"/>
                </a:solidFill>
                <a:effectLst/>
                <a:latin typeface="+mn-lt"/>
                <a:ea typeface="+mn-ea"/>
                <a:cs typeface="+mn-cs"/>
              </a:rPr>
              <a:t> (25-hydroxyvitamin D) to </a:t>
            </a:r>
            <a:r>
              <a:rPr lang="en-GB" sz="1200" b="0" i="0" kern="1200" dirty="0" err="1" smtClean="0">
                <a:solidFill>
                  <a:schemeClr val="tx1"/>
                </a:solidFill>
                <a:effectLst/>
                <a:latin typeface="+mn-lt"/>
                <a:ea typeface="+mn-ea"/>
                <a:cs typeface="+mn-cs"/>
              </a:rPr>
              <a:t>calcitriol</a:t>
            </a:r>
            <a:r>
              <a:rPr lang="en-GB" sz="1200" b="0" i="0" kern="1200" dirty="0" smtClean="0">
                <a:solidFill>
                  <a:schemeClr val="tx1"/>
                </a:solidFill>
                <a:effectLst/>
                <a:latin typeface="+mn-lt"/>
                <a:ea typeface="+mn-ea"/>
                <a:cs typeface="+mn-cs"/>
              </a:rPr>
              <a:t> in renal tubular cells, thereby stimulating intestinal calcium absorption.</a:t>
            </a:r>
          </a:p>
          <a:p>
            <a:r>
              <a:rPr lang="en-GB" sz="1200" b="0" i="0" kern="1200" dirty="0" smtClean="0">
                <a:solidFill>
                  <a:schemeClr val="tx1"/>
                </a:solidFill>
                <a:effectLst/>
                <a:latin typeface="+mn-lt"/>
                <a:ea typeface="+mn-ea"/>
                <a:cs typeface="+mn-cs"/>
              </a:rPr>
              <a:t>PTH secretion is, in turn, regulated by serum ionized calcium acting via an exquisitely sensitive calcium-sensing receptor (</a:t>
            </a:r>
            <a:r>
              <a:rPr lang="en-GB" sz="1200" b="0" i="0" kern="1200" dirty="0" err="1" smtClean="0">
                <a:solidFill>
                  <a:schemeClr val="tx1"/>
                </a:solidFill>
                <a:effectLst/>
                <a:latin typeface="+mn-lt"/>
                <a:ea typeface="+mn-ea"/>
                <a:cs typeface="+mn-cs"/>
              </a:rPr>
              <a:t>CaSR</a:t>
            </a:r>
            <a:r>
              <a:rPr lang="en-GB" sz="1200" b="0" i="0" kern="1200" dirty="0" smtClean="0">
                <a:solidFill>
                  <a:schemeClr val="tx1"/>
                </a:solidFill>
                <a:effectLst/>
                <a:latin typeface="+mn-lt"/>
                <a:ea typeface="+mn-ea"/>
                <a:cs typeface="+mn-cs"/>
              </a:rPr>
              <a:t>) on the surface of parathyroid cells.</a:t>
            </a:r>
          </a:p>
          <a:p>
            <a:r>
              <a:rPr lang="en-GB" sz="1200" b="0" i="0" kern="1200" dirty="0" smtClean="0">
                <a:solidFill>
                  <a:schemeClr val="tx1"/>
                </a:solidFill>
                <a:effectLst/>
                <a:latin typeface="+mn-lt"/>
                <a:ea typeface="+mn-ea"/>
                <a:cs typeface="+mn-cs"/>
              </a:rPr>
              <a:t>PTH also stimulates secretion of </a:t>
            </a:r>
            <a:r>
              <a:rPr lang="en-GB" sz="1200" b="0" i="0" kern="1200" dirty="0" err="1" smtClean="0">
                <a:solidFill>
                  <a:schemeClr val="tx1"/>
                </a:solidFill>
                <a:effectLst/>
                <a:latin typeface="+mn-lt"/>
                <a:ea typeface="+mn-ea"/>
                <a:cs typeface="+mn-cs"/>
              </a:rPr>
              <a:t>calcitriol</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 </a:t>
            </a:r>
          </a:p>
          <a:p>
            <a:r>
              <a:rPr lang="en-GB" sz="1200" b="1" i="1" u="sng" kern="1200" dirty="0" err="1" smtClean="0">
                <a:solidFill>
                  <a:schemeClr val="tx1"/>
                </a:solidFill>
                <a:effectLst/>
                <a:latin typeface="+mn-lt"/>
                <a:ea typeface="+mn-ea"/>
                <a:cs typeface="+mn-cs"/>
              </a:rPr>
              <a:t>Calcitriol</a:t>
            </a:r>
            <a:r>
              <a:rPr lang="en-GB" sz="1200" b="1" i="1" u="sng" kern="1200" dirty="0" smtClean="0">
                <a:solidFill>
                  <a:schemeClr val="tx1"/>
                </a:solidFill>
                <a:effectLst/>
                <a:latin typeface="+mn-lt"/>
                <a:ea typeface="+mn-ea"/>
                <a:cs typeface="+mn-cs"/>
              </a:rPr>
              <a:t> (1,25 </a:t>
            </a:r>
            <a:r>
              <a:rPr lang="en-GB" sz="1200" b="1" i="1" u="sng" kern="1200" dirty="0" err="1" smtClean="0">
                <a:solidFill>
                  <a:schemeClr val="tx1"/>
                </a:solidFill>
                <a:effectLst/>
                <a:latin typeface="+mn-lt"/>
                <a:ea typeface="+mn-ea"/>
                <a:cs typeface="+mn-cs"/>
              </a:rPr>
              <a:t>dihydroxycholecalciferol</a:t>
            </a:r>
            <a:r>
              <a:rPr lang="en-GB" sz="1200" b="1" i="1" u="sng" kern="1200" dirty="0" smtClean="0">
                <a:solidFill>
                  <a:schemeClr val="tx1"/>
                </a:solidFill>
                <a:effectLst/>
                <a:latin typeface="+mn-lt"/>
                <a:ea typeface="+mn-ea"/>
                <a:cs typeface="+mn-cs"/>
              </a:rPr>
              <a:t> = composed of </a:t>
            </a:r>
            <a:r>
              <a:rPr lang="en-GB" sz="1200" b="1" i="1" u="sng" kern="1200" dirty="0" err="1" smtClean="0">
                <a:solidFill>
                  <a:schemeClr val="tx1"/>
                </a:solidFill>
                <a:effectLst/>
                <a:latin typeface="+mn-lt"/>
                <a:ea typeface="+mn-ea"/>
                <a:cs typeface="+mn-cs"/>
              </a:rPr>
              <a:t>vit</a:t>
            </a:r>
            <a:r>
              <a:rPr lang="en-GB" sz="1200" b="1" i="1" u="sng" kern="1200" dirty="0" smtClean="0">
                <a:solidFill>
                  <a:schemeClr val="tx1"/>
                </a:solidFill>
                <a:effectLst/>
                <a:latin typeface="+mn-lt"/>
                <a:ea typeface="+mn-ea"/>
                <a:cs typeface="+mn-cs"/>
              </a:rPr>
              <a:t>. D);</a:t>
            </a:r>
            <a:r>
              <a:rPr lang="en-GB" sz="1200" b="0" i="0" kern="1200" dirty="0" smtClean="0">
                <a:solidFill>
                  <a:schemeClr val="tx1"/>
                </a:solidFill>
                <a:effectLst/>
                <a:latin typeface="+mn-lt"/>
                <a:ea typeface="+mn-ea"/>
                <a:cs typeface="+mn-cs"/>
              </a:rPr>
              <a:t> The direct influence of </a:t>
            </a:r>
            <a:r>
              <a:rPr lang="en-GB" sz="1200" b="0" i="0" kern="1200" dirty="0" err="1" smtClean="0">
                <a:solidFill>
                  <a:schemeClr val="tx1"/>
                </a:solidFill>
                <a:effectLst/>
                <a:latin typeface="+mn-lt"/>
                <a:ea typeface="+mn-ea"/>
                <a:cs typeface="+mn-cs"/>
              </a:rPr>
              <a:t>calcitriol</a:t>
            </a:r>
            <a:r>
              <a:rPr lang="en-GB" sz="1200" b="0" i="0" kern="1200" dirty="0" smtClean="0">
                <a:solidFill>
                  <a:schemeClr val="tx1"/>
                </a:solidFill>
                <a:effectLst/>
                <a:latin typeface="+mn-lt"/>
                <a:ea typeface="+mn-ea"/>
                <a:cs typeface="+mn-cs"/>
              </a:rPr>
              <a:t> is increasing the uptake of dietary calcium into the blood, but also the uptake of calcium into the bones </a:t>
            </a:r>
            <a:r>
              <a:rPr lang="en-GB" sz="1200" b="1" i="0" kern="1200" dirty="0" smtClean="0">
                <a:solidFill>
                  <a:schemeClr val="tx1"/>
                </a:solidFill>
                <a:effectLst/>
                <a:latin typeface="+mn-lt"/>
                <a:ea typeface="+mn-ea"/>
                <a:cs typeface="+mn-cs"/>
              </a:rPr>
              <a:t>(4)</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Calcitriol</a:t>
            </a:r>
            <a:r>
              <a:rPr lang="en-GB" sz="1200" b="0" i="0" kern="1200" dirty="0" smtClean="0">
                <a:solidFill>
                  <a:schemeClr val="tx1"/>
                </a:solidFill>
                <a:effectLst/>
                <a:latin typeface="+mn-lt"/>
                <a:ea typeface="+mn-ea"/>
                <a:cs typeface="+mn-cs"/>
              </a:rPr>
              <a:t> therefore also stimulates osteoblast activity </a:t>
            </a:r>
            <a:r>
              <a:rPr lang="en-GB" sz="1200" b="1" i="0" kern="1200" dirty="0" smtClean="0">
                <a:solidFill>
                  <a:schemeClr val="tx1"/>
                </a:solidFill>
                <a:effectLst/>
                <a:latin typeface="+mn-lt"/>
                <a:ea typeface="+mn-ea"/>
                <a:cs typeface="+mn-cs"/>
              </a:rPr>
              <a:t>(22) </a:t>
            </a:r>
            <a:r>
              <a:rPr lang="en-GB" sz="1200" b="0" i="0" kern="1200" dirty="0" smtClean="0">
                <a:solidFill>
                  <a:schemeClr val="tx1"/>
                </a:solidFill>
                <a:effectLst/>
                <a:latin typeface="+mn-lt"/>
                <a:ea typeface="+mn-ea"/>
                <a:cs typeface="+mn-cs"/>
              </a:rPr>
              <a:t>and thus increases osteoblasts apoptosis </a:t>
            </a:r>
            <a:r>
              <a:rPr lang="en-GB" sz="1200" b="1" i="0" kern="1200" dirty="0" smtClean="0">
                <a:solidFill>
                  <a:schemeClr val="tx1"/>
                </a:solidFill>
                <a:effectLst/>
                <a:latin typeface="+mn-lt"/>
                <a:ea typeface="+mn-ea"/>
                <a:cs typeface="+mn-cs"/>
              </a:rPr>
              <a:t>(5)</a:t>
            </a:r>
            <a:r>
              <a:rPr lang="en-GB" sz="1200" b="0" i="0" kern="1200" dirty="0" smtClean="0">
                <a:solidFill>
                  <a:schemeClr val="tx1"/>
                </a:solidFill>
                <a:effectLst/>
                <a:latin typeface="+mn-lt"/>
                <a:ea typeface="+mn-ea"/>
                <a:cs typeface="+mn-cs"/>
              </a:rPr>
              <a:t>) and deportation of calcium from the bones. </a:t>
            </a:r>
            <a:r>
              <a:rPr lang="en-GB" sz="1200" b="1" i="0" kern="1200" dirty="0" smtClean="0">
                <a:solidFill>
                  <a:schemeClr val="tx1"/>
                </a:solidFill>
                <a:effectLst/>
                <a:latin typeface="+mn-lt"/>
                <a:ea typeface="+mn-ea"/>
                <a:cs typeface="+mn-cs"/>
              </a:rPr>
              <a:t>(23)</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t>
            </a:r>
          </a:p>
          <a:p>
            <a:r>
              <a:rPr lang="en-GB" sz="1200" b="0" i="0" kern="1200" dirty="0" err="1" smtClean="0">
                <a:solidFill>
                  <a:schemeClr val="tx1"/>
                </a:solidFill>
                <a:effectLst/>
                <a:latin typeface="+mn-lt"/>
                <a:ea typeface="+mn-ea"/>
                <a:cs typeface="+mn-cs"/>
              </a:rPr>
              <a:t>Calcitriol</a:t>
            </a:r>
            <a:r>
              <a:rPr lang="en-GB" sz="1200" b="0" i="0" kern="1200" dirty="0" smtClean="0">
                <a:solidFill>
                  <a:schemeClr val="tx1"/>
                </a:solidFill>
                <a:effectLst/>
                <a:latin typeface="+mn-lt"/>
                <a:ea typeface="+mn-ea"/>
                <a:cs typeface="+mn-cs"/>
              </a:rPr>
              <a:t> however also inhibits secretion of PTH.</a:t>
            </a:r>
          </a:p>
          <a:p>
            <a:endParaRPr lang="en-GB" sz="1200" b="0" i="0" kern="1200" dirty="0" smtClean="0">
              <a:solidFill>
                <a:schemeClr val="tx1"/>
              </a:solidFill>
              <a:effectLst/>
              <a:latin typeface="+mn-lt"/>
              <a:ea typeface="+mn-ea"/>
              <a:cs typeface="+mn-cs"/>
            </a:endParaRPr>
          </a:p>
          <a:p>
            <a:r>
              <a:rPr lang="en-GB" sz="1200" b="0" i="0" kern="1200" dirty="0" err="1" smtClean="0">
                <a:solidFill>
                  <a:schemeClr val="tx1"/>
                </a:solidFill>
                <a:effectLst/>
                <a:latin typeface="+mn-lt"/>
                <a:ea typeface="+mn-ea"/>
                <a:cs typeface="+mn-cs"/>
              </a:rPr>
              <a:t>estrogen</a:t>
            </a:r>
            <a:r>
              <a:rPr lang="en-GB" sz="1200" b="0" i="0" kern="1200" dirty="0" smtClean="0">
                <a:solidFill>
                  <a:schemeClr val="tx1"/>
                </a:solidFill>
                <a:effectLst/>
                <a:latin typeface="+mn-lt"/>
                <a:ea typeface="+mn-ea"/>
                <a:cs typeface="+mn-cs"/>
              </a:rPr>
              <a:t> does not stimulate osteoblasts,  but even inhibits osteoblast activity (and number) and therefore inhibits calcium influx in the bones and also inhibits deportation of calcium from the bones. Thus </a:t>
            </a:r>
            <a:r>
              <a:rPr lang="en-GB" sz="1200" b="0" i="0" kern="1200" dirty="0" err="1" smtClean="0">
                <a:solidFill>
                  <a:schemeClr val="tx1"/>
                </a:solidFill>
                <a:effectLst/>
                <a:latin typeface="+mn-lt"/>
                <a:ea typeface="+mn-ea"/>
                <a:cs typeface="+mn-cs"/>
              </a:rPr>
              <a:t>estrogen</a:t>
            </a:r>
            <a:r>
              <a:rPr lang="en-GB" sz="1200" b="0" i="0" kern="1200" dirty="0" smtClean="0">
                <a:solidFill>
                  <a:schemeClr val="tx1"/>
                </a:solidFill>
                <a:effectLst/>
                <a:latin typeface="+mn-lt"/>
                <a:ea typeface="+mn-ea"/>
                <a:cs typeface="+mn-cs"/>
              </a:rPr>
              <a:t> protects the bones against excessive bone turnover and osteoblasts against apoptosis.</a:t>
            </a:r>
          </a:p>
          <a:p>
            <a:r>
              <a:rPr lang="en-GB" sz="1200" b="0" i="0" kern="1200" dirty="0" err="1" smtClean="0">
                <a:solidFill>
                  <a:schemeClr val="tx1"/>
                </a:solidFill>
                <a:effectLst/>
                <a:latin typeface="+mn-lt"/>
                <a:ea typeface="+mn-ea"/>
                <a:cs typeface="+mn-cs"/>
              </a:rPr>
              <a:t>Estrogen</a:t>
            </a:r>
            <a:r>
              <a:rPr lang="en-GB" sz="1200" b="0" i="0" kern="1200" dirty="0" smtClean="0">
                <a:solidFill>
                  <a:schemeClr val="tx1"/>
                </a:solidFill>
                <a:effectLst/>
                <a:latin typeface="+mn-lt"/>
                <a:ea typeface="+mn-ea"/>
                <a:cs typeface="+mn-cs"/>
              </a:rPr>
              <a:t> prevents death of osteoblasts, in particular, because osteoblasts are more sensitive to aging phenomena than osteoclasts.</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
            </a:r>
            <a:br>
              <a:rPr lang="en-GB" sz="1200" b="1" i="0" kern="1200" dirty="0" smtClean="0">
                <a:solidFill>
                  <a:schemeClr val="tx1"/>
                </a:solidFill>
                <a:effectLst/>
                <a:latin typeface="+mn-lt"/>
                <a:ea typeface="+mn-ea"/>
                <a:cs typeface="+mn-cs"/>
              </a:rPr>
            </a:br>
            <a:r>
              <a:rPr lang="en-GB" sz="1200" b="1" i="0" kern="1200" dirty="0" smtClean="0">
                <a:solidFill>
                  <a:schemeClr val="tx1"/>
                </a:solidFill>
                <a:effectLst/>
                <a:latin typeface="+mn-lt"/>
                <a:ea typeface="+mn-ea"/>
                <a:cs typeface="+mn-cs"/>
              </a:rPr>
              <a:t>Calcitonin</a:t>
            </a:r>
            <a:r>
              <a:rPr lang="en-GB" sz="1200" b="0" i="0" kern="1200" dirty="0" smtClean="0">
                <a:solidFill>
                  <a:schemeClr val="tx1"/>
                </a:solidFill>
                <a:effectLst/>
                <a:latin typeface="+mn-lt"/>
                <a:ea typeface="+mn-ea"/>
                <a:cs typeface="+mn-cs"/>
              </a:rPr>
              <a:t> works to control calcium and potassium levels. It does this by inhibiting the activity of the osteoclasts, the cells that break down </a:t>
            </a:r>
            <a:r>
              <a:rPr lang="en-GB" sz="1200" b="1" i="0" kern="1200" dirty="0" smtClean="0">
                <a:solidFill>
                  <a:schemeClr val="tx1"/>
                </a:solidFill>
                <a:effectLst/>
                <a:latin typeface="+mn-lt"/>
                <a:ea typeface="+mn-ea"/>
                <a:cs typeface="+mn-cs"/>
              </a:rPr>
              <a:t>bone. </a:t>
            </a:r>
            <a:r>
              <a:rPr lang="en-GB" sz="1200" b="0" i="0" kern="1200" dirty="0" smtClean="0">
                <a:solidFill>
                  <a:schemeClr val="tx1"/>
                </a:solidFill>
                <a:effectLst/>
                <a:latin typeface="+mn-lt"/>
                <a:ea typeface="+mn-ea"/>
                <a:cs typeface="+mn-cs"/>
              </a:rPr>
              <a:t>Calcitonin is a hormone secreted by the thyroid gland that reduces the concentration of blood calcium level when it has risen to an above normal level. </a:t>
            </a:r>
          </a:p>
          <a:p>
            <a:r>
              <a:rPr lang="en-GB" sz="1200" b="0" i="0" kern="1200" dirty="0" smtClean="0">
                <a:solidFill>
                  <a:schemeClr val="tx1"/>
                </a:solidFill>
                <a:effectLst/>
                <a:latin typeface="+mn-lt"/>
                <a:ea typeface="+mn-ea"/>
                <a:cs typeface="+mn-cs"/>
              </a:rPr>
              <a:t>Calcitonin opposes the effects of parathyroid hormone (PTH), which acts to increase the blood calcium level. Calcitonin lowers blood calcium levels by suppressing osteoclast activity in the bones and increasing the amount of calcium excreted in the urine. The hormone also prevents the absorption of calcium from the intestine, as well as increasing the calcium absorbed by the kidney.</a:t>
            </a:r>
          </a:p>
          <a:p>
            <a:r>
              <a:rPr lang="en-GB" sz="1200" b="0" i="0" kern="1200" dirty="0" smtClean="0">
                <a:solidFill>
                  <a:schemeClr val="tx1"/>
                </a:solidFill>
                <a:effectLst/>
                <a:latin typeface="+mn-lt"/>
                <a:ea typeface="+mn-ea"/>
                <a:cs typeface="+mn-cs"/>
              </a:rPr>
              <a:t>Calcitonin is used to treat or prevent conditions that lead to loss of calcium from the bones.</a:t>
            </a:r>
          </a:p>
          <a:p>
            <a:endParaRPr lang="en-GB"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16</a:t>
            </a:fld>
            <a:endParaRPr lang="en-US"/>
          </a:p>
        </p:txBody>
      </p:sp>
    </p:spTree>
    <p:extLst>
      <p:ext uri="{BB962C8B-B14F-4D97-AF65-F5344CB8AC3E}">
        <p14:creationId xmlns:p14="http://schemas.microsoft.com/office/powerpoint/2010/main" val="99094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point of this pic is to know that the bone </a:t>
            </a:r>
            <a:r>
              <a:rPr lang="en-GB" dirty="0" err="1" smtClean="0"/>
              <a:t>remodeling</a:t>
            </a:r>
            <a:r>
              <a:rPr lang="en-GB" dirty="0" smtClean="0"/>
              <a:t> require long time.</a:t>
            </a:r>
          </a:p>
          <a:p>
            <a:endParaRPr lang="en-GB" dirty="0" smtClean="0"/>
          </a:p>
          <a:p>
            <a:pPr algn="l">
              <a:spcBef>
                <a:spcPct val="50000"/>
              </a:spcBef>
            </a:pPr>
            <a:r>
              <a:rPr lang="en-US" sz="1200" b="1" dirty="0" smtClean="0">
                <a:solidFill>
                  <a:srgbClr val="FFFFFF"/>
                </a:solidFill>
                <a:latin typeface="Arial" charset="0"/>
              </a:rPr>
              <a:t>From birth through adolescence, new bone is built faster than old bone is removed</a:t>
            </a:r>
          </a:p>
          <a:p>
            <a:pPr algn="l">
              <a:spcBef>
                <a:spcPct val="50000"/>
              </a:spcBef>
            </a:pPr>
            <a:r>
              <a:rPr lang="en-US" sz="1200" b="1" dirty="0" smtClean="0">
                <a:solidFill>
                  <a:srgbClr val="FFFFFF"/>
                </a:solidFill>
                <a:latin typeface="Arial" charset="0"/>
              </a:rPr>
              <a:t>In mid-life, depending on lifestyle and other factors, bone removal can achieve     a balance with bone formation</a:t>
            </a:r>
          </a:p>
          <a:p>
            <a:pPr algn="l">
              <a:spcBef>
                <a:spcPct val="50000"/>
              </a:spcBef>
            </a:pPr>
            <a:r>
              <a:rPr lang="en-US" sz="1200" b="1" dirty="0" smtClean="0">
                <a:solidFill>
                  <a:srgbClr val="FFFFFF"/>
                </a:solidFill>
                <a:latin typeface="Arial" charset="0"/>
              </a:rPr>
              <a:t>After menopause, bone removal may accelerate due to a decrease in estrogen</a:t>
            </a:r>
            <a:r>
              <a:rPr lang="en-US" sz="1200" b="1" dirty="0" smtClean="0">
                <a:solidFill>
                  <a:srgbClr val="FFFFFF"/>
                </a:solidFill>
                <a:latin typeface="Arial Unicode MS" pitchFamily="50" charset="-128"/>
              </a:rPr>
              <a:t> </a:t>
            </a: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17</a:t>
            </a:fld>
            <a:endParaRPr lang="en-US"/>
          </a:p>
        </p:txBody>
      </p:sp>
    </p:spTree>
    <p:extLst>
      <p:ext uri="{BB962C8B-B14F-4D97-AF65-F5344CB8AC3E}">
        <p14:creationId xmlns:p14="http://schemas.microsoft.com/office/powerpoint/2010/main" val="923960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18</a:t>
            </a:fld>
            <a:endParaRPr lang="en-US"/>
          </a:p>
        </p:txBody>
      </p:sp>
    </p:spTree>
    <p:extLst>
      <p:ext uri="{BB962C8B-B14F-4D97-AF65-F5344CB8AC3E}">
        <p14:creationId xmlns:p14="http://schemas.microsoft.com/office/powerpoint/2010/main" val="888368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19</a:t>
            </a:fld>
            <a:endParaRPr lang="en-US"/>
          </a:p>
        </p:txBody>
      </p:sp>
    </p:spTree>
    <p:extLst>
      <p:ext uri="{BB962C8B-B14F-4D97-AF65-F5344CB8AC3E}">
        <p14:creationId xmlns:p14="http://schemas.microsoft.com/office/powerpoint/2010/main" val="3907423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b="1" dirty="0" smtClean="0">
                <a:solidFill>
                  <a:srgbClr val="FFFFFF"/>
                </a:solidFill>
                <a:latin typeface="Arial" charset="0"/>
              </a:rPr>
              <a:t>You build bone until about age 30</a:t>
            </a:r>
          </a:p>
          <a:p>
            <a:pPr>
              <a:spcBef>
                <a:spcPct val="50000"/>
              </a:spcBef>
            </a:pPr>
            <a:r>
              <a:rPr lang="en-US" sz="1200" b="1" dirty="0" smtClean="0">
                <a:solidFill>
                  <a:srgbClr val="FFFFFF"/>
                </a:solidFill>
                <a:latin typeface="Arial" charset="0"/>
              </a:rPr>
              <a:t>Steps to building healthy bones include:</a:t>
            </a:r>
          </a:p>
          <a:p>
            <a:pPr>
              <a:spcBef>
                <a:spcPct val="50000"/>
              </a:spcBef>
            </a:pPr>
            <a:r>
              <a:rPr lang="en-US" sz="1200" b="1" dirty="0" smtClean="0">
                <a:solidFill>
                  <a:srgbClr val="FFFFFF"/>
                </a:solidFill>
                <a:latin typeface="Arial" charset="0"/>
              </a:rPr>
              <a:t>	Calcium &amp; vitamin D</a:t>
            </a:r>
          </a:p>
          <a:p>
            <a:pPr>
              <a:spcBef>
                <a:spcPct val="50000"/>
              </a:spcBef>
            </a:pPr>
            <a:r>
              <a:rPr lang="en-US" sz="1200" b="1" dirty="0" smtClean="0">
                <a:solidFill>
                  <a:srgbClr val="FFFFFF"/>
                </a:solidFill>
                <a:latin typeface="Arial" charset="0"/>
              </a:rPr>
              <a:t>		Limit Caffeine &amp; Alcohol </a:t>
            </a:r>
          </a:p>
          <a:p>
            <a:pPr>
              <a:spcBef>
                <a:spcPct val="50000"/>
              </a:spcBef>
            </a:pPr>
            <a:r>
              <a:rPr lang="en-US" sz="1200" b="1" dirty="0" smtClean="0">
                <a:solidFill>
                  <a:srgbClr val="FFFFFF"/>
                </a:solidFill>
                <a:latin typeface="Arial" charset="0"/>
              </a:rPr>
              <a:t>	Exercise</a:t>
            </a:r>
          </a:p>
          <a:p>
            <a:pPr>
              <a:spcBef>
                <a:spcPct val="50000"/>
              </a:spcBef>
            </a:pPr>
            <a:r>
              <a:rPr lang="en-US" sz="1200" b="1" dirty="0" smtClean="0">
                <a:solidFill>
                  <a:srgbClr val="FFFFFF"/>
                </a:solidFill>
                <a:latin typeface="Arial" charset="0"/>
              </a:rPr>
              <a:t>		Don’t Smoke</a:t>
            </a:r>
          </a:p>
          <a:p>
            <a:pPr>
              <a:spcBef>
                <a:spcPct val="50000"/>
              </a:spcBef>
            </a:pPr>
            <a:r>
              <a:rPr lang="en-GB" sz="1200" b="0" i="0" kern="1200" dirty="0" smtClean="0">
                <a:solidFill>
                  <a:schemeClr val="tx1"/>
                </a:solidFill>
                <a:effectLst/>
                <a:latin typeface="+mn-lt"/>
                <a:ea typeface="+mn-ea"/>
                <a:cs typeface="+mn-cs"/>
              </a:rPr>
              <a:t>Osteoporotic fractures, with an estimated annual incidence of 2 million among US citizens aged 50 years or older (</a:t>
            </a:r>
            <a:r>
              <a:rPr lang="en-GB" sz="1200" b="0" i="0" kern="1200" dirty="0" smtClean="0">
                <a:solidFill>
                  <a:schemeClr val="tx1"/>
                </a:solidFill>
                <a:effectLst/>
                <a:latin typeface="+mn-lt"/>
                <a:ea typeface="+mn-ea"/>
                <a:cs typeface="+mn-cs"/>
                <a:hlinkClick r:id="rId3"/>
              </a:rPr>
              <a:t>Burge et al 2007</a:t>
            </a:r>
            <a:r>
              <a:rPr lang="en-GB" sz="1200" b="0" i="0" kern="1200" dirty="0" smtClean="0">
                <a:solidFill>
                  <a:schemeClr val="tx1"/>
                </a:solidFill>
                <a:effectLst/>
                <a:latin typeface="+mn-lt"/>
                <a:ea typeface="+mn-ea"/>
                <a:cs typeface="+mn-cs"/>
              </a:rPr>
              <a:t>), </a:t>
            </a:r>
            <a:endParaRPr lang="en-US" sz="1200" b="1" dirty="0" smtClean="0">
              <a:solidFill>
                <a:srgbClr val="FFFFFF"/>
              </a:solidFill>
              <a:latin typeface="Arial" charset="0"/>
            </a:endParaRPr>
          </a:p>
          <a:p>
            <a:pPr>
              <a:spcBef>
                <a:spcPct val="50000"/>
              </a:spcBef>
            </a:pPr>
            <a:endParaRPr lang="en-US" sz="1200" b="1" dirty="0" smtClean="0">
              <a:solidFill>
                <a:srgbClr val="FFFFFF"/>
              </a:solidFill>
              <a:latin typeface="Arial" charset="0"/>
            </a:endParaRPr>
          </a:p>
          <a:p>
            <a:pPr>
              <a:spcBef>
                <a:spcPct val="50000"/>
              </a:spcBef>
            </a:pPr>
            <a:r>
              <a:rPr lang="en-GB" sz="1200" b="0" i="0" kern="1200" dirty="0" smtClean="0">
                <a:solidFill>
                  <a:schemeClr val="tx1"/>
                </a:solidFill>
                <a:effectLst/>
                <a:latin typeface="+mn-lt"/>
                <a:ea typeface="+mn-ea"/>
                <a:cs typeface="+mn-cs"/>
              </a:rPr>
              <a:t>Bone densitometry by dual-energy X-ray absorptiometry (DXA), which measures bone mineral density (BMD), is the canonical method for diagnosing osteoporosis (</a:t>
            </a:r>
            <a:r>
              <a:rPr lang="en-GB" sz="1200" b="0" i="0" kern="1200" dirty="0" err="1" smtClean="0">
                <a:solidFill>
                  <a:schemeClr val="tx1"/>
                </a:solidFill>
                <a:effectLst/>
                <a:latin typeface="+mn-lt"/>
                <a:ea typeface="+mn-ea"/>
                <a:cs typeface="+mn-cs"/>
                <a:hlinkClick r:id="rId4"/>
              </a:rPr>
              <a:t>Briot</a:t>
            </a:r>
            <a:r>
              <a:rPr lang="en-GB" sz="1200" b="0" i="0" kern="1200" dirty="0" smtClean="0">
                <a:solidFill>
                  <a:schemeClr val="tx1"/>
                </a:solidFill>
                <a:effectLst/>
                <a:latin typeface="+mn-lt"/>
                <a:ea typeface="+mn-ea"/>
                <a:cs typeface="+mn-cs"/>
                <a:hlinkClick r:id="rId4"/>
              </a:rPr>
              <a:t> and Roux 2005</a:t>
            </a:r>
            <a:r>
              <a:rPr lang="en-GB" sz="1200" b="0" i="0" kern="1200" dirty="0" smtClean="0">
                <a:solidFill>
                  <a:schemeClr val="tx1"/>
                </a:solidFill>
                <a:effectLst/>
                <a:latin typeface="+mn-lt"/>
                <a:ea typeface="+mn-ea"/>
                <a:cs typeface="+mn-cs"/>
              </a:rPr>
              <a:t>). The relationship between low BMD and fracture is stronger than the relationship between cholesterol and heart attacks (</a:t>
            </a:r>
            <a:r>
              <a:rPr lang="en-GB" sz="1200" b="0" i="0" kern="1200" dirty="0" smtClean="0">
                <a:solidFill>
                  <a:schemeClr val="tx1"/>
                </a:solidFill>
                <a:effectLst/>
                <a:latin typeface="+mn-lt"/>
                <a:ea typeface="+mn-ea"/>
                <a:cs typeface="+mn-cs"/>
                <a:hlinkClick r:id="rId5"/>
              </a:rPr>
              <a:t>US Department of Health and Human Services 2004</a:t>
            </a:r>
            <a:r>
              <a:rPr lang="en-GB" sz="1200" b="0" i="0" kern="1200" dirty="0" smtClean="0">
                <a:solidFill>
                  <a:schemeClr val="tx1"/>
                </a:solidFill>
                <a:effectLst/>
                <a:latin typeface="+mn-lt"/>
                <a:ea typeface="+mn-ea"/>
                <a:cs typeface="+mn-cs"/>
              </a:rPr>
              <a:t>). </a:t>
            </a:r>
          </a:p>
          <a:p>
            <a:pPr>
              <a:spcBef>
                <a:spcPct val="50000"/>
              </a:spcBef>
            </a:pPr>
            <a:r>
              <a:rPr lang="en-GB" sz="1200" b="0" i="0" kern="1200" dirty="0" smtClean="0">
                <a:solidFill>
                  <a:schemeClr val="tx1"/>
                </a:solidFill>
                <a:effectLst/>
                <a:latin typeface="+mn-lt"/>
                <a:ea typeface="+mn-ea"/>
                <a:cs typeface="+mn-cs"/>
              </a:rPr>
              <a:t>The World Health Organization (WHO) defines osteoporosis as a BMD T-score of ≥2.5 standard deviations below the gender-specific young adult mean, as measured by DXA (</a:t>
            </a:r>
            <a:r>
              <a:rPr lang="en-GB" sz="1200" b="0" i="0" kern="1200" dirty="0" smtClean="0">
                <a:solidFill>
                  <a:schemeClr val="tx1"/>
                </a:solidFill>
                <a:effectLst/>
                <a:latin typeface="+mn-lt"/>
                <a:ea typeface="+mn-ea"/>
                <a:cs typeface="+mn-cs"/>
                <a:hlinkClick r:id="rId6"/>
              </a:rPr>
              <a:t>World Health Organization 1994</a:t>
            </a:r>
            <a:r>
              <a:rPr lang="en-GB"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20</a:t>
            </a:fld>
            <a:endParaRPr lang="en-US"/>
          </a:p>
        </p:txBody>
      </p:sp>
    </p:spTree>
    <p:extLst>
      <p:ext uri="{BB962C8B-B14F-4D97-AF65-F5344CB8AC3E}">
        <p14:creationId xmlns:p14="http://schemas.microsoft.com/office/powerpoint/2010/main" val="231707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Intended Learning Outcomes</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ILOs</a:t>
            </a:r>
            <a:r>
              <a:rPr lang="en-GB" sz="1200" b="0" i="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a:t>
            </a:fld>
            <a:endParaRPr lang="en-US"/>
          </a:p>
        </p:txBody>
      </p:sp>
    </p:spTree>
    <p:extLst>
      <p:ext uri="{BB962C8B-B14F-4D97-AF65-F5344CB8AC3E}">
        <p14:creationId xmlns:p14="http://schemas.microsoft.com/office/powerpoint/2010/main" val="4155916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charset="0"/>
              </a:rPr>
              <a:t>BONE LOSS &amp; AGING</a:t>
            </a:r>
            <a:endParaRPr lang="en-GB" dirty="0" smtClean="0"/>
          </a:p>
          <a:p>
            <a:pPr algn="l">
              <a:spcBef>
                <a:spcPct val="50000"/>
              </a:spcBef>
            </a:pPr>
            <a:r>
              <a:rPr lang="en-US" sz="1200" b="1" dirty="0" smtClean="0">
                <a:solidFill>
                  <a:srgbClr val="FFFFFF"/>
                </a:solidFill>
                <a:latin typeface="Arial" charset="0"/>
              </a:rPr>
              <a:t>The first 5-15 years after menopause a woman can lose approximately   25 - 30 % of trabecular bone &amp; approximately 10 – 15 % of cortical bone</a:t>
            </a:r>
          </a:p>
          <a:p>
            <a:pPr algn="l">
              <a:spcBef>
                <a:spcPct val="50000"/>
              </a:spcBef>
            </a:pPr>
            <a:endParaRPr lang="en-US" sz="1200" b="1" dirty="0" smtClean="0">
              <a:solidFill>
                <a:srgbClr val="FFFFFF"/>
              </a:solidFill>
              <a:latin typeface="Arial" charset="0"/>
            </a:endParaRPr>
          </a:p>
          <a:p>
            <a:pPr algn="l">
              <a:spcBef>
                <a:spcPct val="50000"/>
              </a:spcBef>
            </a:pPr>
            <a:r>
              <a:rPr lang="en-GB" sz="1200" b="0" i="0" kern="1200" dirty="0" smtClean="0">
                <a:solidFill>
                  <a:schemeClr val="tx1"/>
                </a:solidFill>
                <a:effectLst/>
                <a:latin typeface="+mn-lt"/>
                <a:ea typeface="+mn-ea"/>
                <a:cs typeface="+mn-cs"/>
              </a:rPr>
              <a:t>Osteoporosis – a progressive loss of bone strength and quality that multiplies fracture risk – is a common and </a:t>
            </a:r>
            <a:r>
              <a:rPr lang="en-GB" sz="1200" b="0" i="0" kern="1200" dirty="0" err="1" smtClean="0">
                <a:solidFill>
                  <a:schemeClr val="tx1"/>
                </a:solidFill>
                <a:effectLst/>
                <a:latin typeface="+mn-lt"/>
                <a:ea typeface="+mn-ea"/>
                <a:cs typeface="+mn-cs"/>
              </a:rPr>
              <a:t>underrecognized</a:t>
            </a:r>
            <a:r>
              <a:rPr lang="en-GB" sz="1200" b="0" i="0" kern="1200" dirty="0" smtClean="0">
                <a:solidFill>
                  <a:schemeClr val="tx1"/>
                </a:solidFill>
                <a:effectLst/>
                <a:latin typeface="+mn-lt"/>
                <a:ea typeface="+mn-ea"/>
                <a:cs typeface="+mn-cs"/>
              </a:rPr>
              <a:t> hazard to postmenopausal women. Its prevalence among US women ranges from 26% at age 65 years and older to over 50% at age 85 years and older (</a:t>
            </a:r>
            <a:r>
              <a:rPr lang="en-GB" sz="1200" b="0" i="0" kern="1200" dirty="0" smtClean="0">
                <a:solidFill>
                  <a:schemeClr val="tx1"/>
                </a:solidFill>
                <a:effectLst/>
                <a:latin typeface="+mn-lt"/>
                <a:ea typeface="+mn-ea"/>
                <a:cs typeface="+mn-cs"/>
                <a:hlinkClick r:id="rId3"/>
              </a:rPr>
              <a:t>US Department of Health and Human Services 2004</a:t>
            </a:r>
            <a:r>
              <a:rPr lang="en-GB" sz="1200" b="0" i="0" kern="1200" dirty="0" smtClean="0">
                <a:solidFill>
                  <a:schemeClr val="tx1"/>
                </a:solidFill>
                <a:effectLst/>
                <a:latin typeface="+mn-lt"/>
                <a:ea typeface="+mn-ea"/>
                <a:cs typeface="+mn-cs"/>
              </a:rPr>
              <a:t>), reflecting an altered balance of bone turnover that begins immediately upon menopause and increases steadily with age (</a:t>
            </a:r>
            <a:r>
              <a:rPr lang="en-GB" sz="1200" b="0" i="0" kern="1200" dirty="0" err="1" smtClean="0">
                <a:solidFill>
                  <a:schemeClr val="tx1"/>
                </a:solidFill>
                <a:effectLst/>
                <a:latin typeface="+mn-lt"/>
                <a:ea typeface="+mn-ea"/>
                <a:cs typeface="+mn-cs"/>
                <a:hlinkClick r:id="rId4"/>
              </a:rPr>
              <a:t>Garnero</a:t>
            </a:r>
            <a:r>
              <a:rPr lang="en-GB" sz="1200" b="0" i="0" kern="1200" dirty="0" smtClean="0">
                <a:solidFill>
                  <a:schemeClr val="tx1"/>
                </a:solidFill>
                <a:effectLst/>
                <a:latin typeface="+mn-lt"/>
                <a:ea typeface="+mn-ea"/>
                <a:cs typeface="+mn-cs"/>
                <a:hlinkClick r:id="rId4"/>
              </a:rPr>
              <a:t> et al 1996b</a:t>
            </a:r>
            <a:r>
              <a:rPr lang="en-GB" sz="1200" b="0" i="0" kern="1200" dirty="0" smtClean="0">
                <a:solidFill>
                  <a:schemeClr val="tx1"/>
                </a:solidFill>
                <a:effectLst/>
                <a:latin typeface="+mn-lt"/>
                <a:ea typeface="+mn-ea"/>
                <a:cs typeface="+mn-cs"/>
              </a:rPr>
              <a:t>). Fortunately, osteoporosis is eminently preventable and treatable. Lifelong attention to nutrition and exercise, bone density monitoring after menopause, and appropriate treatment of diagnosed osteoporosis can reduce the burden of disability, cost, and mortality.</a:t>
            </a:r>
            <a:endParaRPr lang="en-US" sz="1200" b="1" dirty="0" smtClean="0">
              <a:solidFill>
                <a:srgbClr val="FFFFFF"/>
              </a:solidFill>
              <a:latin typeface="Arial" charset="0"/>
            </a:endParaRPr>
          </a:p>
          <a:p>
            <a:pPr algn="l"/>
            <a:endParaRPr lang="en-US" sz="800" b="1" dirty="0" smtClean="0">
              <a:solidFill>
                <a:srgbClr val="FFFFFF"/>
              </a:solidFill>
              <a:latin typeface="Arial" charset="0"/>
            </a:endParaRPr>
          </a:p>
          <a:p>
            <a:pPr algn="l"/>
            <a:r>
              <a:rPr lang="en-US" sz="1200" b="1" dirty="0" smtClean="0">
                <a:solidFill>
                  <a:srgbClr val="FFFFFF"/>
                </a:solidFill>
                <a:latin typeface="Arial" charset="0"/>
              </a:rPr>
              <a:t>Bone loss often occurs </a:t>
            </a:r>
          </a:p>
          <a:p>
            <a:pPr algn="l"/>
            <a:r>
              <a:rPr lang="en-US" sz="1200" b="1" dirty="0" smtClean="0">
                <a:solidFill>
                  <a:srgbClr val="FFFFFF"/>
                </a:solidFill>
                <a:latin typeface="Arial" charset="0"/>
              </a:rPr>
              <a:t>without symptoms or </a:t>
            </a:r>
          </a:p>
          <a:p>
            <a:pPr algn="l"/>
            <a:r>
              <a:rPr lang="en-US" sz="1200" b="1" dirty="0" smtClean="0">
                <a:solidFill>
                  <a:srgbClr val="FFFFFF"/>
                </a:solidFill>
                <a:latin typeface="Arial" charset="0"/>
              </a:rPr>
              <a:t>warning signs</a:t>
            </a: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21</a:t>
            </a:fld>
            <a:endParaRPr lang="en-US"/>
          </a:p>
        </p:txBody>
      </p:sp>
    </p:spTree>
    <p:extLst>
      <p:ext uri="{BB962C8B-B14F-4D97-AF65-F5344CB8AC3E}">
        <p14:creationId xmlns:p14="http://schemas.microsoft.com/office/powerpoint/2010/main" val="207130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200" b="1" i="0" kern="1200" dirty="0" smtClean="0">
                <a:solidFill>
                  <a:schemeClr val="tx1"/>
                </a:solidFill>
                <a:effectLst/>
                <a:latin typeface="+mn-lt"/>
                <a:ea typeface="+mn-ea"/>
                <a:cs typeface="+mn-cs"/>
              </a:rPr>
              <a:t>Selective </a:t>
            </a:r>
            <a:r>
              <a:rPr lang="en-GB" sz="1200" b="1" i="0" kern="1200" dirty="0" err="1" smtClean="0">
                <a:solidFill>
                  <a:schemeClr val="tx1"/>
                </a:solidFill>
                <a:effectLst/>
                <a:latin typeface="+mn-lt"/>
                <a:ea typeface="+mn-ea"/>
                <a:cs typeface="+mn-cs"/>
              </a:rPr>
              <a:t>estrogen</a:t>
            </a:r>
            <a:r>
              <a:rPr lang="en-GB" sz="1200" b="1" i="0" kern="1200" dirty="0" smtClean="0">
                <a:solidFill>
                  <a:schemeClr val="tx1"/>
                </a:solidFill>
                <a:effectLst/>
                <a:latin typeface="+mn-lt"/>
                <a:ea typeface="+mn-ea"/>
                <a:cs typeface="+mn-cs"/>
              </a:rPr>
              <a:t> receptor modulators</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SERMs</a:t>
            </a:r>
            <a:r>
              <a:rPr lang="en-GB" sz="1200" b="0" i="0" kern="1200" dirty="0" smtClean="0">
                <a:solidFill>
                  <a:schemeClr val="tx1"/>
                </a:solidFill>
                <a:effectLst/>
                <a:latin typeface="+mn-lt"/>
                <a:ea typeface="+mn-ea"/>
                <a:cs typeface="+mn-cs"/>
              </a:rPr>
              <a:t>) are a class of </a:t>
            </a:r>
            <a:r>
              <a:rPr lang="en-GB" sz="1200" b="0" i="0" u="none" strike="noStrike" kern="1200" dirty="0" smtClean="0">
                <a:solidFill>
                  <a:schemeClr val="tx1"/>
                </a:solidFill>
                <a:effectLst/>
                <a:latin typeface="+mn-lt"/>
                <a:ea typeface="+mn-ea"/>
                <a:cs typeface="+mn-cs"/>
                <a:hlinkClick r:id="rId3" tooltip="Drug"/>
              </a:rPr>
              <a:t>drugs</a:t>
            </a:r>
            <a:r>
              <a:rPr lang="en-GB" sz="1200" b="0" i="0" kern="1200" dirty="0" smtClean="0">
                <a:solidFill>
                  <a:schemeClr val="tx1"/>
                </a:solidFill>
                <a:effectLst/>
                <a:latin typeface="+mn-lt"/>
                <a:ea typeface="+mn-ea"/>
                <a:cs typeface="+mn-cs"/>
              </a:rPr>
              <a:t> that act on the </a:t>
            </a:r>
            <a:r>
              <a:rPr lang="en-GB" sz="1200" b="0" i="0" u="sng" kern="1200" dirty="0" err="1" smtClean="0">
                <a:solidFill>
                  <a:schemeClr val="tx1"/>
                </a:solidFill>
                <a:effectLst/>
                <a:latin typeface="+mn-lt"/>
                <a:ea typeface="+mn-ea"/>
                <a:cs typeface="+mn-cs"/>
                <a:hlinkClick r:id="rId4" tooltip="Estrogen receptor"/>
              </a:rPr>
              <a:t>estrogen</a:t>
            </a:r>
            <a:r>
              <a:rPr lang="en-GB" sz="1200" b="0" i="0" u="sng" kern="1200" dirty="0" smtClean="0">
                <a:solidFill>
                  <a:schemeClr val="tx1"/>
                </a:solidFill>
                <a:effectLst/>
                <a:latin typeface="+mn-lt"/>
                <a:ea typeface="+mn-ea"/>
                <a:cs typeface="+mn-cs"/>
                <a:hlinkClick r:id="rId4" tooltip="Estrogen receptor"/>
              </a:rPr>
              <a:t> receptor</a:t>
            </a:r>
            <a:r>
              <a:rPr lang="en-GB" sz="1200" b="0" i="0" kern="1200" dirty="0" smtClean="0">
                <a:solidFill>
                  <a:schemeClr val="tx1"/>
                </a:solidFill>
                <a:effectLst/>
                <a:latin typeface="+mn-lt"/>
                <a:ea typeface="+mn-ea"/>
                <a:cs typeface="+mn-cs"/>
              </a:rPr>
              <a:t> (ER)</a:t>
            </a:r>
          </a:p>
          <a:p>
            <a:r>
              <a:rPr lang="en-GB" sz="1200" b="0" i="0" kern="1200" dirty="0" smtClean="0">
                <a:solidFill>
                  <a:schemeClr val="tx1"/>
                </a:solidFill>
                <a:effectLst/>
                <a:latin typeface="+mn-lt"/>
                <a:ea typeface="+mn-ea"/>
                <a:cs typeface="+mn-cs"/>
              </a:rPr>
              <a:t>so SERMs produce </a:t>
            </a:r>
            <a:r>
              <a:rPr lang="en-GB" sz="1200" b="0" i="0" u="none" strike="noStrike" kern="1200" dirty="0" smtClean="0">
                <a:solidFill>
                  <a:schemeClr val="tx1"/>
                </a:solidFill>
                <a:effectLst/>
                <a:latin typeface="+mn-lt"/>
                <a:ea typeface="+mn-ea"/>
                <a:cs typeface="+mn-cs"/>
                <a:hlinkClick r:id="rId5" tooltip="Estrogen"/>
              </a:rPr>
              <a:t>estrogenic</a:t>
            </a:r>
            <a:r>
              <a:rPr lang="en-GB" sz="1200" b="0" i="0" kern="1200" dirty="0" smtClean="0">
                <a:solidFill>
                  <a:schemeClr val="tx1"/>
                </a:solidFill>
                <a:effectLst/>
                <a:latin typeface="+mn-lt"/>
                <a:ea typeface="+mn-ea"/>
                <a:cs typeface="+mn-cs"/>
              </a:rPr>
              <a:t> or </a:t>
            </a:r>
            <a:r>
              <a:rPr lang="en-GB" sz="1200" b="0" i="0" u="none" strike="noStrike" kern="1200" dirty="0" err="1" smtClean="0">
                <a:solidFill>
                  <a:schemeClr val="tx1"/>
                </a:solidFill>
                <a:effectLst/>
                <a:latin typeface="+mn-lt"/>
                <a:ea typeface="+mn-ea"/>
                <a:cs typeface="+mn-cs"/>
                <a:hlinkClick r:id="rId6" tooltip="Antiestrogen"/>
              </a:rPr>
              <a:t>antiestrogenic</a:t>
            </a:r>
            <a:r>
              <a:rPr lang="en-GB" sz="1200" b="0" i="0" kern="1200" dirty="0" smtClean="0">
                <a:solidFill>
                  <a:schemeClr val="tx1"/>
                </a:solidFill>
                <a:effectLst/>
                <a:latin typeface="+mn-lt"/>
                <a:ea typeface="+mn-ea"/>
                <a:cs typeface="+mn-cs"/>
              </a:rPr>
              <a:t> effects depending on the specific tissue.</a:t>
            </a:r>
          </a:p>
          <a:p>
            <a:r>
              <a:rPr lang="en-GB" sz="1200" b="0" i="0" u="none" strike="noStrike" kern="1200" dirty="0" err="1" smtClean="0">
                <a:solidFill>
                  <a:schemeClr val="tx1"/>
                </a:solidFill>
                <a:effectLst/>
                <a:latin typeface="+mn-lt"/>
                <a:ea typeface="+mn-ea"/>
                <a:cs typeface="+mn-cs"/>
                <a:hlinkClick r:id="rId7" tooltip="Raloxifene"/>
              </a:rPr>
              <a:t>Raloxifene</a:t>
            </a:r>
            <a:r>
              <a:rPr lang="en-GB" sz="1200" b="0" i="0" kern="1200" dirty="0" smtClean="0">
                <a:solidFill>
                  <a:schemeClr val="tx1"/>
                </a:solidFill>
                <a:effectLst/>
                <a:latin typeface="+mn-lt"/>
                <a:ea typeface="+mn-ea"/>
                <a:cs typeface="+mn-cs"/>
              </a:rPr>
              <a:t> is a SERM that is more </a:t>
            </a:r>
            <a:r>
              <a:rPr lang="en-GB" sz="1200" b="0" i="0" kern="1200" dirty="0" err="1" smtClean="0">
                <a:solidFill>
                  <a:schemeClr val="tx1"/>
                </a:solidFill>
                <a:effectLst/>
                <a:latin typeface="+mn-lt"/>
                <a:ea typeface="+mn-ea"/>
                <a:cs typeface="+mn-cs"/>
              </a:rPr>
              <a:t>antiestrogenic</a:t>
            </a:r>
            <a:r>
              <a:rPr lang="en-GB" sz="1200" b="0" i="0" kern="1200" dirty="0" smtClean="0">
                <a:solidFill>
                  <a:schemeClr val="tx1"/>
                </a:solidFill>
                <a:effectLst/>
                <a:latin typeface="+mn-lt"/>
                <a:ea typeface="+mn-ea"/>
                <a:cs typeface="+mn-cs"/>
              </a:rPr>
              <a:t> than </a:t>
            </a:r>
            <a:r>
              <a:rPr lang="en-GB" sz="1200" b="0" i="0" kern="1200" dirty="0" err="1" smtClean="0">
                <a:solidFill>
                  <a:schemeClr val="tx1"/>
                </a:solidFill>
                <a:effectLst/>
                <a:latin typeface="+mn-lt"/>
                <a:ea typeface="+mn-ea"/>
                <a:cs typeface="+mn-cs"/>
              </a:rPr>
              <a:t>tamoxifen</a:t>
            </a:r>
            <a:r>
              <a:rPr lang="en-GB" sz="1200" b="0" i="0" kern="1200" dirty="0" smtClean="0">
                <a:solidFill>
                  <a:schemeClr val="tx1"/>
                </a:solidFill>
                <a:effectLst/>
                <a:latin typeface="+mn-lt"/>
                <a:ea typeface="+mn-ea"/>
                <a:cs typeface="+mn-cs"/>
              </a:rPr>
              <a:t>; both are estrogenic in bone, but </a:t>
            </a:r>
            <a:r>
              <a:rPr lang="en-GB" sz="1200" b="0" i="0" kern="1200" dirty="0" err="1" smtClean="0">
                <a:solidFill>
                  <a:schemeClr val="tx1"/>
                </a:solidFill>
                <a:effectLst/>
                <a:latin typeface="+mn-lt"/>
                <a:ea typeface="+mn-ea"/>
                <a:cs typeface="+mn-cs"/>
              </a:rPr>
              <a:t>raloxifene</a:t>
            </a:r>
            <a:r>
              <a:rPr lang="en-GB" sz="1200" b="0" i="0" kern="1200" dirty="0" smtClean="0">
                <a:solidFill>
                  <a:schemeClr val="tx1"/>
                </a:solidFill>
                <a:effectLst/>
                <a:latin typeface="+mn-lt"/>
                <a:ea typeface="+mn-ea"/>
                <a:cs typeface="+mn-cs"/>
              </a:rPr>
              <a:t> is </a:t>
            </a:r>
            <a:r>
              <a:rPr lang="en-GB" sz="1200" b="0" i="0" kern="1200" dirty="0" err="1" smtClean="0">
                <a:solidFill>
                  <a:schemeClr val="tx1"/>
                </a:solidFill>
                <a:effectLst/>
                <a:latin typeface="+mn-lt"/>
                <a:ea typeface="+mn-ea"/>
                <a:cs typeface="+mn-cs"/>
              </a:rPr>
              <a:t>antiestrogenic</a:t>
            </a:r>
            <a:r>
              <a:rPr lang="en-GB" sz="1200" b="0" i="0" kern="1200" dirty="0" smtClean="0">
                <a:solidFill>
                  <a:schemeClr val="tx1"/>
                </a:solidFill>
                <a:effectLst/>
                <a:latin typeface="+mn-lt"/>
                <a:ea typeface="+mn-ea"/>
                <a:cs typeface="+mn-cs"/>
              </a:rPr>
              <a:t> in the </a:t>
            </a:r>
            <a:r>
              <a:rPr lang="en-GB" sz="1200" b="0" i="0" u="none" strike="noStrike" kern="1200" dirty="0" smtClean="0">
                <a:solidFill>
                  <a:schemeClr val="tx1"/>
                </a:solidFill>
                <a:effectLst/>
                <a:latin typeface="+mn-lt"/>
                <a:ea typeface="+mn-ea"/>
                <a:cs typeface="+mn-cs"/>
                <a:hlinkClick r:id="rId8" tooltip="Uterus"/>
              </a:rPr>
              <a:t>uterus</a:t>
            </a:r>
            <a:r>
              <a:rPr lang="en-GB" sz="1200" b="0" i="0" kern="1200" dirty="0" smtClean="0">
                <a:solidFill>
                  <a:schemeClr val="tx1"/>
                </a:solidFill>
                <a:effectLst/>
                <a:latin typeface="+mn-lt"/>
                <a:ea typeface="+mn-ea"/>
                <a:cs typeface="+mn-cs"/>
              </a:rPr>
              <a:t> while </a:t>
            </a:r>
            <a:r>
              <a:rPr lang="en-GB" sz="1200" b="0" i="0" kern="1200" dirty="0" err="1" smtClean="0">
                <a:solidFill>
                  <a:schemeClr val="tx1"/>
                </a:solidFill>
                <a:effectLst/>
                <a:latin typeface="+mn-lt"/>
                <a:ea typeface="+mn-ea"/>
                <a:cs typeface="+mn-cs"/>
              </a:rPr>
              <a:t>tamoxifen</a:t>
            </a:r>
            <a:r>
              <a:rPr lang="en-GB" sz="1200" b="0" i="0" kern="1200" dirty="0" smtClean="0">
                <a:solidFill>
                  <a:schemeClr val="tx1"/>
                </a:solidFill>
                <a:effectLst/>
                <a:latin typeface="+mn-lt"/>
                <a:ea typeface="+mn-ea"/>
                <a:cs typeface="+mn-cs"/>
              </a:rPr>
              <a:t> is estrogenic in this location</a:t>
            </a:r>
            <a:endParaRPr lang="en-GB" dirty="0" smtClean="0"/>
          </a:p>
          <a:p>
            <a:endParaRPr lang="en-GB" dirty="0" smtClean="0"/>
          </a:p>
          <a:p>
            <a:endParaRPr lang="en-GB" dirty="0" smtClean="0"/>
          </a:p>
          <a:p>
            <a:r>
              <a:rPr lang="en-GB" sz="1200" b="0" i="0" u="none" strike="noStrike" kern="1200" dirty="0" err="1" smtClean="0">
                <a:solidFill>
                  <a:schemeClr val="tx1"/>
                </a:solidFill>
                <a:effectLst/>
                <a:latin typeface="+mn-lt"/>
                <a:ea typeface="+mn-ea"/>
                <a:cs typeface="+mn-cs"/>
                <a:hlinkClick r:id="rId9"/>
              </a:rPr>
              <a:t>Teriparatide</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10"/>
              </a:rPr>
              <a:t>Forteo</a:t>
            </a:r>
            <a:r>
              <a:rPr lang="en-GB" sz="1200" b="0" i="0" kern="1200" dirty="0" smtClean="0">
                <a:solidFill>
                  <a:schemeClr val="tx1"/>
                </a:solidFill>
                <a:effectLst/>
                <a:latin typeface="+mn-lt"/>
                <a:ea typeface="+mn-ea"/>
                <a:cs typeface="+mn-cs"/>
              </a:rPr>
              <a:t>) is a synthetic version of the human </a:t>
            </a:r>
            <a:r>
              <a:rPr lang="en-GB" sz="1200" b="0" i="0" u="none" strike="noStrike" kern="1200" dirty="0" smtClean="0">
                <a:solidFill>
                  <a:schemeClr val="tx1"/>
                </a:solidFill>
                <a:effectLst/>
                <a:latin typeface="+mn-lt"/>
                <a:ea typeface="+mn-ea"/>
                <a:cs typeface="+mn-cs"/>
                <a:hlinkClick r:id="rId11"/>
              </a:rPr>
              <a:t>parathyroid hormone</a:t>
            </a:r>
            <a:r>
              <a:rPr lang="en-GB" sz="1200" b="0" i="0" kern="1200" dirty="0" smtClean="0">
                <a:solidFill>
                  <a:schemeClr val="tx1"/>
                </a:solidFill>
                <a:effectLst/>
                <a:latin typeface="+mn-lt"/>
                <a:ea typeface="+mn-ea"/>
                <a:cs typeface="+mn-cs"/>
              </a:rPr>
              <a:t>, which helps to regulate </a:t>
            </a:r>
            <a:r>
              <a:rPr lang="en-GB" sz="1200" b="0" i="0" u="none" strike="noStrike" kern="1200" dirty="0" smtClean="0">
                <a:solidFill>
                  <a:schemeClr val="tx1"/>
                </a:solidFill>
                <a:effectLst/>
                <a:latin typeface="+mn-lt"/>
                <a:ea typeface="+mn-ea"/>
                <a:cs typeface="+mn-cs"/>
                <a:hlinkClick r:id="rId12"/>
              </a:rPr>
              <a:t>calcium</a:t>
            </a:r>
            <a:r>
              <a:rPr lang="en-GB" sz="1200" b="0" i="0" u="none" strike="noStrike"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3"/>
              </a:rPr>
              <a:t>metabolism</a:t>
            </a:r>
            <a:r>
              <a:rPr lang="en-GB" sz="1200" b="0" i="0" kern="1200" dirty="0" smtClean="0">
                <a:solidFill>
                  <a:schemeClr val="tx1"/>
                </a:solidFill>
                <a:effectLst/>
                <a:latin typeface="+mn-lt"/>
                <a:ea typeface="+mn-ea"/>
                <a:cs typeface="+mn-cs"/>
              </a:rPr>
              <a:t>.</a:t>
            </a:r>
            <a:endParaRPr lang="en-GB" dirty="0" smtClean="0"/>
          </a:p>
          <a:p>
            <a:r>
              <a:rPr lang="en-GB" sz="1200" b="0" i="0" kern="1200" dirty="0" smtClean="0">
                <a:solidFill>
                  <a:schemeClr val="tx1"/>
                </a:solidFill>
                <a:effectLst/>
                <a:latin typeface="+mn-lt"/>
                <a:ea typeface="+mn-ea"/>
                <a:cs typeface="+mn-cs"/>
              </a:rPr>
              <a:t>It is the only </a:t>
            </a:r>
            <a:r>
              <a:rPr lang="en-GB" sz="1200" b="0" i="0" u="none" strike="noStrike" kern="1200" dirty="0" smtClean="0">
                <a:solidFill>
                  <a:schemeClr val="tx1"/>
                </a:solidFill>
                <a:effectLst/>
                <a:latin typeface="+mn-lt"/>
                <a:ea typeface="+mn-ea"/>
                <a:cs typeface="+mn-cs"/>
                <a:hlinkClick r:id="rId14"/>
              </a:rPr>
              <a:t>osteoporosis</a:t>
            </a:r>
            <a:r>
              <a:rPr lang="en-GB" sz="1200" b="0" i="0" kern="1200" dirty="0" smtClean="0">
                <a:solidFill>
                  <a:schemeClr val="tx1"/>
                </a:solidFill>
                <a:effectLst/>
                <a:latin typeface="+mn-lt"/>
                <a:ea typeface="+mn-ea"/>
                <a:cs typeface="+mn-cs"/>
              </a:rPr>
              <a:t> medicine approved by the FDA that rebuilds bone.</a:t>
            </a:r>
            <a:endParaRPr lang="en-GB" dirty="0" smtClean="0"/>
          </a:p>
          <a:p>
            <a:r>
              <a:rPr lang="en-GB" sz="1200" b="0" i="0" kern="1200" dirty="0" err="1" smtClean="0">
                <a:solidFill>
                  <a:schemeClr val="tx1"/>
                </a:solidFill>
                <a:effectLst/>
                <a:latin typeface="+mn-lt"/>
                <a:ea typeface="+mn-ea"/>
                <a:cs typeface="+mn-cs"/>
              </a:rPr>
              <a:t>Teriparatide</a:t>
            </a:r>
            <a:r>
              <a:rPr lang="en-GB" sz="1200" b="0" i="0" kern="1200" dirty="0" smtClean="0">
                <a:solidFill>
                  <a:schemeClr val="tx1"/>
                </a:solidFill>
                <a:effectLst/>
                <a:latin typeface="+mn-lt"/>
                <a:ea typeface="+mn-ea"/>
                <a:cs typeface="+mn-cs"/>
              </a:rPr>
              <a:t> is a synthetic form of the natural human parathyroid hormone and is used by injection to treat osteoporosis. </a:t>
            </a:r>
            <a:r>
              <a:rPr lang="en-GB" sz="1200" b="0" i="0" kern="1200" dirty="0" err="1" smtClean="0">
                <a:solidFill>
                  <a:schemeClr val="tx1"/>
                </a:solidFill>
                <a:effectLst/>
                <a:latin typeface="+mn-lt"/>
                <a:ea typeface="+mn-ea"/>
                <a:cs typeface="+mn-cs"/>
              </a:rPr>
              <a:t>Teriparatide</a:t>
            </a:r>
            <a:r>
              <a:rPr lang="en-GB" sz="1200" b="0" i="0" kern="1200" dirty="0" smtClean="0">
                <a:solidFill>
                  <a:schemeClr val="tx1"/>
                </a:solidFill>
                <a:effectLst/>
                <a:latin typeface="+mn-lt"/>
                <a:ea typeface="+mn-ea"/>
                <a:cs typeface="+mn-cs"/>
              </a:rPr>
              <a:t> forms new bone, increases bone mineral density and bone strength, and as a result reduces the chance of getting a fracture (broken bone). </a:t>
            </a:r>
          </a:p>
          <a:p>
            <a:r>
              <a:rPr lang="en-GB" sz="1200" b="0" i="0" kern="1200" dirty="0" err="1" smtClean="0">
                <a:solidFill>
                  <a:schemeClr val="tx1"/>
                </a:solidFill>
                <a:effectLst/>
                <a:latin typeface="+mn-lt"/>
                <a:ea typeface="+mn-ea"/>
                <a:cs typeface="+mn-cs"/>
              </a:rPr>
              <a:t>Teriparatide</a:t>
            </a:r>
            <a:r>
              <a:rPr lang="en-GB" sz="1200" b="0" i="0" kern="1200" dirty="0" smtClean="0">
                <a:solidFill>
                  <a:schemeClr val="tx1"/>
                </a:solidFill>
                <a:effectLst/>
                <a:latin typeface="+mn-lt"/>
                <a:ea typeface="+mn-ea"/>
                <a:cs typeface="+mn-cs"/>
              </a:rPr>
              <a:t> has been used by injection into a vein as a test to help diagnose problems of the parathyroid gland. This test determines whether you have </a:t>
            </a:r>
            <a:r>
              <a:rPr lang="en-GB" sz="1200" b="0" i="0" kern="1200" dirty="0" err="1" smtClean="0">
                <a:solidFill>
                  <a:schemeClr val="tx1"/>
                </a:solidFill>
                <a:effectLst/>
                <a:latin typeface="+mn-lt"/>
                <a:ea typeface="+mn-ea"/>
                <a:cs typeface="+mn-cs"/>
              </a:rPr>
              <a:t>hypoparathyroidism</a:t>
            </a:r>
            <a:r>
              <a:rPr lang="en-GB" sz="1200" b="0" i="0" kern="1200" dirty="0" smtClean="0">
                <a:solidFill>
                  <a:schemeClr val="tx1"/>
                </a:solidFill>
                <a:effectLst/>
                <a:latin typeface="+mn-lt"/>
                <a:ea typeface="+mn-ea"/>
                <a:cs typeface="+mn-cs"/>
              </a:rPr>
              <a:t> or a type of </a:t>
            </a:r>
            <a:r>
              <a:rPr lang="en-GB" sz="1200" b="0" i="0" kern="1200" dirty="0" err="1" smtClean="0">
                <a:solidFill>
                  <a:schemeClr val="tx1"/>
                </a:solidFill>
                <a:effectLst/>
                <a:latin typeface="+mn-lt"/>
                <a:ea typeface="+mn-ea"/>
                <a:cs typeface="+mn-cs"/>
              </a:rPr>
              <a:t>pseudohypoparathyroidism</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This product, for use as a test to help diagnose problems of the parathyroid gland, was withdrawn from the U.S. market in January 1997.</a:t>
            </a: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22</a:t>
            </a:fld>
            <a:endParaRPr lang="en-US"/>
          </a:p>
        </p:txBody>
      </p:sp>
    </p:spTree>
    <p:extLst>
      <p:ext uri="{BB962C8B-B14F-4D97-AF65-F5344CB8AC3E}">
        <p14:creationId xmlns:p14="http://schemas.microsoft.com/office/powerpoint/2010/main" val="3119180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Narrow" pitchFamily="34" charset="0"/>
              </a:rPr>
              <a:t>How do they inhibit osteoclasts??? </a:t>
            </a:r>
            <a:r>
              <a:rPr lang="en-US" sz="1200" b="1" dirty="0" smtClean="0">
                <a:solidFill>
                  <a:schemeClr val="bg1"/>
                </a:solidFill>
                <a:latin typeface="Arial Narrow" pitchFamily="34" charset="0"/>
                <a:sym typeface="Wingdings 3"/>
              </a:rPr>
              <a:t></a:t>
            </a:r>
            <a:r>
              <a:rPr lang="en-US" sz="1200" b="1" dirty="0" smtClean="0">
                <a:solidFill>
                  <a:schemeClr val="bg1"/>
                </a:solidFill>
                <a:latin typeface="Arial Narrow" pitchFamily="34" charset="0"/>
              </a:rPr>
              <a:t>  It is taken up during osteoclast </a:t>
            </a:r>
            <a:r>
              <a:rPr lang="en-US" sz="1200" b="1" dirty="0" err="1" smtClean="0">
                <a:solidFill>
                  <a:schemeClr val="bg1"/>
                </a:solidFill>
                <a:latin typeface="Arial Narrow" pitchFamily="34" charset="0"/>
              </a:rPr>
              <a:t>resorptive</a:t>
            </a:r>
            <a:r>
              <a:rPr lang="en-US" sz="1200" b="1" dirty="0" smtClean="0">
                <a:solidFill>
                  <a:schemeClr val="bg1"/>
                </a:solidFill>
                <a:latin typeface="Arial Narrow" pitchFamily="34" charset="0"/>
              </a:rPr>
              <a:t> activity </a:t>
            </a:r>
            <a:r>
              <a:rPr lang="en-US" sz="1200" b="1" dirty="0" smtClean="0">
                <a:solidFill>
                  <a:schemeClr val="bg1"/>
                </a:solidFill>
                <a:latin typeface="Arial Narrow" pitchFamily="34" charset="0"/>
                <a:sym typeface="Wingdings 3"/>
              </a:rPr>
              <a:t> blocks steps in</a:t>
            </a:r>
            <a:r>
              <a:rPr lang="en-US" sz="1200" b="1" dirty="0" smtClean="0">
                <a:solidFill>
                  <a:schemeClr val="bg1"/>
                </a:solidFill>
                <a:latin typeface="Arial Narrow" pitchFamily="34" charset="0"/>
              </a:rPr>
              <a:t> cholesterol synthetic pathway within osteoclast </a:t>
            </a:r>
            <a:r>
              <a:rPr lang="en-US" sz="1200" b="1" dirty="0" smtClean="0">
                <a:solidFill>
                  <a:schemeClr val="bg1"/>
                </a:solidFill>
                <a:latin typeface="Arial Narrow" pitchFamily="34" charset="0"/>
                <a:sym typeface="Wingdings 3"/>
              </a:rPr>
              <a:t> end up by osteoclast apoptosis</a:t>
            </a:r>
            <a:r>
              <a:rPr lang="en-US" sz="1200" b="1" dirty="0" smtClean="0">
                <a:solidFill>
                  <a:schemeClr val="bg1"/>
                </a:solidFill>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They are called bisphosphonates because they have two </a:t>
            </a:r>
            <a:r>
              <a:rPr lang="en-GB" sz="1200" b="0" i="0" u="none" strike="noStrike" kern="1200" dirty="0" err="1" smtClean="0">
                <a:solidFill>
                  <a:schemeClr val="tx1"/>
                </a:solidFill>
                <a:effectLst/>
                <a:latin typeface="+mn-lt"/>
                <a:ea typeface="+mn-ea"/>
                <a:cs typeface="+mn-cs"/>
                <a:hlinkClick r:id="rId3" tooltip="Phosphonate"/>
              </a:rPr>
              <a:t>phosphonate</a:t>
            </a:r>
            <a:r>
              <a:rPr lang="en-GB" sz="1200" b="0" i="0" kern="1200" dirty="0" smtClean="0">
                <a:solidFill>
                  <a:schemeClr val="tx1"/>
                </a:solidFill>
                <a:effectLst/>
                <a:latin typeface="+mn-lt"/>
                <a:ea typeface="+mn-ea"/>
                <a:cs typeface="+mn-cs"/>
              </a:rPr>
              <a:t> (PO(OH)</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2) groups.</a:t>
            </a:r>
            <a:endParaRPr lang="en-US" sz="1200" b="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arrangement of 2 phosphate groups bound to a </a:t>
            </a:r>
            <a:r>
              <a:rPr lang="en-GB" sz="1200" b="0" i="0" kern="1200" dirty="0" err="1" smtClean="0">
                <a:solidFill>
                  <a:schemeClr val="tx1"/>
                </a:solidFill>
                <a:effectLst/>
                <a:latin typeface="+mn-lt"/>
                <a:ea typeface="+mn-ea"/>
                <a:cs typeface="+mn-cs"/>
              </a:rPr>
              <a:t>geminal</a:t>
            </a:r>
            <a:r>
              <a:rPr lang="en-GB" sz="1200" b="0" i="0" kern="1200" dirty="0" smtClean="0">
                <a:solidFill>
                  <a:schemeClr val="tx1"/>
                </a:solidFill>
                <a:effectLst/>
                <a:latin typeface="+mn-lt"/>
                <a:ea typeface="+mn-ea"/>
                <a:cs typeface="+mn-cs"/>
              </a:rPr>
              <a:t> carbon (rather than an oxygen as in pyrophosphate) creates a non-</a:t>
            </a:r>
            <a:r>
              <a:rPr lang="en-GB" sz="1200" b="0" i="0" kern="1200" dirty="0" err="1" smtClean="0">
                <a:solidFill>
                  <a:schemeClr val="tx1"/>
                </a:solidFill>
                <a:effectLst/>
                <a:latin typeface="+mn-lt"/>
                <a:ea typeface="+mn-ea"/>
                <a:cs typeface="+mn-cs"/>
              </a:rPr>
              <a:t>hydrolyzable</a:t>
            </a:r>
            <a:r>
              <a:rPr lang="en-GB" sz="1200" b="0" i="0" kern="1200" dirty="0" smtClean="0">
                <a:solidFill>
                  <a:schemeClr val="tx1"/>
                </a:solidFill>
                <a:effectLst/>
                <a:latin typeface="+mn-lt"/>
                <a:ea typeface="+mn-ea"/>
                <a:cs typeface="+mn-cs"/>
              </a:rPr>
              <a:t> pyrophosphate </a:t>
            </a:r>
            <a:r>
              <a:rPr lang="en-GB" sz="1200" b="0" i="0" kern="1200" dirty="0" err="1" smtClean="0">
                <a:solidFill>
                  <a:schemeClr val="tx1"/>
                </a:solidFill>
                <a:effectLst/>
                <a:latin typeface="+mn-lt"/>
                <a:ea typeface="+mn-ea"/>
                <a:cs typeface="+mn-cs"/>
              </a:rPr>
              <a:t>analog</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4"/>
              </a:rPr>
              <a:t>Rogers et al 2000</a:t>
            </a:r>
            <a:r>
              <a:rPr lang="en-GB" sz="1200" b="0" i="0" kern="1200" dirty="0" smtClean="0">
                <a:solidFill>
                  <a:schemeClr val="tx1"/>
                </a:solidFill>
                <a:effectLst/>
                <a:latin typeface="+mn-lt"/>
                <a:ea typeface="+mn-ea"/>
                <a:cs typeface="+mn-cs"/>
              </a:rPr>
              <a:t>), and the R</a:t>
            </a:r>
            <a:r>
              <a:rPr lang="en-GB" sz="1200" b="0" i="0" kern="1200" baseline="-25000" dirty="0" smtClean="0">
                <a:solidFill>
                  <a:schemeClr val="tx1"/>
                </a:solidFill>
                <a:effectLst/>
                <a:latin typeface="+mn-lt"/>
                <a:ea typeface="+mn-ea"/>
                <a:cs typeface="+mn-cs"/>
              </a:rPr>
              <a:t>1</a:t>
            </a:r>
            <a:r>
              <a:rPr lang="en-GB" sz="1200" b="0" i="0" kern="1200" dirty="0" smtClean="0">
                <a:solidFill>
                  <a:schemeClr val="tx1"/>
                </a:solidFill>
                <a:effectLst/>
                <a:latin typeface="+mn-lt"/>
                <a:ea typeface="+mn-ea"/>
                <a:cs typeface="+mn-cs"/>
              </a:rPr>
              <a:t> and R</a:t>
            </a:r>
            <a:r>
              <a:rPr lang="en-GB" sz="1200" b="0" i="0" kern="1200" baseline="-25000" dirty="0" smtClean="0">
                <a:solidFill>
                  <a:schemeClr val="tx1"/>
                </a:solidFill>
                <a:effectLst/>
                <a:latin typeface="+mn-lt"/>
                <a:ea typeface="+mn-ea"/>
                <a:cs typeface="+mn-cs"/>
              </a:rPr>
              <a:t>2</a:t>
            </a:r>
            <a:r>
              <a:rPr lang="en-GB" sz="1200" b="0" i="0" kern="1200" dirty="0" smtClean="0">
                <a:solidFill>
                  <a:schemeClr val="tx1"/>
                </a:solidFill>
                <a:effectLst/>
                <a:latin typeface="+mn-lt"/>
                <a:ea typeface="+mn-ea"/>
                <a:cs typeface="+mn-cs"/>
              </a:rPr>
              <a:t> groups occupying the carbon’s other bonds mediate high-affinity calcium chelation. </a:t>
            </a:r>
            <a:endParaRPr lang="en-US" sz="1200" b="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 Fosamax</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(alendronate), Actonel (</a:t>
            </a:r>
            <a:r>
              <a:rPr lang="en-GB" sz="1200" b="0" i="0" kern="1200" dirty="0" err="1" smtClean="0">
                <a:solidFill>
                  <a:schemeClr val="tx1"/>
                </a:solidFill>
                <a:effectLst/>
                <a:latin typeface="+mn-lt"/>
                <a:ea typeface="+mn-ea"/>
                <a:cs typeface="+mn-cs"/>
              </a:rPr>
              <a:t>risedronate</a:t>
            </a:r>
            <a:r>
              <a:rPr lang="en-GB"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First-line osteoporosis pharmacotherapy employs nitrogen-containing bisphosphonates. The inconvenience of daily oral treatment has motivated development of weekly, monthly, and intermittent oral regimens, as well as quarterly and yearly intravenous (iv) regimens.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smtClean="0">
                <a:solidFill>
                  <a:schemeClr val="tx1"/>
                </a:solidFill>
                <a:effectLst/>
                <a:latin typeface="+mn-lt"/>
                <a:ea typeface="+mn-ea"/>
                <a:cs typeface="+mn-cs"/>
              </a:rPr>
              <a:t>Ibandronate</a:t>
            </a:r>
            <a:r>
              <a:rPr lang="en-GB" sz="1200" b="0" i="0" kern="1200" dirty="0" smtClean="0">
                <a:solidFill>
                  <a:schemeClr val="tx1"/>
                </a:solidFill>
                <a:effectLst/>
                <a:latin typeface="+mn-lt"/>
                <a:ea typeface="+mn-ea"/>
                <a:cs typeface="+mn-cs"/>
              </a:rPr>
              <a:t> is the first bisphosphonate to have shown direct anti-fracture efficacy with a non-daily regimen; it was approved for once-monthly oral dosing in 2005 and for quarterly iv dosing in 2006. Intermittent oral </a:t>
            </a:r>
            <a:r>
              <a:rPr lang="en-GB" sz="1200" b="0" i="0" kern="1200" dirty="0" err="1" smtClean="0">
                <a:solidFill>
                  <a:schemeClr val="tx1"/>
                </a:solidFill>
                <a:effectLst/>
                <a:latin typeface="+mn-lt"/>
                <a:ea typeface="+mn-ea"/>
                <a:cs typeface="+mn-cs"/>
              </a:rPr>
              <a:t>risedronate</a:t>
            </a:r>
            <a:r>
              <a:rPr lang="en-GB" sz="1200" b="0" i="0" kern="1200" dirty="0" smtClean="0">
                <a:solidFill>
                  <a:schemeClr val="tx1"/>
                </a:solidFill>
                <a:effectLst/>
                <a:latin typeface="+mn-lt"/>
                <a:ea typeface="+mn-ea"/>
                <a:cs typeface="+mn-cs"/>
              </a:rPr>
              <a:t> and yearly iv </a:t>
            </a:r>
            <a:r>
              <a:rPr lang="en-GB" sz="1200" b="0" i="0" kern="1200" dirty="0" err="1" smtClean="0">
                <a:solidFill>
                  <a:schemeClr val="tx1"/>
                </a:solidFill>
                <a:effectLst/>
                <a:latin typeface="+mn-lt"/>
                <a:ea typeface="+mn-ea"/>
                <a:cs typeface="+mn-cs"/>
              </a:rPr>
              <a:t>zoledronic</a:t>
            </a:r>
            <a:r>
              <a:rPr lang="en-GB" sz="1200" b="0" i="0" kern="1200" dirty="0" smtClean="0">
                <a:solidFill>
                  <a:schemeClr val="tx1"/>
                </a:solidFill>
                <a:effectLst/>
                <a:latin typeface="+mn-lt"/>
                <a:ea typeface="+mn-ea"/>
                <a:cs typeface="+mn-cs"/>
              </a:rPr>
              <a:t> acid were approved in 2007.</a:t>
            </a:r>
            <a:endParaRPr lang="en-US" sz="1200" b="1" dirty="0" smtClean="0">
              <a:solidFill>
                <a:schemeClr val="bg1"/>
              </a:solidFill>
              <a:latin typeface="Arial Narrow" pitchFamily="34" charset="0"/>
            </a:endParaRP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23</a:t>
            </a:fld>
            <a:endParaRPr lang="en-US"/>
          </a:p>
        </p:txBody>
      </p:sp>
    </p:spTree>
    <p:extLst>
      <p:ext uri="{BB962C8B-B14F-4D97-AF65-F5344CB8AC3E}">
        <p14:creationId xmlns:p14="http://schemas.microsoft.com/office/powerpoint/2010/main" val="4211218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24</a:t>
            </a:fld>
            <a:endParaRPr lang="en-US"/>
          </a:p>
        </p:txBody>
      </p:sp>
    </p:spTree>
    <p:extLst>
      <p:ext uri="{BB962C8B-B14F-4D97-AF65-F5344CB8AC3E}">
        <p14:creationId xmlns:p14="http://schemas.microsoft.com/office/powerpoint/2010/main" val="3316828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sz="1200" b="0" i="0" kern="1200" dirty="0" smtClean="0">
                <a:solidFill>
                  <a:schemeClr val="tx1"/>
                </a:solidFill>
                <a:effectLst/>
                <a:latin typeface="+mn-lt"/>
                <a:ea typeface="+mn-ea"/>
                <a:cs typeface="+mn-cs"/>
              </a:rPr>
              <a:t>Nitrogenous bisphosphonates act on bone metabolism by binding and blocking the enzyme </a:t>
            </a:r>
            <a:r>
              <a:rPr lang="en-GB" sz="1200" b="0" i="0" u="none" strike="noStrike" kern="1200" dirty="0" err="1" smtClean="0">
                <a:solidFill>
                  <a:schemeClr val="tx1"/>
                </a:solidFill>
                <a:effectLst/>
                <a:latin typeface="+mn-lt"/>
                <a:ea typeface="+mn-ea"/>
                <a:cs typeface="+mn-cs"/>
                <a:hlinkClick r:id="rId3" tooltip="Farnesyl diphosphate synthase"/>
              </a:rPr>
              <a:t>farnesyl</a:t>
            </a:r>
            <a:r>
              <a:rPr lang="en-GB" sz="1200" b="0" i="0" u="none" strike="noStrike" kern="1200" dirty="0" smtClean="0">
                <a:solidFill>
                  <a:schemeClr val="tx1"/>
                </a:solidFill>
                <a:effectLst/>
                <a:latin typeface="+mn-lt"/>
                <a:ea typeface="+mn-ea"/>
                <a:cs typeface="+mn-cs"/>
                <a:hlinkClick r:id="rId3" tooltip="Farnesyl diphosphate synthase"/>
              </a:rPr>
              <a:t> </a:t>
            </a:r>
            <a:r>
              <a:rPr lang="en-GB" sz="1200" b="0" i="0" u="none" strike="noStrike" kern="1200" dirty="0" err="1" smtClean="0">
                <a:solidFill>
                  <a:schemeClr val="tx1"/>
                </a:solidFill>
                <a:effectLst/>
                <a:latin typeface="+mn-lt"/>
                <a:ea typeface="+mn-ea"/>
                <a:cs typeface="+mn-cs"/>
                <a:hlinkClick r:id="rId3" tooltip="Farnesyl diphosphate synthase"/>
              </a:rPr>
              <a:t>diphosphate</a:t>
            </a:r>
            <a:r>
              <a:rPr lang="en-GB" sz="1200" b="0" i="0" u="none" strike="noStrike" kern="1200" dirty="0" smtClean="0">
                <a:solidFill>
                  <a:schemeClr val="tx1"/>
                </a:solidFill>
                <a:effectLst/>
                <a:latin typeface="+mn-lt"/>
                <a:ea typeface="+mn-ea"/>
                <a:cs typeface="+mn-cs"/>
                <a:hlinkClick r:id="rId3" tooltip="Farnesyl diphosphate synthase"/>
              </a:rPr>
              <a:t> synthase</a:t>
            </a:r>
            <a:r>
              <a:rPr lang="en-GB" sz="1200" b="0" i="0" kern="1200" dirty="0" smtClean="0">
                <a:solidFill>
                  <a:schemeClr val="tx1"/>
                </a:solidFill>
                <a:effectLst/>
                <a:latin typeface="+mn-lt"/>
                <a:ea typeface="+mn-ea"/>
                <a:cs typeface="+mn-cs"/>
              </a:rPr>
              <a:t> (FPPS) in the </a:t>
            </a:r>
            <a:r>
              <a:rPr lang="en-GB" sz="1200" b="0" i="0" u="none" strike="noStrike" kern="1200" dirty="0" smtClean="0">
                <a:solidFill>
                  <a:schemeClr val="tx1"/>
                </a:solidFill>
                <a:effectLst/>
                <a:latin typeface="+mn-lt"/>
                <a:ea typeface="+mn-ea"/>
                <a:cs typeface="+mn-cs"/>
                <a:hlinkClick r:id="rId4" tooltip="HMG-CoA reductase pathway"/>
              </a:rPr>
              <a:t>HMG-CoA </a:t>
            </a:r>
            <a:r>
              <a:rPr lang="en-GB" sz="1200" b="0" i="0" u="none" strike="noStrike" kern="1200" dirty="0" err="1" smtClean="0">
                <a:solidFill>
                  <a:schemeClr val="tx1"/>
                </a:solidFill>
                <a:effectLst/>
                <a:latin typeface="+mn-lt"/>
                <a:ea typeface="+mn-ea"/>
                <a:cs typeface="+mn-cs"/>
                <a:hlinkClick r:id="rId4" tooltip="HMG-CoA reductase pathway"/>
              </a:rPr>
              <a:t>reductase</a:t>
            </a:r>
            <a:r>
              <a:rPr lang="en-GB" sz="1200" b="0" i="0" u="none" strike="noStrike" kern="1200" dirty="0" smtClean="0">
                <a:solidFill>
                  <a:schemeClr val="tx1"/>
                </a:solidFill>
                <a:effectLst/>
                <a:latin typeface="+mn-lt"/>
                <a:ea typeface="+mn-ea"/>
                <a:cs typeface="+mn-cs"/>
                <a:hlinkClick r:id="rId4" tooltip="HMG-CoA reductase pathway"/>
              </a:rPr>
              <a:t> pathway</a:t>
            </a:r>
            <a:r>
              <a:rPr lang="en-GB" sz="1200" b="0" i="0" kern="1200" dirty="0" smtClean="0">
                <a:solidFill>
                  <a:schemeClr val="tx1"/>
                </a:solidFill>
                <a:effectLst/>
                <a:latin typeface="+mn-lt"/>
                <a:ea typeface="+mn-ea"/>
                <a:cs typeface="+mn-cs"/>
              </a:rPr>
              <a:t> (also known as the </a:t>
            </a:r>
            <a:r>
              <a:rPr lang="en-GB" sz="1200" b="0" i="0" kern="1200" dirty="0" err="1" smtClean="0">
                <a:solidFill>
                  <a:schemeClr val="tx1"/>
                </a:solidFill>
                <a:effectLst/>
                <a:latin typeface="+mn-lt"/>
                <a:ea typeface="+mn-ea"/>
                <a:cs typeface="+mn-cs"/>
              </a:rPr>
              <a:t>mevalonate</a:t>
            </a:r>
            <a:r>
              <a:rPr lang="en-GB" sz="1200" b="0" i="0" kern="1200" dirty="0" smtClean="0">
                <a:solidFill>
                  <a:schemeClr val="tx1"/>
                </a:solidFill>
                <a:effectLst/>
                <a:latin typeface="+mn-lt"/>
                <a:ea typeface="+mn-ea"/>
                <a:cs typeface="+mn-cs"/>
              </a:rPr>
              <a:t> pathway)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Disruption of the HMG CoA-</a:t>
            </a:r>
            <a:r>
              <a:rPr lang="en-GB" sz="1200" b="0" i="0" kern="1200" dirty="0" err="1" smtClean="0">
                <a:solidFill>
                  <a:schemeClr val="tx1"/>
                </a:solidFill>
                <a:effectLst/>
                <a:latin typeface="+mn-lt"/>
                <a:ea typeface="+mn-ea"/>
                <a:cs typeface="+mn-cs"/>
              </a:rPr>
              <a:t>reductase</a:t>
            </a:r>
            <a:r>
              <a:rPr lang="en-GB" sz="1200" b="0" i="0" kern="1200" dirty="0" smtClean="0">
                <a:solidFill>
                  <a:schemeClr val="tx1"/>
                </a:solidFill>
                <a:effectLst/>
                <a:latin typeface="+mn-lt"/>
                <a:ea typeface="+mn-ea"/>
                <a:cs typeface="+mn-cs"/>
              </a:rPr>
              <a:t> pathway at the level of FPPS prevents the formation of two metabolites (</a:t>
            </a:r>
            <a:r>
              <a:rPr lang="en-GB" sz="1200" b="0" i="0" u="none" strike="noStrike" kern="1200" dirty="0" err="1" smtClean="0">
                <a:solidFill>
                  <a:schemeClr val="tx1"/>
                </a:solidFill>
                <a:effectLst/>
                <a:latin typeface="+mn-lt"/>
                <a:ea typeface="+mn-ea"/>
                <a:cs typeface="+mn-cs"/>
                <a:hlinkClick r:id="rId5" tooltip="Farnesol"/>
              </a:rPr>
              <a:t>farnesol</a:t>
            </a:r>
            <a:r>
              <a:rPr lang="en-GB" sz="1200" b="0" i="0" kern="1200" dirty="0" smtClean="0">
                <a:solidFill>
                  <a:schemeClr val="tx1"/>
                </a:solidFill>
                <a:effectLst/>
                <a:latin typeface="+mn-lt"/>
                <a:ea typeface="+mn-ea"/>
                <a:cs typeface="+mn-cs"/>
              </a:rPr>
              <a:t> and </a:t>
            </a:r>
            <a:r>
              <a:rPr lang="en-GB" sz="1200" b="0" i="0" u="none" strike="noStrike" kern="1200" dirty="0" err="1" smtClean="0">
                <a:solidFill>
                  <a:schemeClr val="tx1"/>
                </a:solidFill>
                <a:effectLst/>
                <a:latin typeface="+mn-lt"/>
                <a:ea typeface="+mn-ea"/>
                <a:cs typeface="+mn-cs"/>
                <a:hlinkClick r:id="rId6" tooltip="Geranylgeraniol"/>
              </a:rPr>
              <a:t>geranylgeraniol</a:t>
            </a:r>
            <a:r>
              <a:rPr lang="en-GB" sz="1200" b="0" i="0" kern="1200" dirty="0" smtClean="0">
                <a:solidFill>
                  <a:schemeClr val="tx1"/>
                </a:solidFill>
                <a:effectLst/>
                <a:latin typeface="+mn-lt"/>
                <a:ea typeface="+mn-ea"/>
                <a:cs typeface="+mn-cs"/>
              </a:rPr>
              <a:t>) that are essential for connecting some small proteins to the </a:t>
            </a:r>
            <a:r>
              <a:rPr lang="en-GB" sz="1200" b="0" i="0" u="none" strike="noStrike" kern="1200" dirty="0" smtClean="0">
                <a:solidFill>
                  <a:schemeClr val="tx1"/>
                </a:solidFill>
                <a:effectLst/>
                <a:latin typeface="+mn-lt"/>
                <a:ea typeface="+mn-ea"/>
                <a:cs typeface="+mn-cs"/>
                <a:hlinkClick r:id="rId7" tooltip="Cell membrane"/>
              </a:rPr>
              <a:t>cell membrane</a:t>
            </a:r>
            <a:r>
              <a:rPr lang="en-GB" sz="1200" b="0" i="0" kern="1200" dirty="0" smtClean="0">
                <a:solidFill>
                  <a:schemeClr val="tx1"/>
                </a:solidFill>
                <a:effectLst/>
                <a:latin typeface="+mn-lt"/>
                <a:ea typeface="+mn-ea"/>
                <a:cs typeface="+mn-cs"/>
              </a:rPr>
              <a:t>. This phenomenon is known as </a:t>
            </a:r>
            <a:r>
              <a:rPr lang="en-GB" sz="1200" b="0" i="0" kern="1200" dirty="0" err="1" smtClean="0">
                <a:solidFill>
                  <a:schemeClr val="tx1"/>
                </a:solidFill>
                <a:effectLst/>
                <a:latin typeface="+mn-lt"/>
                <a:ea typeface="+mn-ea"/>
                <a:cs typeface="+mn-cs"/>
              </a:rPr>
              <a:t>prenylation</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While inhibition of protein </a:t>
            </a:r>
            <a:r>
              <a:rPr lang="en-GB" sz="1200" b="0" i="0" kern="1200" dirty="0" err="1" smtClean="0">
                <a:solidFill>
                  <a:schemeClr val="tx1"/>
                </a:solidFill>
                <a:effectLst/>
                <a:latin typeface="+mn-lt"/>
                <a:ea typeface="+mn-ea"/>
                <a:cs typeface="+mn-cs"/>
              </a:rPr>
              <a:t>prenylation</a:t>
            </a:r>
            <a:r>
              <a:rPr lang="en-GB" sz="1200" b="0" i="0" kern="1200" dirty="0" smtClean="0">
                <a:solidFill>
                  <a:schemeClr val="tx1"/>
                </a:solidFill>
                <a:effectLst/>
                <a:latin typeface="+mn-lt"/>
                <a:ea typeface="+mn-ea"/>
                <a:cs typeface="+mn-cs"/>
              </a:rPr>
              <a:t> may affect many proteins found in an </a:t>
            </a:r>
            <a:r>
              <a:rPr lang="en-GB" sz="1200" b="0" i="0" u="none" strike="noStrike" kern="1200" dirty="0" smtClean="0">
                <a:solidFill>
                  <a:schemeClr val="tx1"/>
                </a:solidFill>
                <a:effectLst/>
                <a:latin typeface="+mn-lt"/>
                <a:ea typeface="+mn-ea"/>
                <a:cs typeface="+mn-cs"/>
                <a:hlinkClick r:id="rId8" tooltip="Osteoclast"/>
              </a:rPr>
              <a:t>osteoclast</a:t>
            </a:r>
            <a:r>
              <a:rPr lang="en-GB" sz="1200" b="0" i="0" kern="1200" dirty="0" smtClean="0">
                <a:solidFill>
                  <a:schemeClr val="tx1"/>
                </a:solidFill>
                <a:effectLst/>
                <a:latin typeface="+mn-lt"/>
                <a:ea typeface="+mn-ea"/>
                <a:cs typeface="+mn-cs"/>
              </a:rPr>
              <a:t>, disruption to the lipid modification of </a:t>
            </a:r>
            <a:r>
              <a:rPr lang="en-GB" sz="1200" b="0" i="0" u="none" strike="noStrike" kern="1200" dirty="0" err="1" smtClean="0">
                <a:solidFill>
                  <a:schemeClr val="tx1"/>
                </a:solidFill>
                <a:effectLst/>
                <a:latin typeface="+mn-lt"/>
                <a:ea typeface="+mn-ea"/>
                <a:cs typeface="+mn-cs"/>
                <a:hlinkClick r:id="rId9" tooltip="Ras (protein)"/>
              </a:rPr>
              <a:t>Ras</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0" tooltip="Rho family of GTPases"/>
              </a:rPr>
              <a:t>Rho</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11" tooltip="Rac (GTPase)"/>
              </a:rPr>
              <a:t>Rac</a:t>
            </a:r>
            <a:r>
              <a:rPr lang="en-GB" sz="1200" b="0" i="0" kern="1200" dirty="0" smtClean="0">
                <a:solidFill>
                  <a:schemeClr val="tx1"/>
                </a:solidFill>
                <a:effectLst/>
                <a:latin typeface="+mn-lt"/>
                <a:ea typeface="+mn-ea"/>
                <a:cs typeface="+mn-cs"/>
              </a:rPr>
              <a:t> proteins has been speculated to underlie the effects of bisphosphonates. These proteins can affect both </a:t>
            </a:r>
            <a:r>
              <a:rPr lang="en-GB" sz="1200" b="0" i="0" kern="1200" dirty="0" err="1" smtClean="0">
                <a:solidFill>
                  <a:schemeClr val="tx1"/>
                </a:solidFill>
                <a:effectLst/>
                <a:latin typeface="+mn-lt"/>
                <a:ea typeface="+mn-ea"/>
                <a:cs typeface="+mn-cs"/>
              </a:rPr>
              <a:t>osteoclastogenesis</a:t>
            </a:r>
            <a:r>
              <a:rPr lang="en-GB" sz="1200" b="0" i="0" kern="1200" dirty="0" smtClean="0">
                <a:solidFill>
                  <a:schemeClr val="tx1"/>
                </a:solidFill>
                <a:effectLst/>
                <a:latin typeface="+mn-lt"/>
                <a:ea typeface="+mn-ea"/>
                <a:cs typeface="+mn-cs"/>
              </a:rPr>
              <a:t>, cell survival, and cytoskeletal dynamics.</a:t>
            </a:r>
          </a:p>
          <a:p>
            <a:r>
              <a:rPr lang="en-GB" sz="1200" b="0" i="0" u="none" strike="noStrike" kern="1200" dirty="0" smtClean="0">
                <a:solidFill>
                  <a:schemeClr val="tx1"/>
                </a:solidFill>
                <a:effectLst/>
                <a:latin typeface="+mn-lt"/>
                <a:ea typeface="+mn-ea"/>
                <a:cs typeface="+mn-cs"/>
                <a:hlinkClick r:id="rId12" tooltip="Statin"/>
              </a:rPr>
              <a:t>Statins</a:t>
            </a:r>
            <a:r>
              <a:rPr lang="en-GB" sz="1200" b="0" i="0" kern="1200" dirty="0" smtClean="0">
                <a:solidFill>
                  <a:schemeClr val="tx1"/>
                </a:solidFill>
                <a:effectLst/>
                <a:latin typeface="+mn-lt"/>
                <a:ea typeface="+mn-ea"/>
                <a:cs typeface="+mn-cs"/>
              </a:rPr>
              <a:t> are another class of drugs that inhibit the HMG-CoA </a:t>
            </a:r>
            <a:r>
              <a:rPr lang="en-GB" sz="1200" b="0" i="0" kern="1200" dirty="0" err="1" smtClean="0">
                <a:solidFill>
                  <a:schemeClr val="tx1"/>
                </a:solidFill>
                <a:effectLst/>
                <a:latin typeface="+mn-lt"/>
                <a:ea typeface="+mn-ea"/>
                <a:cs typeface="+mn-cs"/>
              </a:rPr>
              <a:t>reductase</a:t>
            </a:r>
            <a:r>
              <a:rPr lang="en-GB" sz="1200" b="0" i="0" kern="1200" dirty="0" smtClean="0">
                <a:solidFill>
                  <a:schemeClr val="tx1"/>
                </a:solidFill>
                <a:effectLst/>
                <a:latin typeface="+mn-lt"/>
                <a:ea typeface="+mn-ea"/>
                <a:cs typeface="+mn-cs"/>
              </a:rPr>
              <a:t> pathway. Unlike bisphosphonates, statins do not bind to bone surfaces with high affinity, and thus are not specific for bone</a:t>
            </a:r>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25</a:t>
            </a:fld>
            <a:endParaRPr lang="en-US"/>
          </a:p>
        </p:txBody>
      </p:sp>
    </p:spTree>
    <p:extLst>
      <p:ext uri="{BB962C8B-B14F-4D97-AF65-F5344CB8AC3E}">
        <p14:creationId xmlns:p14="http://schemas.microsoft.com/office/powerpoint/2010/main" val="894771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latin typeface="Arial Narrow" pitchFamily="34" charset="0"/>
              </a:rPr>
              <a:t>Note : calcium and </a:t>
            </a:r>
            <a:r>
              <a:rPr lang="en-US" sz="1200" b="1" dirty="0" err="1" smtClean="0">
                <a:solidFill>
                  <a:srgbClr val="FF0000"/>
                </a:solidFill>
                <a:latin typeface="Arial Narrow" pitchFamily="34" charset="0"/>
              </a:rPr>
              <a:t>vit</a:t>
            </a:r>
            <a:r>
              <a:rPr lang="en-US" sz="1200" b="1" dirty="0" smtClean="0">
                <a:solidFill>
                  <a:srgbClr val="FF0000"/>
                </a:solidFill>
                <a:latin typeface="Arial Narrow" pitchFamily="34" charset="0"/>
              </a:rPr>
              <a:t> D supplementation given during </a:t>
            </a:r>
            <a:r>
              <a:rPr lang="en-US" sz="1200" b="1" dirty="0" err="1" smtClean="0">
                <a:solidFill>
                  <a:srgbClr val="FF0000"/>
                </a:solidFill>
                <a:latin typeface="Arial Narrow" pitchFamily="34" charset="0"/>
              </a:rPr>
              <a:t>bisphosphante</a:t>
            </a:r>
            <a:r>
              <a:rPr lang="en-US" sz="1200" b="1" dirty="0" smtClean="0">
                <a:solidFill>
                  <a:srgbClr val="FF0000"/>
                </a:solidFill>
                <a:latin typeface="Arial Narrow" pitchFamily="34" charset="0"/>
              </a:rPr>
              <a:t> </a:t>
            </a:r>
            <a:r>
              <a:rPr lang="en-US" sz="1200" b="1" dirty="0" err="1" smtClean="0">
                <a:solidFill>
                  <a:srgbClr val="FF0000"/>
                </a:solidFill>
                <a:latin typeface="Arial Narrow" pitchFamily="34" charset="0"/>
              </a:rPr>
              <a:t>theray</a:t>
            </a:r>
            <a:r>
              <a:rPr lang="en-US" sz="1200" b="1" dirty="0" smtClean="0">
                <a:solidFill>
                  <a:srgbClr val="FF0000"/>
                </a:solidFill>
                <a:latin typeface="Arial Narrow" pitchFamily="34" charset="0"/>
              </a:rPr>
              <a:t> don’t ingest it along with bisphosphonate…?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Arial Narrow" pitchFamily="34" charset="0"/>
              </a:rPr>
              <a:t>Newer preparations can be given as 2 </a:t>
            </a:r>
            <a:r>
              <a:rPr lang="en-US" sz="1200" b="1" dirty="0" err="1" smtClean="0">
                <a:solidFill>
                  <a:schemeClr val="bg1"/>
                </a:solidFill>
                <a:latin typeface="Arial Narrow" pitchFamily="34" charset="0"/>
              </a:rPr>
              <a:t>hrs</a:t>
            </a:r>
            <a:r>
              <a:rPr lang="en-US" sz="1200" b="1" dirty="0" smtClean="0">
                <a:solidFill>
                  <a:schemeClr val="bg1"/>
                </a:solidFill>
                <a:latin typeface="Arial Narrow" pitchFamily="34" charset="0"/>
              </a:rPr>
              <a:t> IV infusion (or better over a lesser time), monthly in 1</a:t>
            </a:r>
            <a:r>
              <a:rPr lang="en-US" sz="1200" b="1" baseline="30000" dirty="0" smtClean="0">
                <a:solidFill>
                  <a:schemeClr val="bg1"/>
                </a:solidFill>
                <a:latin typeface="Arial Narrow" pitchFamily="34" charset="0"/>
              </a:rPr>
              <a:t>st</a:t>
            </a:r>
            <a:r>
              <a:rPr lang="en-US" sz="1200" b="1" dirty="0" smtClean="0">
                <a:solidFill>
                  <a:schemeClr val="bg1"/>
                </a:solidFill>
                <a:latin typeface="Arial Narrow" pitchFamily="34" charset="0"/>
              </a:rPr>
              <a:t> year then every 3 months after.</a:t>
            </a:r>
          </a:p>
          <a:p>
            <a:endParaRPr lang="en-GB" dirty="0" smtClean="0"/>
          </a:p>
          <a:p>
            <a:endParaRPr lang="en-GB" dirty="0" smtClean="0"/>
          </a:p>
          <a:p>
            <a:r>
              <a:rPr lang="en-GB" sz="1200" b="1" i="0" kern="1200" dirty="0" smtClean="0">
                <a:solidFill>
                  <a:schemeClr val="tx1"/>
                </a:solidFill>
                <a:effectLst/>
                <a:latin typeface="+mn-lt"/>
                <a:ea typeface="+mn-ea"/>
                <a:cs typeface="+mn-cs"/>
              </a:rPr>
              <a:t>Paget's disease</a:t>
            </a:r>
            <a:r>
              <a:rPr lang="en-GB" sz="1200" b="0" i="0" kern="1200" dirty="0" smtClean="0">
                <a:solidFill>
                  <a:schemeClr val="tx1"/>
                </a:solidFill>
                <a:effectLst/>
                <a:latin typeface="+mn-lt"/>
                <a:ea typeface="+mn-ea"/>
                <a:cs typeface="+mn-cs"/>
              </a:rPr>
              <a:t>) is caused by the excessive breakdown and formation of bone, followed by disorganized bone </a:t>
            </a:r>
            <a:r>
              <a:rPr lang="en-GB" sz="1200" b="0" i="0" kern="1200" dirty="0" err="1" smtClean="0">
                <a:solidFill>
                  <a:schemeClr val="tx1"/>
                </a:solidFill>
                <a:effectLst/>
                <a:latin typeface="+mn-lt"/>
                <a:ea typeface="+mn-ea"/>
                <a:cs typeface="+mn-cs"/>
              </a:rPr>
              <a:t>remodeling</a:t>
            </a:r>
            <a:r>
              <a:rPr lang="en-GB" sz="1200" b="0" i="0" kern="1200" dirty="0" smtClean="0">
                <a:solidFill>
                  <a:schemeClr val="tx1"/>
                </a:solidFill>
                <a:effectLst/>
                <a:latin typeface="+mn-lt"/>
                <a:ea typeface="+mn-ea"/>
                <a:cs typeface="+mn-cs"/>
              </a:rPr>
              <a:t>. This causes affected bone to weaken, resulting in pain, misshapen bones, fractures and arthritis in the joints near the affected bones.</a:t>
            </a:r>
          </a:p>
          <a:p>
            <a:r>
              <a:rPr lang="en-GB" sz="1200" b="0" i="0" kern="1200" dirty="0" smtClean="0">
                <a:solidFill>
                  <a:schemeClr val="tx1"/>
                </a:solidFill>
                <a:effectLst/>
                <a:latin typeface="+mn-lt"/>
                <a:ea typeface="+mn-ea"/>
                <a:cs typeface="+mn-cs"/>
              </a:rPr>
              <a:t>Often Paget's disease is localized to only a few bones in the body. The pelvis, femur, and lower lumbar vertebrae are the most commonly affected bones. Paget's disease typically is localized, affecting just one or a few bones, as opposed to </a:t>
            </a:r>
            <a:r>
              <a:rPr lang="en-GB" sz="1200" b="0" i="0" u="none" strike="noStrike" kern="1200" dirty="0" smtClean="0">
                <a:solidFill>
                  <a:schemeClr val="tx1"/>
                </a:solidFill>
                <a:effectLst/>
                <a:latin typeface="+mn-lt"/>
                <a:ea typeface="+mn-ea"/>
                <a:cs typeface="+mn-cs"/>
                <a:hlinkClick r:id="rId3" tooltip="Osteoporosis"/>
              </a:rPr>
              <a:t>osteoporosis</a:t>
            </a:r>
            <a:r>
              <a:rPr lang="en-GB" sz="1200" b="0" i="0" kern="1200" dirty="0" smtClean="0">
                <a:solidFill>
                  <a:schemeClr val="tx1"/>
                </a:solidFill>
                <a:effectLst/>
                <a:latin typeface="+mn-lt"/>
                <a:ea typeface="+mn-ea"/>
                <a:cs typeface="+mn-cs"/>
              </a:rPr>
              <a:t>, for example, which usually affects all the bones in the body.</a:t>
            </a:r>
          </a:p>
          <a:p>
            <a:r>
              <a:rPr lang="en-GB" sz="1200" b="0" i="0" kern="1200" dirty="0" smtClean="0">
                <a:solidFill>
                  <a:schemeClr val="tx1"/>
                </a:solidFill>
                <a:effectLst/>
                <a:latin typeface="+mn-lt"/>
                <a:ea typeface="+mn-ea"/>
                <a:cs typeface="+mn-cs"/>
              </a:rPr>
              <a:t>Paget's disease should have an alkaline phosphatase blood test every two or three years. If the </a:t>
            </a:r>
            <a:r>
              <a:rPr lang="en-GB" sz="1200" b="0" i="0" u="none" strike="noStrike" kern="1200" dirty="0" smtClean="0">
                <a:solidFill>
                  <a:schemeClr val="tx1"/>
                </a:solidFill>
                <a:effectLst/>
                <a:latin typeface="+mn-lt"/>
                <a:ea typeface="+mn-ea"/>
                <a:cs typeface="+mn-cs"/>
                <a:hlinkClick r:id="rId4" tooltip="Alkaline phosphatase"/>
              </a:rPr>
              <a:t>alkaline phosphatase</a:t>
            </a:r>
            <a:r>
              <a:rPr lang="en-GB" sz="1200" b="0" i="0" kern="1200" dirty="0" smtClean="0">
                <a:solidFill>
                  <a:schemeClr val="tx1"/>
                </a:solidFill>
                <a:effectLst/>
                <a:latin typeface="+mn-lt"/>
                <a:ea typeface="+mn-ea"/>
                <a:cs typeface="+mn-cs"/>
              </a:rPr>
              <a:t> level is above normal, other tests such as a bone-specific alkaline phosphatase test, </a:t>
            </a:r>
            <a:r>
              <a:rPr lang="en-GB" sz="1200" b="0" i="0" u="none" strike="noStrike" kern="1200" dirty="0" smtClean="0">
                <a:solidFill>
                  <a:schemeClr val="tx1"/>
                </a:solidFill>
                <a:effectLst/>
                <a:latin typeface="+mn-lt"/>
                <a:ea typeface="+mn-ea"/>
                <a:cs typeface="+mn-cs"/>
                <a:hlinkClick r:id="rId5" tooltip="Bone scan"/>
              </a:rPr>
              <a:t>bone scan</a:t>
            </a:r>
            <a:r>
              <a:rPr lang="en-GB" sz="1200" b="0" i="0" kern="1200" dirty="0" smtClean="0">
                <a:solidFill>
                  <a:schemeClr val="tx1"/>
                </a:solidFill>
                <a:effectLst/>
                <a:latin typeface="+mn-lt"/>
                <a:ea typeface="+mn-ea"/>
                <a:cs typeface="+mn-cs"/>
              </a:rPr>
              <a:t>, or </a:t>
            </a:r>
            <a:r>
              <a:rPr lang="en-GB" sz="1200" b="0" i="0" u="none" strike="noStrike" kern="1200" dirty="0" smtClean="0">
                <a:solidFill>
                  <a:schemeClr val="tx1"/>
                </a:solidFill>
                <a:effectLst/>
                <a:latin typeface="+mn-lt"/>
                <a:ea typeface="+mn-ea"/>
                <a:cs typeface="+mn-cs"/>
                <a:hlinkClick r:id="rId6" tooltip="X-ray"/>
              </a:rPr>
              <a:t>X-ray</a:t>
            </a:r>
            <a:r>
              <a:rPr lang="en-GB" sz="1200" b="0" i="0" kern="1200" dirty="0" smtClean="0">
                <a:solidFill>
                  <a:schemeClr val="tx1"/>
                </a:solidFill>
                <a:effectLst/>
                <a:latin typeface="+mn-lt"/>
                <a:ea typeface="+mn-ea"/>
                <a:cs typeface="+mn-cs"/>
              </a:rPr>
              <a:t> can be performed.</a:t>
            </a:r>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27</a:t>
            </a:fld>
            <a:endParaRPr lang="en-US"/>
          </a:p>
        </p:txBody>
      </p:sp>
    </p:spTree>
    <p:extLst>
      <p:ext uri="{BB962C8B-B14F-4D97-AF65-F5344CB8AC3E}">
        <p14:creationId xmlns:p14="http://schemas.microsoft.com/office/powerpoint/2010/main" val="1990271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28</a:t>
            </a:fld>
            <a:endParaRPr lang="en-US"/>
          </a:p>
        </p:txBody>
      </p:sp>
    </p:spTree>
    <p:extLst>
      <p:ext uri="{BB962C8B-B14F-4D97-AF65-F5344CB8AC3E}">
        <p14:creationId xmlns:p14="http://schemas.microsoft.com/office/powerpoint/2010/main" val="605678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Normally, the osteoblasts secrete RANKL &amp; OPG in equal amount, then the RANKL bind to OPG. In some case like osteoporosis , the RANKL produce more than OPG, so the extra amount don’t have enough OPG to bind to them , as a result they bind to receptors in the Monocytes , that leading to form more Osteoclast. So when we want to treat osteoporosis, we can make drug that inhibit the RANKL, and that what will see in some mechanism of action of osteoporosis drugs</a:t>
            </a:r>
          </a:p>
          <a:p>
            <a:endParaRPr lang="en-GB" dirty="0" smtClean="0"/>
          </a:p>
          <a:p>
            <a:endParaRPr lang="en-GB" dirty="0" smtClean="0"/>
          </a:p>
          <a:p>
            <a:r>
              <a:rPr lang="en-GB" sz="1200" b="1" i="0" kern="1200" dirty="0" err="1" smtClean="0">
                <a:solidFill>
                  <a:schemeClr val="tx1"/>
                </a:solidFill>
                <a:effectLst/>
                <a:latin typeface="+mn-lt"/>
                <a:ea typeface="+mn-ea"/>
                <a:cs typeface="+mn-cs"/>
              </a:rPr>
              <a:t>Denosumab</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3" tooltip="Trade name"/>
              </a:rPr>
              <a:t>trade names</a:t>
            </a: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Prolia</a:t>
            </a:r>
            <a:r>
              <a:rPr lang="en-GB" sz="1200" b="0" i="0" kern="1200" dirty="0" smtClean="0">
                <a:solidFill>
                  <a:schemeClr val="tx1"/>
                </a:solidFill>
                <a:effectLst/>
                <a:latin typeface="+mn-lt"/>
                <a:ea typeface="+mn-ea"/>
                <a:cs typeface="+mn-cs"/>
              </a:rPr>
              <a:t> and </a:t>
            </a:r>
            <a:r>
              <a:rPr lang="en-GB" sz="1200" b="1" i="0" kern="1200" dirty="0" err="1" smtClean="0">
                <a:solidFill>
                  <a:schemeClr val="tx1"/>
                </a:solidFill>
                <a:effectLst/>
                <a:latin typeface="+mn-lt"/>
                <a:ea typeface="+mn-ea"/>
                <a:cs typeface="+mn-cs"/>
              </a:rPr>
              <a:t>Xgeva</a:t>
            </a:r>
            <a:r>
              <a:rPr lang="en-GB" sz="1200" b="0" i="0" kern="1200" dirty="0" smtClean="0">
                <a:solidFill>
                  <a:schemeClr val="tx1"/>
                </a:solidFill>
                <a:effectLst/>
                <a:latin typeface="+mn-lt"/>
                <a:ea typeface="+mn-ea"/>
                <a:cs typeface="+mn-cs"/>
              </a:rPr>
              <a:t>) is a human </a:t>
            </a:r>
            <a:r>
              <a:rPr lang="en-GB" sz="1200" b="0" i="0" u="none" strike="noStrike" kern="1200" dirty="0" smtClean="0">
                <a:solidFill>
                  <a:schemeClr val="tx1"/>
                </a:solidFill>
                <a:effectLst/>
                <a:latin typeface="+mn-lt"/>
                <a:ea typeface="+mn-ea"/>
                <a:cs typeface="+mn-cs"/>
                <a:hlinkClick r:id="rId4" tooltip="Monoclonal antibody"/>
              </a:rPr>
              <a:t>monoclonal antibody</a:t>
            </a:r>
            <a:r>
              <a:rPr lang="en-GB" sz="1200" b="0" i="0" u="none" strike="noStrike" kern="1200" baseline="30000" dirty="0" smtClean="0">
                <a:solidFill>
                  <a:schemeClr val="tx1"/>
                </a:solidFill>
                <a:effectLst/>
                <a:latin typeface="+mn-lt"/>
                <a:ea typeface="+mn-ea"/>
                <a:cs typeface="+mn-cs"/>
                <a:hlinkClick r:id="rId5"/>
              </a:rPr>
              <a:t>[1]</a:t>
            </a:r>
            <a:r>
              <a:rPr lang="en-GB" sz="1200" b="0" i="0" kern="1200" dirty="0" smtClean="0">
                <a:solidFill>
                  <a:schemeClr val="tx1"/>
                </a:solidFill>
                <a:effectLst/>
                <a:latin typeface="+mn-lt"/>
                <a:ea typeface="+mn-ea"/>
                <a:cs typeface="+mn-cs"/>
              </a:rPr>
              <a:t> for the treatment of </a:t>
            </a:r>
            <a:r>
              <a:rPr lang="en-GB" sz="1200" b="0" i="0" u="none" strike="noStrike" kern="1200" dirty="0" smtClean="0">
                <a:solidFill>
                  <a:schemeClr val="tx1"/>
                </a:solidFill>
                <a:effectLst/>
                <a:latin typeface="+mn-lt"/>
                <a:ea typeface="+mn-ea"/>
                <a:cs typeface="+mn-cs"/>
                <a:hlinkClick r:id="rId6" tooltip="Osteoporosis"/>
              </a:rPr>
              <a:t>osteoporosis</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5"/>
              </a:rPr>
              <a:t>[1]</a:t>
            </a:r>
            <a:r>
              <a:rPr lang="en-GB" sz="1200" b="0" i="0" kern="1200" dirty="0" smtClean="0">
                <a:solidFill>
                  <a:schemeClr val="tx1"/>
                </a:solidFill>
                <a:effectLst/>
                <a:latin typeface="+mn-lt"/>
                <a:ea typeface="+mn-ea"/>
                <a:cs typeface="+mn-cs"/>
              </a:rPr>
              <a:t> treatment-induced bone loss, </a:t>
            </a:r>
            <a:r>
              <a:rPr lang="en-GB" sz="1200" b="0" i="0" u="none" strike="noStrike" kern="1200" dirty="0" smtClean="0">
                <a:solidFill>
                  <a:schemeClr val="tx1"/>
                </a:solidFill>
                <a:effectLst/>
                <a:latin typeface="+mn-lt"/>
                <a:ea typeface="+mn-ea"/>
                <a:cs typeface="+mn-cs"/>
                <a:hlinkClick r:id="rId7" tooltip="Metastasis"/>
              </a:rPr>
              <a:t>metastases</a:t>
            </a:r>
            <a:r>
              <a:rPr lang="en-GB" sz="1200" b="0" i="0" kern="1200" dirty="0" smtClean="0">
                <a:solidFill>
                  <a:schemeClr val="tx1"/>
                </a:solidFill>
                <a:effectLst/>
                <a:latin typeface="+mn-lt"/>
                <a:ea typeface="+mn-ea"/>
                <a:cs typeface="+mn-cs"/>
              </a:rPr>
              <a:t> to bone,</a:t>
            </a:r>
            <a:r>
              <a:rPr lang="en-GB" sz="1200" b="0" i="0" u="none" strike="noStrike" kern="1200" baseline="30000" dirty="0" smtClean="0">
                <a:solidFill>
                  <a:schemeClr val="tx1"/>
                </a:solidFill>
                <a:effectLst/>
                <a:latin typeface="+mn-lt"/>
                <a:ea typeface="+mn-ea"/>
                <a:cs typeface="+mn-cs"/>
                <a:hlinkClick r:id="rId5"/>
              </a:rPr>
              <a:t>[1]</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8" tooltip="Giant cell tumor of bone"/>
              </a:rPr>
              <a:t>giant cell </a:t>
            </a:r>
            <a:r>
              <a:rPr lang="en-GB" sz="1200" b="0" i="0" u="none" strike="noStrike" kern="1200" dirty="0" err="1" smtClean="0">
                <a:solidFill>
                  <a:schemeClr val="tx1"/>
                </a:solidFill>
                <a:effectLst/>
                <a:latin typeface="+mn-lt"/>
                <a:ea typeface="+mn-ea"/>
                <a:cs typeface="+mn-cs"/>
                <a:hlinkClick r:id="rId8" tooltip="Giant cell tumor of bone"/>
              </a:rPr>
              <a:t>tumor</a:t>
            </a:r>
            <a:r>
              <a:rPr lang="en-GB" sz="1200" b="0" i="0" u="none" strike="noStrike" kern="1200" dirty="0" smtClean="0">
                <a:solidFill>
                  <a:schemeClr val="tx1"/>
                </a:solidFill>
                <a:effectLst/>
                <a:latin typeface="+mn-lt"/>
                <a:ea typeface="+mn-ea"/>
                <a:cs typeface="+mn-cs"/>
                <a:hlinkClick r:id="rId8" tooltip="Giant cell tumor of bone"/>
              </a:rPr>
              <a:t> of bone</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9"/>
              </a:rPr>
              <a:t>[2]</a:t>
            </a:r>
            <a:endParaRPr lang="en-GB" sz="1200" b="0" i="0" kern="1200" dirty="0" smtClean="0">
              <a:solidFill>
                <a:schemeClr val="tx1"/>
              </a:solidFill>
              <a:effectLst/>
              <a:latin typeface="+mn-lt"/>
              <a:ea typeface="+mn-ea"/>
              <a:cs typeface="+mn-cs"/>
            </a:endParaRPr>
          </a:p>
          <a:p>
            <a:r>
              <a:rPr lang="en-GB" sz="1200" b="0" i="0" kern="1200" dirty="0" err="1" smtClean="0">
                <a:solidFill>
                  <a:schemeClr val="tx1"/>
                </a:solidFill>
                <a:effectLst/>
                <a:latin typeface="+mn-lt"/>
                <a:ea typeface="+mn-ea"/>
                <a:cs typeface="+mn-cs"/>
              </a:rPr>
              <a:t>Denosumab</a:t>
            </a:r>
            <a:r>
              <a:rPr lang="en-GB" sz="1200" b="0" i="0" kern="1200" dirty="0" smtClean="0">
                <a:solidFill>
                  <a:schemeClr val="tx1"/>
                </a:solidFill>
                <a:effectLst/>
                <a:latin typeface="+mn-lt"/>
                <a:ea typeface="+mn-ea"/>
                <a:cs typeface="+mn-cs"/>
              </a:rPr>
              <a:t> is contraindicated in people with </a:t>
            </a:r>
            <a:r>
              <a:rPr lang="en-GB" sz="1200" b="0" i="0" u="none" strike="noStrike" kern="1200" dirty="0" smtClean="0">
                <a:solidFill>
                  <a:schemeClr val="tx1"/>
                </a:solidFill>
                <a:effectLst/>
                <a:latin typeface="+mn-lt"/>
                <a:ea typeface="+mn-ea"/>
                <a:cs typeface="+mn-cs"/>
                <a:hlinkClick r:id="rId10" tooltip="Hypocalcemia"/>
              </a:rPr>
              <a:t>low blood calcium levels</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The most common side effects are </a:t>
            </a:r>
            <a:r>
              <a:rPr lang="en-GB" sz="1200" b="0" i="0" u="none" strike="noStrike" kern="1200" dirty="0" smtClean="0">
                <a:solidFill>
                  <a:schemeClr val="tx1"/>
                </a:solidFill>
                <a:effectLst/>
                <a:latin typeface="+mn-lt"/>
                <a:ea typeface="+mn-ea"/>
                <a:cs typeface="+mn-cs"/>
                <a:hlinkClick r:id="rId11" tooltip="Arthralgia"/>
              </a:rPr>
              <a:t>joint</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12" tooltip="Myalgia"/>
              </a:rPr>
              <a:t>muscle pain</a:t>
            </a:r>
            <a:r>
              <a:rPr lang="en-GB" sz="1200" b="0" i="0" kern="1200" dirty="0" smtClean="0">
                <a:solidFill>
                  <a:schemeClr val="tx1"/>
                </a:solidFill>
                <a:effectLst/>
                <a:latin typeface="+mn-lt"/>
                <a:ea typeface="+mn-ea"/>
                <a:cs typeface="+mn-cs"/>
              </a:rPr>
              <a:t> in the arms or legs.</a:t>
            </a:r>
            <a:r>
              <a:rPr lang="en-GB" sz="1200" b="0" i="0" u="none" strike="noStrike" kern="1200" baseline="30000" dirty="0" smtClean="0">
                <a:solidFill>
                  <a:schemeClr val="tx1"/>
                </a:solidFill>
                <a:effectLst/>
                <a:latin typeface="+mn-lt"/>
                <a:ea typeface="+mn-ea"/>
                <a:cs typeface="+mn-cs"/>
                <a:hlinkClick r:id="rId13"/>
              </a:rPr>
              <a:t>[3]</a:t>
            </a:r>
            <a:endParaRPr lang="en-GB" sz="1200" b="0" i="0" kern="1200" dirty="0" smtClean="0">
              <a:solidFill>
                <a:schemeClr val="tx1"/>
              </a:solidFill>
              <a:effectLst/>
              <a:latin typeface="+mn-lt"/>
              <a:ea typeface="+mn-ea"/>
              <a:cs typeface="+mn-cs"/>
            </a:endParaRPr>
          </a:p>
          <a:p>
            <a:r>
              <a:rPr lang="en-GB" sz="1200" b="0" i="0" kern="1200" dirty="0" err="1" smtClean="0">
                <a:solidFill>
                  <a:schemeClr val="tx1"/>
                </a:solidFill>
                <a:effectLst/>
                <a:latin typeface="+mn-lt"/>
                <a:ea typeface="+mn-ea"/>
                <a:cs typeface="+mn-cs"/>
              </a:rPr>
              <a:t>Denosumab</a:t>
            </a:r>
            <a:r>
              <a:rPr lang="en-GB" sz="1200" b="0" i="0" kern="1200" dirty="0" smtClean="0">
                <a:solidFill>
                  <a:schemeClr val="tx1"/>
                </a:solidFill>
                <a:effectLst/>
                <a:latin typeface="+mn-lt"/>
                <a:ea typeface="+mn-ea"/>
                <a:cs typeface="+mn-cs"/>
              </a:rPr>
              <a:t> is a </a:t>
            </a:r>
            <a:r>
              <a:rPr lang="en-GB" sz="1200" b="0" i="0" u="none" strike="noStrike" kern="1200" dirty="0" smtClean="0">
                <a:solidFill>
                  <a:schemeClr val="tx1"/>
                </a:solidFill>
                <a:effectLst/>
                <a:latin typeface="+mn-lt"/>
                <a:ea typeface="+mn-ea"/>
                <a:cs typeface="+mn-cs"/>
                <a:hlinkClick r:id="rId14" tooltip="RANKL inhibitor"/>
              </a:rPr>
              <a:t>RANKL inhibitor</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5"/>
              </a:rPr>
              <a:t>[1]</a:t>
            </a:r>
            <a:r>
              <a:rPr lang="en-GB" sz="1200" b="0" i="0" kern="1200" dirty="0" smtClean="0">
                <a:solidFill>
                  <a:schemeClr val="tx1"/>
                </a:solidFill>
                <a:effectLst/>
                <a:latin typeface="+mn-lt"/>
                <a:ea typeface="+mn-ea"/>
                <a:cs typeface="+mn-cs"/>
              </a:rPr>
              <a:t> which works by preventing the development of </a:t>
            </a:r>
            <a:r>
              <a:rPr lang="en-GB" sz="1200" b="0" i="0" u="none" strike="noStrike" kern="1200" dirty="0" smtClean="0">
                <a:solidFill>
                  <a:schemeClr val="tx1"/>
                </a:solidFill>
                <a:effectLst/>
                <a:latin typeface="+mn-lt"/>
                <a:ea typeface="+mn-ea"/>
                <a:cs typeface="+mn-cs"/>
                <a:hlinkClick r:id="rId15" tooltip="Osteoclast"/>
              </a:rPr>
              <a:t>osteoclasts</a:t>
            </a:r>
            <a:endParaRPr lang="en-GB" sz="1200" b="0" i="0" kern="1200" dirty="0" smtClean="0">
              <a:solidFill>
                <a:schemeClr val="tx1"/>
              </a:solidFill>
              <a:effectLst/>
              <a:latin typeface="+mn-lt"/>
              <a:ea typeface="+mn-ea"/>
              <a:cs typeface="+mn-cs"/>
            </a:endParaRPr>
          </a:p>
          <a:p>
            <a:endParaRPr lang="en-GB" dirty="0" smtClean="0"/>
          </a:p>
          <a:p>
            <a:r>
              <a:rPr lang="en-GB" sz="1200" b="0" i="0" kern="1200" dirty="0" err="1" smtClean="0">
                <a:solidFill>
                  <a:schemeClr val="tx1"/>
                </a:solidFill>
                <a:effectLst/>
                <a:latin typeface="+mn-lt"/>
                <a:ea typeface="+mn-ea"/>
                <a:cs typeface="+mn-cs"/>
              </a:rPr>
              <a:t>Denosumab</a:t>
            </a:r>
            <a:r>
              <a:rPr lang="en-GB" sz="1200" b="0" i="0" kern="1200" dirty="0" smtClean="0">
                <a:solidFill>
                  <a:schemeClr val="tx1"/>
                </a:solidFill>
                <a:effectLst/>
                <a:latin typeface="+mn-lt"/>
                <a:ea typeface="+mn-ea"/>
                <a:cs typeface="+mn-cs"/>
              </a:rPr>
              <a:t> is used for those with </a:t>
            </a:r>
            <a:r>
              <a:rPr lang="en-GB" sz="1200" b="0" i="0" u="none" strike="noStrike" kern="1200" dirty="0" smtClean="0">
                <a:solidFill>
                  <a:schemeClr val="tx1"/>
                </a:solidFill>
                <a:effectLst/>
                <a:latin typeface="+mn-lt"/>
                <a:ea typeface="+mn-ea"/>
                <a:cs typeface="+mn-cs"/>
                <a:hlinkClick r:id="rId6" tooltip="Osteoporosis"/>
              </a:rPr>
              <a:t>osteoporosis</a:t>
            </a:r>
            <a:r>
              <a:rPr lang="en-GB" sz="1200" b="0" i="0" kern="1200" dirty="0" smtClean="0">
                <a:solidFill>
                  <a:schemeClr val="tx1"/>
                </a:solidFill>
                <a:effectLst/>
                <a:latin typeface="+mn-lt"/>
                <a:ea typeface="+mn-ea"/>
                <a:cs typeface="+mn-cs"/>
              </a:rPr>
              <a:t> at high risk for </a:t>
            </a:r>
            <a:r>
              <a:rPr lang="en-GB" sz="1200" b="0" i="0" u="none" strike="noStrike" kern="1200" dirty="0" smtClean="0">
                <a:solidFill>
                  <a:schemeClr val="tx1"/>
                </a:solidFill>
                <a:effectLst/>
                <a:latin typeface="+mn-lt"/>
                <a:ea typeface="+mn-ea"/>
                <a:cs typeface="+mn-cs"/>
                <a:hlinkClick r:id="rId16" tooltip="Fracture"/>
              </a:rPr>
              <a:t>fractures</a:t>
            </a:r>
            <a:r>
              <a:rPr lang="en-GB" sz="1200" b="0" i="0" kern="1200" dirty="0" smtClean="0">
                <a:solidFill>
                  <a:schemeClr val="tx1"/>
                </a:solidFill>
                <a:effectLst/>
                <a:latin typeface="+mn-lt"/>
                <a:ea typeface="+mn-ea"/>
                <a:cs typeface="+mn-cs"/>
              </a:rPr>
              <a:t>, bone loss due to certain medications, and in those with </a:t>
            </a:r>
            <a:r>
              <a:rPr lang="en-GB" sz="1200" b="0" i="0" u="none" strike="noStrike" kern="1200" dirty="0" smtClean="0">
                <a:solidFill>
                  <a:schemeClr val="tx1"/>
                </a:solidFill>
                <a:effectLst/>
                <a:latin typeface="+mn-lt"/>
                <a:ea typeface="+mn-ea"/>
                <a:cs typeface="+mn-cs"/>
                <a:hlinkClick r:id="rId17" tooltip="Bone metastases"/>
              </a:rPr>
              <a:t>bone metastases</a:t>
            </a:r>
            <a:r>
              <a:rPr lang="en-GB" sz="1200" b="0" i="0" kern="1200" dirty="0" smtClean="0">
                <a:solidFill>
                  <a:schemeClr val="tx1"/>
                </a:solidFill>
                <a:effectLst/>
                <a:latin typeface="+mn-lt"/>
                <a:ea typeface="+mn-ea"/>
                <a:cs typeface="+mn-cs"/>
              </a:rPr>
              <a:t>.</a:t>
            </a:r>
          </a:p>
          <a:p>
            <a:r>
              <a:rPr lang="en-GB" sz="1200" b="0" i="0" kern="1200" dirty="0" err="1" smtClean="0">
                <a:solidFill>
                  <a:schemeClr val="tx1"/>
                </a:solidFill>
                <a:effectLst/>
                <a:latin typeface="+mn-lt"/>
                <a:ea typeface="+mn-ea"/>
                <a:cs typeface="+mn-cs"/>
              </a:rPr>
              <a:t>Denosumab</a:t>
            </a:r>
            <a:r>
              <a:rPr lang="en-GB" sz="1200" b="0" i="0" kern="1200" dirty="0" smtClean="0">
                <a:solidFill>
                  <a:schemeClr val="tx1"/>
                </a:solidFill>
                <a:effectLst/>
                <a:latin typeface="+mn-lt"/>
                <a:ea typeface="+mn-ea"/>
                <a:cs typeface="+mn-cs"/>
              </a:rPr>
              <a:t> is the first </a:t>
            </a:r>
            <a:r>
              <a:rPr lang="en-GB" sz="1200" b="0" i="0" u="none" strike="noStrike" kern="1200" dirty="0" smtClean="0">
                <a:solidFill>
                  <a:schemeClr val="tx1"/>
                </a:solidFill>
                <a:effectLst/>
                <a:latin typeface="+mn-lt"/>
                <a:ea typeface="+mn-ea"/>
                <a:cs typeface="+mn-cs"/>
                <a:hlinkClick r:id="rId14" tooltip="RANKL inhibitor"/>
              </a:rPr>
              <a:t>RANKL inhibitor</a:t>
            </a:r>
            <a:r>
              <a:rPr lang="en-GB" sz="1200" b="0" i="0" kern="1200" dirty="0" smtClean="0">
                <a:solidFill>
                  <a:schemeClr val="tx1"/>
                </a:solidFill>
                <a:effectLst/>
                <a:latin typeface="+mn-lt"/>
                <a:ea typeface="+mn-ea"/>
                <a:cs typeface="+mn-cs"/>
              </a:rPr>
              <a:t> to be approved by the FDA.</a:t>
            </a:r>
          </a:p>
          <a:p>
            <a:r>
              <a:rPr lang="en-GB" sz="1200" b="0" i="0" kern="1200" dirty="0" smtClean="0">
                <a:solidFill>
                  <a:schemeClr val="tx1"/>
                </a:solidFill>
                <a:effectLst/>
                <a:latin typeface="+mn-lt"/>
                <a:ea typeface="+mn-ea"/>
                <a:cs typeface="+mn-cs"/>
              </a:rPr>
              <a:t>On 2 June 2010, </a:t>
            </a:r>
            <a:r>
              <a:rPr lang="en-GB" sz="1200" b="0" i="0" kern="1200" dirty="0" err="1" smtClean="0">
                <a:solidFill>
                  <a:schemeClr val="tx1"/>
                </a:solidFill>
                <a:effectLst/>
                <a:latin typeface="+mn-lt"/>
                <a:ea typeface="+mn-ea"/>
                <a:cs typeface="+mn-cs"/>
              </a:rPr>
              <a:t>denosumab</a:t>
            </a:r>
            <a:r>
              <a:rPr lang="en-GB" sz="1200" b="0" i="0" kern="1200" dirty="0" smtClean="0">
                <a:solidFill>
                  <a:schemeClr val="tx1"/>
                </a:solidFill>
                <a:effectLst/>
                <a:latin typeface="+mn-lt"/>
                <a:ea typeface="+mn-ea"/>
                <a:cs typeface="+mn-cs"/>
              </a:rPr>
              <a:t> was approved for post-menopausal osteoporosis by the US FDA.</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MOA:</a:t>
            </a:r>
          </a:p>
          <a:p>
            <a:r>
              <a:rPr lang="en-GB" sz="1200" b="0" i="0" kern="1200" dirty="0" smtClean="0">
                <a:solidFill>
                  <a:schemeClr val="tx1"/>
                </a:solidFill>
                <a:effectLst/>
                <a:latin typeface="+mn-lt"/>
                <a:ea typeface="+mn-ea"/>
                <a:cs typeface="+mn-cs"/>
              </a:rPr>
              <a:t>pre-osteoclasts, express surface receptors called RANK (receptor activator of </a:t>
            </a:r>
            <a:r>
              <a:rPr lang="en-GB" sz="1200" b="0" i="0" u="none" strike="noStrike" kern="1200" dirty="0" smtClean="0">
                <a:solidFill>
                  <a:schemeClr val="tx1"/>
                </a:solidFill>
                <a:effectLst/>
                <a:latin typeface="+mn-lt"/>
                <a:ea typeface="+mn-ea"/>
                <a:cs typeface="+mn-cs"/>
                <a:hlinkClick r:id="rId18" tooltip="NF-κB"/>
              </a:rPr>
              <a:t>nuclear factor-kappa B</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RANK is activated by RANKL (the RANK-Ligand),</a:t>
            </a:r>
          </a:p>
          <a:p>
            <a:r>
              <a:rPr lang="en-GB" sz="1200" b="0" i="0" kern="1200" dirty="0" smtClean="0">
                <a:solidFill>
                  <a:schemeClr val="tx1"/>
                </a:solidFill>
                <a:effectLst/>
                <a:latin typeface="+mn-lt"/>
                <a:ea typeface="+mn-ea"/>
                <a:cs typeface="+mn-cs"/>
              </a:rPr>
              <a:t>RANKL which exists as cell surface molecules on osteoblasts.</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Precursors to osteoclasts, called pre-osteoclasts, express surface receptors called RANK (receptor activator of </a:t>
            </a:r>
            <a:r>
              <a:rPr lang="en-GB" sz="1200" b="0" i="0" u="none" strike="noStrike" kern="1200" dirty="0" smtClean="0">
                <a:solidFill>
                  <a:schemeClr val="tx1"/>
                </a:solidFill>
                <a:effectLst/>
                <a:latin typeface="+mn-lt"/>
                <a:ea typeface="+mn-ea"/>
                <a:cs typeface="+mn-cs"/>
                <a:hlinkClick r:id="rId18" tooltip="NF-κB"/>
              </a:rPr>
              <a:t>nuclear factor-kappa B</a:t>
            </a:r>
            <a:r>
              <a:rPr lang="en-GB" sz="1200" b="0" i="0" kern="1200" dirty="0" smtClean="0">
                <a:solidFill>
                  <a:schemeClr val="tx1"/>
                </a:solidFill>
                <a:effectLst/>
                <a:latin typeface="+mn-lt"/>
                <a:ea typeface="+mn-ea"/>
                <a:cs typeface="+mn-cs"/>
              </a:rPr>
              <a:t>). RANK is a member of the </a:t>
            </a:r>
            <a:r>
              <a:rPr lang="en-GB" sz="1200" b="0" i="0" u="none" strike="noStrike" kern="1200" dirty="0" err="1" smtClean="0">
                <a:solidFill>
                  <a:schemeClr val="tx1"/>
                </a:solidFill>
                <a:effectLst/>
                <a:latin typeface="+mn-lt"/>
                <a:ea typeface="+mn-ea"/>
                <a:cs typeface="+mn-cs"/>
                <a:hlinkClick r:id="rId19" tooltip="Tumor necrosis factor receptor"/>
              </a:rPr>
              <a:t>tumor</a:t>
            </a:r>
            <a:r>
              <a:rPr lang="en-GB" sz="1200" b="0" i="0" u="none" strike="noStrike" kern="1200" dirty="0" smtClean="0">
                <a:solidFill>
                  <a:schemeClr val="tx1"/>
                </a:solidFill>
                <a:effectLst/>
                <a:latin typeface="+mn-lt"/>
                <a:ea typeface="+mn-ea"/>
                <a:cs typeface="+mn-cs"/>
                <a:hlinkClick r:id="rId19" tooltip="Tumor necrosis factor receptor"/>
              </a:rPr>
              <a:t> necrosis factor receptor</a:t>
            </a:r>
            <a:r>
              <a:rPr lang="en-GB" sz="1200" b="0" i="0" kern="1200" dirty="0" smtClean="0">
                <a:solidFill>
                  <a:schemeClr val="tx1"/>
                </a:solidFill>
                <a:effectLst/>
                <a:latin typeface="+mn-lt"/>
                <a:ea typeface="+mn-ea"/>
                <a:cs typeface="+mn-cs"/>
              </a:rPr>
              <a:t> (TNFR) superfamily. RANK is activated by RANKL (the RANK-Ligand), which exists as cell surface molecules on osteoblasts. Activation of RANK by RANKL promotes the maturation of pre-osteoclasts into osteoclasts. </a:t>
            </a:r>
            <a:r>
              <a:rPr lang="en-GB" sz="1200" b="0" i="0" kern="1200" dirty="0" err="1" smtClean="0">
                <a:solidFill>
                  <a:schemeClr val="tx1"/>
                </a:solidFill>
                <a:effectLst/>
                <a:latin typeface="+mn-lt"/>
                <a:ea typeface="+mn-ea"/>
                <a:cs typeface="+mn-cs"/>
              </a:rPr>
              <a:t>Denosumab</a:t>
            </a:r>
            <a:r>
              <a:rPr lang="en-GB" sz="1200" b="0" i="0" kern="1200" dirty="0" smtClean="0">
                <a:solidFill>
                  <a:schemeClr val="tx1"/>
                </a:solidFill>
                <a:effectLst/>
                <a:latin typeface="+mn-lt"/>
                <a:ea typeface="+mn-ea"/>
                <a:cs typeface="+mn-cs"/>
              </a:rPr>
              <a:t> inhibits this maturation of osteoclasts by binding to and inhibiting RANKL. This mimics the natural action of </a:t>
            </a:r>
            <a:r>
              <a:rPr lang="en-GB" sz="1200" b="0" i="0" u="none" strike="noStrike" kern="1200" dirty="0" err="1" smtClean="0">
                <a:solidFill>
                  <a:schemeClr val="tx1"/>
                </a:solidFill>
                <a:effectLst/>
                <a:latin typeface="+mn-lt"/>
                <a:ea typeface="+mn-ea"/>
                <a:cs typeface="+mn-cs"/>
                <a:hlinkClick r:id="rId20" tooltip="Osteoprotegerin"/>
              </a:rPr>
              <a:t>osteoprotegerin</a:t>
            </a:r>
            <a:r>
              <a:rPr lang="en-GB" sz="1200" b="0" i="0" kern="1200" dirty="0" smtClean="0">
                <a:solidFill>
                  <a:schemeClr val="tx1"/>
                </a:solidFill>
                <a:effectLst/>
                <a:latin typeface="+mn-lt"/>
                <a:ea typeface="+mn-ea"/>
                <a:cs typeface="+mn-cs"/>
              </a:rPr>
              <a:t>, an endogenous RANKL inhibitor, that presents with decreasing concentrations (and perhaps decreased </a:t>
            </a:r>
            <a:r>
              <a:rPr lang="en-GB" sz="1200" b="0" i="0" u="none" strike="noStrike" kern="1200" dirty="0" smtClean="0">
                <a:solidFill>
                  <a:schemeClr val="tx1"/>
                </a:solidFill>
                <a:effectLst/>
                <a:latin typeface="+mn-lt"/>
                <a:ea typeface="+mn-ea"/>
                <a:cs typeface="+mn-cs"/>
                <a:hlinkClick r:id="rId21" tooltip="Avidity"/>
              </a:rPr>
              <a:t>avidity</a:t>
            </a:r>
            <a:r>
              <a:rPr lang="en-GB" sz="1200" b="0" i="0" kern="1200" dirty="0" smtClean="0">
                <a:solidFill>
                  <a:schemeClr val="tx1"/>
                </a:solidFill>
                <a:effectLst/>
                <a:latin typeface="+mn-lt"/>
                <a:ea typeface="+mn-ea"/>
                <a:cs typeface="+mn-cs"/>
              </a:rPr>
              <a:t>) in patients who are suffering from osteoporosis</a:t>
            </a:r>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29</a:t>
            </a:fld>
            <a:endParaRPr lang="en-US"/>
          </a:p>
        </p:txBody>
      </p:sp>
    </p:spTree>
    <p:extLst>
      <p:ext uri="{BB962C8B-B14F-4D97-AF65-F5344CB8AC3E}">
        <p14:creationId xmlns:p14="http://schemas.microsoft.com/office/powerpoint/2010/main" val="1608071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GB" dirty="0" smtClean="0"/>
              <a:t>http://www.orthobullets.com/basic-science/9010/bone-signaling-and-rankl</a:t>
            </a:r>
          </a:p>
          <a:p>
            <a:endParaRPr lang="en-GB" dirty="0" smtClean="0"/>
          </a:p>
          <a:p>
            <a:endParaRPr lang="en-GB" dirty="0" smtClean="0"/>
          </a:p>
          <a:p>
            <a:pPr fontAlgn="base"/>
            <a:r>
              <a:rPr lang="en-GB" dirty="0" smtClean="0">
                <a:effectLst/>
              </a:rPr>
              <a:t>(OBQ13.84) Which of the following is true regarding </a:t>
            </a:r>
            <a:r>
              <a:rPr lang="en-GB" dirty="0" err="1" smtClean="0">
                <a:effectLst/>
              </a:rPr>
              <a:t>osteoprotegerin</a:t>
            </a:r>
            <a:r>
              <a:rPr lang="en-GB" dirty="0" smtClean="0">
                <a:effectLst/>
              </a:rPr>
              <a:t> (OPG)?</a:t>
            </a:r>
            <a:r>
              <a:rPr lang="en-GB" sz="1200" b="0" u="none" strike="noStrike" kern="1200" dirty="0" smtClean="0">
                <a:solidFill>
                  <a:schemeClr val="tx1"/>
                </a:solidFill>
                <a:effectLst/>
                <a:latin typeface="+mn-lt"/>
                <a:ea typeface="+mn-ea"/>
                <a:cs typeface="+mn-cs"/>
                <a:hlinkClick r:id="rId3"/>
              </a:rPr>
              <a:t>  Review Topic</a:t>
            </a:r>
            <a:endParaRPr lang="en-GB" dirty="0" smtClean="0">
              <a:effectLst/>
            </a:endParaRPr>
          </a:p>
          <a:p>
            <a:pPr fontAlgn="base"/>
            <a:r>
              <a:rPr lang="en-GB" sz="1200" kern="1200" dirty="0" smtClean="0">
                <a:solidFill>
                  <a:schemeClr val="tx1"/>
                </a:solidFill>
                <a:effectLst/>
                <a:latin typeface="+mn-lt"/>
                <a:ea typeface="+mn-ea"/>
                <a:cs typeface="+mn-cs"/>
              </a:rPr>
              <a:t>QID:4719</a:t>
            </a:r>
          </a:p>
          <a:p>
            <a:pPr fontAlgn="base"/>
            <a:r>
              <a:rPr lang="en-GB" sz="1200" i="0" kern="1200" dirty="0" smtClean="0">
                <a:solidFill>
                  <a:schemeClr val="tx1"/>
                </a:solidFill>
                <a:effectLst/>
                <a:latin typeface="+mn-lt"/>
                <a:ea typeface="+mn-ea"/>
                <a:cs typeface="+mn-cs"/>
              </a:rPr>
              <a:t>1  </a:t>
            </a:r>
            <a:r>
              <a:rPr lang="en-GB" sz="1200" kern="1200" dirty="0" smtClean="0">
                <a:solidFill>
                  <a:schemeClr val="tx1"/>
                </a:solidFill>
                <a:effectLst/>
                <a:latin typeface="+mn-lt"/>
                <a:ea typeface="+mn-ea"/>
                <a:cs typeface="+mn-cs"/>
              </a:rPr>
              <a:t>It is secreted by osteoclasts</a:t>
            </a:r>
          </a:p>
          <a:p>
            <a:pPr fontAlgn="base"/>
            <a:r>
              <a:rPr lang="en-GB" sz="1200" i="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It increases bone </a:t>
            </a:r>
            <a:r>
              <a:rPr lang="en-GB" sz="1200" kern="1200" dirty="0" err="1" smtClean="0">
                <a:solidFill>
                  <a:schemeClr val="tx1"/>
                </a:solidFill>
                <a:effectLst/>
                <a:latin typeface="+mn-lt"/>
                <a:ea typeface="+mn-ea"/>
                <a:cs typeface="+mn-cs"/>
              </a:rPr>
              <a:t>resorption</a:t>
            </a:r>
            <a:endParaRPr lang="en-GB" sz="1200" kern="1200" dirty="0" smtClean="0">
              <a:solidFill>
                <a:schemeClr val="tx1"/>
              </a:solidFill>
              <a:effectLst/>
              <a:latin typeface="+mn-lt"/>
              <a:ea typeface="+mn-ea"/>
              <a:cs typeface="+mn-cs"/>
            </a:endParaRPr>
          </a:p>
          <a:p>
            <a:pPr fontAlgn="base"/>
            <a:r>
              <a:rPr lang="en-GB" sz="1200" i="0" kern="12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Binds to </a:t>
            </a:r>
            <a:r>
              <a:rPr lang="en-GB" sz="1200" kern="1200" dirty="0" err="1" smtClean="0">
                <a:solidFill>
                  <a:schemeClr val="tx1"/>
                </a:solidFill>
                <a:effectLst/>
                <a:latin typeface="+mn-lt"/>
                <a:ea typeface="+mn-ea"/>
                <a:cs typeface="+mn-cs"/>
              </a:rPr>
              <a:t>prostoglandin</a:t>
            </a:r>
            <a:r>
              <a:rPr lang="en-GB" sz="1200" kern="1200" dirty="0" smtClean="0">
                <a:solidFill>
                  <a:schemeClr val="tx1"/>
                </a:solidFill>
                <a:effectLst/>
                <a:latin typeface="+mn-lt"/>
                <a:ea typeface="+mn-ea"/>
                <a:cs typeface="+mn-cs"/>
              </a:rPr>
              <a:t> E2 before stimulating osteoclasts</a:t>
            </a:r>
          </a:p>
          <a:p>
            <a:pPr fontAlgn="base"/>
            <a:r>
              <a:rPr lang="en-GB" sz="1200" i="0" kern="1200" dirty="0" smtClean="0">
                <a:solidFill>
                  <a:schemeClr val="tx1"/>
                </a:solidFill>
                <a:effectLst/>
                <a:latin typeface="+mn-lt"/>
                <a:ea typeface="+mn-ea"/>
                <a:cs typeface="+mn-cs"/>
              </a:rPr>
              <a:t>4  </a:t>
            </a:r>
            <a:r>
              <a:rPr lang="en-GB" sz="1200" kern="1200" dirty="0" err="1" smtClean="0">
                <a:solidFill>
                  <a:schemeClr val="tx1"/>
                </a:solidFill>
                <a:effectLst/>
                <a:latin typeface="+mn-lt"/>
                <a:ea typeface="+mn-ea"/>
                <a:cs typeface="+mn-cs"/>
              </a:rPr>
              <a:t>Osteoprotegerin</a:t>
            </a:r>
            <a:r>
              <a:rPr lang="en-GB" sz="1200" kern="1200" dirty="0" smtClean="0">
                <a:solidFill>
                  <a:schemeClr val="tx1"/>
                </a:solidFill>
                <a:effectLst/>
                <a:latin typeface="+mn-lt"/>
                <a:ea typeface="+mn-ea"/>
                <a:cs typeface="+mn-cs"/>
              </a:rPr>
              <a:t> knock-out mice develop </a:t>
            </a:r>
            <a:r>
              <a:rPr lang="en-GB" sz="1200" kern="1200" dirty="0" err="1" smtClean="0">
                <a:solidFill>
                  <a:schemeClr val="tx1"/>
                </a:solidFill>
                <a:effectLst/>
                <a:latin typeface="+mn-lt"/>
                <a:ea typeface="+mn-ea"/>
                <a:cs typeface="+mn-cs"/>
              </a:rPr>
              <a:t>osteopetrosis</a:t>
            </a:r>
            <a:endParaRPr lang="en-GB" sz="1200" kern="1200" dirty="0" smtClean="0">
              <a:solidFill>
                <a:schemeClr val="tx1"/>
              </a:solidFill>
              <a:effectLst/>
              <a:latin typeface="+mn-lt"/>
              <a:ea typeface="+mn-ea"/>
              <a:cs typeface="+mn-cs"/>
            </a:endParaRPr>
          </a:p>
          <a:p>
            <a:pPr fontAlgn="base"/>
            <a:r>
              <a:rPr lang="en-GB" sz="1200" i="0" kern="1200" dirty="0" smtClean="0">
                <a:solidFill>
                  <a:schemeClr val="tx1"/>
                </a:solidFill>
                <a:effectLst/>
                <a:latin typeface="+mn-lt"/>
                <a:ea typeface="+mn-ea"/>
                <a:cs typeface="+mn-cs"/>
              </a:rPr>
              <a:t>5   </a:t>
            </a:r>
            <a:r>
              <a:rPr lang="en-GB" sz="1200" kern="1200" dirty="0" smtClean="0">
                <a:solidFill>
                  <a:schemeClr val="tx1"/>
                </a:solidFill>
                <a:effectLst/>
                <a:latin typeface="+mn-lt"/>
                <a:ea typeface="+mn-ea"/>
                <a:cs typeface="+mn-cs"/>
              </a:rPr>
              <a:t>Binds to and sequesters RANKL</a:t>
            </a:r>
          </a:p>
          <a:p>
            <a:endParaRPr lang="en-GB" dirty="0" smtClean="0"/>
          </a:p>
          <a:p>
            <a:endParaRPr lang="en-GB" dirty="0" smtClean="0"/>
          </a:p>
          <a:p>
            <a:pPr fontAlgn="base"/>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pPr fontAlgn="base"/>
            <a:r>
              <a:rPr lang="en-GB" sz="1200" u="none" strike="noStrike" kern="1200" dirty="0" smtClean="0">
                <a:solidFill>
                  <a:schemeClr val="tx1"/>
                </a:solidFill>
                <a:effectLst/>
                <a:latin typeface="+mn-lt"/>
                <a:ea typeface="+mn-ea"/>
                <a:cs typeface="+mn-cs"/>
                <a:hlinkClick r:id="rId3"/>
              </a:rPr>
              <a:t> 0</a:t>
            </a:r>
            <a:endParaRPr lang="en-GB" dirty="0" smtClean="0">
              <a:effectLst/>
            </a:endParaRPr>
          </a:p>
          <a:p>
            <a:pPr fontAlgn="base"/>
            <a:r>
              <a:rPr lang="en-GB" sz="1200" u="none" strike="noStrike" kern="1200" dirty="0" smtClean="0">
                <a:solidFill>
                  <a:schemeClr val="tx1"/>
                </a:solidFill>
                <a:effectLst/>
                <a:latin typeface="+mn-lt"/>
                <a:ea typeface="+mn-ea"/>
                <a:cs typeface="+mn-cs"/>
                <a:hlinkClick r:id="rId3"/>
              </a:rPr>
              <a:t> 1</a:t>
            </a:r>
            <a:endParaRPr lang="en-GB" dirty="0" smtClean="0">
              <a:effectLst/>
            </a:endParaRPr>
          </a:p>
          <a:p>
            <a:pPr fontAlgn="base"/>
            <a:r>
              <a:rPr lang="en-GB" sz="1200" u="none" strike="noStrike" kern="1200" dirty="0" smtClean="0">
                <a:solidFill>
                  <a:schemeClr val="tx1"/>
                </a:solidFill>
                <a:effectLst/>
                <a:latin typeface="+mn-lt"/>
                <a:ea typeface="+mn-ea"/>
                <a:cs typeface="+mn-cs"/>
                <a:hlinkClick r:id="rId3"/>
              </a:rPr>
              <a:t> 16</a:t>
            </a:r>
            <a:endParaRPr lang="en-GB" dirty="0" smtClean="0">
              <a:effectLst/>
            </a:endParaRPr>
          </a:p>
          <a:p>
            <a:pPr fontAlgn="base"/>
            <a:r>
              <a:rPr lang="en-GB" sz="1200" u="none" strike="noStrike" kern="1200" dirty="0" smtClean="0">
                <a:solidFill>
                  <a:schemeClr val="tx1"/>
                </a:solidFill>
                <a:effectLst/>
                <a:latin typeface="+mn-lt"/>
                <a:ea typeface="+mn-ea"/>
                <a:cs typeface="+mn-cs"/>
                <a:hlinkClick r:id="rId3"/>
              </a:rPr>
              <a:t> 16</a:t>
            </a:r>
            <a:endParaRPr lang="en-GB" dirty="0" smtClean="0">
              <a:effectLst/>
            </a:endParaRPr>
          </a:p>
          <a:p>
            <a:pPr fontAlgn="base"/>
            <a:r>
              <a:rPr lang="en-GB" sz="1200" u="none" strike="noStrike" kern="1200" dirty="0" smtClean="0">
                <a:solidFill>
                  <a:schemeClr val="tx1"/>
                </a:solidFill>
                <a:effectLst/>
                <a:latin typeface="+mn-lt"/>
                <a:ea typeface="+mn-ea"/>
                <a:cs typeface="+mn-cs"/>
                <a:hlinkClick r:id="rId3"/>
              </a:rPr>
              <a:t> 9 3</a:t>
            </a:r>
            <a:endParaRPr lang="en-GB" dirty="0" smtClean="0">
              <a:effectLst/>
            </a:endParaRPr>
          </a:p>
          <a:p>
            <a:pPr fontAlgn="base"/>
            <a:r>
              <a:rPr lang="en-GB" b="1" dirty="0" smtClean="0">
                <a:effectLst/>
              </a:rPr>
              <a:t>Bone </a:t>
            </a:r>
            <a:r>
              <a:rPr lang="en-GB" b="1" dirty="0" err="1" smtClean="0">
                <a:effectLst/>
              </a:rPr>
              <a:t>Signaling</a:t>
            </a:r>
            <a:r>
              <a:rPr lang="en-GB" b="1" dirty="0" smtClean="0">
                <a:effectLst/>
              </a:rPr>
              <a:t> &amp; RANKL</a:t>
            </a:r>
          </a:p>
          <a:p>
            <a:pPr fontAlgn="base"/>
            <a:r>
              <a:rPr lang="en-GB" sz="1200" kern="1200" dirty="0" smtClean="0">
                <a:solidFill>
                  <a:schemeClr val="tx1"/>
                </a:solidFill>
                <a:effectLst/>
                <a:latin typeface="+mn-lt"/>
                <a:ea typeface="+mn-ea"/>
                <a:cs typeface="+mn-cs"/>
              </a:rPr>
              <a:t>Author: </a:t>
            </a:r>
            <a:r>
              <a:rPr lang="en-GB" sz="1200" u="none" strike="noStrike" kern="1200" dirty="0" smtClean="0">
                <a:solidFill>
                  <a:schemeClr val="tx1"/>
                </a:solidFill>
                <a:effectLst/>
                <a:latin typeface="+mn-lt"/>
                <a:ea typeface="+mn-ea"/>
                <a:cs typeface="+mn-cs"/>
                <a:hlinkClick r:id="rId4"/>
              </a:rPr>
              <a:t>Daniel Hatch</a:t>
            </a:r>
            <a:endParaRPr lang="en-GB" sz="120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hlinkClick r:id="rId5"/>
              </a:rPr>
              <a:t> </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Introduction</a:t>
            </a:r>
            <a:r>
              <a:rPr lang="en-GB" sz="1200" b="0" i="0" kern="1200" dirty="0" err="1" smtClean="0">
                <a:solidFill>
                  <a:schemeClr val="tx1"/>
                </a:solidFill>
                <a:effectLst/>
                <a:latin typeface="+mn-lt"/>
                <a:ea typeface="+mn-ea"/>
                <a:cs typeface="+mn-cs"/>
              </a:rPr>
              <a:t>Bone</a:t>
            </a:r>
            <a:r>
              <a:rPr lang="en-GB" sz="1200" b="0" i="0" kern="1200" dirty="0" smtClean="0">
                <a:solidFill>
                  <a:schemeClr val="tx1"/>
                </a:solidFill>
                <a:effectLst/>
                <a:latin typeface="+mn-lt"/>
                <a:ea typeface="+mn-ea"/>
                <a:cs typeface="+mn-cs"/>
              </a:rPr>
              <a:t> metabolism is a dynamic process that balances bone formation and bone </a:t>
            </a:r>
            <a:r>
              <a:rPr lang="en-GB" sz="1200" b="0" i="0" kern="1200" dirty="0" err="1" smtClean="0">
                <a:solidFill>
                  <a:schemeClr val="tx1"/>
                </a:solidFill>
                <a:effectLst/>
                <a:latin typeface="+mn-lt"/>
                <a:ea typeface="+mn-ea"/>
                <a:cs typeface="+mn-cs"/>
              </a:rPr>
              <a:t>resorption</a:t>
            </a:r>
            <a:r>
              <a:rPr lang="en-GB" sz="1200" b="0" i="0" kern="1200" dirty="0" smtClean="0">
                <a:solidFill>
                  <a:schemeClr val="tx1"/>
                </a:solidFill>
                <a:effectLst/>
                <a:latin typeface="+mn-lt"/>
                <a:ea typeface="+mn-ea"/>
                <a:cs typeface="+mn-cs"/>
              </a:rPr>
              <a:t> </a:t>
            </a:r>
          </a:p>
          <a:p>
            <a:pPr lvl="1" fontAlgn="base"/>
            <a:r>
              <a:rPr lang="en-GB" sz="1200" b="0" i="0" kern="1200" dirty="0" smtClean="0">
                <a:solidFill>
                  <a:schemeClr val="tx1"/>
                </a:solidFill>
                <a:effectLst/>
                <a:latin typeface="+mn-lt"/>
                <a:ea typeface="+mn-ea"/>
                <a:cs typeface="+mn-cs"/>
              </a:rPr>
              <a:t>bone </a:t>
            </a:r>
            <a:r>
              <a:rPr lang="en-GB" sz="1200" b="0" i="0" kern="1200" dirty="0" err="1" smtClean="0">
                <a:solidFill>
                  <a:schemeClr val="tx1"/>
                </a:solidFill>
                <a:effectLst/>
                <a:latin typeface="+mn-lt"/>
                <a:ea typeface="+mn-ea"/>
                <a:cs typeface="+mn-cs"/>
              </a:rPr>
              <a:t>resorption</a:t>
            </a:r>
            <a:r>
              <a:rPr lang="en-GB" sz="1200" b="0" i="0" kern="1200" dirty="0" smtClean="0">
                <a:solidFill>
                  <a:schemeClr val="tx1"/>
                </a:solidFill>
                <a:effectLst/>
                <a:latin typeface="+mn-lt"/>
                <a:ea typeface="+mn-ea"/>
                <a:cs typeface="+mn-cs"/>
              </a:rPr>
              <a:t> </a:t>
            </a:r>
          </a:p>
          <a:p>
            <a:pPr lvl="2" fontAlgn="base"/>
            <a:r>
              <a:rPr lang="en-GB" sz="1200" b="0" i="0" kern="1200" dirty="0" smtClean="0">
                <a:solidFill>
                  <a:schemeClr val="tx1"/>
                </a:solidFill>
                <a:effectLst/>
                <a:latin typeface="+mn-lt"/>
                <a:ea typeface="+mn-ea"/>
                <a:cs typeface="+mn-cs"/>
              </a:rPr>
              <a:t>performed by active osteoclast</a:t>
            </a:r>
          </a:p>
          <a:p>
            <a:pPr lvl="3" fontAlgn="base"/>
            <a:r>
              <a:rPr lang="en-GB" sz="1200" b="0" i="0" kern="1200" dirty="0" smtClean="0">
                <a:solidFill>
                  <a:schemeClr val="tx1"/>
                </a:solidFill>
                <a:effectLst/>
                <a:latin typeface="+mn-lt"/>
                <a:ea typeface="+mn-ea"/>
                <a:cs typeface="+mn-cs"/>
              </a:rPr>
              <a:t>stimulated by RANKL in normal process</a:t>
            </a:r>
          </a:p>
          <a:p>
            <a:pPr lvl="3" fontAlgn="base"/>
            <a:r>
              <a:rPr lang="en-GB" sz="1200" b="0" i="0" kern="1200" dirty="0" smtClean="0">
                <a:solidFill>
                  <a:schemeClr val="tx1"/>
                </a:solidFill>
                <a:effectLst/>
                <a:latin typeface="+mn-lt"/>
                <a:ea typeface="+mn-ea"/>
                <a:cs typeface="+mn-cs"/>
              </a:rPr>
              <a:t>stimulated by PTH in pathologic process (metastatic disease)</a:t>
            </a:r>
          </a:p>
          <a:p>
            <a:pPr lvl="1" fontAlgn="base"/>
            <a:r>
              <a:rPr lang="en-GB" sz="1200" b="0" i="0" kern="1200" dirty="0" smtClean="0">
                <a:solidFill>
                  <a:schemeClr val="tx1"/>
                </a:solidFill>
                <a:effectLst/>
                <a:latin typeface="+mn-lt"/>
                <a:ea typeface="+mn-ea"/>
                <a:cs typeface="+mn-cs"/>
              </a:rPr>
              <a:t>bone formation</a:t>
            </a:r>
          </a:p>
          <a:p>
            <a:pPr lvl="2" fontAlgn="base"/>
            <a:r>
              <a:rPr lang="en-GB" sz="1200" b="0" i="0" kern="1200" dirty="0" smtClean="0">
                <a:solidFill>
                  <a:schemeClr val="tx1"/>
                </a:solidFill>
                <a:effectLst/>
                <a:latin typeface="+mn-lt"/>
                <a:ea typeface="+mn-ea"/>
                <a:cs typeface="+mn-cs"/>
              </a:rPr>
              <a:t>performed by inhibiting osteoclasts and stimulating osteoblasts</a:t>
            </a:r>
          </a:p>
          <a:p>
            <a:pPr lvl="3" fontAlgn="base"/>
            <a:r>
              <a:rPr lang="en-GB" sz="1200" b="0" i="0" kern="1200" dirty="0" smtClean="0">
                <a:solidFill>
                  <a:schemeClr val="tx1"/>
                </a:solidFill>
                <a:effectLst/>
                <a:latin typeface="+mn-lt"/>
                <a:ea typeface="+mn-ea"/>
                <a:cs typeface="+mn-cs"/>
              </a:rPr>
              <a:t>OPG inhibits osteoclasts</a:t>
            </a:r>
          </a:p>
          <a:p>
            <a:pPr fontAlgn="base"/>
            <a:r>
              <a:rPr lang="en-GB" sz="1200" b="1" i="0" kern="1200" dirty="0" smtClean="0">
                <a:solidFill>
                  <a:schemeClr val="tx1"/>
                </a:solidFill>
                <a:effectLst/>
                <a:latin typeface="+mn-lt"/>
                <a:ea typeface="+mn-ea"/>
                <a:cs typeface="+mn-cs"/>
              </a:rPr>
              <a:t>Osteoclast Activation  </a:t>
            </a:r>
            <a:r>
              <a:rPr lang="en-GB" sz="1200" b="0" i="0" kern="1200" dirty="0" smtClean="0">
                <a:solidFill>
                  <a:schemeClr val="tx1"/>
                </a:solidFill>
                <a:effectLst/>
                <a:latin typeface="+mn-lt"/>
                <a:ea typeface="+mn-ea"/>
                <a:cs typeface="+mn-cs"/>
              </a:rPr>
              <a:t>Osteoclast activation stimulates bone </a:t>
            </a:r>
            <a:r>
              <a:rPr lang="en-GB" sz="1200" b="0" i="0" kern="1200" dirty="0" err="1" smtClean="0">
                <a:solidFill>
                  <a:schemeClr val="tx1"/>
                </a:solidFill>
                <a:effectLst/>
                <a:latin typeface="+mn-lt"/>
                <a:ea typeface="+mn-ea"/>
                <a:cs typeface="+mn-cs"/>
              </a:rPr>
              <a:t>resorption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Molecules that stimulate bone </a:t>
            </a:r>
            <a:r>
              <a:rPr lang="en-GB" sz="1200" b="0" i="0" kern="1200" dirty="0" err="1" smtClean="0">
                <a:solidFill>
                  <a:schemeClr val="tx1"/>
                </a:solidFill>
                <a:effectLst/>
                <a:latin typeface="+mn-lt"/>
                <a:ea typeface="+mn-ea"/>
                <a:cs typeface="+mn-cs"/>
              </a:rPr>
              <a:t>resorption</a:t>
            </a:r>
            <a:endParaRPr lang="en-GB" sz="1200" b="0" i="0" kern="1200" dirty="0" smtClean="0">
              <a:solidFill>
                <a:schemeClr val="tx1"/>
              </a:solidFill>
              <a:effectLst/>
              <a:latin typeface="+mn-lt"/>
              <a:ea typeface="+mn-ea"/>
              <a:cs typeface="+mn-cs"/>
            </a:endParaRPr>
          </a:p>
          <a:p>
            <a:pPr lvl="1" fontAlgn="base"/>
            <a:r>
              <a:rPr lang="en-GB" sz="1200" b="0" i="0" kern="1200" dirty="0" smtClean="0">
                <a:solidFill>
                  <a:schemeClr val="tx1"/>
                </a:solidFill>
                <a:effectLst/>
                <a:latin typeface="+mn-lt"/>
                <a:ea typeface="+mn-ea"/>
                <a:cs typeface="+mn-cs"/>
              </a:rPr>
              <a:t>RANKL   </a:t>
            </a:r>
          </a:p>
          <a:p>
            <a:pPr lvl="2" fontAlgn="base"/>
            <a:r>
              <a:rPr lang="en-GB" sz="1200" b="0" i="0" kern="1200" dirty="0" smtClean="0">
                <a:solidFill>
                  <a:schemeClr val="tx1"/>
                </a:solidFill>
                <a:effectLst/>
                <a:latin typeface="+mn-lt"/>
                <a:ea typeface="+mn-ea"/>
                <a:cs typeface="+mn-cs"/>
              </a:rPr>
              <a:t>RANKL (ligand) is secreted by osteoblasts and binds to the RANK receptor on osteoclast precursor and mature osteoclast cells</a:t>
            </a:r>
          </a:p>
          <a:p>
            <a:pPr lvl="1" fontAlgn="base"/>
            <a:r>
              <a:rPr lang="en-GB" sz="1200" b="0" i="0" kern="1200" dirty="0" smtClean="0">
                <a:solidFill>
                  <a:schemeClr val="tx1"/>
                </a:solidFill>
                <a:effectLst/>
                <a:latin typeface="+mn-lt"/>
                <a:ea typeface="+mn-ea"/>
                <a:cs typeface="+mn-cs"/>
              </a:rPr>
              <a:t>PTH (secreted by many cancer cells)</a:t>
            </a:r>
          </a:p>
          <a:p>
            <a:pPr lvl="2" fontAlgn="base"/>
            <a:r>
              <a:rPr lang="en-GB" sz="1200" b="0" i="0" kern="1200" dirty="0" smtClean="0">
                <a:solidFill>
                  <a:schemeClr val="tx1"/>
                </a:solidFill>
                <a:effectLst/>
                <a:latin typeface="+mn-lt"/>
                <a:ea typeface="+mn-ea"/>
                <a:cs typeface="+mn-cs"/>
              </a:rPr>
              <a:t>activation of its receptor stimulates adenylyl </a:t>
            </a:r>
            <a:r>
              <a:rPr lang="en-GB" sz="1200" b="0" i="0" kern="1200" dirty="0" err="1" smtClean="0">
                <a:solidFill>
                  <a:schemeClr val="tx1"/>
                </a:solidFill>
                <a:effectLst/>
                <a:latin typeface="+mn-lt"/>
                <a:ea typeface="+mn-ea"/>
                <a:cs typeface="+mn-cs"/>
              </a:rPr>
              <a:t>cyclase</a:t>
            </a:r>
            <a:r>
              <a:rPr lang="en-GB" sz="1200" b="0" i="0" kern="1200" dirty="0" smtClean="0">
                <a:solidFill>
                  <a:schemeClr val="tx1"/>
                </a:solidFill>
                <a:effectLst/>
                <a:latin typeface="+mn-lt"/>
                <a:ea typeface="+mn-ea"/>
                <a:cs typeface="+mn-cs"/>
              </a:rPr>
              <a:t> </a:t>
            </a:r>
          </a:p>
          <a:p>
            <a:pPr lvl="2" fontAlgn="base"/>
            <a:r>
              <a:rPr lang="en-GB" sz="1200" b="0" i="0" kern="1200" dirty="0" smtClean="0">
                <a:solidFill>
                  <a:schemeClr val="tx1"/>
                </a:solidFill>
                <a:effectLst/>
                <a:latin typeface="+mn-lt"/>
                <a:ea typeface="+mn-ea"/>
                <a:cs typeface="+mn-cs"/>
              </a:rPr>
              <a:t>binds to cell-surface receptors on osteoblasts to stimulate production of RANKL and M-CSF</a:t>
            </a:r>
          </a:p>
          <a:p>
            <a:pPr lvl="1" fontAlgn="base"/>
            <a:r>
              <a:rPr lang="en-GB" sz="1200" b="0" i="0" kern="1200" dirty="0" smtClean="0">
                <a:solidFill>
                  <a:schemeClr val="tx1"/>
                </a:solidFill>
                <a:effectLst/>
                <a:latin typeface="+mn-lt"/>
                <a:ea typeface="+mn-ea"/>
                <a:cs typeface="+mn-cs"/>
              </a:rPr>
              <a:t>interleukin 1 (IL-1)</a:t>
            </a:r>
          </a:p>
          <a:p>
            <a:pPr lvl="2" fontAlgn="base"/>
            <a:r>
              <a:rPr lang="en-GB" sz="1200" b="0" i="0" kern="1200" dirty="0" smtClean="0">
                <a:solidFill>
                  <a:schemeClr val="tx1"/>
                </a:solidFill>
                <a:effectLst/>
                <a:latin typeface="+mn-lt"/>
                <a:ea typeface="+mn-ea"/>
                <a:cs typeface="+mn-cs"/>
              </a:rPr>
              <a:t>stimulates osteoclast differentiation and thus bone </a:t>
            </a:r>
            <a:r>
              <a:rPr lang="en-GB" sz="1200" b="0" i="0" kern="1200" dirty="0" err="1" smtClean="0">
                <a:solidFill>
                  <a:schemeClr val="tx1"/>
                </a:solidFill>
                <a:effectLst/>
                <a:latin typeface="+mn-lt"/>
                <a:ea typeface="+mn-ea"/>
                <a:cs typeface="+mn-cs"/>
              </a:rPr>
              <a:t>resorption</a:t>
            </a:r>
            <a:endParaRPr lang="en-GB" sz="1200" b="0" i="0" kern="1200" dirty="0" smtClean="0">
              <a:solidFill>
                <a:schemeClr val="tx1"/>
              </a:solidFill>
              <a:effectLst/>
              <a:latin typeface="+mn-lt"/>
              <a:ea typeface="+mn-ea"/>
              <a:cs typeface="+mn-cs"/>
            </a:endParaRPr>
          </a:p>
          <a:p>
            <a:pPr lvl="1" fontAlgn="base"/>
            <a:r>
              <a:rPr lang="en-GB" sz="1200" b="0" i="0" kern="1200" dirty="0" smtClean="0">
                <a:solidFill>
                  <a:schemeClr val="tx1"/>
                </a:solidFill>
                <a:effectLst/>
                <a:latin typeface="+mn-lt"/>
                <a:ea typeface="+mn-ea"/>
                <a:cs typeface="+mn-cs"/>
              </a:rPr>
              <a:t>1,25 </a:t>
            </a:r>
            <a:r>
              <a:rPr lang="en-GB" sz="1200" b="0" i="0" kern="1200" dirty="0" err="1" smtClean="0">
                <a:solidFill>
                  <a:schemeClr val="tx1"/>
                </a:solidFill>
                <a:effectLst/>
                <a:latin typeface="+mn-lt"/>
                <a:ea typeface="+mn-ea"/>
                <a:cs typeface="+mn-cs"/>
              </a:rPr>
              <a:t>dihydroxy</a:t>
            </a:r>
            <a:r>
              <a:rPr lang="en-GB" sz="1200" b="0" i="0" kern="1200" dirty="0" smtClean="0">
                <a:solidFill>
                  <a:schemeClr val="tx1"/>
                </a:solidFill>
                <a:effectLst/>
                <a:latin typeface="+mn-lt"/>
                <a:ea typeface="+mn-ea"/>
                <a:cs typeface="+mn-cs"/>
              </a:rPr>
              <a:t> vitamin D</a:t>
            </a:r>
          </a:p>
          <a:p>
            <a:pPr lvl="2" fontAlgn="base"/>
            <a:r>
              <a:rPr lang="en-GB" sz="1200" b="0" i="0" kern="1200" dirty="0" smtClean="0">
                <a:solidFill>
                  <a:schemeClr val="tx1"/>
                </a:solidFill>
                <a:effectLst/>
                <a:latin typeface="+mn-lt"/>
                <a:ea typeface="+mn-ea"/>
                <a:cs typeface="+mn-cs"/>
              </a:rPr>
              <a:t>stimulates RANKL expression</a:t>
            </a:r>
          </a:p>
          <a:p>
            <a:pPr lvl="1" fontAlgn="base"/>
            <a:r>
              <a:rPr lang="en-GB" sz="1200" b="0" i="0" kern="1200" dirty="0" smtClean="0">
                <a:solidFill>
                  <a:schemeClr val="tx1"/>
                </a:solidFill>
                <a:effectLst/>
                <a:latin typeface="+mn-lt"/>
                <a:ea typeface="+mn-ea"/>
                <a:cs typeface="+mn-cs"/>
              </a:rPr>
              <a:t>prostaglandin E2</a:t>
            </a:r>
          </a:p>
          <a:p>
            <a:pPr lvl="2" fontAlgn="base"/>
            <a:r>
              <a:rPr lang="en-GB" sz="1200" b="0" i="0" kern="1200" dirty="0" smtClean="0">
                <a:solidFill>
                  <a:schemeClr val="tx1"/>
                </a:solidFill>
                <a:effectLst/>
                <a:latin typeface="+mn-lt"/>
                <a:ea typeface="+mn-ea"/>
                <a:cs typeface="+mn-cs"/>
              </a:rPr>
              <a:t>activates adenylyl  </a:t>
            </a:r>
            <a:r>
              <a:rPr lang="en-GB" sz="1200" b="0" i="0" kern="1200" dirty="0" err="1" smtClean="0">
                <a:solidFill>
                  <a:schemeClr val="tx1"/>
                </a:solidFill>
                <a:effectLst/>
                <a:latin typeface="+mn-lt"/>
                <a:ea typeface="+mn-ea"/>
                <a:cs typeface="+mn-cs"/>
              </a:rPr>
              <a:t>cyclase</a:t>
            </a:r>
            <a:r>
              <a:rPr lang="en-GB" sz="1200" b="0" i="0" kern="1200" dirty="0" smtClean="0">
                <a:solidFill>
                  <a:schemeClr val="tx1"/>
                </a:solidFill>
                <a:effectLst/>
                <a:latin typeface="+mn-lt"/>
                <a:ea typeface="+mn-ea"/>
                <a:cs typeface="+mn-cs"/>
              </a:rPr>
              <a:t> and stimulates </a:t>
            </a:r>
            <a:r>
              <a:rPr lang="en-GB" sz="1200" b="0" i="0" kern="1200" dirty="0" err="1" smtClean="0">
                <a:solidFill>
                  <a:schemeClr val="tx1"/>
                </a:solidFill>
                <a:effectLst/>
                <a:latin typeface="+mn-lt"/>
                <a:ea typeface="+mn-ea"/>
                <a:cs typeface="+mn-cs"/>
              </a:rPr>
              <a:t>resorption</a:t>
            </a:r>
            <a:endParaRPr lang="en-GB" sz="1200" b="0" i="0" kern="1200" dirty="0" smtClean="0">
              <a:solidFill>
                <a:schemeClr val="tx1"/>
              </a:solidFill>
              <a:effectLst/>
              <a:latin typeface="+mn-lt"/>
              <a:ea typeface="+mn-ea"/>
              <a:cs typeface="+mn-cs"/>
            </a:endParaRPr>
          </a:p>
          <a:p>
            <a:pPr lvl="1" fontAlgn="base"/>
            <a:r>
              <a:rPr lang="en-GB" sz="1200" b="0" i="0" kern="1200" dirty="0" smtClean="0">
                <a:solidFill>
                  <a:schemeClr val="tx1"/>
                </a:solidFill>
                <a:effectLst/>
                <a:latin typeface="+mn-lt"/>
                <a:ea typeface="+mn-ea"/>
                <a:cs typeface="+mn-cs"/>
              </a:rPr>
              <a:t>IL-6 (myeloma)</a:t>
            </a:r>
          </a:p>
          <a:p>
            <a:pPr lvl="1" fontAlgn="base"/>
            <a:r>
              <a:rPr lang="en-GB" sz="1200" b="0" i="0" kern="1200" dirty="0" smtClean="0">
                <a:solidFill>
                  <a:schemeClr val="tx1"/>
                </a:solidFill>
                <a:effectLst/>
                <a:latin typeface="+mn-lt"/>
                <a:ea typeface="+mn-ea"/>
                <a:cs typeface="+mn-cs"/>
              </a:rPr>
              <a:t>MIP-1A (myeloma)</a:t>
            </a:r>
          </a:p>
          <a:p>
            <a:pPr fontAlgn="base"/>
            <a:r>
              <a:rPr lang="en-GB" sz="1200" b="1" i="0" kern="1200" dirty="0" smtClean="0">
                <a:solidFill>
                  <a:schemeClr val="tx1"/>
                </a:solidFill>
                <a:effectLst/>
                <a:latin typeface="+mn-lt"/>
                <a:ea typeface="+mn-ea"/>
                <a:cs typeface="+mn-cs"/>
              </a:rPr>
              <a:t>Osteoclast </a:t>
            </a:r>
            <a:r>
              <a:rPr lang="en-GB" sz="1200" b="1" i="0" kern="1200" dirty="0" err="1" smtClean="0">
                <a:solidFill>
                  <a:schemeClr val="tx1"/>
                </a:solidFill>
                <a:effectLst/>
                <a:latin typeface="+mn-lt"/>
                <a:ea typeface="+mn-ea"/>
                <a:cs typeface="+mn-cs"/>
              </a:rPr>
              <a:t>Inhibition</a:t>
            </a:r>
            <a:r>
              <a:rPr lang="en-GB" sz="1200" b="0" i="0" kern="1200" dirty="0" err="1" smtClean="0">
                <a:solidFill>
                  <a:schemeClr val="tx1"/>
                </a:solidFill>
                <a:effectLst/>
                <a:latin typeface="+mn-lt"/>
                <a:ea typeface="+mn-ea"/>
                <a:cs typeface="+mn-cs"/>
              </a:rPr>
              <a:t>Osteoclast</a:t>
            </a:r>
            <a:r>
              <a:rPr lang="en-GB" sz="1200" b="0" i="0" kern="1200" dirty="0" smtClean="0">
                <a:solidFill>
                  <a:schemeClr val="tx1"/>
                </a:solidFill>
                <a:effectLst/>
                <a:latin typeface="+mn-lt"/>
                <a:ea typeface="+mn-ea"/>
                <a:cs typeface="+mn-cs"/>
              </a:rPr>
              <a:t> Inhibition decreases bone </a:t>
            </a:r>
            <a:r>
              <a:rPr lang="en-GB" sz="1200" b="0" i="0" kern="1200" dirty="0" err="1" smtClean="0">
                <a:solidFill>
                  <a:schemeClr val="tx1"/>
                </a:solidFill>
                <a:effectLst/>
                <a:latin typeface="+mn-lt"/>
                <a:ea typeface="+mn-ea"/>
                <a:cs typeface="+mn-cs"/>
              </a:rPr>
              <a:t>resorption</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Molecules that inhibit bone </a:t>
            </a:r>
            <a:r>
              <a:rPr lang="en-GB" sz="1200" b="0" i="0" kern="1200" dirty="0" err="1" smtClean="0">
                <a:solidFill>
                  <a:schemeClr val="tx1"/>
                </a:solidFill>
                <a:effectLst/>
                <a:latin typeface="+mn-lt"/>
                <a:ea typeface="+mn-ea"/>
                <a:cs typeface="+mn-cs"/>
              </a:rPr>
              <a:t>resorption</a:t>
            </a:r>
            <a:endParaRPr lang="en-GB" sz="1200" b="0" i="0" kern="1200" dirty="0" smtClean="0">
              <a:solidFill>
                <a:schemeClr val="tx1"/>
              </a:solidFill>
              <a:effectLst/>
              <a:latin typeface="+mn-lt"/>
              <a:ea typeface="+mn-ea"/>
              <a:cs typeface="+mn-cs"/>
            </a:endParaRPr>
          </a:p>
          <a:p>
            <a:pPr lvl="1" fontAlgn="base"/>
            <a:r>
              <a:rPr lang="en-GB" sz="1200" b="0" i="0" kern="1200" dirty="0" err="1" smtClean="0">
                <a:solidFill>
                  <a:schemeClr val="tx1"/>
                </a:solidFill>
                <a:effectLst/>
                <a:latin typeface="+mn-lt"/>
                <a:ea typeface="+mn-ea"/>
                <a:cs typeface="+mn-cs"/>
              </a:rPr>
              <a:t>osteoprotegerin</a:t>
            </a:r>
            <a:r>
              <a:rPr lang="en-GB" sz="1200" b="0" i="0" kern="1200" dirty="0" smtClean="0">
                <a:solidFill>
                  <a:schemeClr val="tx1"/>
                </a:solidFill>
                <a:effectLst/>
                <a:latin typeface="+mn-lt"/>
                <a:ea typeface="+mn-ea"/>
                <a:cs typeface="+mn-cs"/>
              </a:rPr>
              <a:t> (OPG) </a:t>
            </a:r>
          </a:p>
          <a:p>
            <a:pPr lvl="2" fontAlgn="base"/>
            <a:r>
              <a:rPr lang="en-GB" sz="1200" b="0" i="0" kern="1200" dirty="0" smtClean="0">
                <a:solidFill>
                  <a:schemeClr val="tx1"/>
                </a:solidFill>
                <a:effectLst/>
                <a:latin typeface="+mn-lt"/>
                <a:ea typeface="+mn-ea"/>
                <a:cs typeface="+mn-cs"/>
              </a:rPr>
              <a:t>decoy receptor produced by osteoblasts and stromal cells that binds to and sequesters RANKL </a:t>
            </a:r>
          </a:p>
          <a:p>
            <a:pPr lvl="2" fontAlgn="base"/>
            <a:r>
              <a:rPr lang="en-GB" sz="1200" b="0" i="0" kern="1200" dirty="0" smtClean="0">
                <a:solidFill>
                  <a:schemeClr val="tx1"/>
                </a:solidFill>
                <a:effectLst/>
                <a:latin typeface="+mn-lt"/>
                <a:ea typeface="+mn-ea"/>
                <a:cs typeface="+mn-cs"/>
              </a:rPr>
              <a:t>inhibits osteoclast differentiation, fusion, and activation</a:t>
            </a:r>
          </a:p>
          <a:p>
            <a:pPr lvl="1" fontAlgn="base"/>
            <a:r>
              <a:rPr lang="en-GB" sz="1200" b="0" i="0" kern="1200" dirty="0" smtClean="0">
                <a:solidFill>
                  <a:schemeClr val="tx1"/>
                </a:solidFill>
                <a:effectLst/>
                <a:latin typeface="+mn-lt"/>
                <a:ea typeface="+mn-ea"/>
                <a:cs typeface="+mn-cs"/>
              </a:rPr>
              <a:t>calcitonin  </a:t>
            </a:r>
          </a:p>
          <a:p>
            <a:pPr lvl="2" fontAlgn="base"/>
            <a:r>
              <a:rPr lang="en-GB" sz="1200" b="0" i="0" kern="1200" dirty="0" smtClean="0">
                <a:solidFill>
                  <a:schemeClr val="tx1"/>
                </a:solidFill>
                <a:effectLst/>
                <a:latin typeface="+mn-lt"/>
                <a:ea typeface="+mn-ea"/>
                <a:cs typeface="+mn-cs"/>
              </a:rPr>
              <a:t>interacts directly with the osteoclast via cell-surface receptors</a:t>
            </a:r>
          </a:p>
          <a:p>
            <a:pPr lvl="1" fontAlgn="base"/>
            <a:r>
              <a:rPr lang="en-GB" sz="1200" b="0" i="0" kern="1200" dirty="0" err="1" smtClean="0">
                <a:solidFill>
                  <a:schemeClr val="tx1"/>
                </a:solidFill>
                <a:effectLst/>
                <a:latin typeface="+mn-lt"/>
                <a:ea typeface="+mn-ea"/>
                <a:cs typeface="+mn-cs"/>
              </a:rPr>
              <a:t>estrogen</a:t>
            </a:r>
            <a:r>
              <a:rPr lang="en-GB" sz="1200" b="0" i="0" kern="1200" dirty="0" smtClean="0">
                <a:solidFill>
                  <a:schemeClr val="tx1"/>
                </a:solidFill>
                <a:effectLst/>
                <a:latin typeface="+mn-lt"/>
                <a:ea typeface="+mn-ea"/>
                <a:cs typeface="+mn-cs"/>
              </a:rPr>
              <a:t> (via decrease in RANKL)</a:t>
            </a:r>
          </a:p>
          <a:p>
            <a:pPr lvl="2" fontAlgn="base"/>
            <a:r>
              <a:rPr lang="en-GB" sz="1200" b="0" i="0" kern="1200" dirty="0" smtClean="0">
                <a:solidFill>
                  <a:schemeClr val="tx1"/>
                </a:solidFill>
                <a:effectLst/>
                <a:latin typeface="+mn-lt"/>
                <a:ea typeface="+mn-ea"/>
                <a:cs typeface="+mn-cs"/>
              </a:rPr>
              <a:t>stimulates bone production (anabolic) and prevents </a:t>
            </a:r>
            <a:r>
              <a:rPr lang="en-GB" sz="1200" b="0" i="0" kern="1200" dirty="0" err="1" smtClean="0">
                <a:solidFill>
                  <a:schemeClr val="tx1"/>
                </a:solidFill>
                <a:effectLst/>
                <a:latin typeface="+mn-lt"/>
                <a:ea typeface="+mn-ea"/>
                <a:cs typeface="+mn-cs"/>
              </a:rPr>
              <a:t>resorption</a:t>
            </a:r>
            <a:endParaRPr lang="en-GB" sz="1200" b="0" i="0" kern="1200" dirty="0" smtClean="0">
              <a:solidFill>
                <a:schemeClr val="tx1"/>
              </a:solidFill>
              <a:effectLst/>
              <a:latin typeface="+mn-lt"/>
              <a:ea typeface="+mn-ea"/>
              <a:cs typeface="+mn-cs"/>
            </a:endParaRPr>
          </a:p>
          <a:p>
            <a:pPr lvl="2" fontAlgn="base"/>
            <a:r>
              <a:rPr lang="en-GB" sz="1200" b="0" i="0" kern="1200" dirty="0" smtClean="0">
                <a:solidFill>
                  <a:schemeClr val="tx1"/>
                </a:solidFill>
                <a:effectLst/>
                <a:latin typeface="+mn-lt"/>
                <a:ea typeface="+mn-ea"/>
                <a:cs typeface="+mn-cs"/>
              </a:rPr>
              <a:t>inhibits activation of adenylyl </a:t>
            </a:r>
            <a:r>
              <a:rPr lang="en-GB" sz="1200" b="0" i="0" kern="1200" dirty="0" err="1" smtClean="0">
                <a:solidFill>
                  <a:schemeClr val="tx1"/>
                </a:solidFill>
                <a:effectLst/>
                <a:latin typeface="+mn-lt"/>
                <a:ea typeface="+mn-ea"/>
                <a:cs typeface="+mn-cs"/>
              </a:rPr>
              <a:t>cyclase</a:t>
            </a:r>
            <a:endParaRPr lang="en-GB" sz="1200" b="0" i="0" kern="1200" dirty="0" smtClean="0">
              <a:solidFill>
                <a:schemeClr val="tx1"/>
              </a:solidFill>
              <a:effectLst/>
              <a:latin typeface="+mn-lt"/>
              <a:ea typeface="+mn-ea"/>
              <a:cs typeface="+mn-cs"/>
            </a:endParaRPr>
          </a:p>
          <a:p>
            <a:pPr lvl="1" fontAlgn="base"/>
            <a:r>
              <a:rPr lang="en-GB" sz="1200" b="0" i="0" kern="1200" dirty="0" smtClean="0">
                <a:solidFill>
                  <a:schemeClr val="tx1"/>
                </a:solidFill>
                <a:effectLst/>
                <a:latin typeface="+mn-lt"/>
                <a:ea typeface="+mn-ea"/>
                <a:cs typeface="+mn-cs"/>
              </a:rPr>
              <a:t>transforming growth factor beta (via increase in OPG)</a:t>
            </a:r>
          </a:p>
          <a:p>
            <a:pPr lvl="1" fontAlgn="base"/>
            <a:r>
              <a:rPr lang="en-GB" sz="1200" b="0" i="0" kern="1200" dirty="0" smtClean="0">
                <a:solidFill>
                  <a:schemeClr val="tx1"/>
                </a:solidFill>
                <a:effectLst/>
                <a:latin typeface="+mn-lt"/>
                <a:ea typeface="+mn-ea"/>
                <a:cs typeface="+mn-cs"/>
              </a:rPr>
              <a:t>interleukin 10 (IL-10)</a:t>
            </a:r>
          </a:p>
          <a:p>
            <a:pPr lvl="2" fontAlgn="base"/>
            <a:r>
              <a:rPr lang="en-GB" sz="1200" b="0" i="0" kern="1200" dirty="0" smtClean="0">
                <a:solidFill>
                  <a:schemeClr val="tx1"/>
                </a:solidFill>
                <a:effectLst/>
                <a:latin typeface="+mn-lt"/>
                <a:ea typeface="+mn-ea"/>
                <a:cs typeface="+mn-cs"/>
              </a:rPr>
              <a:t>suppresses osteoclasts</a:t>
            </a:r>
          </a:p>
          <a:p>
            <a:pPr fontAlgn="base"/>
            <a:r>
              <a:rPr lang="en-GB" sz="1200" b="1" i="0" kern="1200" dirty="0" smtClean="0">
                <a:solidFill>
                  <a:schemeClr val="tx1"/>
                </a:solidFill>
                <a:effectLst/>
                <a:latin typeface="+mn-lt"/>
                <a:ea typeface="+mn-ea"/>
                <a:cs typeface="+mn-cs"/>
              </a:rPr>
              <a:t>Clinical </a:t>
            </a:r>
            <a:r>
              <a:rPr lang="en-GB" sz="1200" b="1" i="0" kern="1200" dirty="0" err="1" smtClean="0">
                <a:solidFill>
                  <a:schemeClr val="tx1"/>
                </a:solidFill>
                <a:effectLst/>
                <a:latin typeface="+mn-lt"/>
                <a:ea typeface="+mn-ea"/>
                <a:cs typeface="+mn-cs"/>
              </a:rPr>
              <a:t>Implications</a:t>
            </a:r>
            <a:r>
              <a:rPr lang="en-GB" sz="1200" b="0" i="0" kern="1200" dirty="0" err="1" smtClean="0">
                <a:solidFill>
                  <a:schemeClr val="tx1"/>
                </a:solidFill>
                <a:effectLst/>
                <a:latin typeface="+mn-lt"/>
                <a:ea typeface="+mn-ea"/>
                <a:cs typeface="+mn-cs"/>
              </a:rPr>
              <a:t>Osteopetrosis</a:t>
            </a:r>
            <a:r>
              <a:rPr lang="en-GB" sz="1200" b="0" i="0" kern="1200" dirty="0" smtClean="0">
                <a:solidFill>
                  <a:schemeClr val="tx1"/>
                </a:solidFill>
                <a:effectLst/>
                <a:latin typeface="+mn-lt"/>
                <a:ea typeface="+mn-ea"/>
                <a:cs typeface="+mn-cs"/>
              </a:rPr>
              <a:t> </a:t>
            </a:r>
          </a:p>
          <a:p>
            <a:pPr lvl="1" fontAlgn="base"/>
            <a:r>
              <a:rPr lang="en-GB" sz="1200" b="0" i="0" kern="1200" dirty="0" smtClean="0">
                <a:solidFill>
                  <a:schemeClr val="tx1"/>
                </a:solidFill>
                <a:effectLst/>
                <a:latin typeface="+mn-lt"/>
                <a:ea typeface="+mn-ea"/>
                <a:cs typeface="+mn-cs"/>
              </a:rPr>
              <a:t>condition caused by a genetic defect resulting in absence of </a:t>
            </a:r>
            <a:r>
              <a:rPr lang="en-GB" sz="1200" b="0" i="0" kern="1200" dirty="0" err="1" smtClean="0">
                <a:solidFill>
                  <a:schemeClr val="tx1"/>
                </a:solidFill>
                <a:effectLst/>
                <a:latin typeface="+mn-lt"/>
                <a:ea typeface="+mn-ea"/>
                <a:cs typeface="+mn-cs"/>
              </a:rPr>
              <a:t>osteoclastic</a:t>
            </a:r>
            <a:r>
              <a:rPr lang="en-GB" sz="1200" b="0" i="0" kern="1200" dirty="0" smtClean="0">
                <a:solidFill>
                  <a:schemeClr val="tx1"/>
                </a:solidFill>
                <a:effectLst/>
                <a:latin typeface="+mn-lt"/>
                <a:ea typeface="+mn-ea"/>
                <a:cs typeface="+mn-cs"/>
              </a:rPr>
              <a:t> bone </a:t>
            </a:r>
            <a:r>
              <a:rPr lang="en-GB" sz="1200" b="0" i="0" kern="1200" dirty="0" err="1" smtClean="0">
                <a:solidFill>
                  <a:schemeClr val="tx1"/>
                </a:solidFill>
                <a:effectLst/>
                <a:latin typeface="+mn-lt"/>
                <a:ea typeface="+mn-ea"/>
                <a:cs typeface="+mn-cs"/>
              </a:rPr>
              <a:t>resorption</a:t>
            </a:r>
            <a:r>
              <a:rPr lang="en-GB" sz="1200" b="0" i="0" kern="1200" dirty="0" smtClean="0">
                <a:solidFill>
                  <a:schemeClr val="tx1"/>
                </a:solidFill>
                <a:effectLst/>
                <a:latin typeface="+mn-lt"/>
                <a:ea typeface="+mn-ea"/>
                <a:cs typeface="+mn-cs"/>
              </a:rPr>
              <a:t> </a:t>
            </a:r>
          </a:p>
          <a:p>
            <a:pPr lvl="1" fontAlgn="base"/>
            <a:r>
              <a:rPr lang="en-GB" sz="1200" b="0" i="0" kern="1200" dirty="0" smtClean="0">
                <a:solidFill>
                  <a:schemeClr val="tx1"/>
                </a:solidFill>
                <a:effectLst/>
                <a:latin typeface="+mn-lt"/>
                <a:ea typeface="+mn-ea"/>
                <a:cs typeface="+mn-cs"/>
              </a:rPr>
              <a:t>a mouse RANKL knockout model creates a </a:t>
            </a:r>
            <a:r>
              <a:rPr lang="en-GB" sz="1200" b="0" i="0" kern="1200" dirty="0" err="1" smtClean="0">
                <a:solidFill>
                  <a:schemeClr val="tx1"/>
                </a:solidFill>
                <a:effectLst/>
                <a:latin typeface="+mn-lt"/>
                <a:ea typeface="+mn-ea"/>
                <a:cs typeface="+mn-cs"/>
              </a:rPr>
              <a:t>osteopetrosis</a:t>
            </a:r>
            <a:r>
              <a:rPr lang="en-GB" sz="1200" b="0" i="0" kern="1200" dirty="0" smtClean="0">
                <a:solidFill>
                  <a:schemeClr val="tx1"/>
                </a:solidFill>
                <a:effectLst/>
                <a:latin typeface="+mn-lt"/>
                <a:ea typeface="+mn-ea"/>
                <a:cs typeface="+mn-cs"/>
              </a:rPr>
              <a:t>-like condition</a:t>
            </a:r>
          </a:p>
          <a:p>
            <a:pPr fontAlgn="base"/>
            <a:r>
              <a:rPr lang="en-GB" sz="1200" b="0" i="0" kern="1200" dirty="0" err="1" smtClean="0">
                <a:solidFill>
                  <a:schemeClr val="tx1"/>
                </a:solidFill>
                <a:effectLst/>
                <a:latin typeface="+mn-lt"/>
                <a:ea typeface="+mn-ea"/>
                <a:cs typeface="+mn-cs"/>
              </a:rPr>
              <a:t>Osteoyltic</a:t>
            </a:r>
            <a:r>
              <a:rPr lang="en-GB" sz="1200" b="0" i="0" kern="1200" dirty="0" smtClean="0">
                <a:solidFill>
                  <a:schemeClr val="tx1"/>
                </a:solidFill>
                <a:effectLst/>
                <a:latin typeface="+mn-lt"/>
                <a:ea typeface="+mn-ea"/>
                <a:cs typeface="+mn-cs"/>
              </a:rPr>
              <a:t> bone metastasis  </a:t>
            </a:r>
          </a:p>
          <a:p>
            <a:pPr lvl="1" fontAlgn="base"/>
            <a:r>
              <a:rPr lang="en-GB" sz="1200" b="0" i="0" kern="1200" dirty="0" smtClean="0">
                <a:solidFill>
                  <a:schemeClr val="tx1"/>
                </a:solidFill>
                <a:effectLst/>
                <a:latin typeface="+mn-lt"/>
                <a:ea typeface="+mn-ea"/>
                <a:cs typeface="+mn-cs"/>
              </a:rPr>
              <a:t>found to be mediated by the RANK and RANKL pathway  </a:t>
            </a:r>
          </a:p>
          <a:p>
            <a:pPr lvl="1" fontAlgn="base"/>
            <a:r>
              <a:rPr lang="en-GB" sz="1200" b="0" i="0" kern="1200" dirty="0" smtClean="0">
                <a:solidFill>
                  <a:schemeClr val="tx1"/>
                </a:solidFill>
                <a:effectLst/>
                <a:latin typeface="+mn-lt"/>
                <a:ea typeface="+mn-ea"/>
                <a:cs typeface="+mn-cs"/>
              </a:rPr>
              <a:t>RANKL is produced directly by the cancer cells</a:t>
            </a:r>
          </a:p>
          <a:p>
            <a:pPr lvl="1" fontAlgn="base"/>
            <a:r>
              <a:rPr lang="en-GB" sz="1200" b="0" i="0" kern="1200" dirty="0" smtClean="0">
                <a:solidFill>
                  <a:schemeClr val="tx1"/>
                </a:solidFill>
                <a:effectLst/>
                <a:latin typeface="+mn-lt"/>
                <a:ea typeface="+mn-ea"/>
                <a:cs typeface="+mn-cs"/>
              </a:rPr>
              <a:t>blocking of RANKL by OPG results in decreased skeletal metastasis in animal models</a:t>
            </a:r>
          </a:p>
          <a:p>
            <a:pPr lvl="1" fontAlgn="base"/>
            <a:r>
              <a:rPr lang="en-GB" sz="1200" b="0" i="0" kern="1200" dirty="0" smtClean="0">
                <a:solidFill>
                  <a:schemeClr val="tx1"/>
                </a:solidFill>
                <a:effectLst/>
                <a:latin typeface="+mn-lt"/>
                <a:ea typeface="+mn-ea"/>
                <a:cs typeface="+mn-cs"/>
              </a:rPr>
              <a:t>bisphosphonates decrease skeletal events in cancer metastasis</a:t>
            </a:r>
          </a:p>
          <a:p>
            <a:pPr fontAlgn="base"/>
            <a:r>
              <a:rPr lang="en-GB" dirty="0" smtClean="0">
                <a:effectLst/>
              </a:rPr>
              <a:t> </a:t>
            </a:r>
            <a:r>
              <a:rPr lang="en-GB" b="0" dirty="0" smtClean="0">
                <a:effectLst/>
              </a:rPr>
              <a:t/>
            </a:r>
            <a:br>
              <a:rPr lang="en-GB" b="0" dirty="0" smtClean="0">
                <a:effectLst/>
              </a:rPr>
            </a:br>
            <a:endParaRPr lang="en-GB" b="0" dirty="0" smtClean="0">
              <a:effectLst/>
            </a:endParaRPr>
          </a:p>
          <a:p>
            <a:pPr fontAlgn="base"/>
            <a:r>
              <a:rPr lang="en-GB" dirty="0" smtClean="0">
                <a:effectLst/>
              </a:rPr>
              <a:t>Please rate topic.</a:t>
            </a:r>
          </a:p>
          <a:p>
            <a:pPr fontAlgn="base"/>
            <a:r>
              <a:rPr lang="en-GB" dirty="0" smtClean="0">
                <a:effectLst/>
              </a:rPr>
              <a:t>Average 4.6 of 41 Ratings</a:t>
            </a:r>
          </a:p>
          <a:p>
            <a:pPr fontAlgn="base"/>
            <a:r>
              <a:rPr lang="en-GB" sz="1200" u="none" strike="noStrike" kern="1200" cap="all" dirty="0" smtClean="0">
                <a:solidFill>
                  <a:schemeClr val="tx1"/>
                </a:solidFill>
                <a:effectLst/>
                <a:latin typeface="+mn-lt"/>
                <a:ea typeface="+mn-ea"/>
                <a:cs typeface="+mn-cs"/>
              </a:rPr>
              <a:t>QUESTIONS (8)</a:t>
            </a:r>
            <a:r>
              <a:rPr lang="en-GB" sz="1200" b="0" kern="1200" dirty="0" smtClean="0">
                <a:solidFill>
                  <a:schemeClr val="tx1"/>
                </a:solidFill>
                <a:effectLst/>
                <a:latin typeface="+mn-lt"/>
                <a:ea typeface="+mn-ea"/>
                <a:cs typeface="+mn-cs"/>
              </a:rPr>
              <a:t>QUESTIONS</a:t>
            </a:r>
          </a:p>
          <a:p>
            <a:pPr fontAlgn="base"/>
            <a:r>
              <a:rPr lang="en-GB" sz="1200" b="1" kern="1200" dirty="0" smtClean="0">
                <a:solidFill>
                  <a:schemeClr val="tx1"/>
                </a:solidFill>
                <a:effectLst/>
                <a:latin typeface="+mn-lt"/>
                <a:ea typeface="+mn-ea"/>
                <a:cs typeface="+mn-cs"/>
              </a:rPr>
              <a:t>1</a:t>
            </a:r>
            <a:r>
              <a:rPr lang="en-GB" dirty="0" smtClean="0">
                <a:effectLst/>
              </a:rPr>
              <a:t> </a:t>
            </a:r>
            <a:r>
              <a:rPr lang="en-GB" sz="1200" kern="1200" dirty="0" smtClean="0">
                <a:solidFill>
                  <a:schemeClr val="tx1"/>
                </a:solidFill>
                <a:effectLst/>
                <a:latin typeface="+mn-lt"/>
                <a:ea typeface="+mn-ea"/>
                <a:cs typeface="+mn-cs"/>
              </a:rPr>
              <a:t>of 8</a:t>
            </a:r>
            <a:endParaRPr lang="en-GB" dirty="0" smtClean="0">
              <a:effectLst/>
            </a:endParaRPr>
          </a:p>
          <a:p>
            <a:pPr fontAlgn="base"/>
            <a:r>
              <a:rPr lang="en-GB" sz="1200" u="none" strike="noStrike" kern="1200" dirty="0" smtClean="0">
                <a:solidFill>
                  <a:schemeClr val="tx1"/>
                </a:solidFill>
                <a:effectLst/>
                <a:latin typeface="+mn-lt"/>
                <a:ea typeface="+mn-ea"/>
                <a:cs typeface="+mn-cs"/>
                <a:hlinkClick r:id="rId3"/>
              </a:rPr>
              <a:t>Previous</a:t>
            </a:r>
            <a:endParaRPr lang="en-GB" dirty="0" smtClean="0">
              <a:effectLst/>
            </a:endParaRPr>
          </a:p>
          <a:p>
            <a:pPr fontAlgn="base"/>
            <a:r>
              <a:rPr lang="en-GB" dirty="0" smtClean="0">
                <a:effectLst/>
              </a:rPr>
              <a:t> </a:t>
            </a:r>
            <a:r>
              <a:rPr lang="en-GB" sz="1200" u="none" strike="noStrike" kern="1200" dirty="0" smtClean="0">
                <a:solidFill>
                  <a:schemeClr val="tx1"/>
                </a:solidFill>
                <a:effectLst/>
                <a:latin typeface="+mn-lt"/>
                <a:ea typeface="+mn-ea"/>
                <a:cs typeface="+mn-cs"/>
                <a:hlinkClick r:id="rId3"/>
              </a:rPr>
              <a:t>Next</a:t>
            </a:r>
            <a:endParaRPr lang="en-GB" dirty="0" smtClean="0">
              <a:effectLst/>
            </a:endParaRPr>
          </a:p>
          <a:p>
            <a:pPr fontAlgn="base"/>
            <a:r>
              <a:rPr lang="en-GB" dirty="0" smtClean="0">
                <a:effectLst/>
              </a:rPr>
              <a:t>(OBQ13.84) Which of the following is true regarding </a:t>
            </a:r>
            <a:r>
              <a:rPr lang="en-GB" dirty="0" err="1" smtClean="0">
                <a:effectLst/>
              </a:rPr>
              <a:t>osteoprotegerin</a:t>
            </a:r>
            <a:r>
              <a:rPr lang="en-GB" dirty="0" smtClean="0">
                <a:effectLst/>
              </a:rPr>
              <a:t> (OPG)?</a:t>
            </a:r>
            <a:r>
              <a:rPr lang="en-GB" sz="1200" b="0" u="none" strike="noStrike" kern="1200" dirty="0" smtClean="0">
                <a:solidFill>
                  <a:schemeClr val="tx1"/>
                </a:solidFill>
                <a:effectLst/>
                <a:latin typeface="+mn-lt"/>
                <a:ea typeface="+mn-ea"/>
                <a:cs typeface="+mn-cs"/>
                <a:hlinkClick r:id="rId3"/>
              </a:rPr>
              <a:t>  Review Topic</a:t>
            </a:r>
            <a:endParaRPr lang="en-GB" dirty="0" smtClean="0">
              <a:effectLst/>
            </a:endParaRPr>
          </a:p>
          <a:p>
            <a:pPr fontAlgn="base"/>
            <a:r>
              <a:rPr lang="en-GB" sz="1200" kern="1200" dirty="0" smtClean="0">
                <a:solidFill>
                  <a:schemeClr val="tx1"/>
                </a:solidFill>
                <a:effectLst/>
                <a:latin typeface="+mn-lt"/>
                <a:ea typeface="+mn-ea"/>
                <a:cs typeface="+mn-cs"/>
              </a:rPr>
              <a:t>QID:4719</a:t>
            </a:r>
          </a:p>
          <a:p>
            <a:pPr fontAlgn="base"/>
            <a:r>
              <a:rPr lang="en-GB" sz="1200" i="0" kern="12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It is secreted by osteoclasts</a:t>
            </a:r>
          </a:p>
          <a:p>
            <a:pPr fontAlgn="base"/>
            <a:r>
              <a:rPr lang="en-GB" sz="1200" kern="1200" dirty="0" smtClean="0">
                <a:solidFill>
                  <a:schemeClr val="tx1"/>
                </a:solidFill>
                <a:effectLst/>
                <a:latin typeface="+mn-lt"/>
                <a:ea typeface="+mn-ea"/>
                <a:cs typeface="+mn-cs"/>
              </a:rPr>
              <a:t> 4%</a:t>
            </a:r>
          </a:p>
          <a:p>
            <a:pPr fontAlgn="base"/>
            <a:r>
              <a:rPr lang="en-GB" sz="1200" kern="1200" dirty="0" smtClean="0">
                <a:solidFill>
                  <a:schemeClr val="tx1"/>
                </a:solidFill>
                <a:effectLst/>
                <a:latin typeface="+mn-lt"/>
                <a:ea typeface="+mn-ea"/>
                <a:cs typeface="+mn-cs"/>
              </a:rPr>
              <a:t> (141/3252)</a:t>
            </a:r>
          </a:p>
          <a:p>
            <a:pPr fontAlgn="base"/>
            <a:r>
              <a:rPr lang="en-GB" sz="1200" i="0" kern="12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It increases bone </a:t>
            </a:r>
            <a:r>
              <a:rPr lang="en-GB" sz="1200" kern="1200" dirty="0" err="1" smtClean="0">
                <a:solidFill>
                  <a:schemeClr val="tx1"/>
                </a:solidFill>
                <a:effectLst/>
                <a:latin typeface="+mn-lt"/>
                <a:ea typeface="+mn-ea"/>
                <a:cs typeface="+mn-cs"/>
              </a:rPr>
              <a:t>resorption</a:t>
            </a:r>
            <a:endParaRPr lang="en-GB"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 3%</a:t>
            </a:r>
          </a:p>
          <a:p>
            <a:pPr fontAlgn="base"/>
            <a:r>
              <a:rPr lang="en-GB" sz="1200" kern="1200" dirty="0" smtClean="0">
                <a:solidFill>
                  <a:schemeClr val="tx1"/>
                </a:solidFill>
                <a:effectLst/>
                <a:latin typeface="+mn-lt"/>
                <a:ea typeface="+mn-ea"/>
                <a:cs typeface="+mn-cs"/>
              </a:rPr>
              <a:t> (106/3252)</a:t>
            </a:r>
          </a:p>
          <a:p>
            <a:pPr fontAlgn="base"/>
            <a:r>
              <a:rPr lang="en-GB" sz="1200" i="0" kern="12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Binds to </a:t>
            </a:r>
            <a:r>
              <a:rPr lang="en-GB" sz="1200" kern="1200" dirty="0" err="1" smtClean="0">
                <a:solidFill>
                  <a:schemeClr val="tx1"/>
                </a:solidFill>
                <a:effectLst/>
                <a:latin typeface="+mn-lt"/>
                <a:ea typeface="+mn-ea"/>
                <a:cs typeface="+mn-cs"/>
              </a:rPr>
              <a:t>prostoglandin</a:t>
            </a:r>
            <a:r>
              <a:rPr lang="en-GB" sz="1200" kern="1200" dirty="0" smtClean="0">
                <a:solidFill>
                  <a:schemeClr val="tx1"/>
                </a:solidFill>
                <a:effectLst/>
                <a:latin typeface="+mn-lt"/>
                <a:ea typeface="+mn-ea"/>
                <a:cs typeface="+mn-cs"/>
              </a:rPr>
              <a:t> E2 before stimulating osteoclasts</a:t>
            </a:r>
          </a:p>
          <a:p>
            <a:pPr fontAlgn="base"/>
            <a:r>
              <a:rPr lang="en-GB" sz="1200" kern="1200" dirty="0" smtClean="0">
                <a:solidFill>
                  <a:schemeClr val="tx1"/>
                </a:solidFill>
                <a:effectLst/>
                <a:latin typeface="+mn-lt"/>
                <a:ea typeface="+mn-ea"/>
                <a:cs typeface="+mn-cs"/>
              </a:rPr>
              <a:t> 4%</a:t>
            </a:r>
          </a:p>
          <a:p>
            <a:pPr fontAlgn="base"/>
            <a:r>
              <a:rPr lang="en-GB" sz="1200" kern="1200" dirty="0" smtClean="0">
                <a:solidFill>
                  <a:schemeClr val="tx1"/>
                </a:solidFill>
                <a:effectLst/>
                <a:latin typeface="+mn-lt"/>
                <a:ea typeface="+mn-ea"/>
                <a:cs typeface="+mn-cs"/>
              </a:rPr>
              <a:t> (145/3252)</a:t>
            </a:r>
          </a:p>
          <a:p>
            <a:pPr fontAlgn="base"/>
            <a:r>
              <a:rPr lang="en-GB" sz="1200" i="0" kern="12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Osteoprotegerin knock-out mice develop </a:t>
            </a:r>
            <a:r>
              <a:rPr lang="en-GB" sz="1200" kern="1200" dirty="0" err="1" smtClean="0">
                <a:solidFill>
                  <a:schemeClr val="tx1"/>
                </a:solidFill>
                <a:effectLst/>
                <a:latin typeface="+mn-lt"/>
                <a:ea typeface="+mn-ea"/>
                <a:cs typeface="+mn-cs"/>
              </a:rPr>
              <a:t>osteopetrosis</a:t>
            </a:r>
            <a:endParaRPr lang="en-GB"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 7%</a:t>
            </a:r>
          </a:p>
          <a:p>
            <a:pPr fontAlgn="base"/>
            <a:r>
              <a:rPr lang="en-GB" sz="1200" kern="1200" dirty="0" smtClean="0">
                <a:solidFill>
                  <a:schemeClr val="tx1"/>
                </a:solidFill>
                <a:effectLst/>
                <a:latin typeface="+mn-lt"/>
                <a:ea typeface="+mn-ea"/>
                <a:cs typeface="+mn-cs"/>
              </a:rPr>
              <a:t> (212/3252)</a:t>
            </a:r>
          </a:p>
          <a:p>
            <a:pPr fontAlgn="base"/>
            <a:r>
              <a:rPr lang="en-GB" sz="1200" i="0" kern="12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Binds to and sequesters RANKL</a:t>
            </a:r>
          </a:p>
          <a:p>
            <a:pPr fontAlgn="base"/>
            <a:r>
              <a:rPr lang="en-GB" sz="1200" kern="1200" dirty="0" smtClean="0">
                <a:solidFill>
                  <a:schemeClr val="tx1"/>
                </a:solidFill>
                <a:effectLst/>
                <a:latin typeface="+mn-lt"/>
                <a:ea typeface="+mn-ea"/>
                <a:cs typeface="+mn-cs"/>
              </a:rPr>
              <a:t> 81%</a:t>
            </a:r>
          </a:p>
          <a:p>
            <a:pPr fontAlgn="base"/>
            <a:r>
              <a:rPr lang="en-GB" sz="1200" kern="1200" dirty="0" smtClean="0">
                <a:solidFill>
                  <a:schemeClr val="tx1"/>
                </a:solidFill>
                <a:effectLst/>
                <a:latin typeface="+mn-lt"/>
                <a:ea typeface="+mn-ea"/>
                <a:cs typeface="+mn-cs"/>
              </a:rPr>
              <a:t> (2620/3252)</a:t>
            </a:r>
          </a:p>
          <a:p>
            <a:pPr fontAlgn="base"/>
            <a:r>
              <a:rPr lang="en-GB" sz="1200" u="none" strike="noStrike" kern="1200" dirty="0" smtClean="0">
                <a:solidFill>
                  <a:schemeClr val="tx1"/>
                </a:solidFill>
                <a:effectLst/>
                <a:latin typeface="+mn-lt"/>
                <a:ea typeface="+mn-ea"/>
                <a:cs typeface="+mn-cs"/>
              </a:rPr>
              <a:t>PREFERRED RESPONSE 5 </a:t>
            </a:r>
            <a:r>
              <a:rPr lang="en-GB" dirty="0" err="1" smtClean="0">
                <a:effectLst/>
              </a:rPr>
              <a:t>Osteoprotegerin</a:t>
            </a:r>
            <a:r>
              <a:rPr lang="en-GB" dirty="0" smtClean="0">
                <a:effectLst/>
              </a:rPr>
              <a:t> is a decoy receptor for RANKL. Binding to RANKL causes decreased production of osteoclasts by inhibiting the differentiation of osteoclast precursors. </a:t>
            </a:r>
            <a:br>
              <a:rPr lang="en-GB" dirty="0" smtClean="0">
                <a:effectLst/>
              </a:rPr>
            </a:br>
            <a:r>
              <a:rPr lang="en-GB" dirty="0" smtClean="0">
                <a:effectLst/>
              </a:rPr>
              <a:t/>
            </a:r>
            <a:br>
              <a:rPr lang="en-GB" dirty="0" smtClean="0">
                <a:effectLst/>
              </a:rPr>
            </a:br>
            <a:r>
              <a:rPr lang="en-GB" dirty="0" smtClean="0">
                <a:effectLst/>
              </a:rPr>
              <a:t>Bone </a:t>
            </a:r>
            <a:r>
              <a:rPr lang="en-GB" dirty="0" err="1" smtClean="0">
                <a:effectLst/>
              </a:rPr>
              <a:t>resporption</a:t>
            </a:r>
            <a:r>
              <a:rPr lang="en-GB" dirty="0" smtClean="0">
                <a:effectLst/>
              </a:rPr>
              <a:t>/</a:t>
            </a:r>
            <a:r>
              <a:rPr lang="en-GB" dirty="0" err="1" smtClean="0">
                <a:effectLst/>
              </a:rPr>
              <a:t>remodeling</a:t>
            </a:r>
            <a:r>
              <a:rPr lang="en-GB" dirty="0" smtClean="0">
                <a:effectLst/>
              </a:rPr>
              <a:t> is a complex process regulated by a large variety of molecules. Molecules that have shown to inhibit osteoclasts include OPG, calcitonin, </a:t>
            </a:r>
            <a:r>
              <a:rPr lang="en-GB" dirty="0" err="1" smtClean="0">
                <a:effectLst/>
              </a:rPr>
              <a:t>estrogen</a:t>
            </a:r>
            <a:r>
              <a:rPr lang="en-GB" dirty="0" smtClean="0">
                <a:effectLst/>
              </a:rPr>
              <a:t>, TGF-B, and IL-10. Corticosteroids have been shown to decrease production of OPG, thereby enhancing osteoclast formation and longevity. </a:t>
            </a:r>
            <a:r>
              <a:rPr lang="en-GB" dirty="0" err="1" smtClean="0">
                <a:effectLst/>
              </a:rPr>
              <a:t>Prolia</a:t>
            </a:r>
            <a:r>
              <a:rPr lang="en-GB" dirty="0" smtClean="0">
                <a:effectLst/>
              </a:rPr>
              <a:t>, or </a:t>
            </a:r>
            <a:r>
              <a:rPr lang="en-GB" dirty="0" err="1" smtClean="0">
                <a:effectLst/>
              </a:rPr>
              <a:t>denosumab</a:t>
            </a:r>
            <a:r>
              <a:rPr lang="en-GB" dirty="0" smtClean="0">
                <a:effectLst/>
              </a:rPr>
              <a:t>, is a newly approved drug used to treat osteoporosis and has a mechanism of action similar to </a:t>
            </a:r>
            <a:r>
              <a:rPr lang="en-GB" dirty="0" err="1" smtClean="0">
                <a:effectLst/>
              </a:rPr>
              <a:t>osteoprotegerin</a:t>
            </a:r>
            <a:r>
              <a:rPr lang="en-GB" dirty="0" smtClean="0">
                <a:effectLst/>
              </a:rPr>
              <a:t> (inhibits binding of RANKL to RANK). </a:t>
            </a:r>
            <a:br>
              <a:rPr lang="en-GB" dirty="0" smtClean="0">
                <a:effectLst/>
              </a:rPr>
            </a:br>
            <a:r>
              <a:rPr lang="en-GB" dirty="0" smtClean="0">
                <a:effectLst/>
              </a:rPr>
              <a:t/>
            </a:r>
            <a:br>
              <a:rPr lang="en-GB" dirty="0" smtClean="0">
                <a:effectLst/>
              </a:rPr>
            </a:br>
            <a:r>
              <a:rPr lang="en-GB" dirty="0" smtClean="0">
                <a:effectLst/>
              </a:rPr>
              <a:t>Boyle et al. review osteoclast differentiation and activation. The authors state that targeted disruption of OPG causes increased </a:t>
            </a:r>
            <a:r>
              <a:rPr lang="en-GB" dirty="0" err="1" smtClean="0">
                <a:effectLst/>
              </a:rPr>
              <a:t>osteoclastogenesis</a:t>
            </a:r>
            <a:r>
              <a:rPr lang="en-GB" dirty="0" smtClean="0">
                <a:effectLst/>
              </a:rPr>
              <a:t> and/or activation resulting in osteopenia. </a:t>
            </a:r>
            <a:br>
              <a:rPr lang="en-GB" dirty="0" smtClean="0">
                <a:effectLst/>
              </a:rPr>
            </a:br>
            <a:r>
              <a:rPr lang="en-GB" dirty="0" smtClean="0">
                <a:effectLst/>
              </a:rPr>
              <a:t/>
            </a:r>
            <a:br>
              <a:rPr lang="en-GB" dirty="0" smtClean="0">
                <a:effectLst/>
              </a:rPr>
            </a:br>
            <a:r>
              <a:rPr lang="en-GB" dirty="0" smtClean="0">
                <a:effectLst/>
              </a:rPr>
              <a:t>Illustration A shows how OPG binds to RANKL inhibiting the stimulation of osteoclasts. </a:t>
            </a:r>
            <a:br>
              <a:rPr lang="en-GB" dirty="0" smtClean="0">
                <a:effectLst/>
              </a:rPr>
            </a:br>
            <a:r>
              <a:rPr lang="en-GB" dirty="0" smtClean="0">
                <a:effectLst/>
              </a:rPr>
              <a:t/>
            </a:r>
            <a:br>
              <a:rPr lang="en-GB" dirty="0" smtClean="0">
                <a:effectLst/>
              </a:rPr>
            </a:br>
            <a:r>
              <a:rPr lang="en-GB" dirty="0" smtClean="0">
                <a:effectLst/>
              </a:rPr>
              <a:t>Incorrect Answers: </a:t>
            </a:r>
            <a:br>
              <a:rPr lang="en-GB" dirty="0" smtClean="0">
                <a:effectLst/>
              </a:rPr>
            </a:br>
            <a:r>
              <a:rPr lang="en-GB" dirty="0" smtClean="0">
                <a:effectLst/>
              </a:rPr>
              <a:t>Answer 1: OPG is secreted by osteoblasts. </a:t>
            </a:r>
            <a:br>
              <a:rPr lang="en-GB" dirty="0" smtClean="0">
                <a:effectLst/>
              </a:rPr>
            </a:br>
            <a:r>
              <a:rPr lang="en-GB" dirty="0" smtClean="0">
                <a:effectLst/>
              </a:rPr>
              <a:t>Answer 2: OPG decreases bone </a:t>
            </a:r>
            <a:r>
              <a:rPr lang="en-GB" dirty="0" err="1" smtClean="0">
                <a:effectLst/>
              </a:rPr>
              <a:t>resorption</a:t>
            </a:r>
            <a:r>
              <a:rPr lang="en-GB" dirty="0" smtClean="0">
                <a:effectLst/>
              </a:rPr>
              <a:t> by inactivating RANKL. </a:t>
            </a:r>
            <a:br>
              <a:rPr lang="en-GB" dirty="0" smtClean="0">
                <a:effectLst/>
              </a:rPr>
            </a:br>
            <a:r>
              <a:rPr lang="en-GB" dirty="0" smtClean="0">
                <a:effectLst/>
              </a:rPr>
              <a:t>Answer 3: OPG does not bind to </a:t>
            </a:r>
            <a:r>
              <a:rPr lang="en-GB" dirty="0" err="1" smtClean="0">
                <a:effectLst/>
              </a:rPr>
              <a:t>prostoglandin</a:t>
            </a:r>
            <a:r>
              <a:rPr lang="en-GB" dirty="0" smtClean="0">
                <a:effectLst/>
              </a:rPr>
              <a:t> E2, nor does it stimulate osteoclasts. </a:t>
            </a:r>
            <a:br>
              <a:rPr lang="en-GB" dirty="0" smtClean="0">
                <a:effectLst/>
              </a:rPr>
            </a:br>
            <a:r>
              <a:rPr lang="en-GB" dirty="0" smtClean="0">
                <a:effectLst/>
              </a:rPr>
              <a:t>Answer 4: RANKL knock-out mice creates an </a:t>
            </a:r>
            <a:r>
              <a:rPr lang="en-GB" dirty="0" err="1" smtClean="0">
                <a:effectLst/>
              </a:rPr>
              <a:t>osteopetrosis</a:t>
            </a:r>
            <a:r>
              <a:rPr lang="en-GB" dirty="0" smtClean="0">
                <a:effectLst/>
              </a:rPr>
              <a:t>-like condition.</a:t>
            </a: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31</a:t>
            </a:fld>
            <a:endParaRPr lang="en-US"/>
          </a:p>
        </p:txBody>
      </p:sp>
    </p:spTree>
    <p:extLst>
      <p:ext uri="{BB962C8B-B14F-4D97-AF65-F5344CB8AC3E}">
        <p14:creationId xmlns:p14="http://schemas.microsoft.com/office/powerpoint/2010/main" val="2873273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sz="1200" b="0" i="0" kern="1200" dirty="0" smtClean="0">
                <a:solidFill>
                  <a:schemeClr val="tx1"/>
                </a:solidFill>
                <a:effectLst/>
                <a:latin typeface="+mn-lt"/>
                <a:ea typeface="+mn-ea"/>
                <a:cs typeface="+mn-cs"/>
              </a:rPr>
              <a:t>Strontium is a silvery metal found naturally as a non-radioactive element. About 99% of the strontium in the human body is concentrated in the bones.</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Several different forms of strontium are used as medicine. Scientists are testing strontium </a:t>
            </a:r>
            <a:r>
              <a:rPr lang="en-GB" sz="1200" b="0" i="0" kern="1200" dirty="0" err="1" smtClean="0">
                <a:solidFill>
                  <a:schemeClr val="tx1"/>
                </a:solidFill>
                <a:effectLst/>
                <a:latin typeface="+mn-lt"/>
                <a:ea typeface="+mn-ea"/>
                <a:cs typeface="+mn-cs"/>
              </a:rPr>
              <a:t>ranelate</a:t>
            </a:r>
            <a:r>
              <a:rPr lang="en-GB" sz="1200" b="0" i="0" kern="1200" dirty="0" smtClean="0">
                <a:solidFill>
                  <a:schemeClr val="tx1"/>
                </a:solidFill>
                <a:effectLst/>
                <a:latin typeface="+mn-lt"/>
                <a:ea typeface="+mn-ea"/>
                <a:cs typeface="+mn-cs"/>
              </a:rPr>
              <a:t> to see if it can be taken by </a:t>
            </a:r>
            <a:r>
              <a:rPr lang="en-GB" sz="1200" b="0" i="0" u="none" strike="noStrike" kern="1200" dirty="0" smtClean="0">
                <a:solidFill>
                  <a:schemeClr val="tx1"/>
                </a:solidFill>
                <a:effectLst/>
                <a:latin typeface="+mn-lt"/>
                <a:ea typeface="+mn-ea"/>
                <a:cs typeface="+mn-cs"/>
                <a:hlinkClick r:id="rId3"/>
              </a:rPr>
              <a:t>mouth</a:t>
            </a:r>
            <a:r>
              <a:rPr lang="en-GB" sz="1200" b="0" i="0" kern="1200" dirty="0" smtClean="0">
                <a:solidFill>
                  <a:schemeClr val="tx1"/>
                </a:solidFill>
                <a:effectLst/>
                <a:latin typeface="+mn-lt"/>
                <a:ea typeface="+mn-ea"/>
                <a:cs typeface="+mn-cs"/>
              </a:rPr>
              <a:t> to treat thinning bones (</a:t>
            </a:r>
            <a:r>
              <a:rPr lang="en-GB" sz="1200" b="0" i="0" u="none" strike="noStrike" kern="1200" dirty="0" smtClean="0">
                <a:solidFill>
                  <a:schemeClr val="tx1"/>
                </a:solidFill>
                <a:effectLst/>
                <a:latin typeface="+mn-lt"/>
                <a:ea typeface="+mn-ea"/>
                <a:cs typeface="+mn-cs"/>
                <a:hlinkClick r:id="rId4"/>
              </a:rPr>
              <a:t>osteoporosis</a:t>
            </a:r>
            <a:r>
              <a:rPr lang="en-GB" sz="1200" b="0" i="0" kern="1200" dirty="0" smtClean="0">
                <a:solidFill>
                  <a:schemeClr val="tx1"/>
                </a:solidFill>
                <a:effectLst/>
                <a:latin typeface="+mn-lt"/>
                <a:ea typeface="+mn-ea"/>
                <a:cs typeface="+mn-cs"/>
              </a:rPr>
              <a:t>). Radioactive strontium-89 is given intravenously (by IV) for </a:t>
            </a:r>
            <a:r>
              <a:rPr lang="en-GB" sz="1200" b="0" i="0" u="none" strike="noStrike" kern="1200" dirty="0" smtClean="0">
                <a:solidFill>
                  <a:schemeClr val="tx1"/>
                </a:solidFill>
                <a:effectLst/>
                <a:latin typeface="+mn-lt"/>
                <a:ea typeface="+mn-ea"/>
                <a:cs typeface="+mn-cs"/>
                <a:hlinkClick r:id="rId5"/>
              </a:rPr>
              <a:t>prostate cancer</a:t>
            </a:r>
            <a:r>
              <a:rPr lang="en-GB" sz="1200" b="0" i="0" kern="1200" dirty="0" smtClean="0">
                <a:solidFill>
                  <a:schemeClr val="tx1"/>
                </a:solidFill>
                <a:effectLst/>
                <a:latin typeface="+mn-lt"/>
                <a:ea typeface="+mn-ea"/>
                <a:cs typeface="+mn-cs"/>
              </a:rPr>
              <a:t> and advanced </a:t>
            </a:r>
            <a:r>
              <a:rPr lang="en-GB" sz="1200" b="0" i="0" u="none" strike="noStrike" kern="1200" dirty="0" smtClean="0">
                <a:solidFill>
                  <a:schemeClr val="tx1"/>
                </a:solidFill>
                <a:effectLst/>
                <a:latin typeface="+mn-lt"/>
                <a:ea typeface="+mn-ea"/>
                <a:cs typeface="+mn-cs"/>
                <a:hlinkClick r:id="rId6"/>
              </a:rPr>
              <a:t>bone cancer</a:t>
            </a:r>
            <a:r>
              <a:rPr lang="en-GB" sz="1200" b="0" i="0" kern="1200" dirty="0" smtClean="0">
                <a:solidFill>
                  <a:schemeClr val="tx1"/>
                </a:solidFill>
                <a:effectLst/>
                <a:latin typeface="+mn-lt"/>
                <a:ea typeface="+mn-ea"/>
                <a:cs typeface="+mn-cs"/>
              </a:rPr>
              <a:t>. Strontium </a:t>
            </a:r>
            <a:r>
              <a:rPr lang="en-GB" sz="1200" b="0" i="0" u="none" strike="noStrike" kern="1200" dirty="0" smtClean="0">
                <a:solidFill>
                  <a:schemeClr val="tx1"/>
                </a:solidFill>
                <a:effectLst/>
                <a:latin typeface="+mn-lt"/>
                <a:ea typeface="+mn-ea"/>
                <a:cs typeface="+mn-cs"/>
                <a:hlinkClick r:id="rId7"/>
              </a:rPr>
              <a:t>chloride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hexahydrate</a:t>
            </a:r>
            <a:r>
              <a:rPr lang="en-GB" sz="1200" b="0" i="0" kern="1200" dirty="0" smtClean="0">
                <a:solidFill>
                  <a:schemeClr val="tx1"/>
                </a:solidFill>
                <a:effectLst/>
                <a:latin typeface="+mn-lt"/>
                <a:ea typeface="+mn-ea"/>
                <a:cs typeface="+mn-cs"/>
              </a:rPr>
              <a:t> is added to </a:t>
            </a:r>
            <a:r>
              <a:rPr lang="en-GB" sz="1200" b="0" i="0" u="none" strike="noStrike" kern="1200" dirty="0" smtClean="0">
                <a:solidFill>
                  <a:schemeClr val="tx1"/>
                </a:solidFill>
                <a:effectLst/>
                <a:latin typeface="+mn-lt"/>
                <a:ea typeface="+mn-ea"/>
                <a:cs typeface="+mn-cs"/>
                <a:hlinkClick r:id="rId8"/>
              </a:rPr>
              <a:t>toothpaste</a:t>
            </a:r>
            <a:r>
              <a:rPr lang="en-GB" sz="1200" b="0" i="0" kern="1200" dirty="0" smtClean="0">
                <a:solidFill>
                  <a:schemeClr val="tx1"/>
                </a:solidFill>
                <a:effectLst/>
                <a:latin typeface="+mn-lt"/>
                <a:ea typeface="+mn-ea"/>
                <a:cs typeface="+mn-cs"/>
              </a:rPr>
              <a:t> to reduce pain in sensitive </a:t>
            </a:r>
            <a:r>
              <a:rPr lang="en-GB" sz="1200" b="0" i="0" u="none" strike="noStrike" kern="1200" dirty="0" smtClean="0">
                <a:solidFill>
                  <a:schemeClr val="tx1"/>
                </a:solidFill>
                <a:effectLst/>
                <a:latin typeface="+mn-lt"/>
                <a:ea typeface="+mn-ea"/>
                <a:cs typeface="+mn-cs"/>
                <a:hlinkClick r:id="rId9"/>
              </a:rPr>
              <a:t>teeth</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0" tooltip="Strontium ranelate"/>
              </a:rPr>
              <a:t>Strontium </a:t>
            </a:r>
            <a:r>
              <a:rPr lang="en-GB" sz="1200" b="0" i="0" u="none" strike="noStrike" kern="1200" dirty="0" err="1" smtClean="0">
                <a:solidFill>
                  <a:schemeClr val="tx1"/>
                </a:solidFill>
                <a:effectLst/>
                <a:latin typeface="+mn-lt"/>
                <a:ea typeface="+mn-ea"/>
                <a:cs typeface="+mn-cs"/>
                <a:hlinkClick r:id="rId10" tooltip="Strontium ranelate"/>
              </a:rPr>
              <a:t>ranelate</a:t>
            </a:r>
            <a:r>
              <a:rPr lang="en-GB" sz="1200" b="0" i="0" kern="1200" dirty="0" smtClean="0">
                <a:solidFill>
                  <a:schemeClr val="tx1"/>
                </a:solidFill>
                <a:effectLst/>
                <a:latin typeface="+mn-lt"/>
                <a:ea typeface="+mn-ea"/>
                <a:cs typeface="+mn-cs"/>
              </a:rPr>
              <a:t> or </a:t>
            </a:r>
            <a:r>
              <a:rPr lang="en-GB" sz="1200" b="0" i="0" u="none" strike="noStrike" kern="1200" dirty="0" err="1" smtClean="0">
                <a:solidFill>
                  <a:schemeClr val="tx1"/>
                </a:solidFill>
                <a:effectLst/>
                <a:latin typeface="+mn-lt"/>
                <a:ea typeface="+mn-ea"/>
                <a:cs typeface="+mn-cs"/>
                <a:hlinkClick r:id="rId11" tooltip="Teriparatide"/>
              </a:rPr>
              <a:t>teriparatide</a:t>
            </a:r>
            <a:r>
              <a:rPr lang="en-GB" sz="1200" b="0" i="0" kern="1200" dirty="0" smtClean="0">
                <a:solidFill>
                  <a:schemeClr val="tx1"/>
                </a:solidFill>
                <a:effectLst/>
                <a:latin typeface="+mn-lt"/>
                <a:ea typeface="+mn-ea"/>
                <a:cs typeface="+mn-cs"/>
              </a:rPr>
              <a:t> are used for refractory disease. The use of strontium </a:t>
            </a:r>
            <a:r>
              <a:rPr lang="en-GB" sz="1200" b="0" i="0" kern="1200" dirty="0" err="1" smtClean="0">
                <a:solidFill>
                  <a:schemeClr val="tx1"/>
                </a:solidFill>
                <a:effectLst/>
                <a:latin typeface="+mn-lt"/>
                <a:ea typeface="+mn-ea"/>
                <a:cs typeface="+mn-cs"/>
              </a:rPr>
              <a:t>ranelate</a:t>
            </a:r>
            <a:r>
              <a:rPr lang="en-GB" sz="1200" b="0" i="0" kern="1200" dirty="0" smtClean="0">
                <a:solidFill>
                  <a:schemeClr val="tx1"/>
                </a:solidFill>
                <a:effectLst/>
                <a:latin typeface="+mn-lt"/>
                <a:ea typeface="+mn-ea"/>
                <a:cs typeface="+mn-cs"/>
              </a:rPr>
              <a:t> is restricted because of increased risk of </a:t>
            </a:r>
            <a:r>
              <a:rPr lang="en-GB" sz="1200" b="0" i="0" u="none" strike="noStrike" kern="1200" dirty="0" smtClean="0">
                <a:solidFill>
                  <a:schemeClr val="tx1"/>
                </a:solidFill>
                <a:effectLst/>
                <a:latin typeface="+mn-lt"/>
                <a:ea typeface="+mn-ea"/>
                <a:cs typeface="+mn-cs"/>
                <a:hlinkClick r:id="rId12" tooltip="Venous thromboembolism"/>
              </a:rPr>
              <a:t>venous thromboembolism</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3" tooltip="Pulmonary embolism"/>
              </a:rPr>
              <a:t>pulmonary embolism</a:t>
            </a:r>
            <a:r>
              <a:rPr lang="en-GB" sz="1200" b="0" i="0" kern="1200" dirty="0" smtClean="0">
                <a:solidFill>
                  <a:schemeClr val="tx1"/>
                </a:solidFill>
                <a:effectLst/>
                <a:latin typeface="+mn-lt"/>
                <a:ea typeface="+mn-ea"/>
                <a:cs typeface="+mn-cs"/>
              </a:rPr>
              <a:t> and serious cardiovascular disorders, including </a:t>
            </a:r>
            <a:r>
              <a:rPr lang="en-GB" sz="1200" b="0" i="0" u="none" strike="noStrike" kern="1200" dirty="0" smtClean="0">
                <a:solidFill>
                  <a:schemeClr val="tx1"/>
                </a:solidFill>
                <a:effectLst/>
                <a:latin typeface="+mn-lt"/>
                <a:ea typeface="+mn-ea"/>
                <a:cs typeface="+mn-cs"/>
                <a:hlinkClick r:id="rId14" tooltip="Myocardial infarction"/>
              </a:rPr>
              <a:t>myocardial infarction</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15"/>
              </a:rPr>
              <a:t>[8]</a:t>
            </a:r>
            <a:r>
              <a:rPr lang="en-GB" sz="1200" b="0" i="0" kern="1200" dirty="0" smtClean="0">
                <a:solidFill>
                  <a:schemeClr val="tx1"/>
                </a:solidFill>
                <a:effectLst/>
                <a:latin typeface="+mn-lt"/>
                <a:ea typeface="+mn-ea"/>
                <a:cs typeface="+mn-cs"/>
              </a:rPr>
              <a:t> In postmenopausal women, the </a:t>
            </a:r>
            <a:r>
              <a:rPr lang="en-GB" sz="1200" b="0" i="0" u="none" strike="noStrike" kern="1200" dirty="0" smtClean="0">
                <a:solidFill>
                  <a:schemeClr val="tx1"/>
                </a:solidFill>
                <a:effectLst/>
                <a:latin typeface="+mn-lt"/>
                <a:ea typeface="+mn-ea"/>
                <a:cs typeface="+mn-cs"/>
                <a:hlinkClick r:id="rId16" tooltip="Selective estrogen receptor modulator"/>
              </a:rPr>
              <a:t>selective </a:t>
            </a:r>
            <a:r>
              <a:rPr lang="en-GB" sz="1200" b="0" i="0" u="none" strike="noStrike" kern="1200" dirty="0" err="1" smtClean="0">
                <a:solidFill>
                  <a:schemeClr val="tx1"/>
                </a:solidFill>
                <a:effectLst/>
                <a:latin typeface="+mn-lt"/>
                <a:ea typeface="+mn-ea"/>
                <a:cs typeface="+mn-cs"/>
                <a:hlinkClick r:id="rId16" tooltip="Selective estrogen receptor modulator"/>
              </a:rPr>
              <a:t>estrogen</a:t>
            </a:r>
            <a:r>
              <a:rPr lang="en-GB" sz="1200" b="0" i="0" u="none" strike="noStrike" kern="1200" dirty="0" smtClean="0">
                <a:solidFill>
                  <a:schemeClr val="tx1"/>
                </a:solidFill>
                <a:effectLst/>
                <a:latin typeface="+mn-lt"/>
                <a:ea typeface="+mn-ea"/>
                <a:cs typeface="+mn-cs"/>
                <a:hlinkClick r:id="rId16" tooltip="Selective estrogen receptor modulator"/>
              </a:rPr>
              <a:t> receptor modulator</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17" tooltip="Raloxifene"/>
              </a:rPr>
              <a:t>raloxifene</a:t>
            </a:r>
            <a:r>
              <a:rPr lang="en-GB" sz="1200" b="0" i="0" kern="1200" dirty="0" smtClean="0">
                <a:solidFill>
                  <a:schemeClr val="tx1"/>
                </a:solidFill>
                <a:effectLst/>
                <a:latin typeface="+mn-lt"/>
                <a:ea typeface="+mn-ea"/>
                <a:cs typeface="+mn-cs"/>
              </a:rPr>
              <a:t> is occasionally administered instead of bisphosphonates.</a:t>
            </a:r>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32</a:t>
            </a:fld>
            <a:endParaRPr lang="en-US"/>
          </a:p>
        </p:txBody>
      </p:sp>
    </p:spTree>
    <p:extLst>
      <p:ext uri="{BB962C8B-B14F-4D97-AF65-F5344CB8AC3E}">
        <p14:creationId xmlns:p14="http://schemas.microsoft.com/office/powerpoint/2010/main" val="427508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4</a:t>
            </a:fld>
            <a:endParaRPr lang="en-US"/>
          </a:p>
        </p:txBody>
      </p:sp>
    </p:spTree>
    <p:extLst>
      <p:ext uri="{BB962C8B-B14F-4D97-AF65-F5344CB8AC3E}">
        <p14:creationId xmlns:p14="http://schemas.microsoft.com/office/powerpoint/2010/main" val="2938683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33</a:t>
            </a:fld>
            <a:endParaRPr lang="en-US"/>
          </a:p>
        </p:txBody>
      </p:sp>
    </p:spTree>
    <p:extLst>
      <p:ext uri="{BB962C8B-B14F-4D97-AF65-F5344CB8AC3E}">
        <p14:creationId xmlns:p14="http://schemas.microsoft.com/office/powerpoint/2010/main" val="1388164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200" b="1" i="0" kern="1200" dirty="0" smtClean="0">
                <a:solidFill>
                  <a:schemeClr val="tx1"/>
                </a:solidFill>
                <a:effectLst/>
                <a:latin typeface="+mn-lt"/>
                <a:ea typeface="+mn-ea"/>
                <a:cs typeface="+mn-cs"/>
              </a:rPr>
              <a:t>Phenylketonuria</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PKU</a:t>
            </a:r>
            <a:r>
              <a:rPr lang="en-GB" sz="1200" b="0" i="0" kern="1200" dirty="0" smtClean="0">
                <a:solidFill>
                  <a:schemeClr val="tx1"/>
                </a:solidFill>
                <a:effectLst/>
                <a:latin typeface="+mn-lt"/>
                <a:ea typeface="+mn-ea"/>
                <a:cs typeface="+mn-cs"/>
              </a:rPr>
              <a:t>) is an </a:t>
            </a:r>
            <a:r>
              <a:rPr lang="en-GB" sz="1200" b="0" i="0" u="none" strike="noStrike" kern="1200" dirty="0" smtClean="0">
                <a:solidFill>
                  <a:schemeClr val="tx1"/>
                </a:solidFill>
                <a:effectLst/>
                <a:latin typeface="+mn-lt"/>
                <a:ea typeface="+mn-ea"/>
                <a:cs typeface="+mn-cs"/>
                <a:hlinkClick r:id="rId3" tooltip="Inborn error of metabolism"/>
              </a:rPr>
              <a:t>inborn error of metabolism</a:t>
            </a:r>
            <a:r>
              <a:rPr lang="en-GB" sz="1200" b="0" i="0" kern="1200" dirty="0" smtClean="0">
                <a:solidFill>
                  <a:schemeClr val="tx1"/>
                </a:solidFill>
                <a:effectLst/>
                <a:latin typeface="+mn-lt"/>
                <a:ea typeface="+mn-ea"/>
                <a:cs typeface="+mn-cs"/>
              </a:rPr>
              <a:t> that results in decreased </a:t>
            </a:r>
            <a:r>
              <a:rPr lang="en-GB" sz="1200" b="0" i="0" u="none" strike="noStrike" kern="1200" dirty="0" smtClean="0">
                <a:solidFill>
                  <a:schemeClr val="tx1"/>
                </a:solidFill>
                <a:effectLst/>
                <a:latin typeface="+mn-lt"/>
                <a:ea typeface="+mn-ea"/>
                <a:cs typeface="+mn-cs"/>
                <a:hlinkClick r:id="rId4" tooltip="Metabolism"/>
              </a:rPr>
              <a:t>metabolism</a:t>
            </a:r>
            <a:r>
              <a:rPr lang="en-GB" sz="1200" b="0" i="0" kern="1200" dirty="0" smtClean="0">
                <a:solidFill>
                  <a:schemeClr val="tx1"/>
                </a:solidFill>
                <a:effectLst/>
                <a:latin typeface="+mn-lt"/>
                <a:ea typeface="+mn-ea"/>
                <a:cs typeface="+mn-cs"/>
              </a:rPr>
              <a:t> of the </a:t>
            </a:r>
            <a:r>
              <a:rPr lang="en-GB" sz="1200" b="0" i="0" u="none" strike="noStrike" kern="1200" dirty="0" smtClean="0">
                <a:solidFill>
                  <a:schemeClr val="tx1"/>
                </a:solidFill>
                <a:effectLst/>
                <a:latin typeface="+mn-lt"/>
                <a:ea typeface="+mn-ea"/>
                <a:cs typeface="+mn-cs"/>
                <a:hlinkClick r:id="rId5" tooltip="Amino acid"/>
              </a:rPr>
              <a:t>amino acid</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6" tooltip="Phenylalanine"/>
              </a:rPr>
              <a:t>phenylalanine</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7"/>
              </a:rPr>
              <a:t>[2]</a:t>
            </a:r>
            <a:r>
              <a:rPr lang="en-GB" sz="1200" b="0" i="0" kern="1200" dirty="0" smtClean="0">
                <a:solidFill>
                  <a:schemeClr val="tx1"/>
                </a:solidFill>
                <a:effectLst/>
                <a:latin typeface="+mn-lt"/>
                <a:ea typeface="+mn-ea"/>
                <a:cs typeface="+mn-cs"/>
              </a:rPr>
              <a:t>Untreated PKU can lead to </a:t>
            </a:r>
            <a:r>
              <a:rPr lang="en-GB" sz="1200" b="0" i="0" u="none" strike="noStrike" kern="1200" dirty="0" smtClean="0">
                <a:solidFill>
                  <a:schemeClr val="tx1"/>
                </a:solidFill>
                <a:effectLst/>
                <a:latin typeface="+mn-lt"/>
                <a:ea typeface="+mn-ea"/>
                <a:cs typeface="+mn-cs"/>
                <a:hlinkClick r:id="rId8" tooltip="Intellectual disability"/>
              </a:rPr>
              <a:t>intellectual disability</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9" tooltip="Seizure"/>
              </a:rPr>
              <a:t>seizures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behavioral</a:t>
            </a:r>
            <a:r>
              <a:rPr lang="en-GB" sz="1200" b="0" i="0" kern="1200" dirty="0" smtClean="0">
                <a:solidFill>
                  <a:schemeClr val="tx1"/>
                </a:solidFill>
                <a:effectLst/>
                <a:latin typeface="+mn-lt"/>
                <a:ea typeface="+mn-ea"/>
                <a:cs typeface="+mn-cs"/>
              </a:rPr>
              <a:t> problems, and </a:t>
            </a:r>
            <a:r>
              <a:rPr lang="en-GB" sz="1200" b="0" i="0" u="none" strike="noStrike" kern="1200" dirty="0" smtClean="0">
                <a:solidFill>
                  <a:schemeClr val="tx1"/>
                </a:solidFill>
                <a:effectLst/>
                <a:latin typeface="+mn-lt"/>
                <a:ea typeface="+mn-ea"/>
                <a:cs typeface="+mn-cs"/>
                <a:hlinkClick r:id="rId10" tooltip="Mental disorder"/>
              </a:rPr>
              <a:t>mental disorder</a:t>
            </a:r>
            <a:r>
              <a:rPr lang="en-GB" sz="1200" b="0" i="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34</a:t>
            </a:fld>
            <a:endParaRPr lang="en-US"/>
          </a:p>
        </p:txBody>
      </p:sp>
    </p:spTree>
    <p:extLst>
      <p:ext uri="{BB962C8B-B14F-4D97-AF65-F5344CB8AC3E}">
        <p14:creationId xmlns:p14="http://schemas.microsoft.com/office/powerpoint/2010/main" val="2157716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normAutofit lnSpcReduction="1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smtClean="0">
              <a:latin typeface="Arial" pitchFamily="34" charset="0"/>
              <a:ea typeface="msgothic" charset="0"/>
              <a:cs typeface="msgothic" charset="0"/>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sz="1200" b="1" i="0" kern="1200" dirty="0" smtClean="0">
                <a:solidFill>
                  <a:schemeClr val="tx1"/>
                </a:solidFill>
                <a:effectLst/>
                <a:latin typeface="+mn-lt"/>
                <a:ea typeface="+mn-ea"/>
                <a:cs typeface="+mn-cs"/>
              </a:rPr>
              <a:t>Hysterectomy</a:t>
            </a:r>
            <a:r>
              <a:rPr lang="en-GB" sz="1200" b="0" i="0" kern="1200" dirty="0" smtClean="0">
                <a:solidFill>
                  <a:schemeClr val="tx1"/>
                </a:solidFill>
                <a:effectLst/>
                <a:latin typeface="+mn-lt"/>
                <a:ea typeface="+mn-ea"/>
                <a:cs typeface="+mn-cs"/>
              </a:rPr>
              <a:t> "a cutting out of") is the surgical removal of the </a:t>
            </a:r>
            <a:r>
              <a:rPr lang="en-GB" sz="1200" b="0" i="0" u="none" strike="noStrike" kern="1200" dirty="0" smtClean="0">
                <a:solidFill>
                  <a:schemeClr val="tx1"/>
                </a:solidFill>
                <a:effectLst/>
                <a:latin typeface="+mn-lt"/>
                <a:ea typeface="+mn-ea"/>
                <a:cs typeface="+mn-cs"/>
                <a:hlinkClick r:id="rId3" tooltip="Uterus"/>
              </a:rPr>
              <a:t>uterus</a:t>
            </a:r>
            <a:r>
              <a:rPr lang="en-GB" sz="1200" b="0" i="0" kern="1200" dirty="0" smtClean="0">
                <a:solidFill>
                  <a:schemeClr val="tx1"/>
                </a:solidFill>
                <a:effectLst/>
                <a:latin typeface="+mn-lt"/>
                <a:ea typeface="+mn-ea"/>
                <a:cs typeface="+mn-cs"/>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sz="1200" b="0" i="0" kern="1200" dirty="0" smtClean="0">
              <a:solidFill>
                <a:schemeClr val="tx1"/>
              </a:solidFill>
              <a:effectLst/>
              <a:latin typeface="+mn-lt"/>
              <a:ea typeface="+mn-ea"/>
              <a:cs typeface="+mn-cs"/>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t>ESTROGENS: use  1- If </a:t>
            </a:r>
            <a:r>
              <a:rPr lang="en-GB" dirty="0" err="1" smtClean="0"/>
              <a:t>hystrectomy</a:t>
            </a:r>
            <a:r>
              <a:rPr lang="en-GB" dirty="0" smtClean="0"/>
              <a:t> </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t>2- With </a:t>
            </a:r>
            <a:r>
              <a:rPr lang="en-GB" dirty="0" err="1" smtClean="0"/>
              <a:t>progestins</a:t>
            </a:r>
            <a:r>
              <a:rPr lang="en-GB" dirty="0" smtClean="0"/>
              <a:t> if uterus present (Adding the progestin to prevent the endometrial cancer)</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smtClean="0"/>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t> HRT: (Hormone replacement therapy)  Menopausal Symptoms </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smtClean="0"/>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t>ANDROGENS Elderly men</a:t>
            </a:r>
            <a:endParaRPr lang="en-GB" sz="1200" b="0" i="0" kern="1200" dirty="0" smtClean="0">
              <a:solidFill>
                <a:schemeClr val="tx1"/>
              </a:solidFill>
              <a:effectLst/>
              <a:latin typeface="+mn-lt"/>
              <a:ea typeface="+mn-ea"/>
              <a:cs typeface="+mn-cs"/>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smtClean="0">
              <a:latin typeface="Arial" pitchFamily="34" charset="0"/>
              <a:ea typeface="msgothic" charset="0"/>
              <a:cs typeface="msgothic" charset="0"/>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err="1" smtClean="0"/>
              <a:t>Estrogen</a:t>
            </a:r>
            <a:r>
              <a:rPr lang="en-GB" dirty="0" smtClean="0"/>
              <a:t> in females &amp; Androgen in males is essential for normal bone </a:t>
            </a:r>
            <a:r>
              <a:rPr lang="en-GB" dirty="0" err="1" smtClean="0"/>
              <a:t>remodeling</a:t>
            </a:r>
            <a:r>
              <a:rPr lang="en-GB" dirty="0" smtClean="0"/>
              <a:t> .</a:t>
            </a:r>
            <a:endParaRPr lang="en-GB" dirty="0" smtClean="0">
              <a:latin typeface="Arial" pitchFamily="34" charset="0"/>
              <a:ea typeface="msgothic" charset="0"/>
              <a:cs typeface="msgothic" charset="0"/>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smtClean="0">
              <a:latin typeface="Arial" pitchFamily="34" charset="0"/>
              <a:ea typeface="msgothic" charset="0"/>
              <a:cs typeface="msgothic" charset="0"/>
            </a:endParaRPr>
          </a:p>
          <a:p>
            <a:r>
              <a:rPr lang="en-GB" sz="1200" b="0" i="0" kern="1200" dirty="0" smtClean="0">
                <a:solidFill>
                  <a:schemeClr val="tx1"/>
                </a:solidFill>
                <a:effectLst/>
                <a:latin typeface="+mn-lt"/>
                <a:ea typeface="+mn-ea"/>
                <a:cs typeface="+mn-cs"/>
              </a:rPr>
              <a:t>The reason why osteoporosis risk in women is higher than in men, regardless of menopause and milk consumption, is due to monthly </a:t>
            </a:r>
            <a:r>
              <a:rPr lang="en-GB" sz="1200" b="0" i="0" kern="1200" dirty="0" err="1" smtClean="0">
                <a:solidFill>
                  <a:schemeClr val="tx1"/>
                </a:solidFill>
                <a:effectLst/>
                <a:latin typeface="+mn-lt"/>
                <a:ea typeface="+mn-ea"/>
                <a:cs typeface="+mn-cs"/>
              </a:rPr>
              <a:t>estrogen</a:t>
            </a:r>
            <a:r>
              <a:rPr lang="en-GB" sz="1200" b="0" i="0" kern="1200" dirty="0" smtClean="0">
                <a:solidFill>
                  <a:schemeClr val="tx1"/>
                </a:solidFill>
                <a:effectLst/>
                <a:latin typeface="+mn-lt"/>
                <a:ea typeface="+mn-ea"/>
                <a:cs typeface="+mn-cs"/>
              </a:rPr>
              <a:t> and PTH fluctuations;</a:t>
            </a:r>
          </a:p>
          <a:p>
            <a:r>
              <a:rPr lang="en-GB" sz="1200" b="0" i="0" kern="1200" dirty="0" err="1" smtClean="0">
                <a:solidFill>
                  <a:schemeClr val="tx1"/>
                </a:solidFill>
                <a:effectLst/>
                <a:latin typeface="+mn-lt"/>
                <a:ea typeface="+mn-ea"/>
                <a:cs typeface="+mn-cs"/>
              </a:rPr>
              <a:t>Estrogen</a:t>
            </a:r>
            <a:r>
              <a:rPr lang="en-GB" sz="1200" b="0" i="0" kern="1200" dirty="0" smtClean="0">
                <a:solidFill>
                  <a:schemeClr val="tx1"/>
                </a:solidFill>
                <a:effectLst/>
                <a:latin typeface="+mn-lt"/>
                <a:ea typeface="+mn-ea"/>
                <a:cs typeface="+mn-cs"/>
              </a:rPr>
              <a:t> levels in women strongly fluctuate monthly.</a:t>
            </a:r>
          </a:p>
          <a:p>
            <a:r>
              <a:rPr lang="en-GB" sz="1200" b="0" i="0" kern="1200" dirty="0" smtClean="0">
                <a:solidFill>
                  <a:schemeClr val="tx1"/>
                </a:solidFill>
                <a:effectLst/>
                <a:latin typeface="+mn-lt"/>
                <a:ea typeface="+mn-ea"/>
                <a:cs typeface="+mn-cs"/>
              </a:rPr>
              <a:t>As </a:t>
            </a:r>
            <a:r>
              <a:rPr lang="en-GB" sz="1200" b="0" i="0" kern="1200" dirty="0" err="1" smtClean="0">
                <a:solidFill>
                  <a:schemeClr val="tx1"/>
                </a:solidFill>
                <a:effectLst/>
                <a:latin typeface="+mn-lt"/>
                <a:ea typeface="+mn-ea"/>
                <a:cs typeface="+mn-cs"/>
              </a:rPr>
              <a:t>estrogen</a:t>
            </a:r>
            <a:r>
              <a:rPr lang="en-GB" sz="1200" b="0" i="0" kern="1200" dirty="0" smtClean="0">
                <a:solidFill>
                  <a:schemeClr val="tx1"/>
                </a:solidFill>
                <a:effectLst/>
                <a:latin typeface="+mn-lt"/>
                <a:ea typeface="+mn-ea"/>
                <a:cs typeface="+mn-cs"/>
              </a:rPr>
              <a:t> level is at its lowest around menstruation, PTH level is at its highest, increasing deportation of calcium from the bones</a:t>
            </a:r>
            <a:r>
              <a:rPr lang="en-GB" sz="1200" b="1"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and uptake of calcium into the bones.</a:t>
            </a:r>
          </a:p>
          <a:p>
            <a:r>
              <a:rPr lang="en-GB" sz="1200" b="0" i="0" kern="1200" dirty="0" smtClean="0">
                <a:solidFill>
                  <a:schemeClr val="tx1"/>
                </a:solidFill>
                <a:effectLst/>
                <a:latin typeface="+mn-lt"/>
                <a:ea typeface="+mn-ea"/>
                <a:cs typeface="+mn-cs"/>
              </a:rPr>
              <a:t>Thus lifetime bone turnover is, on the average, higher in women.</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a:latin typeface="Arial" pitchFamily="34" charset="0"/>
              <a:ea typeface="msgothic" charset="0"/>
              <a:cs typeface="msgothic" charset="0"/>
            </a:endParaRPr>
          </a:p>
        </p:txBody>
      </p:sp>
    </p:spTree>
    <p:extLst>
      <p:ext uri="{BB962C8B-B14F-4D97-AF65-F5344CB8AC3E}">
        <p14:creationId xmlns:p14="http://schemas.microsoft.com/office/powerpoint/2010/main" val="3698985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200" b="1" i="0" kern="1200" dirty="0" smtClean="0">
                <a:solidFill>
                  <a:schemeClr val="tx1"/>
                </a:solidFill>
                <a:effectLst/>
                <a:latin typeface="+mn-lt"/>
                <a:ea typeface="+mn-ea"/>
                <a:cs typeface="+mn-cs"/>
              </a:rPr>
              <a:t>Hot flashes</a:t>
            </a:r>
            <a:r>
              <a:rPr lang="en-GB" sz="1200" b="0" i="0" kern="1200" dirty="0" smtClean="0">
                <a:solidFill>
                  <a:schemeClr val="tx1"/>
                </a:solidFill>
                <a:effectLst/>
                <a:latin typeface="+mn-lt"/>
                <a:ea typeface="+mn-ea"/>
                <a:cs typeface="+mn-cs"/>
              </a:rPr>
              <a:t> (also known as </a:t>
            </a:r>
            <a:r>
              <a:rPr lang="en-GB" sz="1200" b="1" i="0" kern="1200" dirty="0" smtClean="0">
                <a:solidFill>
                  <a:schemeClr val="tx1"/>
                </a:solidFill>
                <a:effectLst/>
                <a:latin typeface="+mn-lt"/>
                <a:ea typeface="+mn-ea"/>
                <a:cs typeface="+mn-cs"/>
              </a:rPr>
              <a:t>hot flushes</a:t>
            </a:r>
            <a:r>
              <a:rPr lang="en-GB" sz="1200" b="0" i="0" kern="1200" dirty="0" smtClean="0">
                <a:solidFill>
                  <a:schemeClr val="tx1"/>
                </a:solidFill>
                <a:effectLst/>
                <a:latin typeface="+mn-lt"/>
                <a:ea typeface="+mn-ea"/>
                <a:cs typeface="+mn-cs"/>
              </a:rPr>
              <a:t>) are a form of </a:t>
            </a:r>
            <a:r>
              <a:rPr lang="en-GB" sz="1200" b="0" i="0" u="none" strike="noStrike" kern="1200" dirty="0" smtClean="0">
                <a:solidFill>
                  <a:schemeClr val="tx1"/>
                </a:solidFill>
                <a:effectLst/>
                <a:latin typeface="+mn-lt"/>
                <a:ea typeface="+mn-ea"/>
                <a:cs typeface="+mn-cs"/>
                <a:hlinkClick r:id="rId3" tooltip="Flushing (physiology)"/>
              </a:rPr>
              <a:t>flushing</a:t>
            </a:r>
            <a:r>
              <a:rPr lang="en-GB" sz="1200" b="0" i="0" kern="1200" dirty="0" smtClean="0">
                <a:solidFill>
                  <a:schemeClr val="tx1"/>
                </a:solidFill>
                <a:effectLst/>
                <a:latin typeface="+mn-lt"/>
                <a:ea typeface="+mn-ea"/>
                <a:cs typeface="+mn-cs"/>
              </a:rPr>
              <a:t> due to reduced levels of </a:t>
            </a:r>
            <a:r>
              <a:rPr lang="en-GB" sz="1200" b="0" i="0" u="none" strike="noStrike" kern="1200" dirty="0" err="1" smtClean="0">
                <a:solidFill>
                  <a:schemeClr val="tx1"/>
                </a:solidFill>
                <a:effectLst/>
                <a:latin typeface="+mn-lt"/>
                <a:ea typeface="+mn-ea"/>
                <a:cs typeface="+mn-cs"/>
                <a:hlinkClick r:id="rId4" tooltip="Estradiol"/>
              </a:rPr>
              <a:t>estradiol</a:t>
            </a:r>
            <a:r>
              <a:rPr lang="en-GB" sz="1200" b="0" i="0" kern="1200" dirty="0" smtClean="0">
                <a:solidFill>
                  <a:schemeClr val="tx1"/>
                </a:solidFill>
                <a:effectLst/>
                <a:latin typeface="+mn-lt"/>
                <a:ea typeface="+mn-ea"/>
                <a:cs typeface="+mn-cs"/>
              </a:rPr>
              <a:t>. Hot flashes are a symptom which may have several other causes, but which is often caused by the changing </a:t>
            </a:r>
            <a:r>
              <a:rPr lang="en-GB" sz="1200" b="0" i="0" u="none" strike="noStrike" kern="1200" dirty="0" smtClean="0">
                <a:solidFill>
                  <a:schemeClr val="tx1"/>
                </a:solidFill>
                <a:effectLst/>
                <a:latin typeface="+mn-lt"/>
                <a:ea typeface="+mn-ea"/>
                <a:cs typeface="+mn-cs"/>
                <a:hlinkClick r:id="rId5" tooltip="Hormone"/>
              </a:rPr>
              <a:t>hormone</a:t>
            </a:r>
            <a:r>
              <a:rPr lang="en-GB" sz="1200" b="0" i="0" kern="1200" dirty="0" smtClean="0">
                <a:solidFill>
                  <a:schemeClr val="tx1"/>
                </a:solidFill>
                <a:effectLst/>
                <a:latin typeface="+mn-lt"/>
                <a:ea typeface="+mn-ea"/>
                <a:cs typeface="+mn-cs"/>
              </a:rPr>
              <a:t> levels that are characteristic of </a:t>
            </a:r>
            <a:r>
              <a:rPr lang="en-GB" sz="1200" b="0" i="0" u="none" strike="noStrike" kern="1200" dirty="0" smtClean="0">
                <a:solidFill>
                  <a:schemeClr val="tx1"/>
                </a:solidFill>
                <a:effectLst/>
                <a:latin typeface="+mn-lt"/>
                <a:ea typeface="+mn-ea"/>
                <a:cs typeface="+mn-cs"/>
                <a:hlinkClick r:id="rId6" tooltip="Menopause"/>
              </a:rPr>
              <a:t>menopause</a:t>
            </a:r>
            <a:r>
              <a:rPr lang="en-GB" sz="1200" b="0" i="0" kern="1200" dirty="0" smtClean="0">
                <a:solidFill>
                  <a:schemeClr val="tx1"/>
                </a:solidFill>
                <a:effectLst/>
                <a:latin typeface="+mn-lt"/>
                <a:ea typeface="+mn-ea"/>
                <a:cs typeface="+mn-cs"/>
              </a:rPr>
              <a:t>. They are typically experienced as a feeling of intense heat with sweating and rapid heartbeat, and may typically last from 2 to 30 minutes for each occurrence.</a:t>
            </a:r>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37</a:t>
            </a:fld>
            <a:endParaRPr lang="en-US"/>
          </a:p>
        </p:txBody>
      </p:sp>
    </p:spTree>
    <p:extLst>
      <p:ext uri="{BB962C8B-B14F-4D97-AF65-F5344CB8AC3E}">
        <p14:creationId xmlns:p14="http://schemas.microsoft.com/office/powerpoint/2010/main" val="16461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5</a:t>
            </a:fld>
            <a:endParaRPr lang="en-US"/>
          </a:p>
        </p:txBody>
      </p:sp>
    </p:spTree>
    <p:extLst>
      <p:ext uri="{BB962C8B-B14F-4D97-AF65-F5344CB8AC3E}">
        <p14:creationId xmlns:p14="http://schemas.microsoft.com/office/powerpoint/2010/main" val="21359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6</a:t>
            </a:fld>
            <a:endParaRPr lang="en-US"/>
          </a:p>
        </p:txBody>
      </p:sp>
    </p:spTree>
    <p:extLst>
      <p:ext uri="{BB962C8B-B14F-4D97-AF65-F5344CB8AC3E}">
        <p14:creationId xmlns:p14="http://schemas.microsoft.com/office/powerpoint/2010/main" val="312976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7</a:t>
            </a:fld>
            <a:endParaRPr lang="en-US"/>
          </a:p>
        </p:txBody>
      </p:sp>
    </p:spTree>
    <p:extLst>
      <p:ext uri="{BB962C8B-B14F-4D97-AF65-F5344CB8AC3E}">
        <p14:creationId xmlns:p14="http://schemas.microsoft.com/office/powerpoint/2010/main" val="114098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8</a:t>
            </a:fld>
            <a:endParaRPr lang="en-US"/>
          </a:p>
        </p:txBody>
      </p:sp>
    </p:spTree>
    <p:extLst>
      <p:ext uri="{BB962C8B-B14F-4D97-AF65-F5344CB8AC3E}">
        <p14:creationId xmlns:p14="http://schemas.microsoft.com/office/powerpoint/2010/main" val="382327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9</a:t>
            </a:fld>
            <a:endParaRPr lang="en-US"/>
          </a:p>
        </p:txBody>
      </p:sp>
    </p:spTree>
    <p:extLst>
      <p:ext uri="{BB962C8B-B14F-4D97-AF65-F5344CB8AC3E}">
        <p14:creationId xmlns:p14="http://schemas.microsoft.com/office/powerpoint/2010/main" val="393590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10</a:t>
            </a:fld>
            <a:endParaRPr lang="en-US"/>
          </a:p>
        </p:txBody>
      </p:sp>
    </p:spTree>
    <p:extLst>
      <p:ext uri="{BB962C8B-B14F-4D97-AF65-F5344CB8AC3E}">
        <p14:creationId xmlns:p14="http://schemas.microsoft.com/office/powerpoint/2010/main" val="18427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9B70A-021D-4685-B148-E1870D12F852}"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9B70A-021D-4685-B148-E1870D12F852}"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9B70A-021D-4685-B148-E1870D12F852}"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447800"/>
            <a:ext cx="4267200" cy="5181600"/>
          </a:xfrm>
        </p:spPr>
        <p:txBody>
          <a:bodyPr/>
          <a:lstStyle/>
          <a:p>
            <a:endParaRPr lang="en-US"/>
          </a:p>
        </p:txBody>
      </p:sp>
      <p:sp>
        <p:nvSpPr>
          <p:cNvPr id="4" name="Text Placeholder 3"/>
          <p:cNvSpPr>
            <a:spLocks noGrp="1"/>
          </p:cNvSpPr>
          <p:nvPr>
            <p:ph type="body" sz="half" idx="2"/>
          </p:nvPr>
        </p:nvSpPr>
        <p:spPr>
          <a:xfrm>
            <a:off x="4648200" y="1447800"/>
            <a:ext cx="4267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9B70A-021D-4685-B148-E1870D12F852}"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9B70A-021D-4685-B148-E1870D12F852}"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9B70A-021D-4685-B148-E1870D12F852}" type="datetimeFigureOut">
              <a:rPr lang="en-US" smtClean="0"/>
              <a:pPr/>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9B70A-021D-4685-B148-E1870D12F852}" type="datetimeFigureOut">
              <a:rPr lang="en-US" smtClean="0"/>
              <a:pPr/>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9B70A-021D-4685-B148-E1870D12F852}" type="datetimeFigureOut">
              <a:rPr lang="en-US" smtClean="0"/>
              <a:pPr/>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9B70A-021D-4685-B148-E1870D12F852}" type="datetimeFigureOut">
              <a:rPr lang="en-US" smtClean="0"/>
              <a:pPr/>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9B70A-021D-4685-B148-E1870D12F852}" type="datetimeFigureOut">
              <a:rPr lang="en-US" smtClean="0"/>
              <a:pPr/>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9B70A-021D-4685-B148-E1870D12F852}" type="datetimeFigureOut">
              <a:rPr lang="en-US" smtClean="0"/>
              <a:pPr/>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9B70A-021D-4685-B148-E1870D12F852}" type="datetimeFigureOut">
              <a:rPr lang="en-US" smtClean="0"/>
              <a:pPr/>
              <a:t>2/19/2017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11B69-7931-4B39-8D1B-3730297970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5.gi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5.gif"/></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5.gif"/></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1.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5.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lancastria.net/blog/wp-content/uploads/2010/09/osteoporosis-lancastria.jpg"/>
          <p:cNvPicPr>
            <a:picLocks noChangeAspect="1" noChangeArrowheads="1"/>
          </p:cNvPicPr>
          <p:nvPr/>
        </p:nvPicPr>
        <p:blipFill>
          <a:blip r:embed="rId3" cstate="print">
            <a:lum bright="-20000" contrast="-10000"/>
          </a:blip>
          <a:srcRect l="72500" t="19185" r="2500" b="7914"/>
          <a:stretch>
            <a:fillRect/>
          </a:stretch>
        </p:blipFill>
        <p:spPr bwMode="auto">
          <a:xfrm>
            <a:off x="0" y="0"/>
            <a:ext cx="3048000" cy="2590800"/>
          </a:xfrm>
          <a:prstGeom prst="rect">
            <a:avLst/>
          </a:prstGeom>
          <a:noFill/>
        </p:spPr>
      </p:pic>
      <p:pic>
        <p:nvPicPr>
          <p:cNvPr id="24580" name="Picture 4" descr="http://img.medscape.com/slide/migrated/editorial/cmecircle/2007/6903/images/pres1/slide9.jpg"/>
          <p:cNvPicPr>
            <a:picLocks noChangeAspect="1" noChangeArrowheads="1"/>
          </p:cNvPicPr>
          <p:nvPr/>
        </p:nvPicPr>
        <p:blipFill>
          <a:blip r:embed="rId4"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4" name="Picture 2" descr="http://img.medscape.com/slide/migrated/editorial/cmecircle/2007/6903/images/pres1/slide8.jpg"/>
          <p:cNvPicPr>
            <a:picLocks noChangeAspect="1" noChangeArrowheads="1"/>
          </p:cNvPicPr>
          <p:nvPr/>
        </p:nvPicPr>
        <p:blipFill>
          <a:blip r:embed="rId5" cstate="print">
            <a:clrChange>
              <a:clrFrom>
                <a:srgbClr val="000002"/>
              </a:clrFrom>
              <a:clrTo>
                <a:srgbClr val="000002">
                  <a:alpha val="0"/>
                </a:srgbClr>
              </a:clrTo>
            </a:clrChange>
          </a:blip>
          <a:srcRect l="32743" t="18851" r="29204" b="8101"/>
          <a:stretch>
            <a:fillRect/>
          </a:stretch>
        </p:blipFill>
        <p:spPr bwMode="auto">
          <a:xfrm>
            <a:off x="914400" y="304800"/>
            <a:ext cx="2895600" cy="4800600"/>
          </a:xfrm>
          <a:prstGeom prst="snip2DiagRect">
            <a:avLst/>
          </a:prstGeom>
          <a:noFill/>
        </p:spPr>
      </p:pic>
      <p:sp>
        <p:nvSpPr>
          <p:cNvPr id="6" name="Rectangle 5"/>
          <p:cNvSpPr/>
          <p:nvPr/>
        </p:nvSpPr>
        <p:spPr>
          <a:xfrm>
            <a:off x="2895600" y="1447800"/>
            <a:ext cx="5706434" cy="1107996"/>
          </a:xfrm>
          <a:prstGeom prst="rect">
            <a:avLst/>
          </a:prstGeom>
          <a:noFill/>
        </p:spPr>
        <p:txBody>
          <a:bodyPr wrap="none" lIns="91440" tIns="45720" rIns="91440" bIns="45720">
            <a:spAutoFit/>
          </a:bodyPr>
          <a:lstStyle/>
          <a:p>
            <a:pPr algn="ctr"/>
            <a:r>
              <a:rPr lang="en-US" sz="6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a:t>
            </a:r>
            <a:endParaRPr lang="en-US"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38200" y="1600200"/>
            <a:ext cx="76200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20488" name="Text Box 8"/>
          <p:cNvSpPr txBox="1">
            <a:spLocks noChangeArrowheads="1"/>
          </p:cNvSpPr>
          <p:nvPr/>
        </p:nvSpPr>
        <p:spPr bwMode="auto">
          <a:xfrm>
            <a:off x="1143000" y="1371600"/>
            <a:ext cx="6629400" cy="1160463"/>
          </a:xfrm>
          <a:prstGeom prst="rect">
            <a:avLst/>
          </a:prstGeom>
          <a:noFill/>
          <a:ln w="9525">
            <a:noFill/>
            <a:miter lim="800000"/>
            <a:headEnd/>
            <a:tailEnd/>
          </a:ln>
          <a:effectLst/>
        </p:spPr>
        <p:txBody>
          <a:bodyPr>
            <a:spAutoFit/>
          </a:bodyPr>
          <a:lstStyle/>
          <a:p>
            <a:pPr>
              <a:spcBef>
                <a:spcPct val="50000"/>
              </a:spcBef>
            </a:pPr>
            <a:endParaRPr lang="en-US" sz="2800" b="1">
              <a:latin typeface="Arial Unicode MS" pitchFamily="50" charset="-128"/>
            </a:endParaRPr>
          </a:p>
          <a:p>
            <a:pPr>
              <a:spcBef>
                <a:spcPct val="50000"/>
              </a:spcBef>
            </a:pPr>
            <a:endParaRPr lang="en-US" sz="2800" b="1">
              <a:latin typeface="Arial Unicode MS" pitchFamily="50" charset="-128"/>
            </a:endParaRPr>
          </a:p>
        </p:txBody>
      </p:sp>
      <p:sp>
        <p:nvSpPr>
          <p:cNvPr id="20491" name="Text Box 11"/>
          <p:cNvSpPr txBox="1">
            <a:spLocks noChangeArrowheads="1"/>
          </p:cNvSpPr>
          <p:nvPr/>
        </p:nvSpPr>
        <p:spPr bwMode="auto">
          <a:xfrm>
            <a:off x="762000" y="3886200"/>
            <a:ext cx="7772400" cy="519113"/>
          </a:xfrm>
          <a:prstGeom prst="rect">
            <a:avLst/>
          </a:prstGeom>
          <a:noFill/>
          <a:ln w="9525">
            <a:noFill/>
            <a:miter lim="800000"/>
            <a:headEnd/>
            <a:tailEnd/>
          </a:ln>
          <a:effectLst/>
        </p:spPr>
        <p:txBody>
          <a:bodyPr>
            <a:spAutoFit/>
          </a:bodyPr>
          <a:lstStyle/>
          <a:p>
            <a:pPr algn="l">
              <a:spcBef>
                <a:spcPct val="50000"/>
              </a:spcBef>
            </a:pPr>
            <a:endParaRPr lang="en-US" sz="2800" b="1">
              <a:latin typeface="Arial Unicode MS" pitchFamily="50" charset="-128"/>
            </a:endParaRPr>
          </a:p>
        </p:txBody>
      </p:sp>
      <p:sp>
        <p:nvSpPr>
          <p:cNvPr id="20492" name="Text Box 12"/>
          <p:cNvSpPr txBox="1">
            <a:spLocks noChangeArrowheads="1"/>
          </p:cNvSpPr>
          <p:nvPr/>
        </p:nvSpPr>
        <p:spPr bwMode="auto">
          <a:xfrm>
            <a:off x="152400" y="914400"/>
            <a:ext cx="9144000" cy="830997"/>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a:t>
            </a:r>
            <a:r>
              <a:rPr lang="en-US" sz="4800" b="1" u="sng" dirty="0">
                <a:solidFill>
                  <a:schemeClr val="bg1"/>
                </a:solidFill>
                <a:latin typeface="Arial" charset="0"/>
              </a:rPr>
              <a:t>B</a:t>
            </a:r>
            <a:r>
              <a:rPr lang="en-US" sz="4400" b="1" dirty="0">
                <a:solidFill>
                  <a:schemeClr val="bg1"/>
                </a:solidFill>
                <a:latin typeface="Arial" charset="0"/>
              </a:rPr>
              <a:t>LASTS – PHASE 2</a:t>
            </a:r>
          </a:p>
        </p:txBody>
      </p:sp>
      <p:sp>
        <p:nvSpPr>
          <p:cNvPr id="20493" name="Text Box 13"/>
          <p:cNvSpPr txBox="1">
            <a:spLocks noChangeArrowheads="1"/>
          </p:cNvSpPr>
          <p:nvPr/>
        </p:nvSpPr>
        <p:spPr bwMode="auto">
          <a:xfrm>
            <a:off x="76200" y="3581400"/>
            <a:ext cx="7010400" cy="3123932"/>
          </a:xfrm>
          <a:prstGeom prst="rect">
            <a:avLst/>
          </a:prstGeom>
          <a:noFill/>
          <a:ln w="9525">
            <a:noFill/>
            <a:miter lim="800000"/>
            <a:headEnd/>
            <a:tailEnd/>
          </a:ln>
          <a:effectLst/>
        </p:spPr>
        <p:txBody>
          <a:bodyPr>
            <a:spAutoFit/>
          </a:bodyPr>
          <a:lstStyle/>
          <a:p>
            <a:pPr algn="l">
              <a:spcBef>
                <a:spcPct val="50000"/>
              </a:spcBef>
            </a:pPr>
            <a:r>
              <a:rPr lang="en-US" sz="3500" b="1" dirty="0">
                <a:solidFill>
                  <a:srgbClr val="FFFFFF"/>
                </a:solidFill>
                <a:latin typeface="Arial" charset="0"/>
              </a:rPr>
              <a:t>Cells called </a:t>
            </a:r>
            <a:r>
              <a:rPr lang="en-US" sz="3500" b="1" dirty="0" err="1">
                <a:solidFill>
                  <a:srgbClr val="FFFFFF"/>
                </a:solidFill>
                <a:latin typeface="Arial" charset="0"/>
              </a:rPr>
              <a:t>osteo</a:t>
            </a:r>
            <a:r>
              <a:rPr lang="en-US" sz="4800" b="1" u="sng" dirty="0" err="1">
                <a:solidFill>
                  <a:srgbClr val="FFFFFF"/>
                </a:solidFill>
                <a:latin typeface="Arial" charset="0"/>
              </a:rPr>
              <a:t>b</a:t>
            </a:r>
            <a:r>
              <a:rPr lang="en-US" sz="3500" b="1" dirty="0" err="1">
                <a:solidFill>
                  <a:srgbClr val="FFFFFF"/>
                </a:solidFill>
                <a:latin typeface="Arial" charset="0"/>
              </a:rPr>
              <a:t>lasts</a:t>
            </a:r>
            <a:r>
              <a:rPr lang="en-US" sz="3500" b="1" dirty="0">
                <a:solidFill>
                  <a:srgbClr val="FFFFFF"/>
                </a:solidFill>
                <a:latin typeface="Arial" charset="0"/>
              </a:rPr>
              <a:t> (think “B” for </a:t>
            </a:r>
            <a:r>
              <a:rPr lang="en-US" sz="4400" b="1" u="sng" dirty="0">
                <a:solidFill>
                  <a:srgbClr val="FFFFFF"/>
                </a:solidFill>
                <a:latin typeface="Arial" charset="0"/>
              </a:rPr>
              <a:t>b</a:t>
            </a:r>
            <a:r>
              <a:rPr lang="en-US" sz="3500" b="1" dirty="0">
                <a:solidFill>
                  <a:srgbClr val="FFFFFF"/>
                </a:solidFill>
                <a:latin typeface="Arial" charset="0"/>
              </a:rPr>
              <a:t>uilder) use minerals like calcium, phosphorus, and vitamin D to fill in the spaces with new bone (formation)</a:t>
            </a:r>
          </a:p>
        </p:txBody>
      </p:sp>
      <p:pic>
        <p:nvPicPr>
          <p:cNvPr id="20494" name="Picture 14" descr="HM00377_"/>
          <p:cNvPicPr>
            <a:picLocks noChangeAspect="1" noChangeArrowheads="1"/>
          </p:cNvPicPr>
          <p:nvPr/>
        </p:nvPicPr>
        <p:blipFill>
          <a:blip r:embed="rId3" cstate="print"/>
          <a:srcRect/>
          <a:stretch>
            <a:fillRect/>
          </a:stretch>
        </p:blipFill>
        <p:spPr bwMode="auto">
          <a:xfrm>
            <a:off x="3200400" y="1600200"/>
            <a:ext cx="2286000" cy="1887538"/>
          </a:xfrm>
          <a:prstGeom prst="rect">
            <a:avLst/>
          </a:prstGeom>
          <a:noFill/>
        </p:spPr>
      </p:pic>
      <p:sp>
        <p:nvSpPr>
          <p:cNvPr id="8" name="Text Box 2"/>
          <p:cNvSpPr txBox="1">
            <a:spLocks noChangeArrowheads="1"/>
          </p:cNvSpPr>
          <p:nvPr/>
        </p:nvSpPr>
        <p:spPr bwMode="auto">
          <a:xfrm>
            <a:off x="22860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BONE “REMODELING”</a:t>
            </a:r>
          </a:p>
        </p:txBody>
      </p:sp>
    </p:spTree>
    <p:extLst>
      <p:ext uri="{BB962C8B-B14F-4D97-AF65-F5344CB8AC3E}">
        <p14:creationId xmlns:p14="http://schemas.microsoft.com/office/powerpoint/2010/main" val="445237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
            <a:ext cx="7010400" cy="461665"/>
          </a:xfrm>
          <a:prstGeom prst="rect">
            <a:avLst/>
          </a:prstGeom>
        </p:spPr>
        <p:txBody>
          <a:bodyPr wrap="square">
            <a:spAutoFit/>
          </a:bodyPr>
          <a:lstStyle/>
          <a:p>
            <a:r>
              <a:rPr lang="en-US" sz="2400" b="1" dirty="0" smtClean="0">
                <a:solidFill>
                  <a:schemeClr val="bg1"/>
                </a:solidFill>
                <a:latin typeface="Arial Narrow" pitchFamily="34" charset="0"/>
              </a:rPr>
              <a:t>Bone is basically composed of 2 types of tissues</a:t>
            </a:r>
          </a:p>
        </p:txBody>
      </p:sp>
      <p:sp>
        <p:nvSpPr>
          <p:cNvPr id="8" name="Rectangle 7"/>
          <p:cNvSpPr/>
          <p:nvPr/>
        </p:nvSpPr>
        <p:spPr>
          <a:xfrm>
            <a:off x="1066800" y="838200"/>
            <a:ext cx="6324600" cy="769441"/>
          </a:xfrm>
          <a:prstGeom prst="rect">
            <a:avLst/>
          </a:prstGeom>
        </p:spPr>
        <p:txBody>
          <a:bodyPr wrap="square">
            <a:spAutoFit/>
          </a:bodyPr>
          <a:lstStyle/>
          <a:p>
            <a:pPr marL="0" lvl="1" indent="-285750">
              <a:defRPr/>
            </a:pPr>
            <a:r>
              <a:rPr lang="en-US" sz="2200" u="heavy" dirty="0" smtClean="0">
                <a:solidFill>
                  <a:schemeClr val="bg1"/>
                </a:solidFill>
                <a:uFill>
                  <a:solidFill>
                    <a:srgbClr val="FFC000"/>
                  </a:solidFill>
                </a:uFill>
                <a:latin typeface="Bernard MT Condensed" pitchFamily="18" charset="0"/>
              </a:rPr>
              <a:t>INORGANIC</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65% of mass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Consists of </a:t>
            </a:r>
            <a:r>
              <a:rPr lang="en-US" sz="2200" b="1" dirty="0" err="1" smtClean="0">
                <a:solidFill>
                  <a:schemeClr val="bg1"/>
                </a:solidFill>
                <a:latin typeface="Arial Narrow" pitchFamily="34" charset="0"/>
              </a:rPr>
              <a:t>crystaline</a:t>
            </a:r>
            <a:r>
              <a:rPr lang="en-US" sz="2200" b="1" dirty="0" smtClean="0">
                <a:solidFill>
                  <a:schemeClr val="bg1"/>
                </a:solidFill>
                <a:latin typeface="Arial Narrow" pitchFamily="34" charset="0"/>
              </a:rPr>
              <a:t> calcium phosphate </a:t>
            </a:r>
            <a:r>
              <a:rPr lang="en-US" sz="2200" b="1" dirty="0" smtClean="0">
                <a:solidFill>
                  <a:schemeClr val="bg1"/>
                </a:solidFill>
                <a:latin typeface="Arial Narrow" pitchFamily="34" charset="0"/>
              </a:rPr>
              <a:t>salts (hydroxyapatite, </a:t>
            </a:r>
            <a:r>
              <a:rPr lang="en-US" sz="2200" b="1" dirty="0" err="1" smtClean="0">
                <a:solidFill>
                  <a:schemeClr val="bg1"/>
                </a:solidFill>
                <a:latin typeface="Arial Narrow" pitchFamily="34" charset="0"/>
              </a:rPr>
              <a:t>HAp</a:t>
            </a:r>
            <a:r>
              <a:rPr lang="en-US" sz="2200" b="1" dirty="0" smtClean="0">
                <a:solidFill>
                  <a:schemeClr val="bg1"/>
                </a:solidFill>
                <a:latin typeface="Arial Narrow" pitchFamily="34" charset="0"/>
              </a:rPr>
              <a:t>)</a:t>
            </a:r>
            <a:endParaRPr lang="en-US" sz="2200" b="1" dirty="0" smtClean="0">
              <a:solidFill>
                <a:schemeClr val="bg1"/>
              </a:solidFill>
              <a:latin typeface="Arial Narrow" pitchFamily="34" charset="0"/>
            </a:endParaRPr>
          </a:p>
        </p:txBody>
      </p:sp>
      <p:sp>
        <p:nvSpPr>
          <p:cNvPr id="9" name="Rectangle 8"/>
          <p:cNvSpPr/>
          <p:nvPr/>
        </p:nvSpPr>
        <p:spPr>
          <a:xfrm>
            <a:off x="228600" y="2168604"/>
            <a:ext cx="8686800" cy="1107996"/>
          </a:xfrm>
          <a:prstGeom prst="rect">
            <a:avLst/>
          </a:prstGeom>
        </p:spPr>
        <p:txBody>
          <a:bodyPr wrap="square">
            <a:spAutoFit/>
          </a:bodyPr>
          <a:lstStyle/>
          <a:p>
            <a:pPr marL="0" lvl="1" indent="-285750">
              <a:defRPr/>
            </a:pPr>
            <a:r>
              <a:rPr lang="en-US" sz="2200" u="heavy" dirty="0" smtClean="0">
                <a:solidFill>
                  <a:schemeClr val="bg1"/>
                </a:solidFill>
                <a:uFill>
                  <a:solidFill>
                    <a:srgbClr val="FFC000"/>
                  </a:solidFill>
                </a:uFill>
                <a:latin typeface="Bernard MT Condensed" pitchFamily="18" charset="0"/>
              </a:rPr>
              <a:t>Organic</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35% of mass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Consists of ;</a:t>
            </a:r>
            <a:r>
              <a:rPr lang="en-US" sz="2200" b="1" dirty="0" err="1" smtClean="0">
                <a:solidFill>
                  <a:schemeClr val="bg1"/>
                </a:solidFill>
                <a:latin typeface="Arial Narrow" pitchFamily="34" charset="0"/>
              </a:rPr>
              <a:t>osteoblasts</a:t>
            </a:r>
            <a:r>
              <a:rPr lang="en-US" sz="2200" b="1" dirty="0" smtClean="0">
                <a:solidFill>
                  <a:schemeClr val="bg1"/>
                </a:solidFill>
                <a:latin typeface="Arial Narrow" pitchFamily="34" charset="0"/>
              </a:rPr>
              <a:t>, </a:t>
            </a:r>
            <a:r>
              <a:rPr lang="en-US" sz="2200" b="1" dirty="0" err="1" smtClean="0">
                <a:solidFill>
                  <a:schemeClr val="bg1"/>
                </a:solidFill>
                <a:latin typeface="Arial Narrow" pitchFamily="34" charset="0"/>
              </a:rPr>
              <a:t>osteoclasts</a:t>
            </a:r>
            <a:r>
              <a:rPr lang="en-US" sz="2200" b="1" dirty="0" smtClean="0">
                <a:solidFill>
                  <a:schemeClr val="bg1"/>
                </a:solidFill>
                <a:latin typeface="Arial Narrow" pitchFamily="34" charset="0"/>
              </a:rPr>
              <a:t> and </a:t>
            </a:r>
            <a:r>
              <a:rPr lang="en-US" sz="2200" b="1" dirty="0" err="1" smtClean="0">
                <a:solidFill>
                  <a:schemeClr val="bg1"/>
                </a:solidFill>
                <a:latin typeface="Arial Narrow" pitchFamily="34" charset="0"/>
              </a:rPr>
              <a:t>osteocytes</a:t>
            </a:r>
            <a:r>
              <a:rPr lang="en-US" sz="2200" b="1" dirty="0" smtClean="0">
                <a:solidFill>
                  <a:schemeClr val="bg1"/>
                </a:solidFill>
                <a:latin typeface="Arial Narrow" pitchFamily="34" charset="0"/>
              </a:rPr>
              <a:t>).</a:t>
            </a:r>
            <a:endParaRPr lang="en-US" sz="2200" b="1" dirty="0" smtClean="0">
              <a:solidFill>
                <a:schemeClr val="bg1"/>
              </a:solidFill>
              <a:latin typeface="Arial Narrow" pitchFamily="34" charset="0"/>
              <a:sym typeface="Wingdings 3"/>
            </a:endParaRPr>
          </a:p>
          <a:p>
            <a:pPr lvl="0" indent="-342900">
              <a:defRPr/>
            </a:pPr>
            <a:r>
              <a:rPr lang="en-US" sz="2200" b="1" dirty="0" smtClean="0">
                <a:solidFill>
                  <a:srgbClr val="FDCD03"/>
                </a:solidFill>
                <a:latin typeface="Arial Narrow" pitchFamily="34" charset="0"/>
                <a:sym typeface="Wingdings 2"/>
              </a:rPr>
              <a:t> </a:t>
            </a:r>
            <a:r>
              <a:rPr lang="en-US" sz="2200" b="1" dirty="0" smtClean="0">
                <a:solidFill>
                  <a:schemeClr val="bg1"/>
                </a:solidFill>
                <a:latin typeface="Arial Narrow" pitchFamily="34" charset="0"/>
              </a:rPr>
              <a:t>Bone cells are either; </a:t>
            </a:r>
            <a:r>
              <a:rPr lang="en-US" sz="2200" dirty="0" smtClean="0">
                <a:solidFill>
                  <a:srgbClr val="FDCD03"/>
                </a:solidFill>
                <a:latin typeface="Bernard MT Condensed" pitchFamily="18" charset="0"/>
              </a:rPr>
              <a:t>Bone Forming </a:t>
            </a:r>
            <a:r>
              <a:rPr lang="en-US" sz="2200" b="1" dirty="0" smtClean="0">
                <a:solidFill>
                  <a:schemeClr val="bg1"/>
                </a:solidFill>
                <a:latin typeface="Arial Narrow" pitchFamily="34" charset="0"/>
              </a:rPr>
              <a:t>or </a:t>
            </a:r>
            <a:r>
              <a:rPr lang="en-US" sz="2200" dirty="0" smtClean="0">
                <a:solidFill>
                  <a:srgbClr val="FDCD03"/>
                </a:solidFill>
                <a:latin typeface="Bernard MT Condensed" pitchFamily="18" charset="0"/>
              </a:rPr>
              <a:t>Bone </a:t>
            </a:r>
            <a:r>
              <a:rPr lang="en-US" sz="2200" dirty="0" err="1" smtClean="0">
                <a:solidFill>
                  <a:srgbClr val="FDCD03"/>
                </a:solidFill>
                <a:latin typeface="Bernard MT Condensed" pitchFamily="18" charset="0"/>
              </a:rPr>
              <a:t>Resorptive</a:t>
            </a:r>
            <a:endParaRPr lang="en-US" sz="2200" dirty="0" smtClean="0">
              <a:solidFill>
                <a:srgbClr val="FDCD03"/>
              </a:solidFill>
              <a:latin typeface="Bernard MT Condensed" pitchFamily="18" charset="0"/>
            </a:endParaRPr>
          </a:p>
        </p:txBody>
      </p:sp>
      <p:pic>
        <p:nvPicPr>
          <p:cNvPr id="10"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0"/>
            <a:ext cx="1528916" cy="2204484"/>
          </a:xfrm>
          <a:prstGeom prst="snip2DiagRect">
            <a:avLst/>
          </a:prstGeom>
          <a:noFill/>
          <a:effectLst>
            <a:softEdge rad="31750"/>
          </a:effectLst>
        </p:spPr>
      </p:pic>
      <p:sp>
        <p:nvSpPr>
          <p:cNvPr id="11" name="Rectangle 4"/>
          <p:cNvSpPr txBox="1">
            <a:spLocks noChangeArrowheads="1"/>
          </p:cNvSpPr>
          <p:nvPr/>
        </p:nvSpPr>
        <p:spPr>
          <a:xfrm>
            <a:off x="0" y="914400"/>
            <a:ext cx="8686800" cy="2057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Rectangle 12"/>
          <p:cNvSpPr/>
          <p:nvPr/>
        </p:nvSpPr>
        <p:spPr>
          <a:xfrm>
            <a:off x="76200" y="4395787"/>
            <a:ext cx="4152900" cy="2462213"/>
          </a:xfrm>
          <a:prstGeom prst="rect">
            <a:avLst/>
          </a:prstGeom>
        </p:spPr>
        <p:txBody>
          <a:bodyPr wrap="square">
            <a:spAutoFit/>
          </a:bodyPr>
          <a:lstStyle/>
          <a:p>
            <a:pPr lvl="0" indent="-342900">
              <a:defRPr/>
            </a:pPr>
            <a:r>
              <a:rPr lang="en-US" sz="2200" u="heavy" dirty="0" smtClean="0">
                <a:solidFill>
                  <a:srgbClr val="FDCD03"/>
                </a:solidFill>
                <a:uFill>
                  <a:solidFill>
                    <a:srgbClr val="FFC000"/>
                  </a:solidFill>
                </a:uFill>
                <a:latin typeface="Bernard MT Condensed" pitchFamily="18" charset="0"/>
              </a:rPr>
              <a:t>A.</a:t>
            </a:r>
            <a:r>
              <a:rPr lang="en-US" sz="2200" u="heavy" dirty="0" smtClean="0">
                <a:solidFill>
                  <a:schemeClr val="bg1"/>
                </a:solidFill>
                <a:uFill>
                  <a:solidFill>
                    <a:srgbClr val="FFC000"/>
                  </a:solidFill>
                </a:uFill>
                <a:latin typeface="Bernard MT Condensed" pitchFamily="18" charset="0"/>
              </a:rPr>
              <a:t> Bone Forming Cells</a:t>
            </a:r>
            <a:r>
              <a:rPr lang="en-US" sz="2200" b="1" dirty="0" smtClean="0">
                <a:solidFill>
                  <a:schemeClr val="bg1"/>
                </a:solidFill>
                <a:latin typeface="Arial Narrow" pitchFamily="34" charset="0"/>
              </a:rPr>
              <a:t>:</a:t>
            </a:r>
          </a:p>
          <a:p>
            <a:pPr marL="274320" lvl="2" indent="-228600">
              <a:buFont typeface="Arial" pitchFamily="34" charset="0"/>
              <a:buChar char="•"/>
              <a:defRPr/>
            </a:pPr>
            <a:r>
              <a:rPr lang="en-US" sz="2200" b="1" dirty="0" smtClean="0">
                <a:solidFill>
                  <a:schemeClr val="bg1"/>
                </a:solidFill>
                <a:latin typeface="Arial Narrow" pitchFamily="34" charset="0"/>
              </a:rPr>
              <a:t>Osteogenic cells </a:t>
            </a:r>
            <a:r>
              <a:rPr lang="en-US" sz="20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rPr>
              <a:t>mesenchymal</a:t>
            </a:r>
            <a:r>
              <a:rPr lang="en-US" sz="2200" b="1" dirty="0" smtClean="0">
                <a:solidFill>
                  <a:schemeClr val="bg1"/>
                </a:solidFill>
                <a:latin typeface="Arial Narrow" pitchFamily="34" charset="0"/>
              </a:rPr>
              <a:t> in origin </a:t>
            </a:r>
            <a:r>
              <a:rPr lang="en-US" sz="2200" b="1" dirty="0" smtClean="0">
                <a:solidFill>
                  <a:schemeClr val="bg1"/>
                </a:solidFill>
                <a:latin typeface="Arial Narrow" pitchFamily="34" charset="0"/>
                <a:sym typeface="Wingdings 3"/>
              </a:rPr>
              <a:t> are </a:t>
            </a:r>
            <a:r>
              <a:rPr lang="en-US" sz="2200" b="1" dirty="0" smtClean="0">
                <a:solidFill>
                  <a:schemeClr val="bg1"/>
                </a:solidFill>
                <a:latin typeface="Arial Narrow" pitchFamily="34" charset="0"/>
              </a:rPr>
              <a:t>found on all bone surfaces </a:t>
            </a:r>
          </a:p>
          <a:p>
            <a:pPr marL="274320" lvl="2" indent="-228600">
              <a:buFont typeface="Arial" pitchFamily="34" charset="0"/>
              <a:buChar char="•"/>
              <a:defRPr/>
            </a:pPr>
            <a:r>
              <a:rPr lang="en-US" sz="2200" b="1" dirty="0" smtClean="0">
                <a:solidFill>
                  <a:schemeClr val="bg1"/>
                </a:solidFill>
                <a:latin typeface="Arial Narrow" pitchFamily="34" charset="0"/>
              </a:rPr>
              <a:t>Osteoblasts </a:t>
            </a:r>
            <a:r>
              <a:rPr lang="en-US" sz="2200" b="1" dirty="0" smtClean="0">
                <a:solidFill>
                  <a:schemeClr val="bg1"/>
                </a:solidFill>
                <a:latin typeface="Arial Narrow" pitchFamily="34" charset="0"/>
                <a:sym typeface="Wingdings 3"/>
              </a:rPr>
              <a:t> forms osteoid framework &amp; help in its mineralization</a:t>
            </a:r>
            <a:endParaRPr lang="en-US" sz="2200" b="1" dirty="0" smtClean="0">
              <a:solidFill>
                <a:schemeClr val="bg1"/>
              </a:solidFill>
              <a:latin typeface="Arial Narrow" pitchFamily="34" charset="0"/>
            </a:endParaRPr>
          </a:p>
        </p:txBody>
      </p:sp>
      <p:grpSp>
        <p:nvGrpSpPr>
          <p:cNvPr id="16" name="Group 15"/>
          <p:cNvGrpSpPr/>
          <p:nvPr/>
        </p:nvGrpSpPr>
        <p:grpSpPr>
          <a:xfrm>
            <a:off x="1676400" y="3171786"/>
            <a:ext cx="7391400" cy="1933614"/>
            <a:chOff x="1676400" y="3324186"/>
            <a:chExt cx="7391400" cy="1933614"/>
          </a:xfrm>
        </p:grpSpPr>
        <p:pic>
          <p:nvPicPr>
            <p:cNvPr id="7" name="Picture 5" descr="C:\My Documents\Saladin\images 8-10\JPEG(LAB\CH_08\0215L.JPG"/>
            <p:cNvPicPr>
              <a:picLocks noChangeAspect="1" noChangeArrowheads="1"/>
            </p:cNvPicPr>
            <p:nvPr/>
          </p:nvPicPr>
          <p:blipFill>
            <a:blip r:embed="rId4" cstate="print">
              <a:clrChange>
                <a:clrFrom>
                  <a:srgbClr val="FFFFFF"/>
                </a:clrFrom>
                <a:clrTo>
                  <a:srgbClr val="FFFFFF">
                    <a:alpha val="0"/>
                  </a:srgbClr>
                </a:clrTo>
              </a:clrChange>
            </a:blip>
            <a:srcRect t="35017" b="29993"/>
            <a:stretch>
              <a:fillRect/>
            </a:stretch>
          </p:blipFill>
          <p:spPr bwMode="auto">
            <a:xfrm>
              <a:off x="1676400" y="3324186"/>
              <a:ext cx="7367587" cy="1933614"/>
            </a:xfrm>
            <a:prstGeom prst="rect">
              <a:avLst/>
            </a:prstGeom>
            <a:noFill/>
          </p:spPr>
        </p:pic>
        <p:sp>
          <p:nvSpPr>
            <p:cNvPr id="14" name="Rectangle 13"/>
            <p:cNvSpPr/>
            <p:nvPr/>
          </p:nvSpPr>
          <p:spPr>
            <a:xfrm>
              <a:off x="5207101" y="4724400"/>
              <a:ext cx="1269899" cy="369332"/>
            </a:xfrm>
            <a:prstGeom prst="rect">
              <a:avLst/>
            </a:prstGeom>
          </p:spPr>
          <p:txBody>
            <a:bodyPr wrap="none">
              <a:spAutoFit/>
            </a:bodyPr>
            <a:lstStyle/>
            <a:p>
              <a:r>
                <a:rPr lang="en-US" b="1" dirty="0" err="1" smtClean="0">
                  <a:solidFill>
                    <a:schemeClr val="bg1"/>
                  </a:solidFill>
                  <a:latin typeface="Arial Narrow" pitchFamily="34" charset="0"/>
                </a:rPr>
                <a:t>Osteoblasts</a:t>
              </a:r>
              <a:endParaRPr lang="en-US" dirty="0"/>
            </a:p>
          </p:txBody>
        </p:sp>
        <p:sp>
          <p:nvSpPr>
            <p:cNvPr id="15" name="Rectangle 14"/>
            <p:cNvSpPr/>
            <p:nvPr/>
          </p:nvSpPr>
          <p:spPr>
            <a:xfrm>
              <a:off x="7860418" y="4724400"/>
              <a:ext cx="1207382" cy="369332"/>
            </a:xfrm>
            <a:prstGeom prst="rect">
              <a:avLst/>
            </a:prstGeom>
          </p:spPr>
          <p:txBody>
            <a:bodyPr wrap="none">
              <a:spAutoFit/>
            </a:bodyPr>
            <a:lstStyle/>
            <a:p>
              <a:r>
                <a:rPr lang="en-US" b="1" dirty="0" err="1" smtClean="0">
                  <a:solidFill>
                    <a:schemeClr val="bg1"/>
                  </a:solidFill>
                  <a:latin typeface="Arial Narrow" pitchFamily="34" charset="0"/>
                </a:rPr>
                <a:t>Osteocytes</a:t>
              </a:r>
              <a:endParaRPr lang="en-US" dirty="0"/>
            </a:p>
          </p:txBody>
        </p:sp>
      </p:grpSp>
      <p:pic>
        <p:nvPicPr>
          <p:cNvPr id="164868" name="Picture 4" descr="نتيجة بحث الصور عن ‪hydroxyapat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195" y="762000"/>
            <a:ext cx="2160606" cy="1407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4229100" y="4923852"/>
            <a:ext cx="4939760" cy="1934148"/>
          </a:xfrm>
          <a:prstGeom prst="rect">
            <a:avLst/>
          </a:prstGeom>
        </p:spPr>
      </p:pic>
    </p:spTree>
    <p:extLst>
      <p:ext uri="{BB962C8B-B14F-4D97-AF65-F5344CB8AC3E}">
        <p14:creationId xmlns:p14="http://schemas.microsoft.com/office/powerpoint/2010/main" val="790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checkerboard(down)">
                                      <p:cBhvr>
                                        <p:cTn id="17" dur="1000"/>
                                        <p:tgtEl>
                                          <p:spTgt spid="13">
                                            <p:txEl>
                                              <p:pRg st="0" end="0"/>
                                            </p:txEl>
                                          </p:spTgt>
                                        </p:tgtEl>
                                      </p:cBhvr>
                                    </p:animEffect>
                                  </p:childTnLst>
                                </p:cTn>
                              </p:par>
                              <p:par>
                                <p:cTn id="18" presetID="5" presetClass="entr" presetSubtype="5" fill="hold" grpId="0" nodeType="with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checkerboard(down)">
                                      <p:cBhvr>
                                        <p:cTn id="20" dur="1000"/>
                                        <p:tgtEl>
                                          <p:spTgt spid="13">
                                            <p:txEl>
                                              <p:pRg st="1" end="1"/>
                                            </p:txEl>
                                          </p:spTgt>
                                        </p:tgtEl>
                                      </p:cBhvr>
                                    </p:animEffect>
                                  </p:childTnLst>
                                </p:cTn>
                              </p:par>
                              <p:par>
                                <p:cTn id="21" presetID="5" presetClass="entr" presetSubtype="5" fill="hold" grpId="0"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checkerboard(down)">
                                      <p:cBhvr>
                                        <p:cTn id="23" dur="10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94000">
              <a:srgbClr val="B3A979"/>
            </a:gs>
            <a:gs pos="99000">
              <a:schemeClr val="accent1">
                <a:tint val="23500"/>
                <a:satMod val="160000"/>
                <a:alpha val="79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Rectangle 8"/>
          <p:cNvSpPr/>
          <p:nvPr/>
        </p:nvSpPr>
        <p:spPr>
          <a:xfrm>
            <a:off x="76200" y="152400"/>
            <a:ext cx="8763000" cy="1785104"/>
          </a:xfrm>
          <a:prstGeom prst="rect">
            <a:avLst/>
          </a:prstGeom>
        </p:spPr>
        <p:txBody>
          <a:bodyPr wrap="square">
            <a:spAutoFit/>
          </a:bodyPr>
          <a:lstStyle/>
          <a:p>
            <a:pPr indent="-342900">
              <a:defRPr/>
            </a:pPr>
            <a:r>
              <a:rPr lang="en-US" sz="2200" u="heavy" dirty="0" smtClean="0">
                <a:solidFill>
                  <a:srgbClr val="FDCD03"/>
                </a:solidFill>
                <a:uFill>
                  <a:solidFill>
                    <a:srgbClr val="FFC000"/>
                  </a:solidFill>
                </a:uFill>
                <a:latin typeface="Bernard MT Condensed" pitchFamily="18" charset="0"/>
              </a:rPr>
              <a:t>B. </a:t>
            </a:r>
            <a:r>
              <a:rPr lang="en-US" sz="2200" u="heavy" dirty="0" smtClean="0">
                <a:solidFill>
                  <a:schemeClr val="bg1"/>
                </a:solidFill>
                <a:uFill>
                  <a:solidFill>
                    <a:srgbClr val="FFC000"/>
                  </a:solidFill>
                </a:uFill>
                <a:latin typeface="Bernard MT Condensed" pitchFamily="18" charset="0"/>
              </a:rPr>
              <a:t>Bone </a:t>
            </a:r>
            <a:r>
              <a:rPr lang="en-US" sz="2200" u="heavy" dirty="0" err="1" smtClean="0">
                <a:solidFill>
                  <a:schemeClr val="bg1"/>
                </a:solidFill>
                <a:uFill>
                  <a:solidFill>
                    <a:srgbClr val="FFC000"/>
                  </a:solidFill>
                </a:uFill>
                <a:latin typeface="Bernard MT Condensed" pitchFamily="18" charset="0"/>
              </a:rPr>
              <a:t>Resorptive</a:t>
            </a:r>
            <a:r>
              <a:rPr lang="en-US" sz="2200" u="heavy" dirty="0" smtClean="0">
                <a:solidFill>
                  <a:schemeClr val="bg1"/>
                </a:solidFill>
                <a:uFill>
                  <a:solidFill>
                    <a:srgbClr val="FFC000"/>
                  </a:solidFill>
                </a:uFill>
                <a:latin typeface="Bernard MT Condensed" pitchFamily="18" charset="0"/>
              </a:rPr>
              <a:t> Cell:</a:t>
            </a:r>
          </a:p>
          <a:p>
            <a:pPr>
              <a:buFontTx/>
              <a:buNone/>
            </a:pPr>
            <a:r>
              <a:rPr lang="en-US" sz="2200" b="1" dirty="0" smtClean="0">
                <a:solidFill>
                  <a:schemeClr val="bg1"/>
                </a:solidFill>
                <a:latin typeface="Arial Narrow" pitchFamily="34" charset="0"/>
              </a:rPr>
              <a:t>Osteoclastes </a:t>
            </a:r>
            <a:r>
              <a:rPr lang="en-US" sz="2200" b="1" dirty="0" smtClean="0">
                <a:solidFill>
                  <a:schemeClr val="bg1"/>
                </a:solidFill>
                <a:latin typeface="Arial Narrow" pitchFamily="34" charset="0"/>
                <a:sym typeface="Wingdings 3"/>
              </a:rPr>
              <a:t> </a:t>
            </a:r>
            <a:endParaRPr lang="en-US" sz="2200" b="1" dirty="0" smtClean="0">
              <a:solidFill>
                <a:schemeClr val="bg1"/>
              </a:solidFill>
              <a:latin typeface="Arial Narrow" pitchFamily="34" charset="0"/>
              <a:sym typeface="Wingdings 3"/>
            </a:endParaRPr>
          </a:p>
          <a:p>
            <a:pPr>
              <a:buFontTx/>
              <a:buNone/>
            </a:pPr>
            <a:r>
              <a:rPr lang="en-US" sz="2200" b="1" dirty="0" smtClean="0">
                <a:solidFill>
                  <a:schemeClr val="bg1"/>
                </a:solidFill>
                <a:latin typeface="Arial Narrow" pitchFamily="34" charset="0"/>
                <a:sym typeface="Wingdings 3"/>
              </a:rPr>
              <a:t>Reside </a:t>
            </a:r>
            <a:r>
              <a:rPr lang="en-US" sz="2200" b="1" dirty="0" smtClean="0">
                <a:solidFill>
                  <a:schemeClr val="bg1"/>
                </a:solidFill>
                <a:latin typeface="Arial Narrow" pitchFamily="34" charset="0"/>
                <a:sym typeface="Wingdings 3"/>
              </a:rPr>
              <a:t>in pits (</a:t>
            </a:r>
            <a:r>
              <a:rPr lang="en-US" sz="2200" b="1" dirty="0" err="1" smtClean="0">
                <a:solidFill>
                  <a:schemeClr val="bg1"/>
                </a:solidFill>
                <a:latin typeface="Arial Narrow" pitchFamily="34" charset="0"/>
                <a:sym typeface="Wingdings 3"/>
              </a:rPr>
              <a:t>resorption</a:t>
            </a:r>
            <a:r>
              <a:rPr lang="en-US" sz="2200" b="1" dirty="0" smtClean="0">
                <a:solidFill>
                  <a:schemeClr val="bg1"/>
                </a:solidFill>
                <a:latin typeface="Arial Narrow" pitchFamily="34" charset="0"/>
                <a:sym typeface="Wingdings 3"/>
              </a:rPr>
              <a:t> bays) that form by eaten bone surface.  Secretes </a:t>
            </a:r>
            <a:r>
              <a:rPr lang="en-US" sz="2200" b="1" dirty="0" err="1" smtClean="0">
                <a:solidFill>
                  <a:schemeClr val="bg1"/>
                </a:solidFill>
                <a:latin typeface="Arial Narrow" pitchFamily="34" charset="0"/>
                <a:sym typeface="Wingdings 3"/>
              </a:rPr>
              <a:t>lysosomal</a:t>
            </a:r>
            <a:r>
              <a:rPr lang="en-US" sz="2200" b="1" dirty="0" smtClean="0">
                <a:solidFill>
                  <a:schemeClr val="bg1"/>
                </a:solidFill>
                <a:latin typeface="Arial Narrow" pitchFamily="34" charset="0"/>
                <a:sym typeface="Wingdings 3"/>
              </a:rPr>
              <a:t> enzymes (</a:t>
            </a:r>
            <a:r>
              <a:rPr lang="en-US" sz="2200" b="1" dirty="0" err="1" smtClean="0">
                <a:solidFill>
                  <a:schemeClr val="bg1"/>
                </a:solidFill>
                <a:latin typeface="Arial Narrow" pitchFamily="34" charset="0"/>
                <a:sym typeface="Wingdings 3"/>
              </a:rPr>
              <a:t>collagenase</a:t>
            </a:r>
            <a:r>
              <a:rPr lang="en-US" sz="2200" b="1" dirty="0" smtClean="0">
                <a:solidFill>
                  <a:schemeClr val="bg1"/>
                </a:solidFill>
                <a:latin typeface="Arial Narrow" pitchFamily="34" charset="0"/>
                <a:sym typeface="Wingdings 3"/>
              </a:rPr>
              <a:t> &amp; metalloproteinase)  + hydrochloric a.  dissolve bone matrix</a:t>
            </a:r>
          </a:p>
        </p:txBody>
      </p:sp>
      <p:grpSp>
        <p:nvGrpSpPr>
          <p:cNvPr id="27" name="Group 26"/>
          <p:cNvGrpSpPr/>
          <p:nvPr/>
        </p:nvGrpSpPr>
        <p:grpSpPr>
          <a:xfrm>
            <a:off x="1289700" y="1828800"/>
            <a:ext cx="3587100" cy="3073758"/>
            <a:chOff x="1289700" y="2286000"/>
            <a:chExt cx="3592800" cy="3251240"/>
          </a:xfrm>
        </p:grpSpPr>
        <p:pic>
          <p:nvPicPr>
            <p:cNvPr id="157697" name="Picture 1" descr="C:\Documents and Settings\DR.OMNIA\My Documents\My Pictures\P1.jpg"/>
            <p:cNvPicPr>
              <a:picLocks noChangeAspect="1" noChangeArrowheads="1"/>
            </p:cNvPicPr>
            <p:nvPr/>
          </p:nvPicPr>
          <p:blipFill>
            <a:blip r:embed="rId3" cstate="print">
              <a:clrChange>
                <a:clrFrom>
                  <a:srgbClr val="FFFFFF"/>
                </a:clrFrom>
                <a:clrTo>
                  <a:srgbClr val="FFFFFF">
                    <a:alpha val="0"/>
                  </a:srgbClr>
                </a:clrTo>
              </a:clrChange>
            </a:blip>
            <a:srcRect r="29787"/>
            <a:stretch>
              <a:fillRect/>
            </a:stretch>
          </p:blipFill>
          <p:spPr bwMode="auto">
            <a:xfrm>
              <a:off x="1289700" y="2590800"/>
              <a:ext cx="1828800" cy="1688956"/>
            </a:xfrm>
            <a:prstGeom prst="rect">
              <a:avLst/>
            </a:prstGeom>
            <a:noFill/>
          </p:spPr>
        </p:pic>
        <p:sp>
          <p:nvSpPr>
            <p:cNvPr id="17" name="Rectangle 16"/>
            <p:cNvSpPr/>
            <p:nvPr/>
          </p:nvSpPr>
          <p:spPr>
            <a:xfrm>
              <a:off x="3505200" y="2362200"/>
              <a:ext cx="1377300" cy="400110"/>
            </a:xfrm>
            <a:prstGeom prst="rect">
              <a:avLst/>
            </a:prstGeom>
          </p:spPr>
          <p:txBody>
            <a:bodyPr wrap="none">
              <a:spAutoFit/>
            </a:bodyPr>
            <a:lstStyle/>
            <a:p>
              <a:r>
                <a:rPr lang="en-US" sz="2000" b="1" dirty="0" err="1" smtClean="0">
                  <a:solidFill>
                    <a:schemeClr val="bg1"/>
                  </a:solidFill>
                  <a:latin typeface="Arial Narrow" pitchFamily="34" charset="0"/>
                </a:rPr>
                <a:t>Osteoclasts</a:t>
              </a:r>
              <a:endParaRPr lang="en-US" sz="2000" dirty="0"/>
            </a:p>
          </p:txBody>
        </p:sp>
        <p:pic>
          <p:nvPicPr>
            <p:cNvPr id="24" name="Picture 1" descr="C:\Documents and Settings\DR.OMNIA\My Documents\My Pictures\P1.jpg"/>
            <p:cNvPicPr>
              <a:picLocks noChangeAspect="1" noChangeArrowheads="1"/>
            </p:cNvPicPr>
            <p:nvPr/>
          </p:nvPicPr>
          <p:blipFill>
            <a:blip r:embed="rId3" cstate="print">
              <a:clrChange>
                <a:clrFrom>
                  <a:srgbClr val="FFFFFF"/>
                </a:clrFrom>
                <a:clrTo>
                  <a:srgbClr val="FFFFFF">
                    <a:alpha val="0"/>
                  </a:srgbClr>
                </a:clrTo>
              </a:clrChange>
            </a:blip>
            <a:srcRect l="68085"/>
            <a:stretch>
              <a:fillRect/>
            </a:stretch>
          </p:blipFill>
          <p:spPr bwMode="auto">
            <a:xfrm>
              <a:off x="2737500" y="2286000"/>
              <a:ext cx="1600200" cy="3251240"/>
            </a:xfrm>
            <a:prstGeom prst="rect">
              <a:avLst/>
            </a:prstGeom>
            <a:noFill/>
          </p:spPr>
        </p:pic>
      </p:grpSp>
      <p:sp>
        <p:nvSpPr>
          <p:cNvPr id="28" name="Rectangle 27"/>
          <p:cNvSpPr/>
          <p:nvPr/>
        </p:nvSpPr>
        <p:spPr>
          <a:xfrm>
            <a:off x="76200" y="4419600"/>
            <a:ext cx="8937062" cy="1754326"/>
          </a:xfrm>
          <a:prstGeom prst="rect">
            <a:avLst/>
          </a:prstGeom>
        </p:spPr>
        <p:txBody>
          <a:bodyPr wrap="none">
            <a:spAutoFit/>
          </a:bodyPr>
          <a:lstStyle/>
          <a:p>
            <a:r>
              <a:rPr lang="en-US" sz="2200" u="heavy" dirty="0" smtClean="0">
                <a:solidFill>
                  <a:schemeClr val="bg1"/>
                </a:solidFill>
                <a:uFill>
                  <a:solidFill>
                    <a:srgbClr val="FFC000"/>
                  </a:solidFill>
                </a:uFill>
                <a:latin typeface="Bernard MT Condensed" pitchFamily="18" charset="0"/>
              </a:rPr>
              <a:t>NORMALLY </a:t>
            </a:r>
          </a:p>
          <a:p>
            <a:r>
              <a:rPr lang="en-US" sz="2200" dirty="0" smtClean="0">
                <a:solidFill>
                  <a:schemeClr val="bg1"/>
                </a:solidFill>
                <a:uFill>
                  <a:solidFill>
                    <a:srgbClr val="FFC000"/>
                  </a:solidFill>
                </a:uFill>
                <a:latin typeface="Bernard MT Condensed" pitchFamily="18" charset="0"/>
              </a:rPr>
              <a:t>bones continuously  form &amp; </a:t>
            </a:r>
            <a:r>
              <a:rPr lang="en-US" sz="2200" dirty="0" err="1" smtClean="0">
                <a:solidFill>
                  <a:schemeClr val="bg1"/>
                </a:solidFill>
                <a:uFill>
                  <a:solidFill>
                    <a:srgbClr val="FFC000"/>
                  </a:solidFill>
                </a:uFill>
                <a:latin typeface="Bernard MT Condensed" pitchFamily="18" charset="0"/>
              </a:rPr>
              <a:t>resorb</a:t>
            </a:r>
            <a:endParaRPr lang="en-US" sz="2200" dirty="0" smtClean="0">
              <a:solidFill>
                <a:schemeClr val="bg1"/>
              </a:solidFill>
              <a:uFill>
                <a:solidFill>
                  <a:srgbClr val="FFC000"/>
                </a:solidFill>
              </a:uFill>
              <a:latin typeface="Bernard MT Condensed" pitchFamily="18" charset="0"/>
            </a:endParaRPr>
          </a:p>
          <a:p>
            <a:r>
              <a:rPr lang="en-US" sz="2400" b="1" dirty="0" smtClean="0">
                <a:solidFill>
                  <a:schemeClr val="bg1"/>
                </a:solidFill>
                <a:latin typeface="Arial Narrow" pitchFamily="34" charset="0"/>
                <a:sym typeface="Wingdings 3"/>
              </a:rPr>
              <a:t> </a:t>
            </a:r>
            <a:r>
              <a:rPr lang="en-US" sz="2400" dirty="0" smtClean="0">
                <a:solidFill>
                  <a:srgbClr val="FDCD03"/>
                </a:solidFill>
                <a:uFill>
                  <a:solidFill>
                    <a:srgbClr val="FFC000"/>
                  </a:solidFill>
                </a:uFill>
                <a:latin typeface="Berlin Sans FB Demi" pitchFamily="34" charset="0"/>
              </a:rPr>
              <a:t>BONE REMODELING</a:t>
            </a:r>
          </a:p>
          <a:p>
            <a:pPr>
              <a:lnSpc>
                <a:spcPts val="2400"/>
              </a:lnSpc>
            </a:pPr>
            <a:r>
              <a:rPr lang="en-US" sz="2400" b="1" dirty="0" smtClean="0">
                <a:solidFill>
                  <a:schemeClr val="bg1"/>
                </a:solidFill>
                <a:latin typeface="Arial Narrow" pitchFamily="34" charset="0"/>
                <a:sym typeface="Wingdings 3"/>
              </a:rPr>
              <a:t>Under control of systemic hormones, body mineral contents </a:t>
            </a:r>
          </a:p>
          <a:p>
            <a:pPr>
              <a:lnSpc>
                <a:spcPts val="2400"/>
              </a:lnSpc>
            </a:pPr>
            <a:r>
              <a:rPr lang="en-US" sz="2400" b="1" dirty="0" smtClean="0">
                <a:solidFill>
                  <a:schemeClr val="bg1"/>
                </a:solidFill>
                <a:latin typeface="Arial Narrow" pitchFamily="34" charset="0"/>
                <a:sym typeface="Wingdings 3"/>
              </a:rPr>
              <a:t>&amp; local </a:t>
            </a:r>
            <a:r>
              <a:rPr lang="en-US" sz="2400" b="1" dirty="0" err="1" smtClean="0">
                <a:solidFill>
                  <a:schemeClr val="bg1"/>
                </a:solidFill>
                <a:latin typeface="Arial Narrow" pitchFamily="34" charset="0"/>
                <a:sym typeface="Wingdings 3"/>
              </a:rPr>
              <a:t>autocrine-paracrine</a:t>
            </a:r>
            <a:r>
              <a:rPr lang="en-US" sz="2400" b="1" dirty="0" smtClean="0">
                <a:solidFill>
                  <a:schemeClr val="bg1"/>
                </a:solidFill>
                <a:latin typeface="Arial Narrow" pitchFamily="34" charset="0"/>
                <a:sym typeface="Wingdings 3"/>
              </a:rPr>
              <a:t> secretions (Cytokines, Growth Factors, PGs)  </a:t>
            </a:r>
            <a:endParaRPr lang="en-US" sz="2400" dirty="0">
              <a:latin typeface="Berlin Sans FB Demi" pitchFamily="34" charset="0"/>
            </a:endParaRPr>
          </a:p>
        </p:txBody>
      </p:sp>
      <p:sp>
        <p:nvSpPr>
          <p:cNvPr id="16" name="TextBox 15"/>
          <p:cNvSpPr txBox="1"/>
          <p:nvPr/>
        </p:nvSpPr>
        <p:spPr>
          <a:xfrm>
            <a:off x="76200" y="6088559"/>
            <a:ext cx="8382000" cy="733534"/>
          </a:xfrm>
          <a:prstGeom prst="rect">
            <a:avLst/>
          </a:prstGeom>
          <a:noFill/>
        </p:spPr>
        <p:txBody>
          <a:bodyPr wrap="square" rtlCol="0">
            <a:spAutoFit/>
          </a:bodyPr>
          <a:lstStyle/>
          <a:p>
            <a:pPr>
              <a:lnSpc>
                <a:spcPts val="2500"/>
              </a:lnSpc>
            </a:pPr>
            <a:r>
              <a:rPr lang="en-GB" sz="2400" b="1" dirty="0" smtClean="0">
                <a:solidFill>
                  <a:schemeClr val="bg1"/>
                </a:solidFill>
                <a:latin typeface="Arial Narrow" pitchFamily="34" charset="0"/>
                <a:cs typeface="Lucida Sans Unicode" pitchFamily="34" charset="0"/>
              </a:rPr>
              <a:t>It is meant to maintain calcium homeostasis &amp; to renew bone  in repair of </a:t>
            </a:r>
            <a:r>
              <a:rPr lang="en-GB" sz="2400" b="1" dirty="0" err="1" smtClean="0">
                <a:solidFill>
                  <a:schemeClr val="bg1"/>
                </a:solidFill>
                <a:latin typeface="Arial Narrow" pitchFamily="34" charset="0"/>
                <a:cs typeface="Lucida Sans Unicode" pitchFamily="34" charset="0"/>
              </a:rPr>
              <a:t>microdamage</a:t>
            </a:r>
            <a:r>
              <a:rPr lang="en-GB" sz="2400" b="1" dirty="0" smtClean="0">
                <a:solidFill>
                  <a:schemeClr val="bg1"/>
                </a:solidFill>
                <a:latin typeface="Arial Narrow" pitchFamily="34" charset="0"/>
                <a:cs typeface="Lucida Sans Unicode" pitchFamily="34" charset="0"/>
              </a:rPr>
              <a:t> &amp; </a:t>
            </a:r>
            <a:r>
              <a:rPr lang="en-GB" sz="2400" b="1" dirty="0" err="1" smtClean="0">
                <a:solidFill>
                  <a:schemeClr val="bg1"/>
                </a:solidFill>
                <a:latin typeface="Arial Narrow" pitchFamily="34" charset="0"/>
                <a:cs typeface="Lucida Sans Unicode" pitchFamily="34" charset="0"/>
              </a:rPr>
              <a:t>microcracks</a:t>
            </a:r>
            <a:endParaRPr lang="en-US" sz="2400" b="1" dirty="0">
              <a:solidFill>
                <a:schemeClr val="bg1"/>
              </a:solidFill>
              <a:latin typeface="Arial Narrow" pitchFamily="34" charset="0"/>
            </a:endParaRPr>
          </a:p>
        </p:txBody>
      </p:sp>
      <p:pic>
        <p:nvPicPr>
          <p:cNvPr id="2" name="Picture 1"/>
          <p:cNvPicPr>
            <a:picLocks noChangeAspect="1"/>
          </p:cNvPicPr>
          <p:nvPr/>
        </p:nvPicPr>
        <p:blipFill>
          <a:blip r:embed="rId4"/>
          <a:stretch>
            <a:fillRect/>
          </a:stretch>
        </p:blipFill>
        <p:spPr>
          <a:xfrm>
            <a:off x="5022174" y="1905000"/>
            <a:ext cx="4070689" cy="2090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left)">
                                      <p:cBhvr>
                                        <p:cTn id="14" dur="1000"/>
                                        <p:tgtEl>
                                          <p:spTgt spid="2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wipe(left)">
                                      <p:cBhvr>
                                        <p:cTn id="19" dur="1000"/>
                                        <p:tgtEl>
                                          <p:spTgt spid="2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xEl>
                                              <p:pRg st="2" end="2"/>
                                            </p:txEl>
                                          </p:spTgt>
                                        </p:tgtEl>
                                        <p:attrNameLst>
                                          <p:attrName>style.visibility</p:attrName>
                                        </p:attrNameLst>
                                      </p:cBhvr>
                                      <p:to>
                                        <p:strVal val="visible"/>
                                      </p:to>
                                    </p:set>
                                    <p:animEffect transition="in" filter="wipe(left)">
                                      <p:cBhvr>
                                        <p:cTn id="24" dur="1000"/>
                                        <p:tgtEl>
                                          <p:spTgt spid="2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animEffect transition="in" filter="wipe(left)">
                                      <p:cBhvr>
                                        <p:cTn id="29" dur="1000"/>
                                        <p:tgtEl>
                                          <p:spTgt spid="2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xEl>
                                              <p:pRg st="4" end="4"/>
                                            </p:txEl>
                                          </p:spTgt>
                                        </p:tgtEl>
                                        <p:attrNameLst>
                                          <p:attrName>style.visibility</p:attrName>
                                        </p:attrNameLst>
                                      </p:cBhvr>
                                      <p:to>
                                        <p:strVal val="visible"/>
                                      </p:to>
                                    </p:set>
                                    <p:animEffect transition="in" filter="wipe(left)">
                                      <p:cBhvr>
                                        <p:cTn id="34" dur="1000"/>
                                        <p:tgtEl>
                                          <p:spTgt spid="2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chemeClr val="bg1"/>
            </a:gs>
            <a:gs pos="93000">
              <a:srgbClr val="B3A979">
                <a:alpha val="85000"/>
              </a:srgbClr>
            </a:gs>
            <a:gs pos="78000">
              <a:schemeClr val="accent1">
                <a:tint val="23500"/>
                <a:satMod val="160000"/>
              </a:schemeClr>
            </a:gs>
            <a:gs pos="90000">
              <a:schemeClr val="accent2">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clrChange>
              <a:clrFrom>
                <a:srgbClr val="F5F6FA"/>
              </a:clrFrom>
              <a:clrTo>
                <a:srgbClr val="F5F6FA">
                  <a:alpha val="0"/>
                </a:srgbClr>
              </a:clrTo>
            </a:clrChange>
          </a:blip>
          <a:srcRect l="3404" t="62030" r="3578" b="4569"/>
          <a:stretch>
            <a:fillRect/>
          </a:stretch>
        </p:blipFill>
        <p:spPr>
          <a:xfrm>
            <a:off x="0" y="0"/>
            <a:ext cx="9144000" cy="3733800"/>
          </a:xfrm>
          <a:prstGeom prst="rect">
            <a:avLst/>
          </a:prstGeom>
          <a:noFill/>
        </p:spPr>
      </p:pic>
      <p:pic>
        <p:nvPicPr>
          <p:cNvPr id="2" name="Picture 1"/>
          <p:cNvPicPr>
            <a:picLocks noChangeAspect="1"/>
          </p:cNvPicPr>
          <p:nvPr/>
        </p:nvPicPr>
        <p:blipFill>
          <a:blip r:embed="rId4"/>
          <a:stretch>
            <a:fillRect/>
          </a:stretch>
        </p:blipFill>
        <p:spPr>
          <a:xfrm>
            <a:off x="990600" y="3962400"/>
            <a:ext cx="7181850" cy="2819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50" name="Group 49"/>
          <p:cNvGrpSpPr/>
          <p:nvPr/>
        </p:nvGrpSpPr>
        <p:grpSpPr>
          <a:xfrm>
            <a:off x="0" y="0"/>
            <a:ext cx="2946041" cy="5181600"/>
            <a:chOff x="152401" y="0"/>
            <a:chExt cx="2946041" cy="4876800"/>
          </a:xfrm>
        </p:grpSpPr>
        <p:pic>
          <p:nvPicPr>
            <p:cNvPr id="34" name="Picture 2"/>
            <p:cNvPicPr>
              <a:picLocks noChangeAspect="1" noChangeArrowheads="1"/>
            </p:cNvPicPr>
            <p:nvPr/>
          </p:nvPicPr>
          <p:blipFill>
            <a:blip r:embed="rId3" cstate="print"/>
            <a:srcRect l="9375" t="3616" r="6250" b="9686"/>
            <a:stretch>
              <a:fillRect/>
            </a:stretch>
          </p:blipFill>
          <p:spPr>
            <a:xfrm>
              <a:off x="152401" y="0"/>
              <a:ext cx="2944906" cy="4800600"/>
            </a:xfrm>
            <a:prstGeom prst="rect">
              <a:avLst/>
            </a:prstGeom>
            <a:noFill/>
          </p:spPr>
        </p:pic>
        <p:pic>
          <p:nvPicPr>
            <p:cNvPr id="49" name="Picture 2"/>
            <p:cNvPicPr>
              <a:picLocks noChangeAspect="1" noChangeArrowheads="1"/>
            </p:cNvPicPr>
            <p:nvPr/>
          </p:nvPicPr>
          <p:blipFill>
            <a:blip r:embed="rId3" cstate="print"/>
            <a:srcRect l="9375" t="77929" r="6250" b="4181"/>
            <a:stretch>
              <a:fillRect/>
            </a:stretch>
          </p:blipFill>
          <p:spPr>
            <a:xfrm>
              <a:off x="153536" y="3886200"/>
              <a:ext cx="2944906" cy="990600"/>
            </a:xfrm>
            <a:prstGeom prst="rect">
              <a:avLst/>
            </a:prstGeom>
            <a:noFill/>
          </p:spPr>
        </p:pic>
      </p:grpSp>
      <p:grpSp>
        <p:nvGrpSpPr>
          <p:cNvPr id="101" name="Group 100"/>
          <p:cNvGrpSpPr/>
          <p:nvPr/>
        </p:nvGrpSpPr>
        <p:grpSpPr>
          <a:xfrm>
            <a:off x="-12879" y="4911163"/>
            <a:ext cx="9144000" cy="1933958"/>
            <a:chOff x="0" y="4825284"/>
            <a:chExt cx="9144000" cy="1933958"/>
          </a:xfrm>
        </p:grpSpPr>
        <p:grpSp>
          <p:nvGrpSpPr>
            <p:cNvPr id="88" name="Group 87"/>
            <p:cNvGrpSpPr/>
            <p:nvPr/>
          </p:nvGrpSpPr>
          <p:grpSpPr>
            <a:xfrm>
              <a:off x="0" y="4825284"/>
              <a:ext cx="9144000" cy="1933958"/>
              <a:chOff x="0" y="4825284"/>
              <a:chExt cx="9144000" cy="1933958"/>
            </a:xfrm>
          </p:grpSpPr>
          <p:grpSp>
            <p:nvGrpSpPr>
              <p:cNvPr id="80" name="Group 79"/>
              <p:cNvGrpSpPr/>
              <p:nvPr/>
            </p:nvGrpSpPr>
            <p:grpSpPr>
              <a:xfrm>
                <a:off x="0" y="4825284"/>
                <a:ext cx="9144000" cy="1906074"/>
                <a:chOff x="0" y="4825284"/>
                <a:chExt cx="9144000" cy="1906074"/>
              </a:xfrm>
            </p:grpSpPr>
            <p:sp>
              <p:nvSpPr>
                <p:cNvPr id="47" name="Rectangle 46"/>
                <p:cNvSpPr/>
                <p:nvPr/>
              </p:nvSpPr>
              <p:spPr>
                <a:xfrm>
                  <a:off x="0" y="5207358"/>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178" name="Picture 2" descr="C:\Users\Administrator\Pictures\OST.jpg"/>
                <p:cNvPicPr>
                  <a:picLocks noChangeAspect="1" noChangeArrowheads="1"/>
                </p:cNvPicPr>
                <p:nvPr/>
              </p:nvPicPr>
              <p:blipFill>
                <a:blip r:embed="rId4" cstate="print"/>
                <a:srcRect/>
                <a:stretch>
                  <a:fillRect/>
                </a:stretch>
              </p:blipFill>
              <p:spPr bwMode="auto">
                <a:xfrm>
                  <a:off x="0" y="4825284"/>
                  <a:ext cx="9144000" cy="1704975"/>
                </a:xfrm>
                <a:prstGeom prst="rect">
                  <a:avLst/>
                </a:prstGeom>
                <a:noFill/>
              </p:spPr>
            </p:pic>
          </p:grpSp>
          <p:grpSp>
            <p:nvGrpSpPr>
              <p:cNvPr id="81" name="Group 80"/>
              <p:cNvGrpSpPr/>
              <p:nvPr/>
            </p:nvGrpSpPr>
            <p:grpSpPr>
              <a:xfrm>
                <a:off x="76200" y="6256540"/>
                <a:ext cx="8624553" cy="502702"/>
                <a:chOff x="76200" y="6256540"/>
                <a:chExt cx="8624553" cy="502702"/>
              </a:xfrm>
            </p:grpSpPr>
            <p:sp>
              <p:nvSpPr>
                <p:cNvPr id="36" name="TextBox 35"/>
                <p:cNvSpPr txBox="1"/>
                <p:nvPr/>
              </p:nvSpPr>
              <p:spPr>
                <a:xfrm>
                  <a:off x="76200" y="6256540"/>
                  <a:ext cx="609600" cy="297517"/>
                </a:xfrm>
                <a:prstGeom prst="rect">
                  <a:avLst/>
                </a:prstGeom>
                <a:noFill/>
              </p:spPr>
              <p:txBody>
                <a:bodyPr wrap="square" rtlCol="0">
                  <a:spAutoFit/>
                </a:bodyPr>
                <a:lstStyle/>
                <a:p>
                  <a:pPr algn="ctr">
                    <a:lnSpc>
                      <a:spcPts val="1600"/>
                    </a:lnSpc>
                  </a:pPr>
                  <a:r>
                    <a:rPr lang="en-US" sz="1600" dirty="0" smtClean="0">
                      <a:latin typeface="Bernard MT Condensed" pitchFamily="18" charset="0"/>
                    </a:rPr>
                    <a:t>HSC</a:t>
                  </a:r>
                  <a:endParaRPr lang="en-US" sz="1600" dirty="0">
                    <a:latin typeface="Bernard MT Condensed" pitchFamily="18" charset="0"/>
                  </a:endParaRPr>
                </a:p>
              </p:txBody>
            </p:sp>
            <p:sp>
              <p:nvSpPr>
                <p:cNvPr id="38" name="TextBox 37"/>
                <p:cNvSpPr txBox="1"/>
                <p:nvPr/>
              </p:nvSpPr>
              <p:spPr>
                <a:xfrm>
                  <a:off x="1052847" y="6256540"/>
                  <a:ext cx="1143000" cy="502702"/>
                </a:xfrm>
                <a:prstGeom prst="rect">
                  <a:avLst/>
                </a:prstGeom>
                <a:noFill/>
              </p:spPr>
              <p:txBody>
                <a:bodyPr wrap="square" rtlCol="0">
                  <a:spAutoFit/>
                </a:bodyPr>
                <a:lstStyle/>
                <a:p>
                  <a:pPr algn="ctr">
                    <a:lnSpc>
                      <a:spcPts val="1600"/>
                    </a:lnSpc>
                  </a:pPr>
                  <a:r>
                    <a:rPr lang="en-US" sz="1600" dirty="0" err="1" smtClean="0">
                      <a:latin typeface="Bernard MT Condensed" pitchFamily="18" charset="0"/>
                    </a:rPr>
                    <a:t>Myloid</a:t>
                  </a:r>
                  <a:r>
                    <a:rPr lang="en-US" sz="1600" dirty="0" smtClean="0">
                      <a:latin typeface="Bernard MT Condensed" pitchFamily="18" charset="0"/>
                    </a:rPr>
                    <a:t> </a:t>
                  </a:r>
                  <a:r>
                    <a:rPr lang="en-US" sz="1600" dirty="0" err="1" smtClean="0">
                      <a:latin typeface="Bernard MT Condensed" pitchFamily="18" charset="0"/>
                    </a:rPr>
                    <a:t>Proginator</a:t>
                  </a:r>
                  <a:endParaRPr lang="en-US" sz="1600" dirty="0">
                    <a:latin typeface="Bernard MT Condensed" pitchFamily="18" charset="0"/>
                  </a:endParaRPr>
                </a:p>
              </p:txBody>
            </p:sp>
            <p:sp>
              <p:nvSpPr>
                <p:cNvPr id="41" name="TextBox 40"/>
                <p:cNvSpPr txBox="1"/>
                <p:nvPr/>
              </p:nvSpPr>
              <p:spPr>
                <a:xfrm>
                  <a:off x="2362200" y="6256540"/>
                  <a:ext cx="1143000" cy="297517"/>
                </a:xfrm>
                <a:prstGeom prst="rect">
                  <a:avLst/>
                </a:prstGeom>
                <a:noFill/>
              </p:spPr>
              <p:txBody>
                <a:bodyPr wrap="square" rtlCol="0">
                  <a:spAutoFit/>
                </a:bodyPr>
                <a:lstStyle/>
                <a:p>
                  <a:pPr algn="ctr">
                    <a:lnSpc>
                      <a:spcPts val="1600"/>
                    </a:lnSpc>
                  </a:pPr>
                  <a:r>
                    <a:rPr lang="en-US" sz="1600" dirty="0" err="1" smtClean="0">
                      <a:latin typeface="Bernard MT Condensed" pitchFamily="18" charset="0"/>
                    </a:rPr>
                    <a:t>Monocyte</a:t>
                  </a:r>
                  <a:endParaRPr lang="en-US" sz="1600" dirty="0">
                    <a:latin typeface="Bernard MT Condensed" pitchFamily="18" charset="0"/>
                  </a:endParaRPr>
                </a:p>
              </p:txBody>
            </p:sp>
            <p:sp>
              <p:nvSpPr>
                <p:cNvPr id="44" name="TextBox 43"/>
                <p:cNvSpPr txBox="1"/>
                <p:nvPr/>
              </p:nvSpPr>
              <p:spPr>
                <a:xfrm>
                  <a:off x="3581400" y="6256540"/>
                  <a:ext cx="1143000" cy="502702"/>
                </a:xfrm>
                <a:prstGeom prst="rect">
                  <a:avLst/>
                </a:prstGeom>
                <a:noFill/>
              </p:spPr>
              <p:txBody>
                <a:bodyPr wrap="square" rtlCol="0">
                  <a:spAutoFit/>
                </a:bodyPr>
                <a:lstStyle/>
                <a:p>
                  <a:pPr algn="ctr">
                    <a:lnSpc>
                      <a:spcPts val="1600"/>
                    </a:lnSpc>
                  </a:pPr>
                  <a:r>
                    <a:rPr lang="en-US" sz="1600" dirty="0" smtClean="0">
                      <a:latin typeface="Bernard MT Condensed" pitchFamily="18" charset="0"/>
                    </a:rPr>
                    <a:t>Pre-</a:t>
                  </a:r>
                  <a:r>
                    <a:rPr lang="en-US" sz="1600" dirty="0" err="1" smtClean="0">
                      <a:latin typeface="Bernard MT Condensed" pitchFamily="18" charset="0"/>
                    </a:rPr>
                    <a:t>Osteoclast</a:t>
                  </a:r>
                  <a:endParaRPr lang="en-US" sz="1600" dirty="0">
                    <a:latin typeface="Bernard MT Condensed" pitchFamily="18" charset="0"/>
                  </a:endParaRPr>
                </a:p>
              </p:txBody>
            </p:sp>
            <p:sp>
              <p:nvSpPr>
                <p:cNvPr id="45" name="TextBox 44"/>
                <p:cNvSpPr txBox="1"/>
                <p:nvPr/>
              </p:nvSpPr>
              <p:spPr>
                <a:xfrm>
                  <a:off x="5180526" y="6256540"/>
                  <a:ext cx="1143000" cy="502702"/>
                </a:xfrm>
                <a:prstGeom prst="rect">
                  <a:avLst/>
                </a:prstGeom>
                <a:noFill/>
              </p:spPr>
              <p:txBody>
                <a:bodyPr wrap="square" rtlCol="0">
                  <a:spAutoFit/>
                </a:bodyPr>
                <a:lstStyle/>
                <a:p>
                  <a:pPr algn="ctr">
                    <a:lnSpc>
                      <a:spcPts val="1600"/>
                    </a:lnSpc>
                  </a:pPr>
                  <a:r>
                    <a:rPr lang="en-US" sz="1600" dirty="0" smtClean="0">
                      <a:latin typeface="Bernard MT Condensed" pitchFamily="18" charset="0"/>
                    </a:rPr>
                    <a:t>Mature</a:t>
                  </a:r>
                </a:p>
                <a:p>
                  <a:pPr algn="ctr">
                    <a:lnSpc>
                      <a:spcPts val="1600"/>
                    </a:lnSpc>
                  </a:pPr>
                  <a:r>
                    <a:rPr lang="en-US" sz="1600" dirty="0" err="1" smtClean="0">
                      <a:latin typeface="Bernard MT Condensed" pitchFamily="18" charset="0"/>
                    </a:rPr>
                    <a:t>Osteoclast</a:t>
                  </a:r>
                  <a:endParaRPr lang="en-US" sz="1600" dirty="0">
                    <a:latin typeface="Bernard MT Condensed" pitchFamily="18" charset="0"/>
                  </a:endParaRPr>
                </a:p>
              </p:txBody>
            </p:sp>
            <p:sp>
              <p:nvSpPr>
                <p:cNvPr id="46" name="TextBox 45"/>
                <p:cNvSpPr txBox="1"/>
                <p:nvPr/>
              </p:nvSpPr>
              <p:spPr>
                <a:xfrm>
                  <a:off x="7557753" y="6256540"/>
                  <a:ext cx="1143000" cy="502702"/>
                </a:xfrm>
                <a:prstGeom prst="rect">
                  <a:avLst/>
                </a:prstGeom>
                <a:noFill/>
              </p:spPr>
              <p:txBody>
                <a:bodyPr wrap="square" rtlCol="0">
                  <a:spAutoFit/>
                </a:bodyPr>
                <a:lstStyle/>
                <a:p>
                  <a:pPr algn="ctr">
                    <a:lnSpc>
                      <a:spcPts val="1600"/>
                    </a:lnSpc>
                  </a:pPr>
                  <a:r>
                    <a:rPr lang="en-US" sz="1600" dirty="0" err="1" smtClean="0">
                      <a:latin typeface="Bernard MT Condensed" pitchFamily="18" charset="0"/>
                    </a:rPr>
                    <a:t>Resorbing</a:t>
                  </a:r>
                  <a:endParaRPr lang="en-US" sz="1600" dirty="0" smtClean="0">
                    <a:latin typeface="Bernard MT Condensed" pitchFamily="18" charset="0"/>
                  </a:endParaRPr>
                </a:p>
                <a:p>
                  <a:pPr algn="ctr">
                    <a:lnSpc>
                      <a:spcPts val="1600"/>
                    </a:lnSpc>
                  </a:pPr>
                  <a:r>
                    <a:rPr lang="en-US" sz="1600" dirty="0" err="1" smtClean="0">
                      <a:latin typeface="Bernard MT Condensed" pitchFamily="18" charset="0"/>
                    </a:rPr>
                    <a:t>Osteoclast</a:t>
                  </a:r>
                  <a:endParaRPr lang="en-US" sz="1600" dirty="0">
                    <a:latin typeface="Bernard MT Condensed" pitchFamily="18" charset="0"/>
                  </a:endParaRPr>
                </a:p>
              </p:txBody>
            </p:sp>
          </p:grpSp>
        </p:grpSp>
        <p:pic>
          <p:nvPicPr>
            <p:cNvPr id="100" name="Picture 99" descr="C:\Users\Administrator\Pictures\OST.jpg"/>
            <p:cNvPicPr>
              <a:picLocks noChangeAspect="1" noChangeArrowheads="1"/>
            </p:cNvPicPr>
            <p:nvPr/>
          </p:nvPicPr>
          <p:blipFill>
            <a:blip r:embed="rId4" cstate="print"/>
            <a:srcRect l="30833" t="7378" r="59999" b="62441"/>
            <a:stretch>
              <a:fillRect/>
            </a:stretch>
          </p:blipFill>
          <p:spPr bwMode="auto">
            <a:xfrm>
              <a:off x="4089042" y="4838163"/>
              <a:ext cx="762000" cy="685800"/>
            </a:xfrm>
            <a:prstGeom prst="ellipse">
              <a:avLst/>
            </a:prstGeom>
            <a:noFill/>
          </p:spPr>
        </p:pic>
      </p:grpSp>
      <p:sp>
        <p:nvSpPr>
          <p:cNvPr id="51" name="Oval 50"/>
          <p:cNvSpPr/>
          <p:nvPr/>
        </p:nvSpPr>
        <p:spPr>
          <a:xfrm>
            <a:off x="16002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59467" y="36905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18733" y="38905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6594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7780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8372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780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37267" y="36238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896533" y="38625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16588" y="5137329"/>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9558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015067" y="39572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Shape 63"/>
          <p:cNvSpPr/>
          <p:nvPr/>
        </p:nvSpPr>
        <p:spPr>
          <a:xfrm>
            <a:off x="2562908" y="31022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Shape 64"/>
          <p:cNvSpPr/>
          <p:nvPr/>
        </p:nvSpPr>
        <p:spPr>
          <a:xfrm rot="1860000">
            <a:off x="2715308" y="32546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Shape 65"/>
          <p:cNvSpPr/>
          <p:nvPr/>
        </p:nvSpPr>
        <p:spPr>
          <a:xfrm rot="-1800000">
            <a:off x="2867708" y="34070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Shape 66"/>
          <p:cNvSpPr/>
          <p:nvPr/>
        </p:nvSpPr>
        <p:spPr>
          <a:xfrm rot="4860000">
            <a:off x="2650090" y="34180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Shape 67"/>
          <p:cNvSpPr/>
          <p:nvPr/>
        </p:nvSpPr>
        <p:spPr>
          <a:xfrm rot="9240000">
            <a:off x="2512401" y="328032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Shape 68"/>
          <p:cNvSpPr/>
          <p:nvPr/>
        </p:nvSpPr>
        <p:spPr>
          <a:xfrm>
            <a:off x="2562907" y="33791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Shape 69"/>
          <p:cNvSpPr/>
          <p:nvPr/>
        </p:nvSpPr>
        <p:spPr>
          <a:xfrm rot="1860000">
            <a:off x="2715307" y="35315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Shape 70"/>
          <p:cNvSpPr/>
          <p:nvPr/>
        </p:nvSpPr>
        <p:spPr>
          <a:xfrm rot="-1800000">
            <a:off x="2867708" y="46449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Shape 71"/>
          <p:cNvSpPr/>
          <p:nvPr/>
        </p:nvSpPr>
        <p:spPr>
          <a:xfrm rot="4860000">
            <a:off x="2601782" y="36466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Shape 72"/>
          <p:cNvSpPr/>
          <p:nvPr/>
        </p:nvSpPr>
        <p:spPr>
          <a:xfrm rot="9240000">
            <a:off x="2845092" y="3631908"/>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03137" y="45524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752600" y="4181930"/>
            <a:ext cx="914400" cy="338554"/>
          </a:xfrm>
          <a:prstGeom prst="rect">
            <a:avLst/>
          </a:prstGeom>
          <a:noFill/>
        </p:spPr>
        <p:txBody>
          <a:bodyPr wrap="square" rtlCol="0">
            <a:spAutoFit/>
          </a:bodyPr>
          <a:lstStyle/>
          <a:p>
            <a:r>
              <a:rPr lang="en-US" sz="1600" dirty="0" smtClean="0">
                <a:latin typeface="Bernard MT Condensed" pitchFamily="18" charset="0"/>
              </a:rPr>
              <a:t>RANKL</a:t>
            </a:r>
            <a:endParaRPr lang="en-US" sz="1600" dirty="0">
              <a:latin typeface="Bernard MT Condensed" pitchFamily="18" charset="0"/>
            </a:endParaRPr>
          </a:p>
        </p:txBody>
      </p:sp>
      <p:sp>
        <p:nvSpPr>
          <p:cNvPr id="77" name="TextBox 76"/>
          <p:cNvSpPr txBox="1"/>
          <p:nvPr/>
        </p:nvSpPr>
        <p:spPr>
          <a:xfrm>
            <a:off x="2895600" y="3429000"/>
            <a:ext cx="1828800" cy="646331"/>
          </a:xfrm>
          <a:prstGeom prst="rect">
            <a:avLst/>
          </a:prstGeom>
          <a:noFill/>
        </p:spPr>
        <p:txBody>
          <a:bodyPr wrap="square" rtlCol="0">
            <a:spAutoFit/>
          </a:bodyPr>
          <a:lstStyle/>
          <a:p>
            <a:pPr algn="ctr"/>
            <a:r>
              <a:rPr lang="en-US" dirty="0" err="1" smtClean="0">
                <a:latin typeface="Bernard MT Condensed" pitchFamily="18" charset="0"/>
              </a:rPr>
              <a:t>Osteoprotegerin</a:t>
            </a:r>
            <a:r>
              <a:rPr lang="en-US" dirty="0" smtClean="0">
                <a:latin typeface="Bernard MT Condensed" pitchFamily="18" charset="0"/>
              </a:rPr>
              <a:t> [OPG]</a:t>
            </a:r>
            <a:endParaRPr lang="en-US" dirty="0">
              <a:latin typeface="Bernard MT Condensed" pitchFamily="18" charset="0"/>
            </a:endParaRPr>
          </a:p>
        </p:txBody>
      </p:sp>
      <p:sp>
        <p:nvSpPr>
          <p:cNvPr id="19" name="Rectangle 18"/>
          <p:cNvSpPr/>
          <p:nvPr/>
        </p:nvSpPr>
        <p:spPr>
          <a:xfrm>
            <a:off x="4038600" y="457200"/>
            <a:ext cx="4953000" cy="954107"/>
          </a:xfrm>
          <a:prstGeom prst="rect">
            <a:avLst/>
          </a:prstGeom>
          <a:solidFill>
            <a:schemeClr val="bg1"/>
          </a:solidFill>
        </p:spPr>
        <p:txBody>
          <a:bodyPr wrap="square">
            <a:spAutoFit/>
          </a:bodyPr>
          <a:lstStyle/>
          <a:p>
            <a:pPr algn="ctr"/>
            <a:r>
              <a:rPr lang="en-US" sz="2800" dirty="0" smtClean="0">
                <a:latin typeface="Berlin Sans FB Demi" pitchFamily="34" charset="0"/>
              </a:rPr>
              <a:t>LOCAL FACTORS DRIVING THE REMODELING PROCSS</a:t>
            </a:r>
            <a:endParaRPr lang="en-US" sz="2800" dirty="0">
              <a:latin typeface="Berlin Sans FB Demi" pitchFamily="34" charset="0"/>
            </a:endParaRPr>
          </a:p>
        </p:txBody>
      </p:sp>
      <p:pic>
        <p:nvPicPr>
          <p:cNvPr id="82" name="Picture 2"/>
          <p:cNvPicPr>
            <a:picLocks noChangeAspect="1" noChangeArrowheads="1"/>
          </p:cNvPicPr>
          <p:nvPr/>
        </p:nvPicPr>
        <p:blipFill>
          <a:blip r:embed="rId5" cstate="print"/>
          <a:srcRect t="7651" b="4999"/>
          <a:stretch>
            <a:fillRect/>
          </a:stretch>
        </p:blipFill>
        <p:spPr bwMode="auto">
          <a:xfrm>
            <a:off x="4724400" y="1371600"/>
            <a:ext cx="3886200" cy="2906393"/>
          </a:xfrm>
          <a:prstGeom prst="rect">
            <a:avLst/>
          </a:prstGeom>
          <a:noFill/>
        </p:spPr>
      </p:pic>
      <p:sp>
        <p:nvSpPr>
          <p:cNvPr id="42" name="L-Shape 41"/>
          <p:cNvSpPr/>
          <p:nvPr/>
        </p:nvSpPr>
        <p:spPr>
          <a:xfrm rot="-1800000">
            <a:off x="30201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055537" y="47048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800000">
            <a:off x="2694892" y="46130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30321" y="4520484"/>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Shape 83"/>
          <p:cNvSpPr/>
          <p:nvPr/>
        </p:nvSpPr>
        <p:spPr>
          <a:xfrm rot="14400000">
            <a:off x="28677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200000">
            <a:off x="2864500" y="47692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Shape 85"/>
          <p:cNvSpPr/>
          <p:nvPr/>
        </p:nvSpPr>
        <p:spPr>
          <a:xfrm rot="14400000">
            <a:off x="2694892" y="47654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6200000">
            <a:off x="2674409" y="4698642"/>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4)">
                                      <p:cBhvr>
                                        <p:cTn id="7" dur="2000"/>
                                        <p:tgtEl>
                                          <p:spTgt spid="5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heel(4)">
                                      <p:cBhvr>
                                        <p:cTn id="10" dur="2000"/>
                                        <p:tgtEl>
                                          <p:spTgt spid="5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heel(4)">
                                      <p:cBhvr>
                                        <p:cTn id="13" dur="2000"/>
                                        <p:tgtEl>
                                          <p:spTgt spid="5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heel(4)">
                                      <p:cBhvr>
                                        <p:cTn id="16" dur="2000"/>
                                        <p:tgtEl>
                                          <p:spTgt spid="54"/>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4)">
                                      <p:cBhvr>
                                        <p:cTn id="19" dur="2000"/>
                                        <p:tgtEl>
                                          <p:spTgt spid="55"/>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heel(4)">
                                      <p:cBhvr>
                                        <p:cTn id="22" dur="2000"/>
                                        <p:tgtEl>
                                          <p:spTgt spid="5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heel(4)">
                                      <p:cBhvr>
                                        <p:cTn id="25" dur="2000"/>
                                        <p:tgtEl>
                                          <p:spTgt spid="57"/>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heel(4)">
                                      <p:cBhvr>
                                        <p:cTn id="28" dur="2000"/>
                                        <p:tgtEl>
                                          <p:spTgt spid="58"/>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heel(4)">
                                      <p:cBhvr>
                                        <p:cTn id="31" dur="2000"/>
                                        <p:tgtEl>
                                          <p:spTgt spid="59"/>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heel(4)">
                                      <p:cBhvr>
                                        <p:cTn id="34" dur="2000"/>
                                        <p:tgtEl>
                                          <p:spTgt spid="61"/>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heel(4)">
                                      <p:cBhvr>
                                        <p:cTn id="37" dur="2000"/>
                                        <p:tgtEl>
                                          <p:spTgt spid="62"/>
                                        </p:tgtEl>
                                      </p:cBhvr>
                                    </p:animEffect>
                                  </p:childTnLst>
                                </p:cTn>
                              </p:par>
                            </p:childTnLst>
                          </p:cTn>
                        </p:par>
                        <p:par>
                          <p:cTn id="38" fill="hold">
                            <p:stCondLst>
                              <p:cond delay="2000"/>
                            </p:stCondLst>
                            <p:childTnLst>
                              <p:par>
                                <p:cTn id="39" presetID="18" presetClass="entr" presetSubtype="6"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strips(downRight)">
                                      <p:cBhvr>
                                        <p:cTn id="41" dur="10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heel(4)">
                                      <p:cBhvr>
                                        <p:cTn id="46" dur="2000"/>
                                        <p:tgtEl>
                                          <p:spTgt spid="64"/>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heel(4)">
                                      <p:cBhvr>
                                        <p:cTn id="49" dur="2000"/>
                                        <p:tgtEl>
                                          <p:spTgt spid="65"/>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heel(4)">
                                      <p:cBhvr>
                                        <p:cTn id="52" dur="2000"/>
                                        <p:tgtEl>
                                          <p:spTgt spid="66"/>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heel(4)">
                                      <p:cBhvr>
                                        <p:cTn id="55" dur="2000"/>
                                        <p:tgtEl>
                                          <p:spTgt spid="67"/>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heel(4)">
                                      <p:cBhvr>
                                        <p:cTn id="58" dur="2000"/>
                                        <p:tgtEl>
                                          <p:spTgt spid="68"/>
                                        </p:tgtEl>
                                      </p:cBhvr>
                                    </p:animEffect>
                                  </p:childTnLst>
                                </p:cTn>
                              </p:par>
                              <p:par>
                                <p:cTn id="59" presetID="21"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heel(4)">
                                      <p:cBhvr>
                                        <p:cTn id="61" dur="2000"/>
                                        <p:tgtEl>
                                          <p:spTgt spid="69"/>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heel(4)">
                                      <p:cBhvr>
                                        <p:cTn id="64" dur="2000"/>
                                        <p:tgtEl>
                                          <p:spTgt spid="70"/>
                                        </p:tgtEl>
                                      </p:cBhvr>
                                    </p:animEffect>
                                  </p:childTnLst>
                                </p:cTn>
                              </p:par>
                              <p:par>
                                <p:cTn id="65" presetID="21" presetClass="entr" presetSubtype="4"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heel(4)">
                                      <p:cBhvr>
                                        <p:cTn id="67" dur="2000"/>
                                        <p:tgtEl>
                                          <p:spTgt spid="72"/>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heel(4)">
                                      <p:cBhvr>
                                        <p:cTn id="70" dur="2000"/>
                                        <p:tgtEl>
                                          <p:spTgt spid="73"/>
                                        </p:tgtEl>
                                      </p:cBhvr>
                                    </p:animEffect>
                                  </p:childTnLst>
                                </p:cTn>
                              </p:par>
                            </p:childTnLst>
                          </p:cTn>
                        </p:par>
                        <p:par>
                          <p:cTn id="71" fill="hold">
                            <p:stCondLst>
                              <p:cond delay="2000"/>
                            </p:stCondLst>
                            <p:childTnLst>
                              <p:par>
                                <p:cTn id="72" presetID="18" presetClass="entr" presetSubtype="6"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strips(downRight)">
                                      <p:cBhvr>
                                        <p:cTn id="74" dur="10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5E-6 0.00324 L -0.03021 0.13982 " pathEditMode="relative" rAng="0" ptsTypes="AA">
                                      <p:cBhvr>
                                        <p:cTn id="78" dur="2000" fill="hold"/>
                                        <p:tgtEl>
                                          <p:spTgt spid="66"/>
                                        </p:tgtEl>
                                        <p:attrNameLst>
                                          <p:attrName>ppt_x</p:attrName>
                                          <p:attrName>ppt_y</p:attrName>
                                        </p:attrNameLst>
                                      </p:cBhvr>
                                      <p:rCtr x="-1500" y="6800"/>
                                    </p:animMotion>
                                  </p:childTnLst>
                                </p:cTn>
                              </p:par>
                            </p:childTnLst>
                          </p:cTn>
                        </p:par>
                        <p:par>
                          <p:cTn id="79" fill="hold">
                            <p:stCondLst>
                              <p:cond delay="2000"/>
                            </p:stCondLst>
                            <p:childTnLst>
                              <p:par>
                                <p:cTn id="80" presetID="0" presetClass="path" presetSubtype="0" accel="50000" decel="50000" fill="hold" grpId="1" nodeType="afterEffect">
                                  <p:stCondLst>
                                    <p:cond delay="0"/>
                                  </p:stCondLst>
                                  <p:childTnLst>
                                    <p:animMotion origin="layout" path="M 0 0 C 0.01145 -0.00231 0.02291 -0.00439 0.02812 0.00185 C 0.03333 0.0081 0.0243 0.03099 0.03107 0.03747 C 0.03784 0.04394 0.06059 0.03955 0.06909 0.04117 C 0.0776 0.04279 0.08107 0.03978 0.08177 0.04695 C 0.08246 0.05412 0.07465 0.07794 0.07326 0.08441 " pathEditMode="relative" ptsTypes="aaaaaA">
                                      <p:cBhvr>
                                        <p:cTn id="81" dur="2000" fill="hold"/>
                                        <p:tgtEl>
                                          <p:spTgt spid="61"/>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2000"/>
                                        <p:tgtEl>
                                          <p:spTgt spid="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20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2000"/>
                                        <p:tgtEl>
                                          <p:spTgt spid="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20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2000"/>
                                        <p:tgtEl>
                                          <p:spTgt spid="4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2000"/>
                                        <p:tgtEl>
                                          <p:spTgt spid="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fade">
                                      <p:cBhvr>
                                        <p:cTn id="104" dur="2000"/>
                                        <p:tgtEl>
                                          <p:spTgt spid="8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2000"/>
                                        <p:tgtEl>
                                          <p:spTgt spid="8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fade">
                                      <p:cBhvr>
                                        <p:cTn id="110" dur="2000"/>
                                        <p:tgtEl>
                                          <p:spTgt spid="8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2000"/>
                                        <p:tgtEl>
                                          <p:spTgt spid="8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fade">
                                      <p:cBhvr>
                                        <p:cTn id="118" dur="2000"/>
                                        <p:tgtEl>
                                          <p:spTgt spid="101"/>
                                        </p:tgtEl>
                                      </p:cBhvr>
                                    </p:animEffec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1" nodeType="clickEffect">
                                  <p:stCondLst>
                                    <p:cond delay="0"/>
                                  </p:stCondLst>
                                  <p:childTnLst>
                                    <p:animMotion origin="layout" path="M 0 0 C -0.02188 0.01596 -0.04358 0.03214 -0.0408 0.0451 C -0.03803 0.05805 0.00746 0.06429 0.01701 0.07701 C 0.02656 0.08973 0.00677 0.11471 0.01701 0.12211 C 0.02725 0.12951 0.06562 0.11424 0.07899 0.12211 C 0.09236 0.12997 0.09409 0.16165 0.09722 0.16905 " pathEditMode="relative" ptsTypes="aaaaaA">
                                      <p:cBhvr>
                                        <p:cTn id="122" dur="2000" fill="hold"/>
                                        <p:tgtEl>
                                          <p:spTgt spid="62"/>
                                        </p:tgtEl>
                                        <p:attrNameLst>
                                          <p:attrName>ppt_x</p:attrName>
                                          <p:attrName>ppt_y</p:attrName>
                                        </p:attrNameLst>
                                      </p:cBhvr>
                                    </p:animMotion>
                                  </p:childTnLst>
                                </p:cTn>
                              </p:par>
                            </p:childTnLst>
                          </p:cTn>
                        </p:par>
                        <p:par>
                          <p:cTn id="123" fill="hold">
                            <p:stCondLst>
                              <p:cond delay="2000"/>
                            </p:stCondLst>
                            <p:childTnLst>
                              <p:par>
                                <p:cTn id="124" presetID="4" presetClass="entr" presetSubtype="32"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box(out)">
                                      <p:cBhvr>
                                        <p:cTn id="126" dur="500"/>
                                        <p:tgtEl>
                                          <p:spTgt spid="60"/>
                                        </p:tgtEl>
                                      </p:cBhvr>
                                    </p:animEffec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grpId="1" nodeType="clickEffect">
                                  <p:stCondLst>
                                    <p:cond delay="0"/>
                                  </p:stCondLst>
                                  <p:childTnLst>
                                    <p:animMotion origin="layout" path="M 0 0 C 0.00782 -0.01411 0.0158 -0.02822 0.0283 -0.02799 C 0.0408 -0.02776 0.05729 0.00231 0.07466 0.00185 C 0.09202 0.00138 0.12223 -0.02938 0.13247 -0.03007 C 0.14271 -0.03076 0.13594 -0.00648 0.13663 -0.00185 " pathEditMode="relative" ptsTypes="aaaaA">
                                      <p:cBhvr>
                                        <p:cTn id="130" dur="2000" fill="hold"/>
                                        <p:tgtEl>
                                          <p:spTgt spid="60"/>
                                        </p:tgtEl>
                                        <p:attrNameLst>
                                          <p:attrName>ppt_x</p:attrName>
                                          <p:attrName>ppt_y</p:attrName>
                                        </p:attrNameLst>
                                      </p:cBhvr>
                                    </p:animMotion>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82"/>
                                        </p:tgtEl>
                                        <p:attrNameLst>
                                          <p:attrName>style.visibility</p:attrName>
                                        </p:attrNameLst>
                                      </p:cBhvr>
                                      <p:to>
                                        <p:strVal val="visible"/>
                                      </p:to>
                                    </p:set>
                                    <p:animEffect transition="in" filter="fade">
                                      <p:cBhvr>
                                        <p:cTn id="135"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0" grpId="1" animBg="1"/>
      <p:bldP spid="61" grpId="0" animBg="1"/>
      <p:bldP spid="61" grpId="1" animBg="1"/>
      <p:bldP spid="62" grpId="0" animBg="1"/>
      <p:bldP spid="62" grpId="1" animBg="1"/>
      <p:bldP spid="64" grpId="0" animBg="1"/>
      <p:bldP spid="65" grpId="0" animBg="1"/>
      <p:bldP spid="66" grpId="0" animBg="1"/>
      <p:bldP spid="66" grpId="1" animBg="1"/>
      <p:bldP spid="67" grpId="0" animBg="1"/>
      <p:bldP spid="68" grpId="0" animBg="1"/>
      <p:bldP spid="69" grpId="0" animBg="1"/>
      <p:bldP spid="70" grpId="0" animBg="1"/>
      <p:bldP spid="71" grpId="0" animBg="1"/>
      <p:bldP spid="72" grpId="0" animBg="1"/>
      <p:bldP spid="73" grpId="0" animBg="1"/>
      <p:bldP spid="74" grpId="0" animBg="1"/>
      <p:bldP spid="75" grpId="0"/>
      <p:bldP spid="77" grpId="0"/>
      <p:bldP spid="42" grpId="0" animBg="1"/>
      <p:bldP spid="43" grpId="0" animBg="1"/>
      <p:bldP spid="48" grpId="0" animBg="1"/>
      <p:bldP spid="63" grpId="0" animBg="1"/>
      <p:bldP spid="84" grpId="0" animBg="1"/>
      <p:bldP spid="85" grpId="0" animBg="1"/>
      <p:bldP spid="86" grpId="0" animBg="1"/>
      <p:bldP spid="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447675"/>
            <a:ext cx="6667500" cy="6285926"/>
          </a:xfrm>
          <a:prstGeom prst="rect">
            <a:avLst/>
          </a:prstGeom>
        </p:spPr>
      </p:pic>
    </p:spTree>
    <p:extLst>
      <p:ext uri="{BB962C8B-B14F-4D97-AF65-F5344CB8AC3E}">
        <p14:creationId xmlns:p14="http://schemas.microsoft.com/office/powerpoint/2010/main" val="3610911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94000">
              <a:srgbClr val="B3A979"/>
            </a:gs>
            <a:gs pos="99000">
              <a:schemeClr val="accent1">
                <a:tint val="23500"/>
                <a:satMod val="160000"/>
                <a:alpha val="79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6" name="Rectangle 15"/>
          <p:cNvSpPr/>
          <p:nvPr/>
        </p:nvSpPr>
        <p:spPr>
          <a:xfrm>
            <a:off x="76200" y="1103289"/>
            <a:ext cx="8839200" cy="1015663"/>
          </a:xfrm>
          <a:prstGeom prst="rect">
            <a:avLst/>
          </a:prstGeom>
        </p:spPr>
        <p:txBody>
          <a:bodyPr wrap="square">
            <a:spAutoFit/>
          </a:bodyPr>
          <a:lstStyle/>
          <a:p>
            <a:pPr>
              <a:lnSpc>
                <a:spcPts val="2300"/>
              </a:lnSpc>
              <a:buBlip>
                <a:blip r:embed="rId3"/>
              </a:buBlip>
            </a:pPr>
            <a:r>
              <a:rPr lang="en-US" sz="2200" b="1" dirty="0" smtClean="0">
                <a:solidFill>
                  <a:schemeClr val="bg1"/>
                </a:solidFill>
                <a:latin typeface="Arial Narrow" pitchFamily="34" charset="0"/>
              </a:rPr>
              <a:t> </a:t>
            </a:r>
            <a:r>
              <a:rPr lang="en-US" sz="2200" b="1" dirty="0" smtClean="0">
                <a:solidFill>
                  <a:srgbClr val="FFFF99"/>
                </a:solidFill>
                <a:latin typeface="Arial Narrow" pitchFamily="34" charset="0"/>
                <a:sym typeface="Wingdings 3"/>
              </a:rPr>
              <a:t></a:t>
            </a:r>
            <a:r>
              <a:rPr lang="en-US" sz="2200" b="1" dirty="0" smtClean="0">
                <a:solidFill>
                  <a:srgbClr val="FFFF99"/>
                </a:solidFill>
                <a:latin typeface="Arial Narrow" pitchFamily="34" charset="0"/>
              </a:rPr>
              <a:t> bone formation ( intermittent) /</a:t>
            </a:r>
            <a:r>
              <a:rPr lang="en-US" sz="22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 bone </a:t>
            </a:r>
            <a:r>
              <a:rPr lang="en-US" sz="2200" b="1" dirty="0" err="1" smtClean="0">
                <a:solidFill>
                  <a:schemeClr val="bg1"/>
                </a:solidFill>
                <a:latin typeface="Arial Narrow" pitchFamily="34" charset="0"/>
              </a:rPr>
              <a:t>resorption</a:t>
            </a:r>
            <a:r>
              <a:rPr lang="en-US" sz="2200" b="1" dirty="0" smtClean="0">
                <a:solidFill>
                  <a:schemeClr val="bg1"/>
                </a:solidFill>
                <a:latin typeface="Arial Narrow" pitchFamily="34" charset="0"/>
              </a:rPr>
              <a:t> (continuous)  </a:t>
            </a:r>
          </a:p>
          <a:p>
            <a:pPr>
              <a:lnSpc>
                <a:spcPts val="2300"/>
              </a:lnSpc>
              <a:buBlip>
                <a:blip r:embed="rId3"/>
              </a:buBlip>
            </a:pPr>
            <a:r>
              <a:rPr lang="en-US" sz="2200" b="1" dirty="0" smtClean="0">
                <a:solidFill>
                  <a:schemeClr val="bg1"/>
                </a:solidFill>
                <a:latin typeface="Arial Narrow" pitchFamily="34" charset="0"/>
              </a:rPr>
              <a:t> </a:t>
            </a:r>
            <a:r>
              <a:rPr lang="en-US" sz="2200" b="1" dirty="0" smtClean="0">
                <a:solidFill>
                  <a:srgbClr val="FFFF99"/>
                </a:solidFill>
                <a:latin typeface="Arial Narrow" pitchFamily="34" charset="0"/>
                <a:sym typeface="Wingdings 3"/>
              </a:rPr>
              <a:t></a:t>
            </a:r>
            <a:r>
              <a:rPr lang="en-US" sz="2200" b="1" dirty="0" smtClean="0">
                <a:solidFill>
                  <a:srgbClr val="FFFF99"/>
                </a:solidFill>
                <a:latin typeface="Arial Narrow" pitchFamily="34" charset="0"/>
              </a:rPr>
              <a:t>renal tubular calcium </a:t>
            </a:r>
            <a:r>
              <a:rPr lang="en-US" sz="2200" b="1" dirty="0" err="1" smtClean="0">
                <a:solidFill>
                  <a:srgbClr val="FFFF99"/>
                </a:solidFill>
                <a:latin typeface="Arial Narrow" pitchFamily="34" charset="0"/>
              </a:rPr>
              <a:t>reabsorption</a:t>
            </a:r>
            <a:endParaRPr lang="en-US" sz="2200" b="1" dirty="0" smtClean="0">
              <a:solidFill>
                <a:srgbClr val="FFFF99"/>
              </a:solidFill>
              <a:latin typeface="Arial Narrow" pitchFamily="34" charset="0"/>
            </a:endParaRPr>
          </a:p>
          <a:p>
            <a:pPr>
              <a:lnSpc>
                <a:spcPts val="2300"/>
              </a:lnSpc>
              <a:buBlip>
                <a:blip r:embed="rId3"/>
              </a:buBlip>
            </a:pPr>
            <a:r>
              <a:rPr lang="en-US" sz="2200" b="1" dirty="0" smtClean="0">
                <a:solidFill>
                  <a:schemeClr val="bg1"/>
                </a:solidFill>
                <a:latin typeface="Arial Narrow" pitchFamily="34" charset="0"/>
              </a:rPr>
              <a:t> </a:t>
            </a:r>
            <a:r>
              <a:rPr lang="en-US" sz="2200" b="1" dirty="0" smtClean="0">
                <a:solidFill>
                  <a:srgbClr val="FFFF99"/>
                </a:solidFill>
                <a:latin typeface="Arial Narrow" pitchFamily="34" charset="0"/>
                <a:sym typeface="Wingdings 3"/>
              </a:rPr>
              <a:t></a:t>
            </a:r>
            <a:r>
              <a:rPr lang="en-US" sz="2200" b="1" dirty="0" smtClean="0">
                <a:solidFill>
                  <a:srgbClr val="FFFF99"/>
                </a:solidFill>
                <a:latin typeface="Arial Narrow" pitchFamily="34" charset="0"/>
              </a:rPr>
              <a:t> renal </a:t>
            </a:r>
            <a:r>
              <a:rPr lang="en-US" sz="2200" b="1" dirty="0" err="1" smtClean="0">
                <a:solidFill>
                  <a:srgbClr val="FFFF99"/>
                </a:solidFill>
                <a:latin typeface="Arial Narrow" pitchFamily="34" charset="0"/>
              </a:rPr>
              <a:t>calcitriol</a:t>
            </a:r>
            <a:r>
              <a:rPr lang="en-US" sz="2200" b="1" dirty="0" smtClean="0">
                <a:solidFill>
                  <a:srgbClr val="FFFF99"/>
                </a:solidFill>
                <a:latin typeface="Arial Narrow" pitchFamily="34" charset="0"/>
              </a:rPr>
              <a:t> production</a:t>
            </a:r>
            <a:endParaRPr lang="en-US" sz="2200" b="1" dirty="0">
              <a:solidFill>
                <a:srgbClr val="FFFF99"/>
              </a:solidFill>
              <a:latin typeface="Arial Narrow" pitchFamily="34" charset="0"/>
            </a:endParaRPr>
          </a:p>
        </p:txBody>
      </p:sp>
      <p:grpSp>
        <p:nvGrpSpPr>
          <p:cNvPr id="20" name="Group 19"/>
          <p:cNvGrpSpPr/>
          <p:nvPr/>
        </p:nvGrpSpPr>
        <p:grpSpPr>
          <a:xfrm>
            <a:off x="76200" y="685800"/>
            <a:ext cx="8991600" cy="468450"/>
            <a:chOff x="76200" y="685800"/>
            <a:chExt cx="8991600" cy="468450"/>
          </a:xfrm>
        </p:grpSpPr>
        <p:sp>
          <p:nvSpPr>
            <p:cNvPr id="23" name="TextBox 22"/>
            <p:cNvSpPr txBox="1"/>
            <p:nvPr/>
          </p:nvSpPr>
          <p:spPr>
            <a:xfrm>
              <a:off x="4724400" y="685800"/>
              <a:ext cx="4343400" cy="461665"/>
            </a:xfrm>
            <a:prstGeom prst="rect">
              <a:avLst/>
            </a:prstGeom>
            <a:noFill/>
          </p:spPr>
          <p:txBody>
            <a:bodyPr wrap="square" rtlCol="0">
              <a:spAutoFit/>
            </a:bodyPr>
            <a:lstStyle/>
            <a:p>
              <a:r>
                <a:rPr lang="en-US" sz="24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regulates calcium </a:t>
              </a:r>
              <a:r>
                <a:rPr lang="en-US" sz="2200" b="1" dirty="0" smtClean="0">
                  <a:solidFill>
                    <a:schemeClr val="bg1"/>
                  </a:solidFill>
                  <a:latin typeface="Arial Narrow" pitchFamily="34" charset="0"/>
                </a:rPr>
                <a:t>homeostasis via </a:t>
              </a:r>
            </a:p>
          </p:txBody>
        </p:sp>
        <p:sp>
          <p:nvSpPr>
            <p:cNvPr id="25" name="Rectangle 24"/>
            <p:cNvSpPr/>
            <p:nvPr/>
          </p:nvSpPr>
          <p:spPr>
            <a:xfrm>
              <a:off x="76200" y="723363"/>
              <a:ext cx="4749442" cy="430887"/>
            </a:xfrm>
            <a:prstGeom prst="rect">
              <a:avLst/>
            </a:prstGeom>
          </p:spPr>
          <p:txBody>
            <a:bodyPr wrap="none">
              <a:spAutoFit/>
            </a:bodyPr>
            <a:lstStyle/>
            <a:p>
              <a:r>
                <a:rPr lang="en-US" sz="2200" u="heavy" dirty="0" smtClean="0">
                  <a:solidFill>
                    <a:srgbClr val="FDCD03"/>
                  </a:solidFill>
                  <a:uFill>
                    <a:solidFill>
                      <a:srgbClr val="FFC000"/>
                    </a:solidFill>
                  </a:uFill>
                  <a:latin typeface="Bernard MT Condensed" pitchFamily="18" charset="0"/>
                </a:rPr>
                <a:t>1. </a:t>
              </a:r>
              <a:r>
                <a:rPr lang="en-US" sz="2200" u="heavy" dirty="0">
                  <a:solidFill>
                    <a:schemeClr val="bg1"/>
                  </a:solidFill>
                  <a:uFill>
                    <a:solidFill>
                      <a:srgbClr val="FFC000"/>
                    </a:solidFill>
                  </a:uFill>
                  <a:latin typeface="Bernard MT Condensed" pitchFamily="18" charset="0"/>
                </a:rPr>
                <a:t>PARATHORMONE (parathyroid </a:t>
              </a:r>
              <a:r>
                <a:rPr lang="en-US" sz="2200" u="heavy" dirty="0" smtClean="0">
                  <a:solidFill>
                    <a:schemeClr val="bg1"/>
                  </a:solidFill>
                  <a:uFill>
                    <a:solidFill>
                      <a:srgbClr val="FFC000"/>
                    </a:solidFill>
                  </a:uFill>
                  <a:latin typeface="Bernard MT Condensed" pitchFamily="18" charset="0"/>
                </a:rPr>
                <a:t>hormone) </a:t>
              </a:r>
              <a:endParaRPr lang="en-US" sz="2200" dirty="0">
                <a:solidFill>
                  <a:schemeClr val="bg1"/>
                </a:solidFill>
              </a:endParaRPr>
            </a:p>
          </p:txBody>
        </p:sp>
      </p:grpSp>
      <p:sp>
        <p:nvSpPr>
          <p:cNvPr id="27" name="Rectangle 26"/>
          <p:cNvSpPr/>
          <p:nvPr/>
        </p:nvSpPr>
        <p:spPr>
          <a:xfrm>
            <a:off x="1752600" y="4369713"/>
            <a:ext cx="7467600" cy="387286"/>
          </a:xfrm>
          <a:prstGeom prst="rect">
            <a:avLst/>
          </a:prstGeom>
        </p:spPr>
        <p:txBody>
          <a:bodyPr wrap="square">
            <a:spAutoFit/>
          </a:bodyPr>
          <a:lstStyle/>
          <a:p>
            <a:pPr>
              <a:lnSpc>
                <a:spcPts val="2300"/>
              </a:lnSpc>
            </a:pP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sym typeface="Wingdings 3"/>
              </a:rPr>
              <a:t>osteoclasts &amp; bone </a:t>
            </a:r>
            <a:r>
              <a:rPr lang="en-US" sz="2200" b="1" dirty="0" err="1" smtClean="0">
                <a:solidFill>
                  <a:schemeClr val="bg1"/>
                </a:solidFill>
                <a:latin typeface="Arial Narrow" pitchFamily="34" charset="0"/>
                <a:sym typeface="Wingdings 3"/>
              </a:rPr>
              <a:t>resorption</a:t>
            </a:r>
            <a:endParaRPr lang="en-US" sz="2200" b="1" dirty="0" smtClean="0">
              <a:solidFill>
                <a:schemeClr val="bg1"/>
              </a:solidFill>
              <a:latin typeface="Arial Narrow" pitchFamily="34" charset="0"/>
              <a:sym typeface="Wingdings 3"/>
            </a:endParaRPr>
          </a:p>
        </p:txBody>
      </p:sp>
      <p:sp>
        <p:nvSpPr>
          <p:cNvPr id="29" name="Rectangle 28"/>
          <p:cNvSpPr/>
          <p:nvPr/>
        </p:nvSpPr>
        <p:spPr>
          <a:xfrm>
            <a:off x="76200" y="2057400"/>
            <a:ext cx="1580882" cy="430887"/>
          </a:xfrm>
          <a:prstGeom prst="rect">
            <a:avLst/>
          </a:prstGeom>
        </p:spPr>
        <p:txBody>
          <a:bodyPr wrap="none">
            <a:spAutoFit/>
          </a:bodyPr>
          <a:lstStyle/>
          <a:p>
            <a:r>
              <a:rPr lang="en-US" sz="2200" u="heavy" dirty="0" smtClean="0">
                <a:solidFill>
                  <a:srgbClr val="FDCD03"/>
                </a:solidFill>
                <a:uFill>
                  <a:solidFill>
                    <a:srgbClr val="FFC000"/>
                  </a:solidFill>
                </a:uFill>
                <a:latin typeface="Bernard MT Condensed" pitchFamily="18" charset="0"/>
              </a:rPr>
              <a:t>2. </a:t>
            </a:r>
            <a:r>
              <a:rPr lang="en-US" sz="2200" u="heavy" dirty="0" smtClean="0">
                <a:solidFill>
                  <a:schemeClr val="bg1"/>
                </a:solidFill>
                <a:uFill>
                  <a:solidFill>
                    <a:srgbClr val="FFC000"/>
                  </a:solidFill>
                </a:uFill>
                <a:latin typeface="Bernard MT Condensed" pitchFamily="18" charset="0"/>
              </a:rPr>
              <a:t>CALCITROL</a:t>
            </a:r>
            <a:endParaRPr lang="en-US" sz="2200" dirty="0">
              <a:solidFill>
                <a:schemeClr val="bg1"/>
              </a:solidFill>
            </a:endParaRPr>
          </a:p>
        </p:txBody>
      </p:sp>
      <p:sp>
        <p:nvSpPr>
          <p:cNvPr id="30" name="TextBox 29"/>
          <p:cNvSpPr txBox="1"/>
          <p:nvPr/>
        </p:nvSpPr>
        <p:spPr>
          <a:xfrm>
            <a:off x="76200" y="2514600"/>
            <a:ext cx="7696200" cy="387286"/>
          </a:xfrm>
          <a:prstGeom prst="rect">
            <a:avLst/>
          </a:prstGeom>
          <a:noFill/>
        </p:spPr>
        <p:txBody>
          <a:bodyPr wrap="square" rtlCol="0">
            <a:spAutoFit/>
          </a:bodyPr>
          <a:lstStyle/>
          <a:p>
            <a:pPr>
              <a:lnSpc>
                <a:spcPts val="2300"/>
              </a:lnSpc>
            </a:pP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intestinal Ca &amp; phosphorus absorption</a:t>
            </a:r>
            <a:r>
              <a:rPr lang="en-US" sz="24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bone </a:t>
            </a:r>
            <a:r>
              <a:rPr lang="en-US" sz="2200" b="1" dirty="0" smtClean="0">
                <a:solidFill>
                  <a:schemeClr val="bg1"/>
                </a:solidFill>
                <a:latin typeface="Arial Narrow" pitchFamily="34" charset="0"/>
              </a:rPr>
              <a:t>mineralization</a:t>
            </a:r>
            <a:endParaRPr lang="en-US" sz="2200" b="1" dirty="0" smtClean="0">
              <a:solidFill>
                <a:schemeClr val="bg1"/>
              </a:solidFill>
              <a:latin typeface="Arial Narrow" pitchFamily="34" charset="0"/>
            </a:endParaRPr>
          </a:p>
        </p:txBody>
      </p:sp>
      <p:sp>
        <p:nvSpPr>
          <p:cNvPr id="32" name="Rectangle 31"/>
          <p:cNvSpPr/>
          <p:nvPr/>
        </p:nvSpPr>
        <p:spPr>
          <a:xfrm>
            <a:off x="152400" y="3657600"/>
            <a:ext cx="7924799" cy="707886"/>
          </a:xfrm>
          <a:prstGeom prst="rect">
            <a:avLst/>
          </a:prstGeom>
        </p:spPr>
        <p:txBody>
          <a:bodyPr wrap="square">
            <a:spAutoFit/>
          </a:bodyPr>
          <a:lstStyle/>
          <a:p>
            <a:pPr indent="-256032" fontAlgn="auto">
              <a:lnSpc>
                <a:spcPts val="2300"/>
              </a:lnSpc>
              <a:buBlip>
                <a:blip r:embed="rId3"/>
              </a:buBlip>
              <a:defRPr/>
            </a:pPr>
            <a:r>
              <a:rPr lang="en-US" sz="22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sym typeface="Wingdings 3"/>
              </a:rPr>
              <a:t>osteoclast</a:t>
            </a:r>
            <a:r>
              <a:rPr lang="en-US" sz="2200" b="1" dirty="0" smtClean="0">
                <a:solidFill>
                  <a:schemeClr val="bg1"/>
                </a:solidFill>
                <a:latin typeface="Arial Narrow" pitchFamily="34" charset="0"/>
                <a:sym typeface="Wingdings 3"/>
              </a:rPr>
              <a:t> apoptosis  &amp;  growth factors from </a:t>
            </a:r>
            <a:r>
              <a:rPr lang="en-US" sz="2200" b="1" dirty="0" err="1" smtClean="0">
                <a:solidFill>
                  <a:schemeClr val="bg1"/>
                </a:solidFill>
                <a:latin typeface="Arial Narrow" pitchFamily="34" charset="0"/>
                <a:sym typeface="Wingdings 3"/>
              </a:rPr>
              <a:t>osteoblasts</a:t>
            </a:r>
            <a:endParaRPr lang="en-US" sz="2200" b="1" dirty="0" smtClean="0">
              <a:solidFill>
                <a:schemeClr val="bg1"/>
              </a:solidFill>
              <a:latin typeface="Arial Narrow" pitchFamily="34" charset="0"/>
              <a:sym typeface="Wingdings 3"/>
            </a:endParaRPr>
          </a:p>
          <a:p>
            <a:pPr indent="-256032" fontAlgn="auto">
              <a:lnSpc>
                <a:spcPts val="2300"/>
              </a:lnSpc>
              <a:buBlip>
                <a:blip r:embed="rId3"/>
              </a:buBlip>
              <a:defRPr/>
            </a:pPr>
            <a:r>
              <a:rPr lang="en-US" sz="2200" b="1" dirty="0" smtClean="0">
                <a:solidFill>
                  <a:schemeClr val="bg1"/>
                </a:solidFill>
                <a:latin typeface="Arial Narrow" pitchFamily="34" charset="0"/>
                <a:sym typeface="Wingdings 3"/>
              </a:rPr>
              <a:t>No. &amp; depth of </a:t>
            </a:r>
            <a:r>
              <a:rPr lang="en-US" sz="2200" b="1" dirty="0" err="1" smtClean="0">
                <a:solidFill>
                  <a:schemeClr val="bg1"/>
                </a:solidFill>
                <a:latin typeface="Arial Narrow" pitchFamily="34" charset="0"/>
                <a:sym typeface="Wingdings 3"/>
              </a:rPr>
              <a:t>resorption</a:t>
            </a:r>
            <a:r>
              <a:rPr lang="en-US" sz="2200" b="1" dirty="0" smtClean="0">
                <a:solidFill>
                  <a:schemeClr val="bg1"/>
                </a:solidFill>
                <a:latin typeface="Arial Narrow" pitchFamily="34" charset="0"/>
                <a:sym typeface="Wingdings 3"/>
              </a:rPr>
              <a:t> cavities &amp; release of cytokines</a:t>
            </a:r>
            <a:r>
              <a:rPr lang="en-US" sz="2200" b="1" dirty="0" smtClean="0">
                <a:solidFill>
                  <a:schemeClr val="bg1"/>
                </a:solidFill>
                <a:latin typeface="Arial Narrow" pitchFamily="34" charset="0"/>
              </a:rPr>
              <a:t> </a:t>
            </a:r>
          </a:p>
        </p:txBody>
      </p:sp>
      <p:sp>
        <p:nvSpPr>
          <p:cNvPr id="33" name="Rectangle 32"/>
          <p:cNvSpPr/>
          <p:nvPr/>
        </p:nvSpPr>
        <p:spPr>
          <a:xfrm>
            <a:off x="76200" y="4369713"/>
            <a:ext cx="1654620" cy="430887"/>
          </a:xfrm>
          <a:prstGeom prst="rect">
            <a:avLst/>
          </a:prstGeom>
        </p:spPr>
        <p:txBody>
          <a:bodyPr wrap="none">
            <a:spAutoFit/>
          </a:bodyPr>
          <a:lstStyle/>
          <a:p>
            <a:r>
              <a:rPr lang="en-US" sz="2200" u="heavy" dirty="0" smtClean="0">
                <a:solidFill>
                  <a:srgbClr val="FDCD03"/>
                </a:solidFill>
                <a:uFill>
                  <a:solidFill>
                    <a:srgbClr val="FFC000"/>
                  </a:solidFill>
                </a:uFill>
                <a:latin typeface="Bernard MT Condensed" pitchFamily="18" charset="0"/>
              </a:rPr>
              <a:t>4. </a:t>
            </a:r>
            <a:r>
              <a:rPr lang="en-US" sz="2200" u="heavy" dirty="0" smtClean="0">
                <a:solidFill>
                  <a:schemeClr val="bg1"/>
                </a:solidFill>
                <a:uFill>
                  <a:solidFill>
                    <a:srgbClr val="FFC000"/>
                  </a:solidFill>
                </a:uFill>
                <a:latin typeface="Bernard MT Condensed" pitchFamily="18" charset="0"/>
              </a:rPr>
              <a:t>CALCITONIN</a:t>
            </a:r>
          </a:p>
        </p:txBody>
      </p:sp>
      <p:sp>
        <p:nvSpPr>
          <p:cNvPr id="34" name="Rectangle 33"/>
          <p:cNvSpPr/>
          <p:nvPr/>
        </p:nvSpPr>
        <p:spPr>
          <a:xfrm>
            <a:off x="83158" y="5080197"/>
            <a:ext cx="2329484" cy="430887"/>
          </a:xfrm>
          <a:prstGeom prst="rect">
            <a:avLst/>
          </a:prstGeom>
        </p:spPr>
        <p:txBody>
          <a:bodyPr wrap="none">
            <a:spAutoFit/>
          </a:bodyPr>
          <a:lstStyle/>
          <a:p>
            <a:r>
              <a:rPr lang="en-US" sz="2200" u="heavy" dirty="0" smtClean="0">
                <a:solidFill>
                  <a:srgbClr val="FDCD03"/>
                </a:solidFill>
                <a:uFill>
                  <a:solidFill>
                    <a:srgbClr val="FFC000"/>
                  </a:solidFill>
                </a:uFill>
                <a:latin typeface="Bernard MT Condensed" pitchFamily="18" charset="0"/>
              </a:rPr>
              <a:t>5. </a:t>
            </a:r>
            <a:r>
              <a:rPr lang="en-US" sz="2200" u="heavy" dirty="0" smtClean="0">
                <a:solidFill>
                  <a:schemeClr val="bg1"/>
                </a:solidFill>
                <a:uFill>
                  <a:solidFill>
                    <a:srgbClr val="FFC000"/>
                  </a:solidFill>
                </a:uFill>
                <a:latin typeface="Bernard MT Condensed" pitchFamily="18" charset="0"/>
              </a:rPr>
              <a:t>CLUCOCORTICOIDS</a:t>
            </a:r>
          </a:p>
        </p:txBody>
      </p:sp>
      <p:sp>
        <p:nvSpPr>
          <p:cNvPr id="35" name="Rectangle 34"/>
          <p:cNvSpPr/>
          <p:nvPr/>
        </p:nvSpPr>
        <p:spPr>
          <a:xfrm>
            <a:off x="2438400" y="5093076"/>
            <a:ext cx="6705600" cy="387286"/>
          </a:xfrm>
          <a:prstGeom prst="rect">
            <a:avLst/>
          </a:prstGeom>
        </p:spPr>
        <p:txBody>
          <a:bodyPr wrap="square">
            <a:spAutoFit/>
          </a:bodyPr>
          <a:lstStyle/>
          <a:p>
            <a:pPr>
              <a:lnSpc>
                <a:spcPts val="2300"/>
              </a:lnSpc>
            </a:pPr>
            <a:r>
              <a:rPr lang="en-US" sz="2200" b="1" dirty="0" smtClean="0">
                <a:solidFill>
                  <a:schemeClr val="bg1"/>
                </a:solidFill>
                <a:latin typeface="Arial Narrow" pitchFamily="34" charset="0"/>
                <a:sym typeface="Wingdings 3"/>
              </a:rPr>
              <a:t> apoptosis of </a:t>
            </a:r>
            <a:r>
              <a:rPr lang="en-US" sz="2200" b="1" dirty="0" err="1" smtClean="0">
                <a:solidFill>
                  <a:schemeClr val="bg1"/>
                </a:solidFill>
                <a:latin typeface="Arial Narrow" pitchFamily="34" charset="0"/>
                <a:sym typeface="Wingdings 3"/>
              </a:rPr>
              <a:t>osteoblasts</a:t>
            </a:r>
            <a:r>
              <a:rPr lang="en-US" sz="2200" b="1" dirty="0" smtClean="0">
                <a:solidFill>
                  <a:schemeClr val="bg1"/>
                </a:solidFill>
                <a:latin typeface="Arial Narrow" pitchFamily="34" charset="0"/>
                <a:sym typeface="Wingdings 3"/>
              </a:rPr>
              <a:t> &amp; </a:t>
            </a:r>
            <a:r>
              <a:rPr lang="en-US" sz="2200" b="1" dirty="0" err="1" smtClean="0">
                <a:solidFill>
                  <a:schemeClr val="bg1"/>
                </a:solidFill>
                <a:latin typeface="Arial Narrow" pitchFamily="34" charset="0"/>
                <a:sym typeface="Wingdings 3"/>
              </a:rPr>
              <a:t>osteocytes</a:t>
            </a:r>
            <a:r>
              <a:rPr lang="en-US" sz="2200" b="1" dirty="0" smtClean="0">
                <a:solidFill>
                  <a:schemeClr val="bg1"/>
                </a:solidFill>
                <a:latin typeface="Arial Narrow" pitchFamily="34" charset="0"/>
                <a:sym typeface="Wingdings 3"/>
              </a:rPr>
              <a:t>   </a:t>
            </a:r>
            <a:r>
              <a:rPr lang="en-US" sz="2200" b="1" dirty="0" err="1" smtClean="0">
                <a:solidFill>
                  <a:schemeClr val="bg1"/>
                </a:solidFill>
                <a:latin typeface="Arial Narrow" pitchFamily="34" charset="0"/>
                <a:sym typeface="Wingdings 3"/>
              </a:rPr>
              <a:t>resorption</a:t>
            </a:r>
            <a:endParaRPr lang="en-US" sz="2200" b="1" dirty="0" smtClean="0">
              <a:solidFill>
                <a:schemeClr val="bg1"/>
              </a:solidFill>
              <a:latin typeface="Arial Narrow" pitchFamily="34" charset="0"/>
              <a:sym typeface="Wingdings 3"/>
            </a:endParaRPr>
          </a:p>
        </p:txBody>
      </p:sp>
      <p:grpSp>
        <p:nvGrpSpPr>
          <p:cNvPr id="21" name="Group 20"/>
          <p:cNvGrpSpPr/>
          <p:nvPr/>
        </p:nvGrpSpPr>
        <p:grpSpPr>
          <a:xfrm>
            <a:off x="76200" y="3276600"/>
            <a:ext cx="9409089" cy="430887"/>
            <a:chOff x="76200" y="3276600"/>
            <a:chExt cx="9409089" cy="430887"/>
          </a:xfrm>
        </p:grpSpPr>
        <p:sp>
          <p:nvSpPr>
            <p:cNvPr id="31" name="Rectangle 30"/>
            <p:cNvSpPr/>
            <p:nvPr/>
          </p:nvSpPr>
          <p:spPr>
            <a:xfrm>
              <a:off x="76200" y="3276600"/>
              <a:ext cx="3034805" cy="430887"/>
            </a:xfrm>
            <a:prstGeom prst="rect">
              <a:avLst/>
            </a:prstGeom>
          </p:spPr>
          <p:txBody>
            <a:bodyPr wrap="none">
              <a:spAutoFit/>
            </a:bodyPr>
            <a:lstStyle/>
            <a:p>
              <a:r>
                <a:rPr lang="en-US" sz="2200" u="heavy" dirty="0" smtClean="0">
                  <a:solidFill>
                    <a:srgbClr val="FDCD03"/>
                  </a:solidFill>
                  <a:uFill>
                    <a:solidFill>
                      <a:srgbClr val="FFC000"/>
                    </a:solidFill>
                  </a:uFill>
                  <a:latin typeface="Bernard MT Condensed" pitchFamily="18" charset="0"/>
                </a:rPr>
                <a:t>3. </a:t>
              </a:r>
              <a:r>
                <a:rPr lang="en-US" sz="2200" u="heavy" dirty="0" smtClean="0">
                  <a:solidFill>
                    <a:schemeClr val="bg1"/>
                  </a:solidFill>
                  <a:uFill>
                    <a:solidFill>
                      <a:srgbClr val="FFC000"/>
                    </a:solidFill>
                  </a:uFill>
                  <a:latin typeface="Bernard MT Condensed" pitchFamily="18" charset="0"/>
                </a:rPr>
                <a:t>ESTROGEN  &amp; ANDROGEN</a:t>
              </a:r>
            </a:p>
          </p:txBody>
        </p:sp>
        <p:sp>
          <p:nvSpPr>
            <p:cNvPr id="36" name="Rectangle 35"/>
            <p:cNvSpPr/>
            <p:nvPr/>
          </p:nvSpPr>
          <p:spPr>
            <a:xfrm>
              <a:off x="3084489" y="3276600"/>
              <a:ext cx="6400800" cy="430887"/>
            </a:xfrm>
            <a:prstGeom prst="rect">
              <a:avLst/>
            </a:prstGeom>
          </p:spPr>
          <p:txBody>
            <a:bodyPr wrap="square">
              <a:spAutoFit/>
            </a:bodyPr>
            <a:lstStyle/>
            <a:p>
              <a:pPr indent="-256032" fontAlgn="auto">
                <a:defRPr/>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rate of bone loss by acting on many local factors</a:t>
              </a:r>
            </a:p>
          </p:txBody>
        </p:sp>
      </p:grpSp>
      <p:sp>
        <p:nvSpPr>
          <p:cNvPr id="37" name="Rectangle 36"/>
          <p:cNvSpPr/>
          <p:nvPr/>
        </p:nvSpPr>
        <p:spPr>
          <a:xfrm>
            <a:off x="76200" y="5741313"/>
            <a:ext cx="2520242" cy="430887"/>
          </a:xfrm>
          <a:prstGeom prst="rect">
            <a:avLst/>
          </a:prstGeom>
        </p:spPr>
        <p:txBody>
          <a:bodyPr wrap="none">
            <a:spAutoFit/>
          </a:bodyPr>
          <a:lstStyle/>
          <a:p>
            <a:r>
              <a:rPr lang="en-US" sz="2200" u="heavy" dirty="0" smtClean="0">
                <a:solidFill>
                  <a:srgbClr val="FDCD03"/>
                </a:solidFill>
                <a:uFill>
                  <a:solidFill>
                    <a:srgbClr val="FFC000"/>
                  </a:solidFill>
                </a:uFill>
                <a:latin typeface="Bernard MT Condensed" pitchFamily="18" charset="0"/>
              </a:rPr>
              <a:t>6. </a:t>
            </a:r>
            <a:r>
              <a:rPr lang="en-US" sz="2200" u="heavy" dirty="0" smtClean="0">
                <a:solidFill>
                  <a:schemeClr val="bg1"/>
                </a:solidFill>
                <a:uFill>
                  <a:solidFill>
                    <a:srgbClr val="FFC000"/>
                  </a:solidFill>
                </a:uFill>
                <a:latin typeface="Bernard MT Condensed" pitchFamily="18" charset="0"/>
              </a:rPr>
              <a:t>THYROID HORMONE</a:t>
            </a:r>
          </a:p>
        </p:txBody>
      </p:sp>
      <p:sp>
        <p:nvSpPr>
          <p:cNvPr id="38" name="Rectangle 37"/>
          <p:cNvSpPr/>
          <p:nvPr/>
        </p:nvSpPr>
        <p:spPr>
          <a:xfrm>
            <a:off x="2514600" y="5741313"/>
            <a:ext cx="6629400" cy="430887"/>
          </a:xfrm>
          <a:prstGeom prst="rect">
            <a:avLst/>
          </a:prstGeom>
        </p:spPr>
        <p:txBody>
          <a:bodyPr wrap="square">
            <a:spAutoFit/>
          </a:bodyPr>
          <a:lstStyle/>
          <a:p>
            <a:r>
              <a:rPr lang="en-US" sz="2200" b="1" dirty="0" smtClean="0">
                <a:solidFill>
                  <a:schemeClr val="bg1"/>
                </a:solidFill>
                <a:latin typeface="Arial Narrow" pitchFamily="34" charset="0"/>
                <a:sym typeface="Wingdings 3"/>
              </a:rPr>
              <a:t> Bone turn-over i.e. </a:t>
            </a:r>
            <a:r>
              <a:rPr lang="en-US" sz="2200" b="1" dirty="0" err="1" smtClean="0">
                <a:solidFill>
                  <a:schemeClr val="bg1"/>
                </a:solidFill>
                <a:latin typeface="Arial Narrow" pitchFamily="34" charset="0"/>
                <a:sym typeface="Wingdings 3"/>
              </a:rPr>
              <a:t>resorption</a:t>
            </a:r>
            <a:r>
              <a:rPr lang="en-US" sz="2200" b="1" dirty="0" smtClean="0">
                <a:solidFill>
                  <a:schemeClr val="bg1"/>
                </a:solidFill>
                <a:latin typeface="Arial Narrow" pitchFamily="34" charset="0"/>
                <a:sym typeface="Wingdings 3"/>
              </a:rPr>
              <a:t> &amp; formation</a:t>
            </a:r>
          </a:p>
        </p:txBody>
      </p:sp>
      <p:sp>
        <p:nvSpPr>
          <p:cNvPr id="39" name="Rectangle 38"/>
          <p:cNvSpPr/>
          <p:nvPr/>
        </p:nvSpPr>
        <p:spPr>
          <a:xfrm>
            <a:off x="62247" y="6198513"/>
            <a:ext cx="2410403" cy="430887"/>
          </a:xfrm>
          <a:prstGeom prst="rect">
            <a:avLst/>
          </a:prstGeom>
        </p:spPr>
        <p:txBody>
          <a:bodyPr wrap="none">
            <a:spAutoFit/>
          </a:bodyPr>
          <a:lstStyle/>
          <a:p>
            <a:r>
              <a:rPr lang="en-US" sz="2200" u="heavy" dirty="0" smtClean="0">
                <a:solidFill>
                  <a:srgbClr val="FDCD03"/>
                </a:solidFill>
                <a:uFill>
                  <a:solidFill>
                    <a:srgbClr val="FFC000"/>
                  </a:solidFill>
                </a:uFill>
                <a:latin typeface="Bernard MT Condensed" pitchFamily="18" charset="0"/>
              </a:rPr>
              <a:t>7.</a:t>
            </a:r>
            <a:r>
              <a:rPr lang="en-US" sz="2200" u="heavy" dirty="0" smtClean="0">
                <a:solidFill>
                  <a:schemeClr val="bg1"/>
                </a:solidFill>
                <a:uFill>
                  <a:solidFill>
                    <a:srgbClr val="FFC000"/>
                  </a:solidFill>
                </a:uFill>
                <a:latin typeface="Bernard MT Condensed" pitchFamily="18" charset="0"/>
              </a:rPr>
              <a:t> Growth hormone </a:t>
            </a:r>
            <a:r>
              <a:rPr lang="en-US" dirty="0" smtClean="0"/>
              <a:t> </a:t>
            </a:r>
            <a:endParaRPr lang="en-US" dirty="0"/>
          </a:p>
        </p:txBody>
      </p:sp>
      <p:sp>
        <p:nvSpPr>
          <p:cNvPr id="40" name="Rectangle 39"/>
          <p:cNvSpPr/>
          <p:nvPr/>
        </p:nvSpPr>
        <p:spPr>
          <a:xfrm>
            <a:off x="3124200" y="6198513"/>
            <a:ext cx="5943600" cy="430887"/>
          </a:xfrm>
          <a:prstGeom prst="rect">
            <a:avLst/>
          </a:prstGeom>
        </p:spPr>
        <p:txBody>
          <a:bodyPr wrap="square">
            <a:spAutoFit/>
          </a:bodyPr>
          <a:lstStyle/>
          <a:p>
            <a:r>
              <a:rPr lang="en-US" sz="2200" b="1" dirty="0" smtClean="0">
                <a:solidFill>
                  <a:schemeClr val="bg1"/>
                </a:solidFill>
                <a:latin typeface="Arial Narrow" pitchFamily="34" charset="0"/>
                <a:sym typeface="Wingdings 3"/>
              </a:rPr>
              <a:t> skeletal </a:t>
            </a:r>
            <a:r>
              <a:rPr lang="en-US" sz="2200" b="1" dirty="0" smtClean="0">
                <a:solidFill>
                  <a:schemeClr val="bg1"/>
                </a:solidFill>
                <a:latin typeface="Arial Narrow" pitchFamily="34" charset="0"/>
                <a:sym typeface="Wingdings 3"/>
              </a:rPr>
              <a:t>growth</a:t>
            </a:r>
            <a:endParaRPr lang="en-US" sz="2200" b="1" dirty="0" smtClean="0">
              <a:solidFill>
                <a:schemeClr val="bg1"/>
              </a:solidFill>
              <a:latin typeface="Arial Narrow" pitchFamily="34" charset="0"/>
              <a:sym typeface="Wingdings 3"/>
            </a:endParaRPr>
          </a:p>
        </p:txBody>
      </p:sp>
      <p:sp>
        <p:nvSpPr>
          <p:cNvPr id="41" name="Rectangle 40"/>
          <p:cNvSpPr/>
          <p:nvPr/>
        </p:nvSpPr>
        <p:spPr>
          <a:xfrm>
            <a:off x="76200" y="228600"/>
            <a:ext cx="5489260" cy="461665"/>
          </a:xfrm>
          <a:prstGeom prst="rect">
            <a:avLst/>
          </a:prstGeom>
        </p:spPr>
        <p:txBody>
          <a:bodyPr wrap="none">
            <a:spAutoFit/>
          </a:bodyPr>
          <a:lstStyle/>
          <a:p>
            <a:r>
              <a:rPr lang="en-US" sz="2400" dirty="0" smtClean="0">
                <a:solidFill>
                  <a:srgbClr val="FFED01"/>
                </a:solidFill>
                <a:latin typeface="Bernard MT Condensed" pitchFamily="18" charset="0"/>
                <a:sym typeface="Wingdings 3"/>
              </a:rPr>
              <a:t>SYSTEMIC HORMONES Controlling Remodeling</a:t>
            </a:r>
            <a:endParaRPr lang="en-US" sz="2400" dirty="0">
              <a:solidFill>
                <a:srgbClr val="FFED01"/>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Right)">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trips(downRight)">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Righ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10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strips(downRight)">
                                      <p:cBhvr>
                                        <p:cTn id="37" dur="1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trips(downRight)">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strips(downRight)">
                                      <p:cBhvr>
                                        <p:cTn id="47" dur="10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strips(downRight)">
                                      <p:cBhvr>
                                        <p:cTn id="52" dur="1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strips(downRight)">
                                      <p:cBhvr>
                                        <p:cTn id="57" dur="10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strips(downRight)">
                                      <p:cBhvr>
                                        <p:cTn id="62" dur="10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strips(downRight)">
                                      <p:cBhvr>
                                        <p:cTn id="67" dur="10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strips(downRight)">
                                      <p:cBhvr>
                                        <p:cTn id="7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P spid="29" grpId="0"/>
      <p:bldP spid="30" grpId="0"/>
      <p:bldP spid="32" grpId="0"/>
      <p:bldP spid="33" grpId="0"/>
      <p:bldP spid="34" grpId="0"/>
      <p:bldP spid="35"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32" name="Group 31"/>
          <p:cNvGrpSpPr/>
          <p:nvPr/>
        </p:nvGrpSpPr>
        <p:grpSpPr>
          <a:xfrm>
            <a:off x="0" y="3352800"/>
            <a:ext cx="9144000" cy="3505200"/>
            <a:chOff x="0" y="3352800"/>
            <a:chExt cx="9144000" cy="3505200"/>
          </a:xfrm>
        </p:grpSpPr>
        <p:pic>
          <p:nvPicPr>
            <p:cNvPr id="4" name="Picture 4" descr="http://s4.hubimg.com/u/3980151_f520.jpg"/>
            <p:cNvPicPr>
              <a:picLocks noChangeAspect="1" noChangeArrowheads="1"/>
            </p:cNvPicPr>
            <p:nvPr/>
          </p:nvPicPr>
          <p:blipFill>
            <a:blip r:embed="rId3" cstate="print">
              <a:lum bright="-20000" contrast="30000"/>
            </a:blip>
            <a:srcRect t="6916" b="13696"/>
            <a:stretch>
              <a:fillRect/>
            </a:stretch>
          </p:blipFill>
          <p:spPr bwMode="auto">
            <a:xfrm>
              <a:off x="0" y="3352800"/>
              <a:ext cx="9144000" cy="3505200"/>
            </a:xfrm>
            <a:prstGeom prst="rect">
              <a:avLst/>
            </a:prstGeom>
            <a:noFill/>
          </p:spPr>
        </p:pic>
        <p:sp>
          <p:nvSpPr>
            <p:cNvPr id="26" name="Rectangle 25"/>
            <p:cNvSpPr/>
            <p:nvPr/>
          </p:nvSpPr>
          <p:spPr>
            <a:xfrm>
              <a:off x="2704563" y="3860442"/>
              <a:ext cx="1219200" cy="400110"/>
            </a:xfrm>
            <a:prstGeom prst="rect">
              <a:avLst/>
            </a:prstGeom>
          </p:spPr>
          <p:txBody>
            <a:bodyPr wrap="square">
              <a:spAutoFit/>
            </a:bodyPr>
            <a:lstStyle/>
            <a:p>
              <a:pPr marL="0" lvl="1"/>
              <a:r>
                <a:rPr lang="en-US" sz="2000" b="1" dirty="0" smtClean="0">
                  <a:solidFill>
                    <a:srgbClr val="5300CC"/>
                  </a:solidFill>
                  <a:latin typeface="Arial Narrow" pitchFamily="34" charset="0"/>
                </a:rPr>
                <a:t>2-6 weeks</a:t>
              </a:r>
            </a:p>
          </p:txBody>
        </p:sp>
        <p:sp>
          <p:nvSpPr>
            <p:cNvPr id="27" name="Rectangle 26"/>
            <p:cNvSpPr/>
            <p:nvPr/>
          </p:nvSpPr>
          <p:spPr>
            <a:xfrm>
              <a:off x="4523706" y="3847563"/>
              <a:ext cx="1447800" cy="400110"/>
            </a:xfrm>
            <a:prstGeom prst="rect">
              <a:avLst/>
            </a:prstGeom>
          </p:spPr>
          <p:txBody>
            <a:bodyPr wrap="square">
              <a:spAutoFit/>
            </a:bodyPr>
            <a:lstStyle/>
            <a:p>
              <a:pPr marL="0" lvl="1"/>
              <a:r>
                <a:rPr lang="en-US" sz="2000" b="1" dirty="0" smtClean="0">
                  <a:solidFill>
                    <a:srgbClr val="5300CC"/>
                  </a:solidFill>
                  <a:latin typeface="Arial Narrow" pitchFamily="34" charset="0"/>
                </a:rPr>
                <a:t>~2-6 months</a:t>
              </a:r>
            </a:p>
          </p:txBody>
        </p:sp>
        <p:cxnSp>
          <p:nvCxnSpPr>
            <p:cNvPr id="28" name="Straight Arrow Connector 27"/>
            <p:cNvCxnSpPr/>
            <p:nvPr/>
          </p:nvCxnSpPr>
          <p:spPr>
            <a:xfrm>
              <a:off x="2362200" y="3886200"/>
              <a:ext cx="1752600" cy="1588"/>
            </a:xfrm>
            <a:prstGeom prst="straightConnector1">
              <a:avLst/>
            </a:prstGeom>
            <a:ln w="38100">
              <a:solidFill>
                <a:srgbClr val="66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91000" y="3886200"/>
              <a:ext cx="2209800" cy="1588"/>
            </a:xfrm>
            <a:prstGeom prst="straightConnector1">
              <a:avLst/>
            </a:prstGeom>
            <a:ln w="38100">
              <a:solidFill>
                <a:srgbClr val="66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5745" y="6519446"/>
              <a:ext cx="2763898" cy="338554"/>
            </a:xfrm>
            <a:prstGeom prst="rect">
              <a:avLst/>
            </a:prstGeom>
          </p:spPr>
          <p:txBody>
            <a:bodyPr wrap="none">
              <a:spAutoFit/>
            </a:bodyPr>
            <a:lstStyle/>
            <a:p>
              <a:r>
                <a:rPr lang="en-US" sz="1600" dirty="0" smtClean="0">
                  <a:latin typeface="Bernard MT Condensed" pitchFamily="18" charset="0"/>
                </a:rPr>
                <a:t>Mineralized extracellular matrix </a:t>
              </a:r>
              <a:endParaRPr lang="en-US" sz="1600" dirty="0">
                <a:latin typeface="Bernard MT Condensed" pitchFamily="18" charset="0"/>
              </a:endParaRPr>
            </a:p>
          </p:txBody>
        </p:sp>
        <p:sp>
          <p:nvSpPr>
            <p:cNvPr id="25" name="Rectangle 24"/>
            <p:cNvSpPr/>
            <p:nvPr/>
          </p:nvSpPr>
          <p:spPr>
            <a:xfrm>
              <a:off x="5108504" y="4881850"/>
              <a:ext cx="2590800" cy="528350"/>
            </a:xfrm>
            <a:prstGeom prst="rect">
              <a:avLst/>
            </a:prstGeom>
          </p:spPr>
          <p:txBody>
            <a:bodyPr wrap="square">
              <a:spAutoFit/>
            </a:bodyPr>
            <a:lstStyle/>
            <a:p>
              <a:pPr algn="r">
                <a:lnSpc>
                  <a:spcPts val="1700"/>
                </a:lnSpc>
              </a:pPr>
              <a:r>
                <a:rPr lang="en-US" sz="1600" dirty="0" smtClean="0">
                  <a:latin typeface="Bernard MT Condensed" pitchFamily="18" charset="0"/>
                </a:rPr>
                <a:t>Non-mineralized </a:t>
              </a:r>
            </a:p>
            <a:p>
              <a:pPr algn="r">
                <a:lnSpc>
                  <a:spcPts val="1700"/>
                </a:lnSpc>
              </a:pPr>
              <a:r>
                <a:rPr lang="en-US" sz="1600" dirty="0" smtClean="0">
                  <a:latin typeface="Bernard MT Condensed" pitchFamily="18" charset="0"/>
                </a:rPr>
                <a:t>extracellular matrix (</a:t>
              </a:r>
              <a:r>
                <a:rPr lang="en-US" sz="1600" dirty="0" err="1" smtClean="0">
                  <a:latin typeface="Bernard MT Condensed" pitchFamily="18" charset="0"/>
                </a:rPr>
                <a:t>osteoid</a:t>
              </a:r>
              <a:r>
                <a:rPr lang="en-US" sz="1600" dirty="0" smtClean="0">
                  <a:latin typeface="Bernard MT Condensed" pitchFamily="18" charset="0"/>
                </a:rPr>
                <a:t>) </a:t>
              </a:r>
              <a:endParaRPr lang="en-US" sz="1600" dirty="0">
                <a:latin typeface="Bernard MT Condensed" pitchFamily="18" charset="0"/>
              </a:endParaRPr>
            </a:p>
          </p:txBody>
        </p:sp>
      </p:grpSp>
      <p:grpSp>
        <p:nvGrpSpPr>
          <p:cNvPr id="5" name="Group 4"/>
          <p:cNvGrpSpPr/>
          <p:nvPr/>
        </p:nvGrpSpPr>
        <p:grpSpPr>
          <a:xfrm>
            <a:off x="765048" y="381000"/>
            <a:ext cx="5791200" cy="2667000"/>
            <a:chOff x="914400" y="222873"/>
            <a:chExt cx="5410200" cy="2785503"/>
          </a:xfrm>
        </p:grpSpPr>
        <p:sp>
          <p:nvSpPr>
            <p:cNvPr id="6" name="Rectangle 5"/>
            <p:cNvSpPr/>
            <p:nvPr/>
          </p:nvSpPr>
          <p:spPr>
            <a:xfrm>
              <a:off x="914400" y="222873"/>
              <a:ext cx="5410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restorativemedicine.org/books/fundamentals-of-naturopathic-endocrinology/professionals/thyroid-and-parathyroid-disorders/spr_20070625155114_fig1_osteoclasts.jpg"/>
            <p:cNvPicPr>
              <a:picLocks noChangeAspect="1" noChangeArrowheads="1"/>
            </p:cNvPicPr>
            <p:nvPr/>
          </p:nvPicPr>
          <p:blipFill>
            <a:blip r:embed="rId4" cstate="print">
              <a:lum bright="-10000" contrast="30000"/>
            </a:blip>
            <a:srcRect l="42182" r="37879" b="81987"/>
            <a:stretch>
              <a:fillRect/>
            </a:stretch>
          </p:blipFill>
          <p:spPr bwMode="auto">
            <a:xfrm>
              <a:off x="988512" y="222873"/>
              <a:ext cx="838200" cy="685801"/>
            </a:xfrm>
            <a:prstGeom prst="rect">
              <a:avLst/>
            </a:prstGeom>
            <a:noFill/>
          </p:spPr>
        </p:pic>
        <p:pic>
          <p:nvPicPr>
            <p:cNvPr id="8" name="Picture 2" descr="http://www.restorativemedicine.org/books/fundamentals-of-naturopathic-endocrinology/professionals/thyroid-and-parathyroid-disorders/spr_20070625155114_fig1_osteoclasts.jpg"/>
            <p:cNvPicPr>
              <a:picLocks noChangeAspect="1" noChangeArrowheads="1"/>
            </p:cNvPicPr>
            <p:nvPr/>
          </p:nvPicPr>
          <p:blipFill>
            <a:blip r:embed="rId4" cstate="print">
              <a:lum bright="-10000" contrast="30000"/>
            </a:blip>
            <a:srcRect l="69697" r="9091" b="82568"/>
            <a:stretch>
              <a:fillRect/>
            </a:stretch>
          </p:blipFill>
          <p:spPr bwMode="auto">
            <a:xfrm>
              <a:off x="3352800" y="222873"/>
              <a:ext cx="914400" cy="685800"/>
            </a:xfrm>
            <a:prstGeom prst="rect">
              <a:avLst/>
            </a:prstGeom>
            <a:noFill/>
          </p:spPr>
        </p:pic>
        <p:pic>
          <p:nvPicPr>
            <p:cNvPr id="9" name="Picture 2" descr="http://www.umich.edu/news/Releases/2005/Feb05/img/bone.jpg"/>
            <p:cNvPicPr>
              <a:picLocks noChangeAspect="1" noChangeArrowheads="1"/>
            </p:cNvPicPr>
            <p:nvPr/>
          </p:nvPicPr>
          <p:blipFill>
            <a:blip r:embed="rId5" cstate="print"/>
            <a:srcRect t="23093" b="34021"/>
            <a:stretch>
              <a:fillRect/>
            </a:stretch>
          </p:blipFill>
          <p:spPr bwMode="auto">
            <a:xfrm>
              <a:off x="914400" y="1027176"/>
              <a:ext cx="5410200" cy="1981200"/>
            </a:xfrm>
            <a:prstGeom prst="rect">
              <a:avLst/>
            </a:prstGeom>
            <a:noFill/>
          </p:spPr>
        </p:pic>
        <p:cxnSp>
          <p:nvCxnSpPr>
            <p:cNvPr id="10" name="Straight Arrow Connector 9"/>
            <p:cNvCxnSpPr/>
            <p:nvPr/>
          </p:nvCxnSpPr>
          <p:spPr>
            <a:xfrm rot="5400000">
              <a:off x="3695700" y="11049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171456" y="991792"/>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rot="5400000">
            <a:off x="3048397" y="3428603"/>
            <a:ext cx="213439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95400" y="2971800"/>
            <a:ext cx="304800" cy="307777"/>
          </a:xfrm>
          <a:prstGeom prst="rect">
            <a:avLst/>
          </a:prstGeom>
          <a:solidFill>
            <a:srgbClr val="FFC000"/>
          </a:solidFill>
        </p:spPr>
        <p:txBody>
          <a:bodyPr wrap="square" rtlCol="0">
            <a:spAutoFit/>
          </a:bodyPr>
          <a:lstStyle/>
          <a:p>
            <a:r>
              <a:rPr lang="en-US" sz="1400" dirty="0" smtClean="0">
                <a:latin typeface="Bernard MT Condensed" pitchFamily="18" charset="0"/>
              </a:rPr>
              <a:t>1. </a:t>
            </a:r>
            <a:endParaRPr lang="en-US" sz="1400" dirty="0">
              <a:latin typeface="Bernard MT Condensed" pitchFamily="18" charset="0"/>
            </a:endParaRPr>
          </a:p>
        </p:txBody>
      </p:sp>
      <p:sp>
        <p:nvSpPr>
          <p:cNvPr id="15" name="TextBox 14"/>
          <p:cNvSpPr txBox="1"/>
          <p:nvPr/>
        </p:nvSpPr>
        <p:spPr>
          <a:xfrm>
            <a:off x="2362200" y="2971800"/>
            <a:ext cx="381000" cy="307777"/>
          </a:xfrm>
          <a:prstGeom prst="rect">
            <a:avLst/>
          </a:prstGeom>
          <a:solidFill>
            <a:srgbClr val="FFC000"/>
          </a:solidFill>
        </p:spPr>
        <p:txBody>
          <a:bodyPr wrap="square" rtlCol="0">
            <a:spAutoFit/>
          </a:bodyPr>
          <a:lstStyle/>
          <a:p>
            <a:r>
              <a:rPr lang="en-US" sz="1400" dirty="0" smtClean="0">
                <a:latin typeface="Bernard MT Condensed" pitchFamily="18" charset="0"/>
              </a:rPr>
              <a:t>2. </a:t>
            </a:r>
            <a:endParaRPr lang="en-US" sz="1400" dirty="0">
              <a:latin typeface="Bernard MT Condensed" pitchFamily="18" charset="0"/>
            </a:endParaRPr>
          </a:p>
        </p:txBody>
      </p:sp>
      <p:sp>
        <p:nvSpPr>
          <p:cNvPr id="16" name="TextBox 15"/>
          <p:cNvSpPr txBox="1"/>
          <p:nvPr/>
        </p:nvSpPr>
        <p:spPr>
          <a:xfrm>
            <a:off x="3429000" y="2971800"/>
            <a:ext cx="381000" cy="307777"/>
          </a:xfrm>
          <a:prstGeom prst="rect">
            <a:avLst/>
          </a:prstGeom>
          <a:solidFill>
            <a:srgbClr val="FFC000"/>
          </a:solidFill>
        </p:spPr>
        <p:txBody>
          <a:bodyPr wrap="square" rtlCol="0">
            <a:spAutoFit/>
          </a:bodyPr>
          <a:lstStyle/>
          <a:p>
            <a:r>
              <a:rPr lang="en-US" sz="1400" dirty="0" smtClean="0">
                <a:latin typeface="Bernard MT Condensed" pitchFamily="18" charset="0"/>
              </a:rPr>
              <a:t>3. </a:t>
            </a:r>
            <a:endParaRPr lang="en-US" sz="1400" dirty="0">
              <a:latin typeface="Bernard MT Condensed" pitchFamily="18" charset="0"/>
            </a:endParaRPr>
          </a:p>
        </p:txBody>
      </p:sp>
      <p:sp>
        <p:nvSpPr>
          <p:cNvPr id="17" name="TextBox 16"/>
          <p:cNvSpPr txBox="1"/>
          <p:nvPr/>
        </p:nvSpPr>
        <p:spPr>
          <a:xfrm>
            <a:off x="4419600" y="2971800"/>
            <a:ext cx="381000" cy="307777"/>
          </a:xfrm>
          <a:prstGeom prst="rect">
            <a:avLst/>
          </a:prstGeom>
          <a:solidFill>
            <a:srgbClr val="FFC000"/>
          </a:solidFill>
        </p:spPr>
        <p:txBody>
          <a:bodyPr wrap="square" rtlCol="0">
            <a:spAutoFit/>
          </a:bodyPr>
          <a:lstStyle/>
          <a:p>
            <a:r>
              <a:rPr lang="en-US" sz="1400" dirty="0" smtClean="0">
                <a:latin typeface="Bernard MT Condensed" pitchFamily="18" charset="0"/>
              </a:rPr>
              <a:t>4. </a:t>
            </a:r>
            <a:endParaRPr lang="en-US" sz="1400" dirty="0">
              <a:latin typeface="Bernard MT Condensed" pitchFamily="18" charset="0"/>
            </a:endParaRPr>
          </a:p>
        </p:txBody>
      </p:sp>
      <p:sp>
        <p:nvSpPr>
          <p:cNvPr id="18" name="TextBox 17"/>
          <p:cNvSpPr txBox="1"/>
          <p:nvPr/>
        </p:nvSpPr>
        <p:spPr>
          <a:xfrm>
            <a:off x="5562600" y="2971800"/>
            <a:ext cx="381000" cy="307777"/>
          </a:xfrm>
          <a:prstGeom prst="rect">
            <a:avLst/>
          </a:prstGeom>
          <a:solidFill>
            <a:srgbClr val="FFC000"/>
          </a:solidFill>
        </p:spPr>
        <p:txBody>
          <a:bodyPr wrap="square" rtlCol="0">
            <a:spAutoFit/>
          </a:bodyPr>
          <a:lstStyle/>
          <a:p>
            <a:r>
              <a:rPr lang="en-US" sz="1400" dirty="0" smtClean="0">
                <a:latin typeface="Bernard MT Condensed" pitchFamily="18" charset="0"/>
              </a:rPr>
              <a:t>5. </a:t>
            </a:r>
            <a:endParaRPr lang="en-US" sz="1400" dirty="0">
              <a:latin typeface="Bernard MT Condensed" pitchFamily="18" charset="0"/>
            </a:endParaRPr>
          </a:p>
        </p:txBody>
      </p:sp>
      <p:sp>
        <p:nvSpPr>
          <p:cNvPr id="19" name="Rectangle 18"/>
          <p:cNvSpPr/>
          <p:nvPr/>
        </p:nvSpPr>
        <p:spPr>
          <a:xfrm>
            <a:off x="0" y="0"/>
            <a:ext cx="5032147" cy="523220"/>
          </a:xfrm>
          <a:prstGeom prst="rect">
            <a:avLst/>
          </a:prstGeom>
        </p:spPr>
        <p:txBody>
          <a:bodyPr wrap="none">
            <a:spAutoFit/>
          </a:bodyPr>
          <a:lstStyle/>
          <a:p>
            <a:r>
              <a:rPr lang="en-US" sz="2800" dirty="0" smtClean="0">
                <a:latin typeface="Berlin Sans FB Demi" pitchFamily="34" charset="0"/>
              </a:rPr>
              <a:t>Stages of BONE REMODELING</a:t>
            </a:r>
            <a:endParaRPr lang="en-US" sz="2800" dirty="0">
              <a:latin typeface="Berlin Sans FB Demi" pitchFamily="34" charset="0"/>
            </a:endParaRPr>
          </a:p>
        </p:txBody>
      </p:sp>
      <p:sp>
        <p:nvSpPr>
          <p:cNvPr id="21" name="Rectangle 20"/>
          <p:cNvSpPr/>
          <p:nvPr/>
        </p:nvSpPr>
        <p:spPr>
          <a:xfrm>
            <a:off x="5257800" y="50442"/>
            <a:ext cx="2514600" cy="769441"/>
          </a:xfrm>
          <a:prstGeom prst="rect">
            <a:avLst/>
          </a:prstGeom>
        </p:spPr>
        <p:txBody>
          <a:bodyPr wrap="square">
            <a:spAutoFit/>
          </a:bodyPr>
          <a:lstStyle/>
          <a:p>
            <a:pPr marL="0" lvl="1" algn="ctr"/>
            <a:r>
              <a:rPr lang="en-US" sz="2200" b="1" dirty="0" smtClean="0">
                <a:latin typeface="Arial Narrow" pitchFamily="34" charset="0"/>
              </a:rPr>
              <a:t>Occurs at </a:t>
            </a:r>
            <a:r>
              <a:rPr lang="en-US" sz="2200" b="1" dirty="0" err="1" smtClean="0">
                <a:latin typeface="Arial Narrow" pitchFamily="34" charset="0"/>
              </a:rPr>
              <a:t>periosteal</a:t>
            </a:r>
            <a:r>
              <a:rPr lang="en-US" sz="2200" b="1" dirty="0" smtClean="0">
                <a:latin typeface="Arial Narrow" pitchFamily="34" charset="0"/>
              </a:rPr>
              <a:t> &amp; </a:t>
            </a:r>
            <a:r>
              <a:rPr lang="en-US" sz="2200" b="1" dirty="0" err="1" smtClean="0">
                <a:latin typeface="Arial Narrow" pitchFamily="34" charset="0"/>
              </a:rPr>
              <a:t>endosteal</a:t>
            </a:r>
            <a:r>
              <a:rPr lang="en-US" sz="2200" b="1" dirty="0" smtClean="0">
                <a:latin typeface="Arial Narrow" pitchFamily="34" charset="0"/>
              </a:rPr>
              <a:t> surfaces</a:t>
            </a:r>
          </a:p>
        </p:txBody>
      </p:sp>
      <p:grpSp>
        <p:nvGrpSpPr>
          <p:cNvPr id="38" name="Group 37"/>
          <p:cNvGrpSpPr/>
          <p:nvPr/>
        </p:nvGrpSpPr>
        <p:grpSpPr>
          <a:xfrm>
            <a:off x="1752600" y="2604753"/>
            <a:ext cx="563172" cy="2426829"/>
            <a:chOff x="1752600" y="2604753"/>
            <a:chExt cx="563172" cy="2426829"/>
          </a:xfrm>
        </p:grpSpPr>
        <p:cxnSp>
          <p:nvCxnSpPr>
            <p:cNvPr id="12" name="Straight Arrow Connector 11"/>
            <p:cNvCxnSpPr/>
            <p:nvPr/>
          </p:nvCxnSpPr>
          <p:spPr>
            <a:xfrm rot="16200000" flipH="1">
              <a:off x="1385295" y="4101105"/>
              <a:ext cx="1831182" cy="297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714500" y="2642853"/>
              <a:ext cx="6096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up)">
                                      <p:cBhvr>
                                        <p:cTn id="14" dur="1000"/>
                                        <p:tgtEl>
                                          <p:spTgt spid="38"/>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657" y="410870"/>
            <a:ext cx="8882943" cy="6066130"/>
          </a:xfrm>
          <a:prstGeom prst="rect">
            <a:avLst/>
          </a:prstGeom>
        </p:spPr>
      </p:pic>
    </p:spTree>
    <p:extLst>
      <p:ext uri="{BB962C8B-B14F-4D97-AF65-F5344CB8AC3E}">
        <p14:creationId xmlns:p14="http://schemas.microsoft.com/office/powerpoint/2010/main" val="139539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2000">
              <a:srgbClr val="341C5E"/>
            </a:gs>
            <a:gs pos="63000">
              <a:srgbClr val="4B0387"/>
            </a:gs>
            <a:gs pos="84000">
              <a:srgbClr val="B3A979">
                <a:alpha val="83000"/>
              </a:srgbClr>
            </a:gs>
            <a:gs pos="92000">
              <a:srgbClr val="FDCD03"/>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8" name="Group 27"/>
          <p:cNvGrpSpPr/>
          <p:nvPr/>
        </p:nvGrpSpPr>
        <p:grpSpPr>
          <a:xfrm>
            <a:off x="4572000" y="-152400"/>
            <a:ext cx="4572000" cy="3429000"/>
            <a:chOff x="4572000" y="-152400"/>
            <a:chExt cx="4572000" cy="3429000"/>
          </a:xfrm>
        </p:grpSpPr>
        <p:pic>
          <p:nvPicPr>
            <p:cNvPr id="9" name="Picture 2" descr="http://www.faqs.org/photo-dict/photofiles/list/5227/6874balance_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52400"/>
              <a:ext cx="4572000" cy="3429000"/>
            </a:xfrm>
            <a:prstGeom prst="rect">
              <a:avLst/>
            </a:prstGeom>
            <a:noFill/>
          </p:spPr>
        </p:pic>
        <p:sp>
          <p:nvSpPr>
            <p:cNvPr id="6" name="TextBox 5"/>
            <p:cNvSpPr txBox="1"/>
            <p:nvPr/>
          </p:nvSpPr>
          <p:spPr>
            <a:xfrm>
              <a:off x="7924800" y="2057400"/>
              <a:ext cx="1219200" cy="369332"/>
            </a:xfrm>
            <a:prstGeom prst="rect">
              <a:avLst/>
            </a:prstGeom>
            <a:noFill/>
          </p:spPr>
          <p:txBody>
            <a:bodyPr wrap="square" rtlCol="0">
              <a:spAutoFit/>
            </a:bodyPr>
            <a:lstStyle/>
            <a:p>
              <a:r>
                <a:rPr lang="en-US" dirty="0" smtClean="0">
                  <a:solidFill>
                    <a:schemeClr val="bg1"/>
                  </a:solidFill>
                  <a:latin typeface="Bernard MT Condensed" pitchFamily="18" charset="0"/>
                </a:rPr>
                <a:t>Formation</a:t>
              </a:r>
              <a:endParaRPr lang="en-US" dirty="0">
                <a:solidFill>
                  <a:schemeClr val="bg1"/>
                </a:solidFill>
                <a:latin typeface="Bernard MT Condensed" pitchFamily="18" charset="0"/>
              </a:endParaRPr>
            </a:p>
          </p:txBody>
        </p:sp>
        <p:sp>
          <p:nvSpPr>
            <p:cNvPr id="14" name="TextBox 13"/>
            <p:cNvSpPr txBox="1"/>
            <p:nvPr/>
          </p:nvSpPr>
          <p:spPr>
            <a:xfrm>
              <a:off x="5105400" y="2830131"/>
              <a:ext cx="1219200" cy="369332"/>
            </a:xfrm>
            <a:prstGeom prst="rect">
              <a:avLst/>
            </a:prstGeom>
            <a:noFill/>
          </p:spPr>
          <p:txBody>
            <a:bodyPr wrap="square" rtlCol="0">
              <a:spAutoFit/>
            </a:bodyPr>
            <a:lstStyle/>
            <a:p>
              <a:r>
                <a:rPr lang="en-US" dirty="0" err="1" smtClean="0">
                  <a:solidFill>
                    <a:srgbClr val="FFFF00"/>
                  </a:solidFill>
                  <a:latin typeface="Bernard MT Condensed" pitchFamily="18" charset="0"/>
                </a:rPr>
                <a:t>Resorption</a:t>
              </a:r>
              <a:endParaRPr lang="en-US" dirty="0">
                <a:solidFill>
                  <a:srgbClr val="FFFF00"/>
                </a:solidFill>
                <a:latin typeface="Bernard MT Condensed" pitchFamily="18" charset="0"/>
              </a:endParaRPr>
            </a:p>
          </p:txBody>
        </p:sp>
      </p:grpSp>
      <p:sp>
        <p:nvSpPr>
          <p:cNvPr id="16" name="Rectangle 15"/>
          <p:cNvSpPr/>
          <p:nvPr/>
        </p:nvSpPr>
        <p:spPr>
          <a:xfrm>
            <a:off x="6477000" y="2856030"/>
            <a:ext cx="2467342" cy="584775"/>
          </a:xfrm>
          <a:prstGeom prst="rect">
            <a:avLst/>
          </a:prstGeom>
          <a:solidFill>
            <a:srgbClr val="7030A0"/>
          </a:solidFill>
        </p:spPr>
        <p:txBody>
          <a:bodyPr wrap="none">
            <a:spAutoFit/>
          </a:bodyPr>
          <a:lstStyle/>
          <a:p>
            <a:r>
              <a:rPr lang="en-US" sz="3200" dirty="0" smtClean="0">
                <a:solidFill>
                  <a:srgbClr val="FCF004"/>
                </a:solidFill>
                <a:latin typeface="Bernard MT Condensed" pitchFamily="18" charset="0"/>
              </a:rPr>
              <a:t>OSTEOPOROSIS</a:t>
            </a:r>
            <a:endParaRPr lang="en-US" sz="3200" dirty="0">
              <a:solidFill>
                <a:srgbClr val="FCF004"/>
              </a:solidFill>
              <a:latin typeface="Bernard MT Condensed" pitchFamily="18" charset="0"/>
            </a:endParaRPr>
          </a:p>
        </p:txBody>
      </p:sp>
      <p:grpSp>
        <p:nvGrpSpPr>
          <p:cNvPr id="27" name="Group 26"/>
          <p:cNvGrpSpPr/>
          <p:nvPr/>
        </p:nvGrpSpPr>
        <p:grpSpPr>
          <a:xfrm>
            <a:off x="113763" y="275510"/>
            <a:ext cx="3086637" cy="3077290"/>
            <a:chOff x="113763" y="275510"/>
            <a:chExt cx="3086637" cy="3077290"/>
          </a:xfrm>
        </p:grpSpPr>
        <p:grpSp>
          <p:nvGrpSpPr>
            <p:cNvPr id="17" name="Group 16"/>
            <p:cNvGrpSpPr/>
            <p:nvPr/>
          </p:nvGrpSpPr>
          <p:grpSpPr>
            <a:xfrm>
              <a:off x="227526" y="381000"/>
              <a:ext cx="2972874" cy="2971800"/>
              <a:chOff x="266163" y="381000"/>
              <a:chExt cx="2972874" cy="2971800"/>
            </a:xfrm>
          </p:grpSpPr>
          <p:sp>
            <p:nvSpPr>
              <p:cNvPr id="7" name="TextBox 6"/>
              <p:cNvSpPr txBox="1"/>
              <p:nvPr/>
            </p:nvSpPr>
            <p:spPr>
              <a:xfrm>
                <a:off x="266163" y="2590800"/>
                <a:ext cx="1219200" cy="369332"/>
              </a:xfrm>
              <a:prstGeom prst="rect">
                <a:avLst/>
              </a:prstGeom>
              <a:noFill/>
            </p:spPr>
            <p:txBody>
              <a:bodyPr wrap="square" rtlCol="0">
                <a:spAutoFit/>
              </a:bodyPr>
              <a:lstStyle/>
              <a:p>
                <a:r>
                  <a:rPr lang="en-US" dirty="0" err="1" smtClean="0">
                    <a:solidFill>
                      <a:schemeClr val="bg1"/>
                    </a:solidFill>
                    <a:latin typeface="Bernard MT Condensed" pitchFamily="18" charset="0"/>
                  </a:rPr>
                  <a:t>Resorption</a:t>
                </a:r>
                <a:endParaRPr lang="en-US" dirty="0">
                  <a:solidFill>
                    <a:schemeClr val="bg1"/>
                  </a:solidFill>
                  <a:latin typeface="Bernard MT Condensed" pitchFamily="18" charset="0"/>
                </a:endParaRPr>
              </a:p>
            </p:txBody>
          </p:sp>
          <p:pic>
            <p:nvPicPr>
              <p:cNvPr id="148488" name="Picture 8" descr="http://www.medicalscale1.com/wp-content/uploads/2011/02/balance-sca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5463" y="381000"/>
                <a:ext cx="2506337" cy="2971800"/>
              </a:xfrm>
              <a:prstGeom prst="rect">
                <a:avLst/>
              </a:prstGeom>
              <a:noFill/>
            </p:spPr>
          </p:pic>
          <p:sp>
            <p:nvSpPr>
              <p:cNvPr id="15" name="TextBox 14"/>
              <p:cNvSpPr txBox="1"/>
              <p:nvPr/>
            </p:nvSpPr>
            <p:spPr>
              <a:xfrm>
                <a:off x="2019837" y="2590800"/>
                <a:ext cx="1219200" cy="369332"/>
              </a:xfrm>
              <a:prstGeom prst="rect">
                <a:avLst/>
              </a:prstGeom>
              <a:noFill/>
            </p:spPr>
            <p:txBody>
              <a:bodyPr wrap="square" rtlCol="0">
                <a:spAutoFit/>
              </a:bodyPr>
              <a:lstStyle/>
              <a:p>
                <a:r>
                  <a:rPr lang="en-US" dirty="0" smtClean="0">
                    <a:solidFill>
                      <a:schemeClr val="bg1"/>
                    </a:solidFill>
                    <a:latin typeface="Bernard MT Condensed" pitchFamily="18" charset="0"/>
                  </a:rPr>
                  <a:t>Formation</a:t>
                </a:r>
                <a:endParaRPr lang="en-US" dirty="0">
                  <a:solidFill>
                    <a:schemeClr val="bg1"/>
                  </a:solidFill>
                  <a:latin typeface="Bernard MT Condensed" pitchFamily="18" charset="0"/>
                </a:endParaRPr>
              </a:p>
            </p:txBody>
          </p:sp>
        </p:grpSp>
        <p:sp>
          <p:nvSpPr>
            <p:cNvPr id="8" name="Rectangle 7"/>
            <p:cNvSpPr/>
            <p:nvPr/>
          </p:nvSpPr>
          <p:spPr>
            <a:xfrm>
              <a:off x="113763" y="275510"/>
              <a:ext cx="3044423" cy="461665"/>
            </a:xfrm>
            <a:prstGeom prst="rect">
              <a:avLst/>
            </a:prstGeom>
          </p:spPr>
          <p:txBody>
            <a:bodyPr wrap="none">
              <a:spAutoFit/>
            </a:bodyPr>
            <a:lstStyle/>
            <a:p>
              <a:r>
                <a:rPr lang="en-US" sz="2400" dirty="0" smtClean="0">
                  <a:solidFill>
                    <a:srgbClr val="FCF004"/>
                  </a:solidFill>
                  <a:latin typeface="Berlin Sans FB Demi" pitchFamily="34" charset="0"/>
                </a:rPr>
                <a:t>BONE REMODELING</a:t>
              </a:r>
              <a:endParaRPr lang="en-US" sz="2400" dirty="0">
                <a:solidFill>
                  <a:srgbClr val="FCF004"/>
                </a:solidFill>
              </a:endParaRPr>
            </a:p>
          </p:txBody>
        </p:sp>
      </p:grpSp>
      <p:pic>
        <p:nvPicPr>
          <p:cNvPr id="148489" name="Picture 9" descr="C:\Users\Administrator\Pictures\osteo.jpg"/>
          <p:cNvPicPr>
            <a:picLocks noChangeAspect="1" noChangeArrowheads="1"/>
          </p:cNvPicPr>
          <p:nvPr/>
        </p:nvPicPr>
        <p:blipFill>
          <a:blip r:embed="rId5" cstate="print">
            <a:clrChange>
              <a:clrFrom>
                <a:srgbClr val="FFFFFF"/>
              </a:clrFrom>
              <a:clrTo>
                <a:srgbClr val="FFFFFF">
                  <a:alpha val="0"/>
                </a:srgbClr>
              </a:clrTo>
            </a:clrChange>
          </a:blip>
          <a:srcRect l="52239" t="7711"/>
          <a:stretch>
            <a:fillRect/>
          </a:stretch>
        </p:blipFill>
        <p:spPr bwMode="auto">
          <a:xfrm>
            <a:off x="6705600" y="3209925"/>
            <a:ext cx="2438400" cy="3648075"/>
          </a:xfrm>
          <a:prstGeom prst="rect">
            <a:avLst/>
          </a:prstGeom>
          <a:noFill/>
        </p:spPr>
      </p:pic>
      <p:pic>
        <p:nvPicPr>
          <p:cNvPr id="20" name="Picture 9" descr="C:\Users\Administrator\Pictures\osteo.jpg"/>
          <p:cNvPicPr>
            <a:picLocks noChangeAspect="1" noChangeArrowheads="1"/>
          </p:cNvPicPr>
          <p:nvPr/>
        </p:nvPicPr>
        <p:blipFill>
          <a:blip r:embed="rId5" cstate="print">
            <a:clrChange>
              <a:clrFrom>
                <a:srgbClr val="FFFFFF"/>
              </a:clrFrom>
              <a:clrTo>
                <a:srgbClr val="FFFFFF">
                  <a:alpha val="0"/>
                </a:srgbClr>
              </a:clrTo>
            </a:clrChange>
          </a:blip>
          <a:srcRect l="5970" t="7711" r="49254"/>
          <a:stretch>
            <a:fillRect/>
          </a:stretch>
        </p:blipFill>
        <p:spPr bwMode="auto">
          <a:xfrm flipH="1">
            <a:off x="75126" y="3200400"/>
            <a:ext cx="2286000" cy="3648075"/>
          </a:xfrm>
          <a:prstGeom prst="rect">
            <a:avLst/>
          </a:prstGeom>
          <a:noFill/>
        </p:spPr>
      </p:pic>
      <p:cxnSp>
        <p:nvCxnSpPr>
          <p:cNvPr id="22" name="Straight Connector 21"/>
          <p:cNvCxnSpPr/>
          <p:nvPr/>
        </p:nvCxnSpPr>
        <p:spPr>
          <a:xfrm rot="16200000" flipH="1">
            <a:off x="11430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7526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934201" y="4876800"/>
            <a:ext cx="609599"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543800" y="4876800"/>
            <a:ext cx="6096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602992" y="3410712"/>
            <a:ext cx="4572000" cy="2015936"/>
            <a:chOff x="2602992" y="3410712"/>
            <a:chExt cx="4572000" cy="2015936"/>
          </a:xfrm>
        </p:grpSpPr>
        <p:sp>
          <p:nvSpPr>
            <p:cNvPr id="18" name="TextBox 17"/>
            <p:cNvSpPr txBox="1"/>
            <p:nvPr/>
          </p:nvSpPr>
          <p:spPr>
            <a:xfrm>
              <a:off x="2602992" y="3410712"/>
              <a:ext cx="4572000" cy="2015936"/>
            </a:xfrm>
            <a:prstGeom prst="rect">
              <a:avLst/>
            </a:prstGeom>
            <a:noFill/>
          </p:spPr>
          <p:txBody>
            <a:bodyPr wrap="square" rtlCol="0">
              <a:spAutoFit/>
            </a:bodyPr>
            <a:lstStyle/>
            <a:p>
              <a:pPr algn="ctr">
                <a:lnSpc>
                  <a:spcPts val="2400"/>
                </a:lnSpc>
              </a:pPr>
              <a:r>
                <a:rPr lang="en-US" sz="2400" b="1" dirty="0" smtClean="0">
                  <a:solidFill>
                    <a:schemeClr val="bg1"/>
                  </a:solidFill>
                  <a:latin typeface="Arial Narrow" pitchFamily="34" charset="0"/>
                </a:rPr>
                <a:t>A complex </a:t>
              </a:r>
              <a:r>
                <a:rPr lang="en-US" sz="2400" b="1" dirty="0" err="1" smtClean="0">
                  <a:solidFill>
                    <a:schemeClr val="bg1"/>
                  </a:solidFill>
                  <a:latin typeface="Arial Narrow" pitchFamily="34" charset="0"/>
                </a:rPr>
                <a:t>endocrinologic</a:t>
              </a:r>
              <a:r>
                <a:rPr lang="en-US" sz="2400" b="1" dirty="0" smtClean="0">
                  <a:solidFill>
                    <a:schemeClr val="bg1"/>
                  </a:solidFill>
                  <a:latin typeface="Arial Narrow" pitchFamily="34" charset="0"/>
                </a:rPr>
                <a:t> disorder of bone &amp;  mineral metabolism</a:t>
              </a:r>
            </a:p>
            <a:p>
              <a:pPr algn="ctr">
                <a:lnSpc>
                  <a:spcPts val="2400"/>
                </a:lnSpc>
              </a:pPr>
              <a:r>
                <a:rPr lang="en-US" sz="2400" b="1" dirty="0" smtClean="0">
                  <a:solidFill>
                    <a:schemeClr val="bg1"/>
                  </a:solidFill>
                  <a:latin typeface="Arial Narrow" pitchFamily="34" charset="0"/>
                </a:rPr>
                <a:t>(bone </a:t>
              </a:r>
              <a:r>
                <a:rPr lang="en-US" sz="2400" b="1" dirty="0" err="1" smtClean="0">
                  <a:solidFill>
                    <a:schemeClr val="bg1"/>
                  </a:solidFill>
                  <a:latin typeface="Arial Narrow" pitchFamily="34" charset="0"/>
                </a:rPr>
                <a:t>resorption</a:t>
              </a:r>
              <a:r>
                <a:rPr lang="en-US" sz="2400" b="1" dirty="0" smtClean="0">
                  <a:solidFill>
                    <a:schemeClr val="bg1"/>
                  </a:solidFill>
                  <a:latin typeface="Arial Narrow" pitchFamily="34" charset="0"/>
                </a:rPr>
                <a:t> &gt; formation)</a:t>
              </a:r>
            </a:p>
            <a:p>
              <a:pPr algn="ctr">
                <a:lnSpc>
                  <a:spcPts val="2400"/>
                </a:lnSpc>
                <a:spcBef>
                  <a:spcPts val="600"/>
                </a:spcBef>
              </a:pPr>
              <a:endParaRPr lang="en-US" sz="2400" b="1" dirty="0" smtClean="0">
                <a:solidFill>
                  <a:schemeClr val="bg1"/>
                </a:solidFill>
                <a:latin typeface="Arial Narrow" pitchFamily="34" charset="0"/>
              </a:endParaRPr>
            </a:p>
            <a:p>
              <a:pPr algn="ctr">
                <a:lnSpc>
                  <a:spcPts val="2400"/>
                </a:lnSpc>
              </a:pPr>
              <a:r>
                <a:rPr lang="en-US" sz="2400" b="1" dirty="0" smtClean="0">
                  <a:solidFill>
                    <a:srgbClr val="FFED01"/>
                  </a:solidFill>
                  <a:latin typeface="Arial Narrow" pitchFamily="34" charset="0"/>
                </a:rPr>
                <a:t>Low bone mass</a:t>
              </a:r>
            </a:p>
            <a:p>
              <a:pPr algn="ctr">
                <a:lnSpc>
                  <a:spcPts val="2400"/>
                </a:lnSpc>
              </a:pPr>
              <a:r>
                <a:rPr lang="en-US" sz="2400" b="1" dirty="0" smtClean="0">
                  <a:solidFill>
                    <a:srgbClr val="FFED01"/>
                  </a:solidFill>
                  <a:latin typeface="Arial Narrow" pitchFamily="34" charset="0"/>
                </a:rPr>
                <a:t>Disruption of bone architecture</a:t>
              </a:r>
              <a:endParaRPr lang="en-US" sz="2400" b="1" dirty="0">
                <a:solidFill>
                  <a:srgbClr val="FFED01"/>
                </a:solidFill>
                <a:latin typeface="Arial Narrow" pitchFamily="34" charset="0"/>
              </a:endParaRPr>
            </a:p>
          </p:txBody>
        </p:sp>
        <p:sp>
          <p:nvSpPr>
            <p:cNvPr id="19" name="Down Arrow 18"/>
            <p:cNvSpPr/>
            <p:nvPr/>
          </p:nvSpPr>
          <p:spPr>
            <a:xfrm>
              <a:off x="4812792" y="433425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929128" y="5468112"/>
            <a:ext cx="4267200" cy="1161288"/>
            <a:chOff x="2929128" y="5315712"/>
            <a:chExt cx="4267200" cy="1161288"/>
          </a:xfrm>
        </p:grpSpPr>
        <p:sp>
          <p:nvSpPr>
            <p:cNvPr id="21" name="TextBox 20"/>
            <p:cNvSpPr txBox="1"/>
            <p:nvPr/>
          </p:nvSpPr>
          <p:spPr>
            <a:xfrm>
              <a:off x="2929128" y="5646003"/>
              <a:ext cx="4267200" cy="830997"/>
            </a:xfrm>
            <a:prstGeom prst="rect">
              <a:avLst/>
            </a:prstGeom>
            <a:noFill/>
          </p:spPr>
          <p:txBody>
            <a:bodyPr wrap="square" rtlCol="0">
              <a:spAutoFit/>
            </a:bodyPr>
            <a:lstStyle/>
            <a:p>
              <a:pPr algn="ctr"/>
              <a:r>
                <a:rPr lang="en-US" sz="2400" b="1" dirty="0" smtClean="0">
                  <a:solidFill>
                    <a:srgbClr val="FFED01"/>
                  </a:solidFill>
                  <a:latin typeface="Arial Narrow" pitchFamily="34" charset="0"/>
                </a:rPr>
                <a:t>Reduced bone strength </a:t>
              </a:r>
            </a:p>
            <a:p>
              <a:pPr algn="ctr"/>
              <a:r>
                <a:rPr lang="en-US" sz="2400" b="1" dirty="0" smtClean="0">
                  <a:solidFill>
                    <a:srgbClr val="FFED01"/>
                  </a:solidFill>
                  <a:latin typeface="Arial Narrow" pitchFamily="34" charset="0"/>
                </a:rPr>
                <a:t>Risk of fractures</a:t>
              </a:r>
              <a:endParaRPr lang="en-US" sz="2400" b="1" dirty="0">
                <a:solidFill>
                  <a:srgbClr val="FFED01"/>
                </a:solidFill>
                <a:latin typeface="Arial Narrow" pitchFamily="34" charset="0"/>
              </a:endParaRPr>
            </a:p>
          </p:txBody>
        </p:sp>
        <p:sp>
          <p:nvSpPr>
            <p:cNvPr id="26" name="Down Arrow 25"/>
            <p:cNvSpPr/>
            <p:nvPr/>
          </p:nvSpPr>
          <p:spPr>
            <a:xfrm>
              <a:off x="4812792" y="5315712"/>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1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rot="16200000" flipH="1">
            <a:off x="76201" y="-76201"/>
            <a:ext cx="1981200" cy="2133601"/>
          </a:xfrm>
          <a:prstGeom prst="snip2SameRect">
            <a:avLst/>
          </a:prstGeom>
          <a:noFill/>
        </p:spPr>
      </p:pic>
      <p:pic>
        <p:nvPicPr>
          <p:cNvPr id="6"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7"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flipH="1">
            <a:off x="7467600" y="3955472"/>
            <a:ext cx="1524000" cy="2216727"/>
          </a:xfrm>
          <a:prstGeom prst="snip2DiagRect">
            <a:avLst/>
          </a:prstGeom>
          <a:noFill/>
          <a:effectLst>
            <a:softEdge rad="31750"/>
          </a:effectLst>
        </p:spPr>
      </p:pic>
      <p:pic>
        <p:nvPicPr>
          <p:cNvPr id="25602"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a:off x="0" y="58479"/>
            <a:ext cx="2654710" cy="3827721"/>
          </a:xfrm>
          <a:prstGeom prst="snip2DiagRect">
            <a:avLst/>
          </a:prstGeom>
          <a:noFill/>
          <a:effectLst>
            <a:softEdge rad="31750"/>
          </a:effectLst>
        </p:spPr>
      </p:pic>
      <p:sp>
        <p:nvSpPr>
          <p:cNvPr id="3" name="Rectangle 2"/>
          <p:cNvSpPr/>
          <p:nvPr/>
        </p:nvSpPr>
        <p:spPr>
          <a:xfrm>
            <a:off x="2895600" y="432137"/>
            <a:ext cx="6019800" cy="1015663"/>
          </a:xfrm>
          <a:prstGeom prst="rect">
            <a:avLst/>
          </a:prstGeom>
          <a:noFill/>
        </p:spPr>
        <p:txBody>
          <a:bodyPr wrap="none" lIns="91440" tIns="45720" rIns="91440" bIns="45720">
            <a:prstTxWarp prst="textDeflateBottom">
              <a:avLst>
                <a:gd name="adj" fmla="val 56302"/>
              </a:avLst>
            </a:prstTxWarp>
            <a:spAutoFit/>
          </a:bodyPr>
          <a:lstStyle/>
          <a:p>
            <a:pPr algn="ctr"/>
            <a:r>
              <a:rPr lang="en-US" sz="6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a:t>
            </a:r>
            <a:endParaRPr lang="en-US"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 Box 3"/>
          <p:cNvSpPr txBox="1">
            <a:spLocks noChangeArrowheads="1"/>
          </p:cNvSpPr>
          <p:nvPr/>
        </p:nvSpPr>
        <p:spPr bwMode="auto">
          <a:xfrm>
            <a:off x="609600" y="2998381"/>
            <a:ext cx="8229600" cy="3554819"/>
          </a:xfrm>
          <a:prstGeom prst="rect">
            <a:avLst/>
          </a:prstGeom>
          <a:gradFill flip="none" rotWithShape="1">
            <a:gsLst>
              <a:gs pos="4000">
                <a:srgbClr val="44018D">
                  <a:alpha val="40000"/>
                </a:srgbClr>
              </a:gs>
              <a:gs pos="48000">
                <a:srgbClr val="341C5E"/>
              </a:gs>
              <a:gs pos="65000">
                <a:srgbClr val="7030A0"/>
              </a:gs>
              <a:gs pos="85000">
                <a:schemeClr val="bg2">
                  <a:lumMod val="50000"/>
                  <a:alpha val="85000"/>
                </a:schemeClr>
              </a:gs>
            </a:gsLst>
            <a:lin ang="2700000" scaled="1"/>
            <a:tileRect/>
          </a:gradFill>
          <a:ln w="9525">
            <a:noFill/>
            <a:miter lim="800000"/>
            <a:headEnd/>
            <a:tailEnd/>
          </a:ln>
          <a:effectLst/>
        </p:spPr>
        <p:txBody>
          <a:bodyPr wrap="square">
            <a:spAutoFit/>
          </a:bodyPr>
          <a:lstStyle/>
          <a:p>
            <a:pPr indent="-274320">
              <a:lnSpc>
                <a:spcPts val="3000"/>
              </a:lnSpc>
            </a:pPr>
            <a:r>
              <a:rPr lang="en-US" sz="2400" u="heavy" dirty="0" smtClean="0">
                <a:solidFill>
                  <a:schemeClr val="bg1"/>
                </a:solidFill>
                <a:uFill>
                  <a:solidFill>
                    <a:srgbClr val="FF0000"/>
                  </a:solidFill>
                </a:uFill>
                <a:latin typeface="Bernard MT Condensed" pitchFamily="18" charset="0"/>
              </a:rPr>
              <a:t>By the end of this lecture you will be able to:</a:t>
            </a:r>
            <a:endParaRPr lang="en-US" sz="2400" u="heavy" dirty="0">
              <a:solidFill>
                <a:schemeClr val="bg1"/>
              </a:solidFill>
              <a:uFill>
                <a:solidFill>
                  <a:srgbClr val="FF0000"/>
                </a:solidFill>
              </a:uFill>
              <a:latin typeface="Bernard MT Condensed" pitchFamily="18" charset="0"/>
            </a:endParaRPr>
          </a:p>
          <a:p>
            <a:pPr indent="-274320">
              <a:lnSpc>
                <a:spcPts val="3000"/>
              </a:lnSpc>
              <a:buBlip>
                <a:blip r:embed="rId5"/>
              </a:buBlip>
            </a:pPr>
            <a:r>
              <a:rPr lang="en-US" sz="2400" b="1" dirty="0" smtClean="0">
                <a:solidFill>
                  <a:schemeClr val="bg1"/>
                </a:solidFill>
                <a:latin typeface="Arial Narrow" pitchFamily="34" charset="0"/>
              </a:rPr>
              <a:t>Revise the composition, regulation &amp; the remodeling stages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of bone turnover</a:t>
            </a:r>
          </a:p>
          <a:p>
            <a:pPr indent="-274320">
              <a:lnSpc>
                <a:spcPts val="3000"/>
              </a:lnSpc>
              <a:buBlip>
                <a:blip r:embed="rId5"/>
              </a:buBlip>
            </a:pPr>
            <a:r>
              <a:rPr lang="en-US" sz="2400" b="1" dirty="0" smtClean="0">
                <a:solidFill>
                  <a:schemeClr val="bg1"/>
                </a:solidFill>
                <a:latin typeface="Arial Narrow" pitchFamily="34" charset="0"/>
              </a:rPr>
              <a:t>Recognize the interlinks of </a:t>
            </a:r>
            <a:r>
              <a:rPr lang="en-US" sz="2400" b="1" dirty="0" err="1" smtClean="0">
                <a:solidFill>
                  <a:schemeClr val="bg1"/>
                </a:solidFill>
                <a:latin typeface="Arial Narrow" pitchFamily="34" charset="0"/>
              </a:rPr>
              <a:t>osteo</a:t>
            </a:r>
            <a:r>
              <a:rPr lang="en-US" sz="3600" b="1" dirty="0" err="1" smtClean="0">
                <a:solidFill>
                  <a:schemeClr val="bg1"/>
                </a:solidFill>
                <a:latin typeface="Arial Narrow" pitchFamily="34" charset="0"/>
              </a:rPr>
              <a:t>b</a:t>
            </a:r>
            <a:r>
              <a:rPr lang="en-US" sz="2400" b="1" dirty="0" err="1" smtClean="0">
                <a:solidFill>
                  <a:schemeClr val="bg1"/>
                </a:solidFill>
                <a:latin typeface="Arial Narrow" pitchFamily="34" charset="0"/>
              </a:rPr>
              <a:t>lastic</a:t>
            </a:r>
            <a:r>
              <a:rPr lang="en-US" sz="2400" b="1" dirty="0" smtClean="0">
                <a:solidFill>
                  <a:schemeClr val="bg1"/>
                </a:solidFill>
                <a:latin typeface="Arial Narrow" pitchFamily="34" charset="0"/>
              </a:rPr>
              <a:t> &amp; osteo</a:t>
            </a:r>
            <a:r>
              <a:rPr lang="en-US" sz="4000" b="1" dirty="0" smtClean="0">
                <a:solidFill>
                  <a:schemeClr val="bg1"/>
                </a:solidFill>
                <a:latin typeface="Arial Narrow" pitchFamily="34" charset="0"/>
              </a:rPr>
              <a:t>c</a:t>
            </a:r>
            <a:r>
              <a:rPr lang="en-US" sz="2400" b="1" dirty="0" smtClean="0">
                <a:solidFill>
                  <a:schemeClr val="bg1"/>
                </a:solidFill>
                <a:latin typeface="Arial Narrow" pitchFamily="34" charset="0"/>
              </a:rPr>
              <a:t>lastic function</a:t>
            </a:r>
          </a:p>
          <a:p>
            <a:pPr indent="-274320">
              <a:lnSpc>
                <a:spcPts val="3000"/>
              </a:lnSpc>
              <a:buBlip>
                <a:blip r:embed="rId5"/>
              </a:buBlip>
            </a:pPr>
            <a:r>
              <a:rPr lang="en-US" sz="2400" b="1" dirty="0" smtClean="0">
                <a:solidFill>
                  <a:schemeClr val="bg1"/>
                </a:solidFill>
                <a:latin typeface="Arial Narrow" pitchFamily="34" charset="0"/>
              </a:rPr>
              <a:t>Relate changes to the development of osteoporosis</a:t>
            </a:r>
          </a:p>
          <a:p>
            <a:pPr indent="-274320">
              <a:lnSpc>
                <a:spcPts val="3000"/>
              </a:lnSpc>
              <a:buBlip>
                <a:blip r:embed="rId5"/>
              </a:buBlip>
            </a:pPr>
            <a:r>
              <a:rPr lang="en-US" sz="2400" b="1" dirty="0" smtClean="0">
                <a:solidFill>
                  <a:schemeClr val="bg1"/>
                </a:solidFill>
                <a:latin typeface="Arial Narrow" pitchFamily="34" charset="0"/>
              </a:rPr>
              <a:t>Classify drugs according to their replacement, </a:t>
            </a:r>
            <a:r>
              <a:rPr lang="en-US" sz="2400" b="1" dirty="0" err="1" smtClean="0">
                <a:solidFill>
                  <a:schemeClr val="bg1"/>
                </a:solidFill>
                <a:latin typeface="Arial Narrow" pitchFamily="34" charset="0"/>
              </a:rPr>
              <a:t>antiresorptive</a:t>
            </a:r>
            <a:r>
              <a:rPr lang="en-US" sz="2400" b="1" dirty="0" smtClean="0">
                <a:solidFill>
                  <a:schemeClr val="bg1"/>
                </a:solidFill>
                <a:latin typeface="Arial Narrow" pitchFamily="34" charset="0"/>
              </a:rPr>
              <a:t> or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anabolic mechanism of action</a:t>
            </a:r>
          </a:p>
          <a:p>
            <a:pPr indent="-274320">
              <a:lnSpc>
                <a:spcPts val="3000"/>
              </a:lnSpc>
              <a:buBlip>
                <a:blip r:embed="rId5"/>
              </a:buBlip>
            </a:pPr>
            <a:r>
              <a:rPr lang="en-US" sz="2400" b="1" dirty="0" smtClean="0">
                <a:solidFill>
                  <a:schemeClr val="bg1"/>
                </a:solidFill>
                <a:latin typeface="Arial Narrow" pitchFamily="34" charset="0"/>
              </a:rPr>
              <a:t>Detail the pharmacology of such group of drugs&amp; their clinical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utility in combating osteoporosis</a:t>
            </a:r>
            <a:endParaRPr lang="en-US" sz="2400" b="1" dirty="0">
              <a:solidFill>
                <a:schemeClr val="bg1"/>
              </a:solidFill>
              <a:latin typeface="Arial Narrow" pitchFamily="34" charset="0"/>
            </a:endParaRPr>
          </a:p>
        </p:txBody>
      </p:sp>
      <p:sp>
        <p:nvSpPr>
          <p:cNvPr id="5" name="Rectangle 4"/>
          <p:cNvSpPr/>
          <p:nvPr/>
        </p:nvSpPr>
        <p:spPr>
          <a:xfrm>
            <a:off x="609600" y="2209800"/>
            <a:ext cx="832279" cy="584775"/>
          </a:xfrm>
          <a:prstGeom prst="rect">
            <a:avLst/>
          </a:prstGeom>
          <a:solidFill>
            <a:schemeClr val="bg1"/>
          </a:solid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solidFill>
                    <a:srgbClr val="FA00FA"/>
                  </a:solidFill>
                  <a:prstDash val="solid"/>
                </a:ln>
                <a:gradFill>
                  <a:gsLst>
                    <a:gs pos="0">
                      <a:srgbClr val="FFF200"/>
                    </a:gs>
                    <a:gs pos="45000">
                      <a:srgbClr val="FF7A00"/>
                    </a:gs>
                    <a:gs pos="70000">
                      <a:srgbClr val="FF0300"/>
                    </a:gs>
                    <a:gs pos="100000">
                      <a:srgbClr val="4D0808"/>
                    </a:gs>
                  </a:gsLst>
                  <a:lin ang="10800000" scaled="0"/>
                </a:gradFill>
                <a:effectLst>
                  <a:outerShdw blurRad="88000" dist="50800" dir="5040000" algn="tl">
                    <a:schemeClr val="accent4">
                      <a:tint val="80000"/>
                      <a:satMod val="250000"/>
                      <a:alpha val="45000"/>
                    </a:schemeClr>
                  </a:outerShdw>
                </a:effectLst>
                <a:latin typeface="Bernard MT Condensed" pitchFamily="18" charset="0"/>
              </a:rPr>
              <a:t>ILOs</a:t>
            </a:r>
            <a:endParaRPr lang="en-US" sz="3200" b="1" cap="none" spc="0" dirty="0">
              <a:ln>
                <a:solidFill>
                  <a:srgbClr val="FA00FA"/>
                </a:solidFill>
                <a:prstDash val="solid"/>
              </a:ln>
              <a:gradFill>
                <a:gsLst>
                  <a:gs pos="0">
                    <a:srgbClr val="FFF200"/>
                  </a:gs>
                  <a:gs pos="45000">
                    <a:srgbClr val="FF7A00"/>
                  </a:gs>
                  <a:gs pos="70000">
                    <a:srgbClr val="FF0300"/>
                  </a:gs>
                  <a:gs pos="100000">
                    <a:srgbClr val="4D0808"/>
                  </a:gs>
                </a:gsLst>
                <a:lin ang="10800000" scaled="0"/>
              </a:gradFill>
              <a:effectLst>
                <a:outerShdw blurRad="88000" dist="50800" dir="5040000" algn="tl">
                  <a:schemeClr val="accent4">
                    <a:tint val="80000"/>
                    <a:satMod val="250000"/>
                    <a:alpha val="45000"/>
                  </a:schemeClr>
                </a:outerShdw>
              </a:effectLst>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1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cstate="print"/>
          <a:srcRect l="1169"/>
          <a:stretch>
            <a:fillRect/>
          </a:stretch>
        </p:blipFill>
        <p:spPr bwMode="auto">
          <a:xfrm>
            <a:off x="304799" y="152400"/>
            <a:ext cx="6019801" cy="3352800"/>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16319510"/>
              </p:ext>
            </p:extLst>
          </p:nvPr>
        </p:nvGraphicFramePr>
        <p:xfrm>
          <a:off x="304800" y="3646524"/>
          <a:ext cx="6019800" cy="2906676"/>
        </p:xfrm>
        <a:graphic>
          <a:graphicData uri="http://schemas.openxmlformats.org/drawingml/2006/table">
            <a:tbl>
              <a:tblPr/>
              <a:tblGrid>
                <a:gridCol w="3152697"/>
                <a:gridCol w="2867103"/>
              </a:tblGrid>
              <a:tr h="301422">
                <a:tc>
                  <a:txBody>
                    <a:bodyPr/>
                    <a:lstStyle/>
                    <a:p>
                      <a:pPr algn="ctr">
                        <a:lnSpc>
                          <a:spcPts val="1700"/>
                        </a:lnSpc>
                      </a:pPr>
                      <a:r>
                        <a:rPr lang="en-US" sz="1800" b="1" dirty="0">
                          <a:solidFill>
                            <a:schemeClr val="tx1"/>
                          </a:solidFill>
                          <a:latin typeface="Arial Narrow" pitchFamily="34" charset="0"/>
                        </a:rPr>
                        <a:t>Potentially Modifiable</a:t>
                      </a: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tc>
                  <a:txBody>
                    <a:bodyPr/>
                    <a:lstStyle/>
                    <a:p>
                      <a:pPr algn="ctr">
                        <a:lnSpc>
                          <a:spcPts val="1700"/>
                        </a:lnSpc>
                      </a:pPr>
                      <a:r>
                        <a:rPr lang="en-US" sz="1800" b="1" dirty="0" err="1">
                          <a:solidFill>
                            <a:schemeClr val="tx1"/>
                          </a:solidFill>
                          <a:latin typeface="Arial Narrow" pitchFamily="34" charset="0"/>
                        </a:rPr>
                        <a:t>Nonmodifiable</a:t>
                      </a:r>
                      <a:endParaRPr lang="en-US" sz="1800" b="1" dirty="0">
                        <a:solidFill>
                          <a:schemeClr val="tx1"/>
                        </a:solidFill>
                        <a:latin typeface="Arial Narrow" pitchFamily="34" charset="0"/>
                      </a:endParaRP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tr>
              <a:tr h="301422">
                <a:tc>
                  <a:txBody>
                    <a:bodyPr/>
                    <a:lstStyle/>
                    <a:p>
                      <a:pPr>
                        <a:lnSpc>
                          <a:spcPts val="1700"/>
                        </a:lnSpc>
                      </a:pPr>
                      <a:r>
                        <a:rPr lang="en-US" sz="1800" b="1" dirty="0">
                          <a:solidFill>
                            <a:schemeClr val="bg1"/>
                          </a:solidFill>
                          <a:latin typeface="Arial Narrow" pitchFamily="34" charset="0"/>
                        </a:rPr>
                        <a:t>Current cigarette smoking</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tc>
                  <a:txBody>
                    <a:bodyPr/>
                    <a:lstStyle/>
                    <a:p>
                      <a:pPr>
                        <a:lnSpc>
                          <a:spcPts val="1700"/>
                        </a:lnSpc>
                      </a:pPr>
                      <a:r>
                        <a:rPr lang="en-US" sz="1800" b="1" dirty="0">
                          <a:solidFill>
                            <a:schemeClr val="bg1"/>
                          </a:solidFill>
                          <a:latin typeface="Arial Narrow" pitchFamily="34" charset="0"/>
                        </a:rPr>
                        <a:t>Personal history of fracture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tr>
              <a:tr h="235356">
                <a:tc>
                  <a:txBody>
                    <a:bodyPr/>
                    <a:lstStyle/>
                    <a:p>
                      <a:pPr>
                        <a:lnSpc>
                          <a:spcPts val="1700"/>
                        </a:lnSpc>
                      </a:pPr>
                      <a:r>
                        <a:rPr lang="en-US" sz="1800" b="1" u="heavy" baseline="0" dirty="0">
                          <a:solidFill>
                            <a:schemeClr val="bg1"/>
                          </a:solidFill>
                          <a:uFill>
                            <a:solidFill>
                              <a:srgbClr val="00B0F0"/>
                            </a:solidFill>
                          </a:uFill>
                          <a:latin typeface="Arial Narrow" pitchFamily="34" charset="0"/>
                        </a:rPr>
                        <a:t>Diet low in calcium/vitamin D</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smtClean="0">
                          <a:solidFill>
                            <a:schemeClr val="bg1"/>
                          </a:solidFill>
                          <a:latin typeface="Arial Narrow" pitchFamily="34" charset="0"/>
                        </a:rPr>
                        <a:t>1</a:t>
                      </a:r>
                      <a:r>
                        <a:rPr lang="en-US" sz="1800" b="1" baseline="30000" dirty="0" smtClean="0">
                          <a:solidFill>
                            <a:schemeClr val="bg1"/>
                          </a:solidFill>
                          <a:latin typeface="Arial Narrow" pitchFamily="34" charset="0"/>
                        </a:rPr>
                        <a:t>st</a:t>
                      </a:r>
                      <a:r>
                        <a:rPr lang="en-US" sz="1800" b="1" dirty="0" smtClean="0">
                          <a:solidFill>
                            <a:schemeClr val="bg1"/>
                          </a:solidFill>
                          <a:latin typeface="Arial Narrow" pitchFamily="34" charset="0"/>
                        </a:rPr>
                        <a:t>-degree </a:t>
                      </a:r>
                      <a:r>
                        <a:rPr lang="en-US" sz="1800" b="1" dirty="0">
                          <a:solidFill>
                            <a:schemeClr val="bg1"/>
                          </a:solidFill>
                          <a:latin typeface="Arial Narrow" pitchFamily="34" charset="0"/>
                        </a:rPr>
                        <a:t>relative </a:t>
                      </a:r>
                      <a:r>
                        <a:rPr lang="en-US" sz="1800" b="1" dirty="0" smtClean="0">
                          <a:solidFill>
                            <a:schemeClr val="bg1"/>
                          </a:solidFill>
                          <a:latin typeface="Arial Narrow" pitchFamily="34" charset="0"/>
                        </a:rPr>
                        <a:t>has fracture</a:t>
                      </a: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r>
              <a:tr h="272286">
                <a:tc>
                  <a:txBody>
                    <a:bodyPr/>
                    <a:lstStyle/>
                    <a:p>
                      <a:pPr>
                        <a:lnSpc>
                          <a:spcPts val="1700"/>
                        </a:lnSpc>
                      </a:pPr>
                      <a:r>
                        <a:rPr lang="en-US" sz="1800" b="1" u="heavy" kern="1200" baseline="0" dirty="0" err="1" smtClean="0">
                          <a:solidFill>
                            <a:schemeClr val="bg1"/>
                          </a:solidFill>
                          <a:uFill>
                            <a:solidFill>
                              <a:srgbClr val="00CCFF"/>
                            </a:solidFill>
                          </a:uFill>
                          <a:latin typeface="Arial Narrow" pitchFamily="34" charset="0"/>
                          <a:ea typeface="+mn-ea"/>
                          <a:cs typeface="+mn-cs"/>
                        </a:rPr>
                        <a:t>Glucocorticoids</a:t>
                      </a:r>
                      <a:r>
                        <a:rPr lang="en-US" sz="1800" b="1" u="heavy" kern="1200" baseline="0" dirty="0">
                          <a:solidFill>
                            <a:schemeClr val="bg1"/>
                          </a:solidFill>
                          <a:uFill>
                            <a:solidFill>
                              <a:srgbClr val="00CCFF"/>
                            </a:solidFill>
                          </a:uFill>
                          <a:latin typeface="Arial Narrow" pitchFamily="34" charset="0"/>
                          <a:ea typeface="+mn-ea"/>
                          <a:cs typeface="+mn-cs"/>
                        </a:rPr>
                        <a:t>, </a:t>
                      </a:r>
                      <a:r>
                        <a:rPr lang="en-US" sz="1800" b="1" dirty="0">
                          <a:solidFill>
                            <a:schemeClr val="bg1"/>
                          </a:solidFill>
                          <a:latin typeface="Arial Narrow" pitchFamily="34" charset="0"/>
                        </a:rPr>
                        <a:t>anticonvulsants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Race (Caucasian or Asian)</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r>
              <a:tr h="301422">
                <a:tc>
                  <a:txBody>
                    <a:bodyPr/>
                    <a:lstStyle/>
                    <a:p>
                      <a:pPr>
                        <a:lnSpc>
                          <a:spcPts val="1700"/>
                        </a:lnSpc>
                      </a:pPr>
                      <a:r>
                        <a:rPr lang="en-US" sz="1800" b="1" dirty="0">
                          <a:solidFill>
                            <a:schemeClr val="bg1"/>
                          </a:solidFill>
                          <a:latin typeface="Arial Narrow" pitchFamily="34" charset="0"/>
                        </a:rPr>
                        <a:t>Excessive alcohol intake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a:solidFill>
                            <a:schemeClr val="bg1"/>
                          </a:solidFill>
                          <a:uFill>
                            <a:solidFill>
                              <a:srgbClr val="00CCFF"/>
                            </a:solidFill>
                          </a:uFill>
                          <a:latin typeface="Arial Narrow" pitchFamily="34" charset="0"/>
                        </a:rPr>
                        <a:t>Elderly age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r>
              <a:tr h="301422">
                <a:tc>
                  <a:txBody>
                    <a:bodyPr/>
                    <a:lstStyle/>
                    <a:p>
                      <a:pPr>
                        <a:lnSpc>
                          <a:spcPts val="1700"/>
                        </a:lnSpc>
                      </a:pPr>
                      <a:r>
                        <a:rPr lang="en-US" sz="1800" b="1" u="heavy" baseline="0" dirty="0">
                          <a:solidFill>
                            <a:schemeClr val="bg1"/>
                          </a:solidFill>
                          <a:uFill>
                            <a:solidFill>
                              <a:srgbClr val="00B0F0"/>
                            </a:solidFill>
                          </a:uFill>
                          <a:latin typeface="Arial Narrow" pitchFamily="34" charset="0"/>
                        </a:rPr>
                        <a:t>Sedentary lifestyle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Poor health</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r>
              <a:tr h="301422">
                <a:tc>
                  <a:txBody>
                    <a:bodyPr/>
                    <a:lstStyle/>
                    <a:p>
                      <a:pPr>
                        <a:lnSpc>
                          <a:spcPts val="1700"/>
                        </a:lnSpc>
                      </a:pPr>
                      <a:r>
                        <a:rPr lang="en-US" sz="1800" b="1" dirty="0">
                          <a:solidFill>
                            <a:schemeClr val="bg1"/>
                          </a:solidFill>
                          <a:latin typeface="Arial Narrow" pitchFamily="34" charset="0"/>
                        </a:rPr>
                        <a:t>Body </a:t>
                      </a:r>
                      <a:r>
                        <a:rPr lang="en-US" sz="1800" b="1" dirty="0" smtClean="0">
                          <a:solidFill>
                            <a:schemeClr val="bg1"/>
                          </a:solidFill>
                          <a:latin typeface="Arial Narrow" pitchFamily="34" charset="0"/>
                        </a:rPr>
                        <a:t>weight</a:t>
                      </a: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Dementia</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r>
              <a:tr h="301422">
                <a:tc>
                  <a:txBody>
                    <a:bodyPr/>
                    <a:lstStyle/>
                    <a:p>
                      <a:pPr>
                        <a:lnSpc>
                          <a:spcPts val="1700"/>
                        </a:lnSpc>
                      </a:pPr>
                      <a:r>
                        <a:rPr lang="en-US" sz="1800" b="1" u="heavy" baseline="0" dirty="0">
                          <a:solidFill>
                            <a:schemeClr val="bg1"/>
                          </a:solidFill>
                          <a:uFill>
                            <a:solidFill>
                              <a:srgbClr val="00CCFF"/>
                            </a:solidFill>
                          </a:uFill>
                          <a:latin typeface="Arial Narrow" pitchFamily="34" charset="0"/>
                        </a:rPr>
                        <a:t>Lack of estrogen</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Hormonal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r>
              <a:tr h="290118">
                <a:tc>
                  <a:txBody>
                    <a:bodyPr/>
                    <a:lstStyle/>
                    <a:p>
                      <a:pPr>
                        <a:lnSpc>
                          <a:spcPts val="1700"/>
                        </a:lnSpc>
                      </a:pPr>
                      <a:r>
                        <a:rPr lang="fr-FR" sz="1800" b="1" dirty="0" err="1">
                          <a:solidFill>
                            <a:schemeClr val="bg1"/>
                          </a:solidFill>
                          <a:latin typeface="Arial Narrow" pitchFamily="34" charset="0"/>
                        </a:rPr>
                        <a:t>Environmental</a:t>
                      </a:r>
                      <a:r>
                        <a:rPr lang="fr-FR" sz="1800" b="1" dirty="0">
                          <a:solidFill>
                            <a:schemeClr val="bg1"/>
                          </a:solidFill>
                          <a:latin typeface="Arial Narrow" pitchFamily="34" charset="0"/>
                        </a:rPr>
                        <a:t> </a:t>
                      </a:r>
                      <a:r>
                        <a:rPr lang="fr-FR" sz="1800" b="1" dirty="0" err="1" smtClean="0">
                          <a:solidFill>
                            <a:schemeClr val="bg1"/>
                          </a:solidFill>
                          <a:latin typeface="Arial Narrow" pitchFamily="34" charset="0"/>
                        </a:rPr>
                        <a:t>risks</a:t>
                      </a:r>
                      <a:endParaRPr lang="fr-FR"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err="1">
                          <a:solidFill>
                            <a:schemeClr val="bg1"/>
                          </a:solidFill>
                          <a:uFill>
                            <a:solidFill>
                              <a:srgbClr val="00B0F0"/>
                            </a:solidFill>
                          </a:uFill>
                          <a:latin typeface="Arial Narrow" pitchFamily="34" charset="0"/>
                        </a:rPr>
                        <a:t>Neoplastic</a:t>
                      </a:r>
                      <a:r>
                        <a:rPr lang="en-US" sz="1800" b="1" u="heavy" baseline="0" dirty="0">
                          <a:solidFill>
                            <a:schemeClr val="bg1"/>
                          </a:solidFill>
                          <a:uFill>
                            <a:solidFill>
                              <a:srgbClr val="00B0F0"/>
                            </a:solidFill>
                          </a:uFill>
                          <a:latin typeface="Arial Narrow" pitchFamily="34" charset="0"/>
                        </a:rPr>
                        <a:t>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r>
              <a:tr h="256794">
                <a:tc>
                  <a:txBody>
                    <a:bodyPr/>
                    <a:lstStyle/>
                    <a:p>
                      <a:pPr>
                        <a:lnSpc>
                          <a:spcPts val="1700"/>
                        </a:lnSpc>
                      </a:pPr>
                      <a:r>
                        <a:rPr lang="en-US" sz="1800" b="1" dirty="0">
                          <a:solidFill>
                            <a:schemeClr val="bg1"/>
                          </a:solidFill>
                          <a:latin typeface="Arial Narrow" pitchFamily="34" charset="0"/>
                        </a:rPr>
                        <a:t>Poor eyesight</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Metabolic abnormalities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r>
            </a:tbl>
          </a:graphicData>
        </a:graphic>
      </p:graphicFrame>
      <p:sp>
        <p:nvSpPr>
          <p:cNvPr id="6" name="Rectangle 5"/>
          <p:cNvSpPr/>
          <p:nvPr/>
        </p:nvSpPr>
        <p:spPr>
          <a:xfrm>
            <a:off x="5838458" y="152400"/>
            <a:ext cx="208634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600" dirty="0" smtClean="0">
                <a:solidFill>
                  <a:srgbClr val="FDCD03"/>
                </a:solidFill>
                <a:latin typeface="Bernard MT Condensed" pitchFamily="18" charset="0"/>
              </a:rPr>
              <a:t>OSTEOPOROSIS</a:t>
            </a:r>
            <a:endParaRPr lang="en-US" sz="2600" dirty="0">
              <a:solidFill>
                <a:srgbClr val="FDCD03"/>
              </a:solidFill>
              <a:latin typeface="Bernard MT Condensed" pitchFamily="18" charset="0"/>
            </a:endParaRPr>
          </a:p>
        </p:txBody>
      </p:sp>
      <p:grpSp>
        <p:nvGrpSpPr>
          <p:cNvPr id="11" name="Group 10"/>
          <p:cNvGrpSpPr/>
          <p:nvPr/>
        </p:nvGrpSpPr>
        <p:grpSpPr>
          <a:xfrm>
            <a:off x="6704806" y="686594"/>
            <a:ext cx="1372394" cy="1121692"/>
            <a:chOff x="6704806" y="686594"/>
            <a:chExt cx="1372394" cy="1121692"/>
          </a:xfrm>
        </p:grpSpPr>
        <p:sp>
          <p:nvSpPr>
            <p:cNvPr id="7" name="TextBox 6"/>
            <p:cNvSpPr txBox="1"/>
            <p:nvPr/>
          </p:nvSpPr>
          <p:spPr>
            <a:xfrm>
              <a:off x="6705600" y="1408176"/>
              <a:ext cx="13716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smtClean="0">
                  <a:solidFill>
                    <a:srgbClr val="44018D"/>
                  </a:solidFill>
                  <a:latin typeface="Bernard MT Condensed" pitchFamily="18" charset="0"/>
                </a:rPr>
                <a:t>PREVENTION</a:t>
              </a:r>
              <a:endParaRPr lang="en-US" sz="2000" dirty="0">
                <a:solidFill>
                  <a:srgbClr val="44018D"/>
                </a:solidFill>
                <a:latin typeface="Bernard MT Condensed" pitchFamily="18" charset="0"/>
              </a:endParaRPr>
            </a:p>
          </p:txBody>
        </p:sp>
        <p:cxnSp>
          <p:nvCxnSpPr>
            <p:cNvPr id="10" name="Straight Arrow Connector 9"/>
            <p:cNvCxnSpPr/>
            <p:nvPr/>
          </p:nvCxnSpPr>
          <p:spPr>
            <a:xfrm rot="5400000">
              <a:off x="6324600" y="1066800"/>
              <a:ext cx="762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476206" y="686594"/>
            <a:ext cx="1296194" cy="2304316"/>
            <a:chOff x="6476206" y="686594"/>
            <a:chExt cx="1296194" cy="2304316"/>
          </a:xfrm>
        </p:grpSpPr>
        <p:sp>
          <p:nvSpPr>
            <p:cNvPr id="8" name="TextBox 7"/>
            <p:cNvSpPr txBox="1"/>
            <p:nvPr/>
          </p:nvSpPr>
          <p:spPr>
            <a:xfrm>
              <a:off x="6477000" y="2590800"/>
              <a:ext cx="12954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smtClean="0">
                  <a:solidFill>
                    <a:srgbClr val="44018D"/>
                  </a:solidFill>
                  <a:latin typeface="Bernard MT Condensed" pitchFamily="18" charset="0"/>
                </a:rPr>
                <a:t>TREATMENT</a:t>
              </a:r>
              <a:endParaRPr lang="en-US" sz="2000" dirty="0">
                <a:solidFill>
                  <a:srgbClr val="44018D"/>
                </a:solidFill>
                <a:latin typeface="Bernard MT Condensed" pitchFamily="18" charset="0"/>
              </a:endParaRPr>
            </a:p>
          </p:txBody>
        </p:sp>
        <p:cxnSp>
          <p:nvCxnSpPr>
            <p:cNvPr id="12" name="Straight Arrow Connector 11"/>
            <p:cNvCxnSpPr/>
            <p:nvPr/>
          </p:nvCxnSpPr>
          <p:spPr>
            <a:xfrm rot="5400000">
              <a:off x="5524500" y="1638300"/>
              <a:ext cx="1905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pic>
        <p:nvPicPr>
          <p:cNvPr id="14" name="Picture 2" descr="Older couple walking on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206" y="3886200"/>
            <a:ext cx="2205038"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3" cstate="print"/>
          <a:srcRect/>
          <a:stretch>
            <a:fillRect/>
          </a:stretch>
        </p:blipFill>
        <p:spPr bwMode="auto">
          <a:xfrm>
            <a:off x="381000" y="685800"/>
            <a:ext cx="8442325" cy="539432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sp>
        <p:nvSpPr>
          <p:cNvPr id="3" name="Rectangle 2"/>
          <p:cNvSpPr/>
          <p:nvPr/>
        </p:nvSpPr>
        <p:spPr>
          <a:xfrm>
            <a:off x="5334000" y="3648670"/>
            <a:ext cx="2730236"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BONE ANABOLIC AGENTS</a:t>
            </a:r>
            <a:endParaRPr lang="en-US" sz="2200" dirty="0">
              <a:solidFill>
                <a:srgbClr val="44018D"/>
              </a:solidFill>
              <a:latin typeface="Bernard MT Condensed" pitchFamily="18" charset="0"/>
            </a:endParaRPr>
          </a:p>
        </p:txBody>
      </p:sp>
      <p:sp>
        <p:nvSpPr>
          <p:cNvPr id="4" name="Rectangle 3"/>
          <p:cNvSpPr/>
          <p:nvPr/>
        </p:nvSpPr>
        <p:spPr>
          <a:xfrm>
            <a:off x="5410200" y="4250828"/>
            <a:ext cx="2133600" cy="1323439"/>
          </a:xfrm>
          <a:prstGeom prst="rect">
            <a:avLst/>
          </a:prstGeom>
        </p:spPr>
        <p:txBody>
          <a:bodyPr wrap="square">
            <a:spAutoFit/>
          </a:bodyPr>
          <a:lstStyle/>
          <a:p>
            <a:pPr>
              <a:buBlip>
                <a:blip r:embed="rId4"/>
              </a:buBlip>
            </a:pPr>
            <a:r>
              <a:rPr lang="en-US" sz="2000" b="1" dirty="0" smtClean="0">
                <a:solidFill>
                  <a:schemeClr val="bg1"/>
                </a:solidFill>
                <a:latin typeface="Arial Narrow" pitchFamily="34" charset="0"/>
              </a:rPr>
              <a:t> </a:t>
            </a:r>
            <a:r>
              <a:rPr lang="en-US" sz="2000" b="1" dirty="0" smtClean="0">
                <a:solidFill>
                  <a:schemeClr val="bg1"/>
                </a:solidFill>
                <a:latin typeface="Arial Narrow" pitchFamily="34" charset="0"/>
              </a:rPr>
              <a:t>TERIPARATIDE</a:t>
            </a:r>
          </a:p>
          <a:p>
            <a:r>
              <a:rPr lang="en-US" sz="2000" b="1" dirty="0">
                <a:solidFill>
                  <a:schemeClr val="bg1"/>
                </a:solidFill>
                <a:latin typeface="Arial Narrow" pitchFamily="34" charset="0"/>
              </a:rPr>
              <a:t>(Parathyroid </a:t>
            </a:r>
            <a:r>
              <a:rPr lang="en-US" sz="2000" b="1" dirty="0" smtClean="0">
                <a:solidFill>
                  <a:schemeClr val="bg1"/>
                </a:solidFill>
                <a:latin typeface="Arial Narrow" pitchFamily="34" charset="0"/>
              </a:rPr>
              <a:t>hormone)</a:t>
            </a:r>
            <a:endParaRPr lang="en-US" sz="2000" b="1" dirty="0" smtClean="0">
              <a:solidFill>
                <a:schemeClr val="bg1"/>
              </a:solidFill>
              <a:latin typeface="Arial Narrow" pitchFamily="34" charset="0"/>
            </a:endParaRPr>
          </a:p>
          <a:p>
            <a:endParaRPr lang="en-US" sz="2000" b="1" dirty="0">
              <a:solidFill>
                <a:schemeClr val="bg1"/>
              </a:solidFill>
              <a:latin typeface="Arial Narrow" pitchFamily="34" charset="0"/>
            </a:endParaRPr>
          </a:p>
        </p:txBody>
      </p:sp>
      <p:sp>
        <p:nvSpPr>
          <p:cNvPr id="5" name="Rectangle 4"/>
          <p:cNvSpPr/>
          <p:nvPr/>
        </p:nvSpPr>
        <p:spPr>
          <a:xfrm>
            <a:off x="609600" y="4250828"/>
            <a:ext cx="3276599" cy="2015936"/>
          </a:xfrm>
          <a:prstGeom prst="rect">
            <a:avLst/>
          </a:prstGeom>
        </p:spPr>
        <p:txBody>
          <a:bodyPr wrap="square">
            <a:spAutoFit/>
          </a:bodyPr>
          <a:lstStyle/>
          <a:p>
            <a:pPr>
              <a:lnSpc>
                <a:spcPts val="2500"/>
              </a:lnSpc>
              <a:buBlip>
                <a:blip r:embed="rId4"/>
              </a:buBlip>
            </a:pPr>
            <a:r>
              <a:rPr lang="en-US" sz="2000" b="1" dirty="0" smtClean="0">
                <a:solidFill>
                  <a:schemeClr val="bg1"/>
                </a:solidFill>
                <a:latin typeface="Arial Narrow" pitchFamily="34" charset="0"/>
              </a:rPr>
              <a:t> BISPHOSPHONATES</a:t>
            </a:r>
          </a:p>
          <a:p>
            <a:pPr>
              <a:lnSpc>
                <a:spcPts val="2500"/>
              </a:lnSpc>
              <a:buBlip>
                <a:blip r:embed="rId4"/>
              </a:buBlip>
            </a:pPr>
            <a:r>
              <a:rPr lang="en-US" sz="2000" b="1" dirty="0" smtClean="0">
                <a:solidFill>
                  <a:schemeClr val="bg1"/>
                </a:solidFill>
                <a:latin typeface="Arial Narrow" pitchFamily="34" charset="0"/>
              </a:rPr>
              <a:t> ESTROGEN ANALOGES</a:t>
            </a:r>
          </a:p>
          <a:p>
            <a:pPr>
              <a:lnSpc>
                <a:spcPts val="2500"/>
              </a:lnSpc>
              <a:buBlip>
                <a:blip r:embed="rId4"/>
              </a:buBlip>
            </a:pPr>
            <a:r>
              <a:rPr lang="en-US" sz="2000" b="1" dirty="0" smtClean="0">
                <a:solidFill>
                  <a:schemeClr val="bg1"/>
                </a:solidFill>
                <a:latin typeface="Arial Narrow" pitchFamily="34" charset="0"/>
              </a:rPr>
              <a:t> ANDROGEN ANALOGES</a:t>
            </a:r>
          </a:p>
          <a:p>
            <a:pPr>
              <a:lnSpc>
                <a:spcPts val="2500"/>
              </a:lnSpc>
              <a:buBlip>
                <a:blip r:embed="rId4"/>
              </a:buBlip>
            </a:pPr>
            <a:r>
              <a:rPr lang="en-US" sz="2000" b="1" dirty="0" smtClean="0">
                <a:solidFill>
                  <a:schemeClr val="bg1"/>
                </a:solidFill>
                <a:latin typeface="Arial Narrow" pitchFamily="34" charset="0"/>
              </a:rPr>
              <a:t> SERMS</a:t>
            </a:r>
          </a:p>
          <a:p>
            <a:pPr>
              <a:lnSpc>
                <a:spcPts val="2500"/>
              </a:lnSpc>
              <a:buBlip>
                <a:blip r:embed="rId4"/>
              </a:buBlip>
            </a:pPr>
            <a:r>
              <a:rPr lang="en-US" sz="2000" b="1" dirty="0" smtClean="0">
                <a:solidFill>
                  <a:schemeClr val="bg1"/>
                </a:solidFill>
                <a:latin typeface="Arial Narrow" pitchFamily="34" charset="0"/>
              </a:rPr>
              <a:t> CALCITONIN </a:t>
            </a:r>
          </a:p>
          <a:p>
            <a:pPr>
              <a:lnSpc>
                <a:spcPts val="2500"/>
              </a:lnSpc>
              <a:buBlip>
                <a:blip r:embed="rId4"/>
              </a:buBlip>
            </a:pPr>
            <a:r>
              <a:rPr lang="en-US" sz="2000" b="1" dirty="0" smtClean="0">
                <a:solidFill>
                  <a:schemeClr val="bg1"/>
                </a:solidFill>
                <a:latin typeface="Arial Narrow" pitchFamily="34" charset="0"/>
              </a:rPr>
              <a:t> RANKL INHIBITORS                                      </a:t>
            </a:r>
            <a:endParaRPr lang="en-US" sz="2000" b="1" dirty="0">
              <a:solidFill>
                <a:schemeClr val="bg1"/>
              </a:solidFill>
              <a:latin typeface="Arial Narrow" pitchFamily="34" charset="0"/>
            </a:endParaRPr>
          </a:p>
        </p:txBody>
      </p:sp>
      <p:sp>
        <p:nvSpPr>
          <p:cNvPr id="8" name="Rectangle 7"/>
          <p:cNvSpPr/>
          <p:nvPr/>
        </p:nvSpPr>
        <p:spPr>
          <a:xfrm>
            <a:off x="4331595" y="5464168"/>
            <a:ext cx="1752600" cy="400110"/>
          </a:xfrm>
          <a:prstGeom prst="rect">
            <a:avLst/>
          </a:prstGeom>
        </p:spPr>
        <p:txBody>
          <a:bodyPr wrap="square">
            <a:spAutoFit/>
          </a:bodyPr>
          <a:lstStyle/>
          <a:p>
            <a:pPr>
              <a:buBlip>
                <a:blip r:embed="rId4"/>
              </a:buBlip>
            </a:pPr>
            <a:r>
              <a:rPr lang="en-US" sz="2000" b="1" dirty="0" smtClean="0">
                <a:solidFill>
                  <a:schemeClr val="bg1"/>
                </a:solidFill>
                <a:latin typeface="Arial Narrow" pitchFamily="34" charset="0"/>
              </a:rPr>
              <a:t> STRONTIUM</a:t>
            </a:r>
            <a:endParaRPr lang="en-US" sz="2000" b="1" dirty="0">
              <a:solidFill>
                <a:schemeClr val="bg1"/>
              </a:solidFill>
              <a:latin typeface="Arial Narrow" pitchFamily="34" charset="0"/>
            </a:endParaRPr>
          </a:p>
        </p:txBody>
      </p:sp>
      <p:grpSp>
        <p:nvGrpSpPr>
          <p:cNvPr id="16" name="Group 15"/>
          <p:cNvGrpSpPr/>
          <p:nvPr/>
        </p:nvGrpSpPr>
        <p:grpSpPr>
          <a:xfrm>
            <a:off x="3843528" y="3276600"/>
            <a:ext cx="1371600" cy="838200"/>
            <a:chOff x="3962400" y="2133600"/>
            <a:chExt cx="1371600" cy="990600"/>
          </a:xfrm>
        </p:grpSpPr>
        <p:sp>
          <p:nvSpPr>
            <p:cNvPr id="14" name="Curved Left Arrow 13"/>
            <p:cNvSpPr/>
            <p:nvPr/>
          </p:nvSpPr>
          <p:spPr>
            <a:xfrm>
              <a:off x="39624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ved Left Arrow 14"/>
            <p:cNvSpPr/>
            <p:nvPr/>
          </p:nvSpPr>
          <p:spPr>
            <a:xfrm flipH="1">
              <a:off x="46482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0" y="0"/>
            <a:ext cx="9144000" cy="1066800"/>
            <a:chOff x="0" y="0"/>
            <a:chExt cx="8534400" cy="1219200"/>
          </a:xfrm>
        </p:grpSpPr>
        <p:pic>
          <p:nvPicPr>
            <p:cNvPr id="17"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838200" y="-838200"/>
              <a:ext cx="1219200" cy="2895600"/>
            </a:xfrm>
            <a:prstGeom prst="rect">
              <a:avLst/>
            </a:prstGeom>
            <a:noFill/>
          </p:spPr>
        </p:pic>
        <p:pic>
          <p:nvPicPr>
            <p:cNvPr id="18"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3657600" y="-838200"/>
              <a:ext cx="1219200" cy="2895600"/>
            </a:xfrm>
            <a:prstGeom prst="rect">
              <a:avLst/>
            </a:prstGeom>
            <a:noFill/>
          </p:spPr>
        </p:pic>
        <p:pic>
          <p:nvPicPr>
            <p:cNvPr id="19"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6477000" y="-838200"/>
              <a:ext cx="1219200" cy="2895600"/>
            </a:xfrm>
            <a:prstGeom prst="rect">
              <a:avLst/>
            </a:prstGeom>
            <a:noFill/>
          </p:spPr>
        </p:pic>
      </p:grpSp>
      <p:sp>
        <p:nvSpPr>
          <p:cNvPr id="10" name="Rectangle 9"/>
          <p:cNvSpPr/>
          <p:nvPr/>
        </p:nvSpPr>
        <p:spPr>
          <a:xfrm>
            <a:off x="2514600" y="228600"/>
            <a:ext cx="393646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600" dirty="0" smtClean="0">
                <a:solidFill>
                  <a:srgbClr val="FDCD03"/>
                </a:solidFill>
                <a:latin typeface="Bernard MT Condensed" pitchFamily="18" charset="0"/>
              </a:rPr>
              <a:t>TREATMENT OF OSTEOPOROSIS</a:t>
            </a:r>
          </a:p>
        </p:txBody>
      </p:sp>
      <p:sp>
        <p:nvSpPr>
          <p:cNvPr id="11" name="Rectangle 10"/>
          <p:cNvSpPr/>
          <p:nvPr/>
        </p:nvSpPr>
        <p:spPr>
          <a:xfrm>
            <a:off x="1371600" y="1095266"/>
            <a:ext cx="6629400" cy="733534"/>
          </a:xfrm>
          <a:prstGeom prst="rect">
            <a:avLst/>
          </a:prstGeom>
        </p:spPr>
        <p:txBody>
          <a:bodyPr wrap="square">
            <a:spAutoFit/>
          </a:bodyPr>
          <a:lstStyle/>
          <a:p>
            <a:pPr marL="0" lvl="1">
              <a:lnSpc>
                <a:spcPts val="2500"/>
              </a:lnSpc>
              <a:defRPr/>
            </a:pPr>
            <a:r>
              <a:rPr lang="en-US" sz="2400" b="1" dirty="0" smtClean="0">
                <a:solidFill>
                  <a:schemeClr val="bg1"/>
                </a:solidFill>
                <a:latin typeface="Arial Narrow" pitchFamily="34" charset="0"/>
              </a:rPr>
              <a:t>Replace what is missing….Ca,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D, Na fluoride </a:t>
            </a:r>
          </a:p>
          <a:p>
            <a:pPr marL="0" lvl="1">
              <a:lnSpc>
                <a:spcPts val="2500"/>
              </a:lnSpc>
              <a:defRPr/>
            </a:pPr>
            <a:r>
              <a:rPr lang="en-US" sz="2400" b="1" dirty="0" smtClean="0">
                <a:solidFill>
                  <a:schemeClr val="bg1"/>
                </a:solidFill>
                <a:latin typeface="Arial Narrow" pitchFamily="34" charset="0"/>
              </a:rPr>
              <a:t>Reset back the balance of remodeling</a:t>
            </a:r>
          </a:p>
        </p:txBody>
      </p:sp>
      <p:sp>
        <p:nvSpPr>
          <p:cNvPr id="12" name="Down Arrow 11"/>
          <p:cNvSpPr/>
          <p:nvPr/>
        </p:nvSpPr>
        <p:spPr>
          <a:xfrm>
            <a:off x="4267200" y="7620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a:off x="0" y="76200"/>
            <a:ext cx="1676400" cy="2438400"/>
          </a:xfrm>
          <a:prstGeom prst="snip2DiagRect">
            <a:avLst/>
          </a:prstGeom>
          <a:noFill/>
          <a:effectLst>
            <a:softEdge rad="31750"/>
          </a:effectLst>
        </p:spPr>
      </p:pic>
      <p:pic>
        <p:nvPicPr>
          <p:cNvPr id="22"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flipH="1">
            <a:off x="7467600" y="3955472"/>
            <a:ext cx="1524000" cy="2216727"/>
          </a:xfrm>
          <a:prstGeom prst="snip2DiagRect">
            <a:avLst/>
          </a:prstGeom>
          <a:noFill/>
          <a:effectLst>
            <a:softEdge rad="31750"/>
          </a:effectLst>
        </p:spPr>
      </p:pic>
      <p:sp>
        <p:nvSpPr>
          <p:cNvPr id="2" name="Rectangle 1"/>
          <p:cNvSpPr/>
          <p:nvPr/>
        </p:nvSpPr>
        <p:spPr>
          <a:xfrm>
            <a:off x="609600" y="3648670"/>
            <a:ext cx="308879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ANTIRESORPTIVE AGENTS </a:t>
            </a:r>
            <a:endParaRPr lang="en-US" sz="2200" dirty="0">
              <a:solidFill>
                <a:srgbClr val="44018D"/>
              </a:solidFill>
              <a:latin typeface="Bernard MT Condensed" pitchFamily="18" charset="0"/>
            </a:endParaRPr>
          </a:p>
        </p:txBody>
      </p:sp>
      <p:sp>
        <p:nvSpPr>
          <p:cNvPr id="25" name="TextBox 24"/>
          <p:cNvSpPr txBox="1"/>
          <p:nvPr/>
        </p:nvSpPr>
        <p:spPr>
          <a:xfrm>
            <a:off x="228600" y="4192036"/>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26" name="TextBox 25"/>
          <p:cNvSpPr txBox="1"/>
          <p:nvPr/>
        </p:nvSpPr>
        <p:spPr>
          <a:xfrm>
            <a:off x="228600" y="4516160"/>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27" name="TextBox 26"/>
          <p:cNvSpPr txBox="1"/>
          <p:nvPr/>
        </p:nvSpPr>
        <p:spPr>
          <a:xfrm>
            <a:off x="228600" y="4820960"/>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28" name="TextBox 27"/>
          <p:cNvSpPr txBox="1"/>
          <p:nvPr/>
        </p:nvSpPr>
        <p:spPr>
          <a:xfrm>
            <a:off x="228600" y="5125760"/>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29" name="TextBox 28"/>
          <p:cNvSpPr txBox="1"/>
          <p:nvPr/>
        </p:nvSpPr>
        <p:spPr>
          <a:xfrm>
            <a:off x="228600" y="5868436"/>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sp>
        <p:nvSpPr>
          <p:cNvPr id="30" name="TextBox 29"/>
          <p:cNvSpPr txBox="1"/>
          <p:nvPr/>
        </p:nvSpPr>
        <p:spPr>
          <a:xfrm>
            <a:off x="3950595" y="5407078"/>
            <a:ext cx="457200" cy="523220"/>
          </a:xfrm>
          <a:prstGeom prst="rect">
            <a:avLst/>
          </a:prstGeom>
          <a:noFill/>
        </p:spPr>
        <p:txBody>
          <a:bodyPr wrap="square" rtlCol="0">
            <a:spAutoFit/>
          </a:bodyPr>
          <a:lstStyle/>
          <a:p>
            <a:r>
              <a:rPr lang="en-US" sz="2800" dirty="0" smtClean="0">
                <a:solidFill>
                  <a:srgbClr val="FDD21B"/>
                </a:solidFill>
                <a:sym typeface="Wingdings 2"/>
              </a:rPr>
              <a:t></a:t>
            </a:r>
            <a:endParaRPr lang="en-US" sz="2800" dirty="0">
              <a:solidFill>
                <a:srgbClr val="FDD21B"/>
              </a:solidFill>
            </a:endParaRPr>
          </a:p>
        </p:txBody>
      </p:sp>
      <p:grpSp>
        <p:nvGrpSpPr>
          <p:cNvPr id="40" name="Group 39"/>
          <p:cNvGrpSpPr/>
          <p:nvPr/>
        </p:nvGrpSpPr>
        <p:grpSpPr>
          <a:xfrm>
            <a:off x="2590800" y="1295400"/>
            <a:ext cx="6400800" cy="1549063"/>
            <a:chOff x="2590800" y="1295400"/>
            <a:chExt cx="6400800" cy="1549063"/>
          </a:xfrm>
        </p:grpSpPr>
        <p:sp>
          <p:nvSpPr>
            <p:cNvPr id="34" name="Rectangle 33"/>
            <p:cNvSpPr/>
            <p:nvPr/>
          </p:nvSpPr>
          <p:spPr>
            <a:xfrm>
              <a:off x="2590800" y="1828800"/>
              <a:ext cx="6400800" cy="1015663"/>
            </a:xfrm>
            <a:prstGeom prst="rect">
              <a:avLst/>
            </a:prstGeom>
            <a:gradFill flip="none" rotWithShape="1">
              <a:gsLst>
                <a:gs pos="14000">
                  <a:schemeClr val="tx1"/>
                </a:gs>
                <a:gs pos="48000">
                  <a:srgbClr val="341C5E"/>
                </a:gs>
                <a:gs pos="65000">
                  <a:srgbClr val="4B0387"/>
                </a:gs>
                <a:gs pos="85000">
                  <a:srgbClr val="B3A979">
                    <a:alpha val="32000"/>
                  </a:srgbClr>
                </a:gs>
                <a:gs pos="100000">
                  <a:schemeClr val="accent1">
                    <a:tint val="23500"/>
                    <a:satMod val="160000"/>
                    <a:alpha val="0"/>
                  </a:schemeClr>
                </a:gs>
              </a:gsLst>
              <a:lin ang="8100000" scaled="1"/>
              <a:tileRect/>
            </a:gradFill>
            <a:ln>
              <a:noFill/>
            </a:ln>
          </p:spPr>
          <p:txBody>
            <a:bodyPr wrap="square">
              <a:spAutoFit/>
            </a:bodyPr>
            <a:lstStyle/>
            <a:p>
              <a:pPr algn="r"/>
              <a:r>
                <a:rPr lang="en-US" sz="2000" b="1" i="1" dirty="0" smtClean="0">
                  <a:solidFill>
                    <a:schemeClr val="bg1"/>
                  </a:solidFill>
                  <a:latin typeface="Arial Narrow" pitchFamily="34" charset="0"/>
                </a:rPr>
                <a:t>Used to enhance the strength by the formation of fluorapatite. </a:t>
              </a:r>
            </a:p>
            <a:p>
              <a:pPr algn="r"/>
              <a:r>
                <a:rPr lang="en-US" sz="2000" b="1" i="1" dirty="0" smtClean="0">
                  <a:solidFill>
                    <a:schemeClr val="bg1"/>
                  </a:solidFill>
                  <a:latin typeface="Arial Narrow" pitchFamily="34" charset="0"/>
                </a:rPr>
                <a:t>Is considered only when </a:t>
              </a:r>
              <a:r>
                <a:rPr lang="en-US" sz="2000" b="1" i="1" dirty="0" err="1" smtClean="0">
                  <a:solidFill>
                    <a:schemeClr val="bg1"/>
                  </a:solidFill>
                  <a:latin typeface="Arial Narrow" pitchFamily="34" charset="0"/>
                </a:rPr>
                <a:t>trabecular</a:t>
              </a:r>
              <a:r>
                <a:rPr lang="en-US" sz="2000" b="1" i="1" dirty="0" smtClean="0">
                  <a:solidFill>
                    <a:schemeClr val="bg1"/>
                  </a:solidFill>
                  <a:latin typeface="Arial Narrow" pitchFamily="34" charset="0"/>
                </a:rPr>
                <a:t> bone is </a:t>
              </a:r>
              <a:r>
                <a:rPr lang="en-US" sz="2000" b="1" i="1" dirty="0" smtClean="0">
                  <a:solidFill>
                    <a:schemeClr val="bg1"/>
                  </a:solidFill>
                  <a:latin typeface="Arial Narrow" pitchFamily="34" charset="0"/>
                  <a:sym typeface="Wingdings 3"/>
                </a:rPr>
                <a:t> in </a:t>
              </a:r>
              <a:r>
                <a:rPr lang="en-US" sz="2000" b="1" i="1" dirty="0" smtClean="0">
                  <a:solidFill>
                    <a:schemeClr val="bg1"/>
                  </a:solidFill>
                  <a:latin typeface="Arial Narrow" pitchFamily="34" charset="0"/>
                </a:rPr>
                <a:t>presence of normal cortical bones</a:t>
              </a:r>
              <a:endParaRPr lang="en-US" sz="2000" b="1" i="1" dirty="0">
                <a:solidFill>
                  <a:schemeClr val="bg1"/>
                </a:solidFill>
                <a:latin typeface="Arial Narrow" pitchFamily="34" charset="0"/>
              </a:endParaRPr>
            </a:p>
          </p:txBody>
        </p:sp>
        <p:sp>
          <p:nvSpPr>
            <p:cNvPr id="35" name="Arc 34"/>
            <p:cNvSpPr/>
            <p:nvPr/>
          </p:nvSpPr>
          <p:spPr>
            <a:xfrm>
              <a:off x="6477000" y="1295400"/>
              <a:ext cx="1524000" cy="990600"/>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1295400" y="1221817"/>
            <a:ext cx="3200400" cy="2130983"/>
            <a:chOff x="1295400" y="1221817"/>
            <a:chExt cx="3200400" cy="2130983"/>
          </a:xfrm>
        </p:grpSpPr>
        <p:sp>
          <p:nvSpPr>
            <p:cNvPr id="36" name="Arc 35"/>
            <p:cNvSpPr/>
            <p:nvPr/>
          </p:nvSpPr>
          <p:spPr>
            <a:xfrm rot="18444132" flipH="1">
              <a:off x="994072" y="1566343"/>
              <a:ext cx="1758895" cy="1069843"/>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295400" y="2743200"/>
              <a:ext cx="3200400" cy="609600"/>
            </a:xfrm>
            <a:custGeom>
              <a:avLst/>
              <a:gdLst>
                <a:gd name="connsiteX0" fmla="*/ 0 w 3090672"/>
                <a:gd name="connsiteY0" fmla="*/ 0 h 429768"/>
                <a:gd name="connsiteX1" fmla="*/ 402336 w 3090672"/>
                <a:gd name="connsiteY1" fmla="*/ 192024 h 429768"/>
                <a:gd name="connsiteX2" fmla="*/ 1645920 w 3090672"/>
                <a:gd name="connsiteY2" fmla="*/ 292608 h 429768"/>
                <a:gd name="connsiteX3" fmla="*/ 2843784 w 3090672"/>
                <a:gd name="connsiteY3" fmla="*/ 100584 h 429768"/>
                <a:gd name="connsiteX4" fmla="*/ 3090672 w 3090672"/>
                <a:gd name="connsiteY4" fmla="*/ 429768 h 429768"/>
                <a:gd name="connsiteX5" fmla="*/ 3090672 w 3090672"/>
                <a:gd name="connsiteY5" fmla="*/ 429768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672" h="429768">
                  <a:moveTo>
                    <a:pt x="0" y="0"/>
                  </a:moveTo>
                  <a:cubicBezTo>
                    <a:pt x="64008" y="71628"/>
                    <a:pt x="128016" y="143256"/>
                    <a:pt x="402336" y="192024"/>
                  </a:cubicBezTo>
                  <a:cubicBezTo>
                    <a:pt x="676656" y="240792"/>
                    <a:pt x="1239012" y="307848"/>
                    <a:pt x="1645920" y="292608"/>
                  </a:cubicBezTo>
                  <a:cubicBezTo>
                    <a:pt x="2052828" y="277368"/>
                    <a:pt x="2602992" y="77724"/>
                    <a:pt x="2843784" y="100584"/>
                  </a:cubicBezTo>
                  <a:cubicBezTo>
                    <a:pt x="3084576" y="123444"/>
                    <a:pt x="3090672" y="429768"/>
                    <a:pt x="3090672" y="429768"/>
                  </a:cubicBezTo>
                  <a:lnTo>
                    <a:pt x="3090672" y="429768"/>
                  </a:lnTo>
                </a:path>
              </a:pathLst>
            </a:cu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Down Arrow 37"/>
          <p:cNvSpPr/>
          <p:nvPr/>
        </p:nvSpPr>
        <p:spPr>
          <a:xfrm rot="9665249">
            <a:off x="4002723" y="4859537"/>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1934751" flipH="1">
            <a:off x="4612323" y="4868631"/>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9599" y="6324600"/>
            <a:ext cx="8534399" cy="400110"/>
          </a:xfrm>
          <a:prstGeom prst="rect">
            <a:avLst/>
          </a:prstGeom>
          <a:gradFill flip="none" rotWithShape="1">
            <a:gsLst>
              <a:gs pos="14000">
                <a:schemeClr val="tx1"/>
              </a:gs>
              <a:gs pos="48000">
                <a:srgbClr val="341C5E"/>
              </a:gs>
              <a:gs pos="65000">
                <a:srgbClr val="4B0387"/>
              </a:gs>
              <a:gs pos="85000">
                <a:srgbClr val="B3A979">
                  <a:alpha val="32000"/>
                </a:srgbClr>
              </a:gs>
              <a:gs pos="100000">
                <a:schemeClr val="accent1">
                  <a:tint val="23500"/>
                  <a:satMod val="160000"/>
                  <a:alpha val="0"/>
                </a:schemeClr>
              </a:gs>
            </a:gsLst>
            <a:lin ang="0" scaled="1"/>
            <a:tileRect/>
          </a:gradFill>
          <a:ln>
            <a:noFill/>
          </a:ln>
        </p:spPr>
        <p:txBody>
          <a:bodyPr wrap="square">
            <a:spAutoFit/>
          </a:bodyPr>
          <a:lstStyle/>
          <a:p>
            <a:pPr>
              <a:buBlip>
                <a:blip r:embed="rId4"/>
              </a:buBlip>
            </a:pPr>
            <a:r>
              <a:rPr lang="en-US" sz="2000" b="1" i="1" dirty="0" smtClean="0">
                <a:solidFill>
                  <a:schemeClr val="bg1"/>
                </a:solidFill>
                <a:latin typeface="Arial Narrow" pitchFamily="34" charset="0"/>
              </a:rPr>
              <a:t> Others; Thiazide diuretics, </a:t>
            </a:r>
            <a:r>
              <a:rPr lang="en-US" sz="2000" b="1" i="1" dirty="0" smtClean="0">
                <a:solidFill>
                  <a:schemeClr val="bg1"/>
                </a:solidFill>
                <a:latin typeface="Arial Narrow" pitchFamily="34" charset="0"/>
              </a:rPr>
              <a:t>statins </a:t>
            </a:r>
            <a:r>
              <a:rPr lang="en-GB" sz="2000" dirty="0"/>
              <a:t>(</a:t>
            </a:r>
            <a:r>
              <a:rPr lang="en-GB" sz="2000" dirty="0">
                <a:solidFill>
                  <a:schemeClr val="bg1"/>
                </a:solidFill>
              </a:rPr>
              <a:t>Decrease the incidence of Osteoporosis</a:t>
            </a:r>
            <a:r>
              <a:rPr lang="en-GB" sz="2000" dirty="0"/>
              <a:t>) </a:t>
            </a:r>
            <a:endParaRPr lang="en-US" sz="2000" b="1" i="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1000"/>
                                        <p:tgtEl>
                                          <p:spTgt spid="41"/>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1000"/>
                                        <p:tgtEl>
                                          <p:spTgt spid="16"/>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10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1"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10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1"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10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1"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10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left)">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1"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wipe(left)">
                                      <p:cBhvr>
                                        <p:cTn id="53" dur="10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1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10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1000"/>
                                        <p:tgtEl>
                                          <p:spTgt spid="38"/>
                                        </p:tgtEl>
                                      </p:cBhvr>
                                    </p:animEffect>
                                  </p:childTnLst>
                                </p:cTn>
                              </p:par>
                            </p:childTnLst>
                          </p:cTn>
                        </p:par>
                        <p:par>
                          <p:cTn id="72" fill="hold">
                            <p:stCondLst>
                              <p:cond delay="1000"/>
                            </p:stCondLst>
                            <p:childTnLst>
                              <p:par>
                                <p:cTn id="73" presetID="0" presetClass="path" presetSubtype="0" accel="50000" decel="50000" fill="hold" grpId="1" nodeType="afterEffect">
                                  <p:stCondLst>
                                    <p:cond delay="0"/>
                                  </p:stCondLst>
                                  <p:childTnLst>
                                    <p:animMotion origin="layout" path="M 0 0 L 0.05 -0.11101 " pathEditMode="relative" ptsTypes="AA">
                                      <p:cBhvr>
                                        <p:cTn id="74" dur="2000" fill="hold"/>
                                        <p:tgtEl>
                                          <p:spTgt spid="39"/>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05 -0.12211 " pathEditMode="relative" ptsTypes="AA">
                                      <p:cBhvr>
                                        <p:cTn id="76" dur="2000" fill="hold"/>
                                        <p:tgtEl>
                                          <p:spTgt spid="38"/>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4" presetClass="entr" presetSubtype="32"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ox(out)">
                                      <p:cBhvr>
                                        <p:cTn id="81" dur="1000"/>
                                        <p:tgtEl>
                                          <p:spTgt spid="25"/>
                                        </p:tgtEl>
                                      </p:cBhvr>
                                    </p:animEffect>
                                  </p:childTnLst>
                                </p:cTn>
                              </p:par>
                              <p:par>
                                <p:cTn id="82" presetID="4" presetClass="entr" presetSubtype="32"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ox(out)">
                                      <p:cBhvr>
                                        <p:cTn id="84" dur="1000"/>
                                        <p:tgtEl>
                                          <p:spTgt spid="26"/>
                                        </p:tgtEl>
                                      </p:cBhvr>
                                    </p:animEffect>
                                  </p:childTnLst>
                                </p:cTn>
                              </p:par>
                              <p:par>
                                <p:cTn id="85" presetID="4" presetClass="entr" presetSubtype="3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ox(out)">
                                      <p:cBhvr>
                                        <p:cTn id="87" dur="1000"/>
                                        <p:tgtEl>
                                          <p:spTgt spid="27"/>
                                        </p:tgtEl>
                                      </p:cBhvr>
                                    </p:animEffect>
                                  </p:childTnLst>
                                </p:cTn>
                              </p:par>
                              <p:par>
                                <p:cTn id="88" presetID="4" presetClass="entr" presetSubtype="32"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ox(out)">
                                      <p:cBhvr>
                                        <p:cTn id="90" dur="1000"/>
                                        <p:tgtEl>
                                          <p:spTgt spid="28"/>
                                        </p:tgtEl>
                                      </p:cBhvr>
                                    </p:animEffect>
                                  </p:childTnLst>
                                </p:cTn>
                              </p:par>
                              <p:par>
                                <p:cTn id="91" presetID="4" presetClass="entr" presetSubtype="32"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ox(out)">
                                      <p:cBhvr>
                                        <p:cTn id="93" dur="1000"/>
                                        <p:tgtEl>
                                          <p:spTgt spid="29"/>
                                        </p:tgtEl>
                                      </p:cBhvr>
                                    </p:animEffect>
                                  </p:childTnLst>
                                </p:cTn>
                              </p:par>
                              <p:par>
                                <p:cTn id="94" presetID="4" presetClass="entr" presetSubtype="32"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box(out)">
                                      <p:cBhvr>
                                        <p:cTn id="96" dur="10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left)">
                                      <p:cBhvr>
                                        <p:cTn id="10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1" build="p"/>
      <p:bldP spid="8" grpId="0"/>
      <p:bldP spid="2" grpId="0" animBg="1"/>
      <p:bldP spid="25" grpId="0"/>
      <p:bldP spid="26" grpId="0"/>
      <p:bldP spid="27" grpId="0"/>
      <p:bldP spid="28" grpId="0"/>
      <p:bldP spid="29" grpId="0"/>
      <p:bldP spid="30" grpId="0"/>
      <p:bldP spid="38" grpId="0" animBg="1"/>
      <p:bldP spid="38" grpId="1" animBg="1"/>
      <p:bldP spid="39" grpId="0" animBg="1"/>
      <p:bldP spid="39" grpId="1"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85000">
              <a:srgbClr val="B3A979"/>
            </a:gs>
            <a:gs pos="100000">
              <a:schemeClr val="accent1">
                <a:tint val="23500"/>
                <a:satMod val="1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Rectangle 1"/>
          <p:cNvSpPr/>
          <p:nvPr/>
        </p:nvSpPr>
        <p:spPr>
          <a:xfrm>
            <a:off x="304800" y="304800"/>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BISPHOSPHONATES</a:t>
            </a:r>
          </a:p>
        </p:txBody>
      </p:sp>
      <p:grpSp>
        <p:nvGrpSpPr>
          <p:cNvPr id="15" name="Group 14"/>
          <p:cNvGrpSpPr/>
          <p:nvPr/>
        </p:nvGrpSpPr>
        <p:grpSpPr>
          <a:xfrm>
            <a:off x="6324600" y="76200"/>
            <a:ext cx="2667000" cy="3867150"/>
            <a:chOff x="6324600" y="0"/>
            <a:chExt cx="2667000" cy="3867150"/>
          </a:xfrm>
        </p:grpSpPr>
        <p:sp>
          <p:nvSpPr>
            <p:cNvPr id="13" name="Rectangle 12"/>
            <p:cNvSpPr/>
            <p:nvPr/>
          </p:nvSpPr>
          <p:spPr>
            <a:xfrm>
              <a:off x="6934200" y="1752600"/>
              <a:ext cx="1600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34200" y="3581400"/>
              <a:ext cx="1600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images-mediawiki-sites.thefullwiki.org/09/1/2/2/95887452822323112.png"/>
            <p:cNvPicPr>
              <a:picLocks noChangeAspect="1" noChangeArrowheads="1"/>
            </p:cNvPicPr>
            <p:nvPr/>
          </p:nvPicPr>
          <p:blipFill>
            <a:blip r:embed="rId3" cstate="print"/>
            <a:srcRect/>
            <a:stretch>
              <a:fillRect/>
            </a:stretch>
          </p:blipFill>
          <p:spPr bwMode="auto">
            <a:xfrm>
              <a:off x="6324600" y="0"/>
              <a:ext cx="2667000" cy="3867150"/>
            </a:xfrm>
            <a:prstGeom prst="rect">
              <a:avLst/>
            </a:prstGeom>
            <a:noFill/>
          </p:spPr>
        </p:pic>
      </p:grpSp>
      <p:sp>
        <p:nvSpPr>
          <p:cNvPr id="4" name="Rectangle 3"/>
          <p:cNvSpPr/>
          <p:nvPr/>
        </p:nvSpPr>
        <p:spPr>
          <a:xfrm>
            <a:off x="228600" y="838200"/>
            <a:ext cx="6439583" cy="430887"/>
          </a:xfrm>
          <a:prstGeom prst="rect">
            <a:avLst/>
          </a:prstGeom>
        </p:spPr>
        <p:txBody>
          <a:bodyPr wrap="none">
            <a:spAutoFit/>
          </a:bodyPr>
          <a:lstStyle/>
          <a:p>
            <a:r>
              <a:rPr lang="en-US" sz="2200" b="1" dirty="0" smtClean="0">
                <a:solidFill>
                  <a:schemeClr val="bg1"/>
                </a:solidFill>
                <a:latin typeface="Arial Narrow" pitchFamily="34" charset="0"/>
              </a:rPr>
              <a:t>Are compounds that have two </a:t>
            </a:r>
            <a:r>
              <a:rPr lang="en-US" sz="2200" b="1" dirty="0" err="1" smtClean="0">
                <a:solidFill>
                  <a:schemeClr val="bg1"/>
                </a:solidFill>
                <a:latin typeface="Arial Narrow" pitchFamily="34" charset="0"/>
              </a:rPr>
              <a:t>phosphonate</a:t>
            </a:r>
            <a:r>
              <a:rPr lang="en-US" sz="2200" b="1" dirty="0" smtClean="0">
                <a:solidFill>
                  <a:schemeClr val="bg1"/>
                </a:solidFill>
                <a:latin typeface="Arial Narrow" pitchFamily="34" charset="0"/>
              </a:rPr>
              <a:t> (PO</a:t>
            </a:r>
            <a:r>
              <a:rPr lang="en-US" sz="2200" b="1" baseline="-25000" dirty="0" smtClean="0">
                <a:solidFill>
                  <a:schemeClr val="bg1"/>
                </a:solidFill>
                <a:latin typeface="Arial Narrow" pitchFamily="34" charset="0"/>
              </a:rPr>
              <a:t>3</a:t>
            </a:r>
            <a:r>
              <a:rPr lang="en-US" sz="2200" b="1" dirty="0" smtClean="0">
                <a:solidFill>
                  <a:schemeClr val="bg1"/>
                </a:solidFill>
                <a:latin typeface="Arial Narrow" pitchFamily="34" charset="0"/>
              </a:rPr>
              <a:t>) groups</a:t>
            </a:r>
            <a:endParaRPr lang="en-US" sz="2200" b="1" dirty="0">
              <a:solidFill>
                <a:schemeClr val="bg1"/>
              </a:solidFill>
              <a:latin typeface="Arial Narrow" pitchFamily="34" charset="0"/>
            </a:endParaRPr>
          </a:p>
        </p:txBody>
      </p:sp>
      <p:sp>
        <p:nvSpPr>
          <p:cNvPr id="6" name="Rectangle 5"/>
          <p:cNvSpPr/>
          <p:nvPr/>
        </p:nvSpPr>
        <p:spPr>
          <a:xfrm>
            <a:off x="304800" y="1219200"/>
            <a:ext cx="2383281" cy="461665"/>
          </a:xfrm>
          <a:prstGeom prst="rect">
            <a:avLst/>
          </a:prstGeom>
        </p:spPr>
        <p:txBody>
          <a:bodyPr wrap="none">
            <a:spAutoFit/>
          </a:bodyPr>
          <a:lstStyle/>
          <a:p>
            <a:r>
              <a:rPr lang="en-US" sz="2400" b="1" dirty="0" smtClean="0">
                <a:solidFill>
                  <a:srgbClr val="FDD21B"/>
                </a:solidFill>
              </a:rPr>
              <a:t>Non-Nitrogenous</a:t>
            </a:r>
            <a:endParaRPr lang="en-US" sz="2400" dirty="0">
              <a:solidFill>
                <a:srgbClr val="FDD21B"/>
              </a:solidFill>
            </a:endParaRPr>
          </a:p>
        </p:txBody>
      </p:sp>
      <p:sp>
        <p:nvSpPr>
          <p:cNvPr id="7" name="Rectangle 6"/>
          <p:cNvSpPr/>
          <p:nvPr/>
        </p:nvSpPr>
        <p:spPr>
          <a:xfrm>
            <a:off x="3429000" y="1219200"/>
            <a:ext cx="1756506" cy="461665"/>
          </a:xfrm>
          <a:prstGeom prst="rect">
            <a:avLst/>
          </a:prstGeom>
        </p:spPr>
        <p:txBody>
          <a:bodyPr wrap="none">
            <a:spAutoFit/>
          </a:bodyPr>
          <a:lstStyle/>
          <a:p>
            <a:r>
              <a:rPr lang="en-US" sz="2400" b="1" dirty="0" smtClean="0">
                <a:solidFill>
                  <a:srgbClr val="FDD21B"/>
                </a:solidFill>
              </a:rPr>
              <a:t>Nitrogenous</a:t>
            </a:r>
            <a:endParaRPr lang="en-US" sz="2400" dirty="0">
              <a:solidFill>
                <a:srgbClr val="FDD21B"/>
              </a:solidFill>
            </a:endParaRPr>
          </a:p>
        </p:txBody>
      </p:sp>
      <p:sp>
        <p:nvSpPr>
          <p:cNvPr id="8" name="Rectangle 7"/>
          <p:cNvSpPr/>
          <p:nvPr/>
        </p:nvSpPr>
        <p:spPr>
          <a:xfrm>
            <a:off x="304800" y="1594247"/>
            <a:ext cx="2514600" cy="1077218"/>
          </a:xfrm>
          <a:prstGeom prst="rect">
            <a:avLst/>
          </a:prstGeom>
        </p:spPr>
        <p:txBody>
          <a:bodyPr wrap="square">
            <a:spAutoFit/>
          </a:bodyPr>
          <a:lstStyle/>
          <a:p>
            <a:pPr>
              <a:spcBef>
                <a:spcPts val="600"/>
              </a:spcBef>
            </a:pPr>
            <a:r>
              <a:rPr lang="en-US" dirty="0" err="1" smtClean="0">
                <a:solidFill>
                  <a:schemeClr val="bg1"/>
                </a:solidFill>
                <a:latin typeface="Bernard MT Condensed" pitchFamily="18" charset="0"/>
              </a:rPr>
              <a:t>Etidronate</a:t>
            </a:r>
            <a:endParaRPr lang="en-US" dirty="0" smtClean="0">
              <a:solidFill>
                <a:schemeClr val="bg1"/>
              </a:solidFill>
              <a:latin typeface="Bernard MT Condensed" pitchFamily="18" charset="0"/>
            </a:endParaRPr>
          </a:p>
          <a:p>
            <a:pPr>
              <a:spcBef>
                <a:spcPts val="600"/>
              </a:spcBef>
            </a:pPr>
            <a:r>
              <a:rPr lang="en-US" dirty="0" err="1" smtClean="0">
                <a:solidFill>
                  <a:schemeClr val="bg1"/>
                </a:solidFill>
                <a:latin typeface="Bernard MT Condensed" pitchFamily="18" charset="0"/>
              </a:rPr>
              <a:t>Clodronate</a:t>
            </a:r>
            <a:r>
              <a:rPr lang="en-US" dirty="0" smtClean="0">
                <a:solidFill>
                  <a:schemeClr val="bg1"/>
                </a:solidFill>
                <a:latin typeface="Bernard MT Condensed" pitchFamily="18" charset="0"/>
              </a:rPr>
              <a:t>  </a:t>
            </a:r>
            <a:endParaRPr lang="en-US" dirty="0" smtClean="0">
              <a:solidFill>
                <a:schemeClr val="bg1"/>
              </a:solidFill>
              <a:latin typeface="Bernard MT Condensed" pitchFamily="18" charset="0"/>
            </a:endParaRPr>
          </a:p>
          <a:p>
            <a:pPr>
              <a:spcBef>
                <a:spcPts val="600"/>
              </a:spcBef>
            </a:pPr>
            <a:r>
              <a:rPr lang="en-US" dirty="0" err="1" smtClean="0">
                <a:solidFill>
                  <a:schemeClr val="bg1"/>
                </a:solidFill>
                <a:latin typeface="Bernard MT Condensed" pitchFamily="18" charset="0"/>
              </a:rPr>
              <a:t>Tildronate</a:t>
            </a:r>
            <a:r>
              <a:rPr lang="en-US" dirty="0" smtClean="0">
                <a:solidFill>
                  <a:schemeClr val="bg1"/>
                </a:solidFill>
                <a:latin typeface="Bernard MT Condensed" pitchFamily="18" charset="0"/>
              </a:rPr>
              <a:t>    </a:t>
            </a:r>
            <a:r>
              <a:rPr lang="en-US" dirty="0" smtClean="0">
                <a:solidFill>
                  <a:schemeClr val="bg1"/>
                </a:solidFill>
                <a:latin typeface="Bernard MT Condensed" pitchFamily="18" charset="0"/>
              </a:rPr>
              <a:t>	</a:t>
            </a:r>
          </a:p>
        </p:txBody>
      </p:sp>
      <p:sp>
        <p:nvSpPr>
          <p:cNvPr id="9" name="Rectangle 8"/>
          <p:cNvSpPr/>
          <p:nvPr/>
        </p:nvSpPr>
        <p:spPr>
          <a:xfrm>
            <a:off x="3429000" y="1604665"/>
            <a:ext cx="3048000" cy="1431161"/>
          </a:xfrm>
          <a:prstGeom prst="rect">
            <a:avLst/>
          </a:prstGeom>
        </p:spPr>
        <p:txBody>
          <a:bodyPr wrap="square">
            <a:spAutoFit/>
          </a:bodyPr>
          <a:lstStyle/>
          <a:p>
            <a:pPr>
              <a:spcBef>
                <a:spcPts val="600"/>
              </a:spcBef>
            </a:pPr>
            <a:r>
              <a:rPr lang="en-US" dirty="0" err="1" smtClean="0">
                <a:solidFill>
                  <a:schemeClr val="bg1"/>
                </a:solidFill>
                <a:latin typeface="Bernard MT Condensed" pitchFamily="18" charset="0"/>
              </a:rPr>
              <a:t>Alendronate</a:t>
            </a:r>
            <a:r>
              <a:rPr lang="en-US" dirty="0" smtClean="0">
                <a:solidFill>
                  <a:schemeClr val="bg1"/>
                </a:solidFill>
                <a:latin typeface="Bernard MT Condensed" pitchFamily="18" charset="0"/>
                <a:sym typeface="Wingdings 3"/>
              </a:rPr>
              <a:t> 	</a:t>
            </a:r>
            <a:endParaRPr lang="en-US" dirty="0" smtClean="0">
              <a:solidFill>
                <a:schemeClr val="bg1"/>
              </a:solidFill>
              <a:latin typeface="Bernard MT Condensed" pitchFamily="18" charset="0"/>
            </a:endParaRPr>
          </a:p>
          <a:p>
            <a:pPr>
              <a:spcBef>
                <a:spcPts val="600"/>
              </a:spcBef>
            </a:pPr>
            <a:r>
              <a:rPr lang="en-US" dirty="0" err="1" smtClean="0">
                <a:solidFill>
                  <a:schemeClr val="bg1"/>
                </a:solidFill>
                <a:latin typeface="Bernard MT Condensed" pitchFamily="18" charset="0"/>
              </a:rPr>
              <a:t>Ibandronate</a:t>
            </a:r>
            <a:r>
              <a:rPr lang="en-US" dirty="0" smtClean="0">
                <a:solidFill>
                  <a:schemeClr val="bg1"/>
                </a:solidFill>
                <a:latin typeface="Bernard MT Condensed" pitchFamily="18" charset="0"/>
              </a:rPr>
              <a:t>  	</a:t>
            </a:r>
          </a:p>
          <a:p>
            <a:pPr>
              <a:spcBef>
                <a:spcPts val="600"/>
              </a:spcBef>
            </a:pPr>
            <a:r>
              <a:rPr lang="en-US" dirty="0" err="1" smtClean="0">
                <a:solidFill>
                  <a:schemeClr val="bg1"/>
                </a:solidFill>
                <a:latin typeface="Bernard MT Condensed" pitchFamily="18" charset="0"/>
              </a:rPr>
              <a:t>Risedronate</a:t>
            </a:r>
            <a:r>
              <a:rPr lang="en-US" dirty="0" smtClean="0">
                <a:solidFill>
                  <a:schemeClr val="bg1"/>
                </a:solidFill>
                <a:latin typeface="Bernard MT Condensed" pitchFamily="18" charset="0"/>
                <a:sym typeface="Wingdings 3"/>
              </a:rPr>
              <a:t> 	</a:t>
            </a:r>
            <a:endParaRPr lang="en-US" dirty="0" smtClean="0">
              <a:solidFill>
                <a:schemeClr val="bg1"/>
              </a:solidFill>
              <a:latin typeface="Bernard MT Condensed" pitchFamily="18" charset="0"/>
            </a:endParaRPr>
          </a:p>
          <a:p>
            <a:pPr>
              <a:spcBef>
                <a:spcPts val="600"/>
              </a:spcBef>
            </a:pPr>
            <a:r>
              <a:rPr lang="en-US" dirty="0" err="1" smtClean="0">
                <a:solidFill>
                  <a:schemeClr val="bg1"/>
                </a:solidFill>
                <a:latin typeface="Bernard MT Condensed" pitchFamily="18" charset="0"/>
              </a:rPr>
              <a:t>Zoledronate</a:t>
            </a:r>
            <a:r>
              <a:rPr lang="en-US" dirty="0" smtClean="0">
                <a:solidFill>
                  <a:schemeClr val="bg1"/>
                </a:solidFill>
                <a:latin typeface="Bernard MT Condensed" pitchFamily="18" charset="0"/>
              </a:rPr>
              <a:t>    	</a:t>
            </a:r>
          </a:p>
        </p:txBody>
      </p:sp>
      <p:sp>
        <p:nvSpPr>
          <p:cNvPr id="12" name="Rectangle 11"/>
          <p:cNvSpPr/>
          <p:nvPr/>
        </p:nvSpPr>
        <p:spPr>
          <a:xfrm>
            <a:off x="152400" y="3429000"/>
            <a:ext cx="8534400" cy="2657138"/>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Are structurally </a:t>
            </a:r>
            <a:r>
              <a:rPr lang="en-US" sz="2400" b="1" u="heavy" dirty="0" smtClean="0">
                <a:solidFill>
                  <a:schemeClr val="bg1"/>
                </a:solidFill>
                <a:uFill>
                  <a:solidFill>
                    <a:srgbClr val="FFC000"/>
                  </a:solidFill>
                </a:uFill>
                <a:latin typeface="Arial Narrow" pitchFamily="34" charset="0"/>
              </a:rPr>
              <a:t>similar to pyrophosphate</a:t>
            </a:r>
            <a:r>
              <a:rPr lang="en-US" sz="2400" b="1" dirty="0" smtClean="0">
                <a:solidFill>
                  <a:schemeClr val="bg1"/>
                </a:solidFill>
                <a:latin typeface="Arial Narrow" pitchFamily="34" charset="0"/>
              </a:rPr>
              <a:t>, thereby                   inhibiting activation of enzymes that utilize it. </a:t>
            </a:r>
          </a:p>
          <a:p>
            <a:pPr>
              <a:lnSpc>
                <a:spcPts val="2500"/>
              </a:lnSpc>
            </a:pPr>
            <a:r>
              <a:rPr lang="en-US" sz="2400" b="1" dirty="0" smtClean="0">
                <a:solidFill>
                  <a:schemeClr val="bg1"/>
                </a:solidFill>
                <a:latin typeface="Arial Narrow" pitchFamily="34" charset="0"/>
              </a:rPr>
              <a:t>They preferentially "stick" to calcium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concentrate in bones, bound to </a:t>
            </a:r>
            <a:r>
              <a:rPr lang="en-US" sz="2400" b="1" dirty="0" smtClean="0">
                <a:solidFill>
                  <a:schemeClr val="bg1"/>
                </a:solidFill>
                <a:latin typeface="Arial Narrow" pitchFamily="34" charset="0"/>
              </a:rPr>
              <a:t>hydroxyapatite, </a:t>
            </a:r>
            <a:r>
              <a:rPr lang="en-US" sz="2400" b="1" dirty="0" smtClean="0">
                <a:solidFill>
                  <a:schemeClr val="bg1"/>
                </a:solidFill>
                <a:latin typeface="Arial Narrow" pitchFamily="34" charset="0"/>
              </a:rPr>
              <a:t>decreasing </a:t>
            </a:r>
            <a:r>
              <a:rPr lang="en-US" sz="2400" b="1" dirty="0">
                <a:solidFill>
                  <a:schemeClr val="bg1"/>
                </a:solidFill>
                <a:latin typeface="Arial Narrow" pitchFamily="34" charset="0"/>
              </a:rPr>
              <a:t>its solubility and making it more resistant to osteoclastic activity.</a:t>
            </a:r>
            <a:endParaRPr lang="en-US" sz="2400" b="1" dirty="0" smtClean="0">
              <a:solidFill>
                <a:schemeClr val="bg1"/>
              </a:solidFill>
              <a:latin typeface="Arial Narrow" pitchFamily="34" charset="0"/>
            </a:endParaRPr>
          </a:p>
          <a:p>
            <a:pPr>
              <a:lnSpc>
                <a:spcPts val="2500"/>
              </a:lnSpc>
            </a:pPr>
            <a:r>
              <a:rPr lang="en-US" sz="2400" b="1" dirty="0" smtClean="0">
                <a:solidFill>
                  <a:schemeClr val="bg1"/>
                </a:solidFill>
                <a:latin typeface="Arial Narrow" pitchFamily="34" charset="0"/>
              </a:rPr>
              <a:t>They prevent bone </a:t>
            </a:r>
            <a:r>
              <a:rPr lang="en-US" sz="2400" b="1" dirty="0" err="1" smtClean="0">
                <a:solidFill>
                  <a:schemeClr val="bg1"/>
                </a:solidFill>
                <a:latin typeface="Arial Narrow" pitchFamily="34" charset="0"/>
              </a:rPr>
              <a:t>resorption</a:t>
            </a:r>
            <a:r>
              <a:rPr lang="en-US" sz="2400" b="1" dirty="0" smtClean="0">
                <a:solidFill>
                  <a:schemeClr val="bg1"/>
                </a:solidFill>
                <a:latin typeface="Arial Narrow" pitchFamily="34" charset="0"/>
              </a:rPr>
              <a:t> by inhibiting </a:t>
            </a:r>
            <a:r>
              <a:rPr lang="en-US" sz="2400" b="1" dirty="0" err="1" smtClean="0">
                <a:solidFill>
                  <a:schemeClr val="bg1"/>
                </a:solidFill>
                <a:latin typeface="Arial Narrow" pitchFamily="34" charset="0"/>
              </a:rPr>
              <a:t>osteoclast</a:t>
            </a:r>
            <a:r>
              <a:rPr lang="en-US" sz="2400" b="1" dirty="0" smtClean="0">
                <a:solidFill>
                  <a:schemeClr val="bg1"/>
                </a:solidFill>
                <a:latin typeface="Arial Narrow" pitchFamily="34" charset="0"/>
              </a:rPr>
              <a:t> function.</a:t>
            </a:r>
          </a:p>
          <a:p>
            <a:pPr>
              <a:lnSpc>
                <a:spcPts val="2500"/>
              </a:lnSpc>
            </a:pPr>
            <a:r>
              <a:rPr lang="en-US" sz="2400" b="1" dirty="0" smtClean="0">
                <a:solidFill>
                  <a:schemeClr val="bg1"/>
                </a:solidFill>
                <a:latin typeface="Arial Narrow" pitchFamily="34" charset="0"/>
              </a:rPr>
              <a:t>Their </a:t>
            </a:r>
            <a:r>
              <a:rPr lang="en-GB" sz="2400" b="1" dirty="0" smtClean="0">
                <a:solidFill>
                  <a:schemeClr val="bg1"/>
                </a:solidFill>
                <a:latin typeface="Arial Narrow" pitchFamily="34" charset="0"/>
              </a:rPr>
              <a:t>relative potencies for </a:t>
            </a:r>
            <a:r>
              <a:rPr lang="en-GB" sz="2400" b="1" dirty="0" err="1" smtClean="0">
                <a:solidFill>
                  <a:schemeClr val="bg1"/>
                </a:solidFill>
                <a:latin typeface="Arial Narrow" pitchFamily="34" charset="0"/>
              </a:rPr>
              <a:t>osteoclast</a:t>
            </a:r>
            <a:r>
              <a:rPr lang="en-GB" sz="2400" b="1" dirty="0" smtClean="0">
                <a:solidFill>
                  <a:schemeClr val="bg1"/>
                </a:solidFill>
                <a:latin typeface="Arial Narrow" pitchFamily="34" charset="0"/>
              </a:rPr>
              <a:t> inhibition is the most with 3</a:t>
            </a:r>
            <a:r>
              <a:rPr lang="en-GB" sz="2400" b="1" baseline="30000" dirty="0" smtClean="0">
                <a:solidFill>
                  <a:schemeClr val="bg1"/>
                </a:solidFill>
                <a:latin typeface="Arial Narrow" pitchFamily="34" charset="0"/>
              </a:rPr>
              <a:t>rd</a:t>
            </a:r>
            <a:r>
              <a:rPr lang="en-GB" sz="2400" b="1" dirty="0" smtClean="0">
                <a:solidFill>
                  <a:schemeClr val="bg1"/>
                </a:solidFill>
                <a:latin typeface="Arial Narrow" pitchFamily="34" charset="0"/>
              </a:rPr>
              <a:t> generation </a:t>
            </a:r>
            <a:r>
              <a:rPr lang="en-GB" sz="2400" dirty="0" smtClean="0">
                <a:solidFill>
                  <a:schemeClr val="bg1"/>
                </a:solidFill>
                <a:latin typeface="Bernard MT Condensed" pitchFamily="18" charset="0"/>
              </a:rPr>
              <a:t>“</a:t>
            </a:r>
            <a:r>
              <a:rPr lang="en-US" sz="2400" dirty="0" err="1" smtClean="0">
                <a:solidFill>
                  <a:schemeClr val="bg1"/>
                </a:solidFill>
                <a:latin typeface="Bernard MT Condensed" pitchFamily="18" charset="0"/>
              </a:rPr>
              <a:t>Zoledronate</a:t>
            </a:r>
            <a:r>
              <a:rPr lang="en-US" sz="2400" dirty="0" smtClean="0">
                <a:solidFill>
                  <a:schemeClr val="bg1"/>
                </a:solidFill>
                <a:latin typeface="Bernard MT Condensed" pitchFamily="18" charset="0"/>
              </a:rPr>
              <a:t>”</a:t>
            </a:r>
            <a:endParaRPr lang="en-US" sz="2400" b="1" dirty="0" smtClean="0">
              <a:solidFill>
                <a:schemeClr val="bg1"/>
              </a:solidFill>
              <a:latin typeface="Arial Narrow" pitchFamily="34" charset="0"/>
            </a:endParaRPr>
          </a:p>
        </p:txBody>
      </p:sp>
      <p:sp>
        <p:nvSpPr>
          <p:cNvPr id="18" name="Rectangle 17"/>
          <p:cNvSpPr/>
          <p:nvPr/>
        </p:nvSpPr>
        <p:spPr>
          <a:xfrm>
            <a:off x="726585" y="1973860"/>
            <a:ext cx="2514600" cy="723275"/>
          </a:xfrm>
          <a:prstGeom prst="rect">
            <a:avLst/>
          </a:prstGeom>
        </p:spPr>
        <p:txBody>
          <a:bodyPr wrap="square">
            <a:spAutoFit/>
          </a:bodyPr>
          <a:lstStyle/>
          <a:p>
            <a:pPr>
              <a:spcBef>
                <a:spcPts val="600"/>
              </a:spcBef>
            </a:pPr>
            <a:r>
              <a:rPr lang="en-US" dirty="0" smtClean="0">
                <a:solidFill>
                  <a:srgbClr val="FFFF00"/>
                </a:solidFill>
                <a:latin typeface="Bernard MT Condensed" pitchFamily="18" charset="0"/>
              </a:rPr>
              <a:t>	</a:t>
            </a:r>
          </a:p>
          <a:p>
            <a:pPr>
              <a:spcBef>
                <a:spcPts val="600"/>
              </a:spcBef>
            </a:pPr>
            <a:r>
              <a:rPr lang="en-US" dirty="0" smtClean="0">
                <a:solidFill>
                  <a:srgbClr val="FFFF00"/>
                </a:solidFill>
                <a:latin typeface="Bernard MT Condensed" pitchFamily="18" charset="0"/>
              </a:rPr>
              <a:t>	</a:t>
            </a:r>
          </a:p>
        </p:txBody>
      </p:sp>
      <p:sp>
        <p:nvSpPr>
          <p:cNvPr id="19" name="Rectangle 18"/>
          <p:cNvSpPr/>
          <p:nvPr/>
        </p:nvSpPr>
        <p:spPr>
          <a:xfrm>
            <a:off x="4038600" y="1629349"/>
            <a:ext cx="3048000" cy="1431161"/>
          </a:xfrm>
          <a:prstGeom prst="rect">
            <a:avLst/>
          </a:prstGeom>
        </p:spPr>
        <p:txBody>
          <a:bodyPr wrap="square">
            <a:spAutoFit/>
          </a:bodyPr>
          <a:lstStyle/>
          <a:p>
            <a:pPr>
              <a:spcBef>
                <a:spcPts val="600"/>
              </a:spcBef>
            </a:pPr>
            <a:r>
              <a:rPr lang="en-US" dirty="0">
                <a:solidFill>
                  <a:srgbClr val="FFFF00"/>
                </a:solidFill>
                <a:latin typeface="Bernard MT Condensed" pitchFamily="18" charset="0"/>
                <a:sym typeface="Wingdings 3"/>
              </a:rPr>
              <a:t> </a:t>
            </a:r>
            <a:r>
              <a:rPr lang="en-US" dirty="0" smtClean="0">
                <a:solidFill>
                  <a:srgbClr val="FFFF00"/>
                </a:solidFill>
                <a:latin typeface="Bernard MT Condensed" pitchFamily="18" charset="0"/>
                <a:sym typeface="Wingdings 3"/>
              </a:rPr>
              <a:t>          </a:t>
            </a:r>
            <a:r>
              <a:rPr lang="en-US" dirty="0" err="1" smtClean="0">
                <a:solidFill>
                  <a:srgbClr val="FFFF00"/>
                </a:solidFill>
                <a:latin typeface="Bernard MT Condensed" pitchFamily="18" charset="0"/>
                <a:sym typeface="Wingdings 3"/>
              </a:rPr>
              <a:t>p.o.</a:t>
            </a:r>
            <a:endParaRPr lang="en-US" dirty="0" smtClean="0">
              <a:solidFill>
                <a:srgbClr val="FFFF00"/>
              </a:solidFill>
              <a:latin typeface="Bernard MT Condensed" pitchFamily="18" charset="0"/>
            </a:endParaRPr>
          </a:p>
          <a:p>
            <a:pPr>
              <a:spcBef>
                <a:spcPts val="600"/>
              </a:spcBef>
            </a:pPr>
            <a:r>
              <a:rPr lang="en-US" dirty="0">
                <a:solidFill>
                  <a:srgbClr val="FFFF00"/>
                </a:solidFill>
                <a:latin typeface="Bernard MT Condensed" pitchFamily="18" charset="0"/>
              </a:rPr>
              <a:t> </a:t>
            </a:r>
            <a:r>
              <a:rPr lang="en-US" dirty="0" smtClean="0">
                <a:solidFill>
                  <a:srgbClr val="FFFF00"/>
                </a:solidFill>
                <a:latin typeface="Bernard MT Condensed" pitchFamily="18" charset="0"/>
              </a:rPr>
              <a:t>           </a:t>
            </a:r>
            <a:r>
              <a:rPr lang="en-US" dirty="0" err="1" smtClean="0">
                <a:solidFill>
                  <a:srgbClr val="FFFF00"/>
                </a:solidFill>
                <a:latin typeface="Bernard MT Condensed" pitchFamily="18" charset="0"/>
              </a:rPr>
              <a:t>i.v.</a:t>
            </a:r>
            <a:r>
              <a:rPr lang="en-US" dirty="0" smtClean="0">
                <a:solidFill>
                  <a:srgbClr val="FFFF00"/>
                </a:solidFill>
                <a:latin typeface="Bernard MT Condensed" pitchFamily="18" charset="0"/>
              </a:rPr>
              <a:t> </a:t>
            </a:r>
            <a:endParaRPr lang="en-US" dirty="0" smtClean="0">
              <a:solidFill>
                <a:srgbClr val="FFFF00"/>
              </a:solidFill>
              <a:latin typeface="Bernard MT Condensed" pitchFamily="18" charset="0"/>
            </a:endParaRPr>
          </a:p>
          <a:p>
            <a:pPr>
              <a:spcBef>
                <a:spcPts val="600"/>
              </a:spcBef>
            </a:pPr>
            <a:r>
              <a:rPr lang="en-US" dirty="0">
                <a:solidFill>
                  <a:srgbClr val="FFFF00"/>
                </a:solidFill>
                <a:latin typeface="Bernard MT Condensed" pitchFamily="18" charset="0"/>
                <a:sym typeface="Wingdings 3"/>
              </a:rPr>
              <a:t> </a:t>
            </a:r>
            <a:r>
              <a:rPr lang="en-US" dirty="0" smtClean="0">
                <a:solidFill>
                  <a:srgbClr val="FFFF00"/>
                </a:solidFill>
                <a:latin typeface="Bernard MT Condensed" pitchFamily="18" charset="0"/>
                <a:sym typeface="Wingdings 3"/>
              </a:rPr>
              <a:t>            </a:t>
            </a:r>
            <a:r>
              <a:rPr lang="en-US" dirty="0" err="1" smtClean="0">
                <a:solidFill>
                  <a:srgbClr val="FFFF00"/>
                </a:solidFill>
                <a:latin typeface="Bernard MT Condensed" pitchFamily="18" charset="0"/>
                <a:sym typeface="Wingdings 3"/>
              </a:rPr>
              <a:t>p.o.</a:t>
            </a:r>
            <a:r>
              <a:rPr lang="en-US" dirty="0" smtClean="0">
                <a:solidFill>
                  <a:srgbClr val="FFFF00"/>
                </a:solidFill>
                <a:latin typeface="Bernard MT Condensed" pitchFamily="18" charset="0"/>
                <a:sym typeface="Wingdings 3"/>
              </a:rPr>
              <a:t> </a:t>
            </a:r>
            <a:endParaRPr lang="en-US" dirty="0" smtClean="0">
              <a:solidFill>
                <a:srgbClr val="FFFF00"/>
              </a:solidFill>
              <a:latin typeface="Bernard MT Condensed" pitchFamily="18" charset="0"/>
            </a:endParaRPr>
          </a:p>
          <a:p>
            <a:pPr>
              <a:spcBef>
                <a:spcPts val="600"/>
              </a:spcBef>
            </a:pPr>
            <a:r>
              <a:rPr lang="en-US" dirty="0" smtClean="0">
                <a:solidFill>
                  <a:srgbClr val="FFFF00"/>
                </a:solidFill>
                <a:latin typeface="Bernard MT Condensed" pitchFamily="18" charset="0"/>
                <a:sym typeface="Wingdings 3"/>
              </a:rPr>
              <a:t>	</a:t>
            </a:r>
            <a:r>
              <a:rPr lang="en-US" dirty="0" err="1" smtClean="0">
                <a:solidFill>
                  <a:srgbClr val="FFFF00"/>
                </a:solidFill>
                <a:latin typeface="Bernard MT Condensed" pitchFamily="18" charset="0"/>
                <a:sym typeface="Wingdings 3"/>
              </a:rPr>
              <a:t>i.v.</a:t>
            </a:r>
            <a:r>
              <a:rPr lang="en-US" dirty="0" smtClean="0">
                <a:solidFill>
                  <a:srgbClr val="FFFF00"/>
                </a:solidFill>
                <a:latin typeface="Bernard MT Condensed" pitchFamily="18" charset="0"/>
                <a:sym typeface="Wingdings 3"/>
              </a:rPr>
              <a:t> </a:t>
            </a:r>
            <a:endParaRPr lang="en-US" dirty="0" smtClean="0">
              <a:solidFill>
                <a:srgbClr val="FFFF00"/>
              </a:solidFill>
              <a:latin typeface="Bernard MT Condensed" pitchFamily="18" charset="0"/>
            </a:endParaRPr>
          </a:p>
        </p:txBody>
      </p:sp>
      <p:grpSp>
        <p:nvGrpSpPr>
          <p:cNvPr id="23" name="Group 22"/>
          <p:cNvGrpSpPr/>
          <p:nvPr/>
        </p:nvGrpSpPr>
        <p:grpSpPr>
          <a:xfrm>
            <a:off x="152400" y="2743200"/>
            <a:ext cx="2162907" cy="773805"/>
            <a:chOff x="152400" y="2743200"/>
            <a:chExt cx="2162907" cy="773805"/>
          </a:xfrm>
        </p:grpSpPr>
        <p:sp>
          <p:nvSpPr>
            <p:cNvPr id="21" name="Down Arrow 20"/>
            <p:cNvSpPr/>
            <p:nvPr/>
          </p:nvSpPr>
          <p:spPr>
            <a:xfrm>
              <a:off x="152400" y="27432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205" y="3086118"/>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7200"/>
            <a:ext cx="8610600" cy="1143000"/>
          </a:xfrm>
        </p:spPr>
        <p:txBody>
          <a:bodyPr>
            <a:normAutofit fontScale="90000"/>
          </a:bodyPr>
          <a:lstStyle/>
          <a:p>
            <a:r>
              <a:rPr lang="en-GB" dirty="0">
                <a:solidFill>
                  <a:srgbClr val="FFFFFF"/>
                </a:solidFill>
              </a:rPr>
              <a:t>Timeline of Food and Drug Administration approvals of different bisphosphonate regimens.</a:t>
            </a:r>
          </a:p>
        </p:txBody>
      </p:sp>
      <p:pic>
        <p:nvPicPr>
          <p:cNvPr id="4" name="Picture 3"/>
          <p:cNvPicPr>
            <a:picLocks noChangeAspect="1"/>
          </p:cNvPicPr>
          <p:nvPr/>
        </p:nvPicPr>
        <p:blipFill>
          <a:blip r:embed="rId3"/>
          <a:stretch>
            <a:fillRect/>
          </a:stretch>
        </p:blipFill>
        <p:spPr>
          <a:xfrm>
            <a:off x="152400" y="457200"/>
            <a:ext cx="8534400" cy="3048000"/>
          </a:xfrm>
          <a:prstGeom prst="rect">
            <a:avLst/>
          </a:prstGeom>
        </p:spPr>
      </p:pic>
    </p:spTree>
    <p:extLst>
      <p:ext uri="{BB962C8B-B14F-4D97-AF65-F5344CB8AC3E}">
        <p14:creationId xmlns:p14="http://schemas.microsoft.com/office/powerpoint/2010/main" val="56192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ig4c"/>
          <p:cNvPicPr>
            <a:picLocks noChangeAspect="1" noChangeArrowheads="1"/>
          </p:cNvPicPr>
          <p:nvPr/>
        </p:nvPicPr>
        <p:blipFill>
          <a:blip r:embed="rId3" cstate="print">
            <a:lum bright="-12000" contrast="30000"/>
          </a:blip>
          <a:srcRect r="37273"/>
          <a:stretch>
            <a:fillRect/>
          </a:stretch>
        </p:blipFill>
        <p:spPr bwMode="auto">
          <a:xfrm>
            <a:off x="2667000" y="2895600"/>
            <a:ext cx="4800600" cy="2819400"/>
          </a:xfrm>
          <a:prstGeom prst="rect">
            <a:avLst/>
          </a:prstGeom>
          <a:noFill/>
          <a:ln w="9525">
            <a:noFill/>
            <a:miter lim="800000"/>
            <a:headEnd/>
            <a:tailEnd/>
          </a:ln>
        </p:spPr>
      </p:pic>
      <p:cxnSp>
        <p:nvCxnSpPr>
          <p:cNvPr id="15" name="Straight Arrow Connector 14"/>
          <p:cNvCxnSpPr/>
          <p:nvPr/>
        </p:nvCxnSpPr>
        <p:spPr>
          <a:xfrm rot="10800000" flipV="1">
            <a:off x="6400800" y="4648200"/>
            <a:ext cx="304800" cy="228600"/>
          </a:xfrm>
          <a:prstGeom prst="straightConnector1">
            <a:avLst/>
          </a:prstGeom>
          <a:ln w="38100">
            <a:solidFill>
              <a:srgbClr val="5300CC"/>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438400" y="0"/>
            <a:ext cx="3886200" cy="2785378"/>
            <a:chOff x="2438400" y="0"/>
            <a:chExt cx="3886200" cy="2785378"/>
          </a:xfrm>
        </p:grpSpPr>
        <p:sp>
          <p:nvSpPr>
            <p:cNvPr id="8" name="TextBox 7"/>
            <p:cNvSpPr txBox="1"/>
            <p:nvPr/>
          </p:nvSpPr>
          <p:spPr>
            <a:xfrm>
              <a:off x="2438400" y="0"/>
              <a:ext cx="3886200" cy="2785378"/>
            </a:xfrm>
            <a:prstGeom prst="rect">
              <a:avLst/>
            </a:prstGeom>
            <a:noFill/>
          </p:spPr>
          <p:txBody>
            <a:bodyPr wrap="square" rtlCol="0">
              <a:spAutoFit/>
            </a:bodyPr>
            <a:lstStyle/>
            <a:p>
              <a:r>
                <a:rPr lang="en-US" sz="2000" dirty="0" smtClean="0">
                  <a:solidFill>
                    <a:srgbClr val="FFFF00"/>
                  </a:solidFill>
                  <a:latin typeface="Bernard MT Condensed" pitchFamily="18" charset="0"/>
                </a:rPr>
                <a:t>BLOCK STEPS IN CHOLESTROL SYNTHETIC PATHWAY IN OSTEOCLAST </a:t>
              </a:r>
            </a:p>
            <a:p>
              <a:r>
                <a:rPr lang="en-US" sz="2200" b="1" dirty="0" smtClean="0">
                  <a:solidFill>
                    <a:schemeClr val="bg1"/>
                  </a:solidFill>
                  <a:latin typeface="Arial Narrow" pitchFamily="34" charset="0"/>
                </a:rPr>
                <a:t>that act as signaling molecules responsible for the osteoclastic hydrolytic &amp; phagocytic activity.</a:t>
              </a:r>
            </a:p>
            <a:p>
              <a:endParaRPr lang="en-US" sz="2200" b="1" dirty="0" smtClean="0">
                <a:solidFill>
                  <a:schemeClr val="bg1"/>
                </a:solidFill>
                <a:latin typeface="Arial Narrow" pitchFamily="34" charset="0"/>
              </a:endParaRPr>
            </a:p>
            <a:p>
              <a:pPr>
                <a:spcBef>
                  <a:spcPts val="600"/>
                </a:spcBef>
              </a:pPr>
              <a:r>
                <a:rPr lang="en-US" sz="2200" b="1" dirty="0" smtClean="0">
                  <a:solidFill>
                    <a:schemeClr val="bg1"/>
                  </a:solidFill>
                  <a:latin typeface="Arial Narrow" pitchFamily="34" charset="0"/>
                </a:rPr>
                <a:t>Stop function </a:t>
              </a:r>
              <a:r>
                <a:rPr lang="en-US" sz="2000" b="1" dirty="0" smtClean="0">
                  <a:solidFill>
                    <a:schemeClr val="bg1"/>
                  </a:solidFill>
                  <a:latin typeface="Arial Narrow" pitchFamily="34" charset="0"/>
                  <a:sym typeface="Wingdings 3"/>
                </a:rPr>
                <a:t> apoptosis (increased death of </a:t>
              </a:r>
              <a:r>
                <a:rPr lang="en-US" sz="2000" b="1" dirty="0" err="1" smtClean="0">
                  <a:solidFill>
                    <a:schemeClr val="bg1"/>
                  </a:solidFill>
                  <a:latin typeface="Arial Narrow" pitchFamily="34" charset="0"/>
                  <a:sym typeface="Wingdings 3"/>
                </a:rPr>
                <a:t>osteoclast</a:t>
              </a:r>
              <a:r>
                <a:rPr lang="en-US" sz="2000" b="1" dirty="0" smtClean="0">
                  <a:solidFill>
                    <a:schemeClr val="bg1"/>
                  </a:solidFill>
                  <a:latin typeface="Arial Narrow" pitchFamily="34" charset="0"/>
                  <a:sym typeface="Wingdings 3"/>
                </a:rPr>
                <a:t>)</a:t>
              </a:r>
              <a:endParaRPr lang="en-US" sz="2200" b="1" dirty="0">
                <a:solidFill>
                  <a:schemeClr val="bg1"/>
                </a:solidFill>
                <a:latin typeface="Arial Narrow" pitchFamily="34" charset="0"/>
              </a:endParaRPr>
            </a:p>
          </p:txBody>
        </p:sp>
        <p:sp>
          <p:nvSpPr>
            <p:cNvPr id="16" name="Down Arrow 15"/>
            <p:cNvSpPr/>
            <p:nvPr/>
          </p:nvSpPr>
          <p:spPr>
            <a:xfrm>
              <a:off x="3733800" y="16764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52400" y="5715000"/>
            <a:ext cx="8991600" cy="1054135"/>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How do they inhibit </a:t>
            </a:r>
            <a:r>
              <a:rPr lang="en-US" sz="2400" b="1" dirty="0" err="1" smtClean="0">
                <a:solidFill>
                  <a:schemeClr val="bg1"/>
                </a:solidFill>
                <a:latin typeface="Arial Narrow" pitchFamily="34" charset="0"/>
              </a:rPr>
              <a:t>osteoclasts</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It is also taken up by </a:t>
            </a:r>
            <a:r>
              <a:rPr lang="en-US" sz="2400" b="1" dirty="0" err="1" smtClean="0">
                <a:solidFill>
                  <a:schemeClr val="bg1"/>
                </a:solidFill>
                <a:latin typeface="Arial Narrow" pitchFamily="34" charset="0"/>
              </a:rPr>
              <a:t>osteoclast</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 blocks steps in</a:t>
            </a:r>
            <a:r>
              <a:rPr lang="en-US" sz="2400" b="1" dirty="0" smtClean="0">
                <a:solidFill>
                  <a:schemeClr val="bg1"/>
                </a:solidFill>
                <a:latin typeface="Arial Narrow" pitchFamily="34" charset="0"/>
              </a:rPr>
              <a:t> </a:t>
            </a:r>
            <a:r>
              <a:rPr lang="en-US" sz="2400" b="1" dirty="0" err="1" smtClean="0">
                <a:solidFill>
                  <a:schemeClr val="bg1"/>
                </a:solidFill>
                <a:latin typeface="Arial Narrow" pitchFamily="34" charset="0"/>
              </a:rPr>
              <a:t>cholestrol</a:t>
            </a:r>
            <a:r>
              <a:rPr lang="en-US" sz="2400" b="1" dirty="0" smtClean="0">
                <a:solidFill>
                  <a:schemeClr val="bg1"/>
                </a:solidFill>
                <a:latin typeface="Arial Narrow" pitchFamily="34" charset="0"/>
              </a:rPr>
              <a:t> synthetic pathway within </a:t>
            </a:r>
            <a:r>
              <a:rPr lang="en-US" sz="2400" b="1" dirty="0" err="1" smtClean="0">
                <a:solidFill>
                  <a:schemeClr val="bg1"/>
                </a:solidFill>
                <a:latin typeface="Arial Narrow" pitchFamily="34" charset="0"/>
              </a:rPr>
              <a:t>osteoclast</a:t>
            </a:r>
            <a:r>
              <a:rPr lang="en-US" sz="2400" b="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 end up by </a:t>
            </a:r>
            <a:r>
              <a:rPr lang="en-US" sz="2400" b="1" dirty="0" err="1" smtClean="0">
                <a:solidFill>
                  <a:schemeClr val="bg1"/>
                </a:solidFill>
                <a:latin typeface="Arial Narrow" pitchFamily="34" charset="0"/>
                <a:sym typeface="Wingdings 3"/>
              </a:rPr>
              <a:t>osteoclast</a:t>
            </a:r>
            <a:r>
              <a:rPr lang="en-US" sz="2400" b="1" dirty="0" smtClean="0">
                <a:solidFill>
                  <a:schemeClr val="bg1"/>
                </a:solidFill>
                <a:latin typeface="Arial Narrow" pitchFamily="34" charset="0"/>
                <a:sym typeface="Wingdings 3"/>
              </a:rPr>
              <a:t> apoptosis</a:t>
            </a:r>
            <a:r>
              <a:rPr lang="en-US" sz="2400" b="1" dirty="0" smtClean="0">
                <a:solidFill>
                  <a:schemeClr val="bg1"/>
                </a:solidFill>
                <a:latin typeface="Arial Narrow" pitchFamily="34" charset="0"/>
              </a:rPr>
              <a:t> .</a:t>
            </a:r>
          </a:p>
        </p:txBody>
      </p:sp>
    </p:spTree>
    <p:extLst>
      <p:ext uri="{BB962C8B-B14F-4D97-AF65-F5344CB8AC3E}">
        <p14:creationId xmlns:p14="http://schemas.microsoft.com/office/powerpoint/2010/main" val="195600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dow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0595" name="Picture 3" descr="C:\Users\Administrator\Pictures\bis.png"/>
          <p:cNvPicPr>
            <a:picLocks noChangeAspect="1" noChangeArrowheads="1"/>
          </p:cNvPicPr>
          <p:nvPr/>
        </p:nvPicPr>
        <p:blipFill>
          <a:blip r:embed="rId2" cstate="print"/>
          <a:srcRect/>
          <a:stretch>
            <a:fillRect/>
          </a:stretch>
        </p:blipFill>
        <p:spPr bwMode="auto">
          <a:xfrm>
            <a:off x="3901227" y="108284"/>
            <a:ext cx="5114925" cy="6659563"/>
          </a:xfrm>
          <a:prstGeom prst="rect">
            <a:avLst/>
          </a:prstGeom>
          <a:noFill/>
        </p:spPr>
      </p:pic>
      <p:pic>
        <p:nvPicPr>
          <p:cNvPr id="9" name="Picture 4" descr="Fig4c"/>
          <p:cNvPicPr>
            <a:picLocks noChangeAspect="1" noChangeArrowheads="1"/>
          </p:cNvPicPr>
          <p:nvPr/>
        </p:nvPicPr>
        <p:blipFill>
          <a:blip r:embed="rId3" cstate="print">
            <a:lum bright="-12000" contrast="30000"/>
          </a:blip>
          <a:srcRect r="37273"/>
          <a:stretch>
            <a:fillRect/>
          </a:stretch>
        </p:blipFill>
        <p:spPr bwMode="auto">
          <a:xfrm>
            <a:off x="152400" y="2646362"/>
            <a:ext cx="5105400" cy="3906838"/>
          </a:xfrm>
          <a:prstGeom prst="rect">
            <a:avLst/>
          </a:prstGeom>
          <a:noFill/>
          <a:ln w="9525">
            <a:noFill/>
            <a:miter lim="800000"/>
            <a:headEnd/>
            <a:tailEnd/>
          </a:ln>
        </p:spPr>
      </p:pic>
      <p:sp>
        <p:nvSpPr>
          <p:cNvPr id="11" name="TextBox 10"/>
          <p:cNvSpPr txBox="1"/>
          <p:nvPr/>
        </p:nvSpPr>
        <p:spPr>
          <a:xfrm>
            <a:off x="5181600" y="4724400"/>
            <a:ext cx="1371600" cy="646331"/>
          </a:xfrm>
          <a:prstGeom prst="rect">
            <a:avLst/>
          </a:prstGeom>
          <a:noFill/>
        </p:spPr>
        <p:txBody>
          <a:bodyPr wrap="square" rtlCol="0">
            <a:spAutoFit/>
          </a:bodyPr>
          <a:lstStyle/>
          <a:p>
            <a:pPr algn="ctr"/>
            <a:r>
              <a:rPr lang="en-US" dirty="0" err="1" smtClean="0">
                <a:solidFill>
                  <a:srgbClr val="5300CC"/>
                </a:solidFill>
                <a:latin typeface="Bernard MT Condensed" pitchFamily="18" charset="0"/>
              </a:rPr>
              <a:t>Prenylated</a:t>
            </a:r>
            <a:r>
              <a:rPr lang="en-US" dirty="0" smtClean="0">
                <a:solidFill>
                  <a:srgbClr val="5300CC"/>
                </a:solidFill>
                <a:latin typeface="Bernard MT Condensed" pitchFamily="18" charset="0"/>
              </a:rPr>
              <a:t>  small GP</a:t>
            </a:r>
            <a:endParaRPr lang="en-US" dirty="0">
              <a:solidFill>
                <a:srgbClr val="5300CC"/>
              </a:solidFill>
              <a:latin typeface="Bernard MT Condensed" pitchFamily="18" charset="0"/>
            </a:endParaRPr>
          </a:p>
        </p:txBody>
      </p:sp>
      <p:cxnSp>
        <p:nvCxnSpPr>
          <p:cNvPr id="15" name="Straight Arrow Connector 14"/>
          <p:cNvCxnSpPr/>
          <p:nvPr/>
        </p:nvCxnSpPr>
        <p:spPr>
          <a:xfrm rot="10800000" flipV="1">
            <a:off x="6400800" y="4648200"/>
            <a:ext cx="304800" cy="228600"/>
          </a:xfrm>
          <a:prstGeom prst="straightConnector1">
            <a:avLst/>
          </a:prstGeom>
          <a:ln w="38100">
            <a:solidFill>
              <a:srgbClr val="5300CC"/>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8600" y="76201"/>
            <a:ext cx="3886200" cy="2477601"/>
            <a:chOff x="228600" y="76201"/>
            <a:chExt cx="3886200" cy="2477601"/>
          </a:xfrm>
        </p:grpSpPr>
        <p:sp>
          <p:nvSpPr>
            <p:cNvPr id="8" name="TextBox 7"/>
            <p:cNvSpPr txBox="1"/>
            <p:nvPr/>
          </p:nvSpPr>
          <p:spPr>
            <a:xfrm>
              <a:off x="228600" y="76201"/>
              <a:ext cx="3886200" cy="2477601"/>
            </a:xfrm>
            <a:prstGeom prst="rect">
              <a:avLst/>
            </a:prstGeom>
            <a:noFill/>
          </p:spPr>
          <p:txBody>
            <a:bodyPr wrap="square" rtlCol="0">
              <a:spAutoFit/>
            </a:bodyPr>
            <a:lstStyle/>
            <a:p>
              <a:r>
                <a:rPr lang="en-US" sz="2000" dirty="0" smtClean="0">
                  <a:solidFill>
                    <a:srgbClr val="FFFF00"/>
                  </a:solidFill>
                  <a:latin typeface="Bernard MT Condensed" pitchFamily="18" charset="0"/>
                </a:rPr>
                <a:t>BLOCK STEPS IN CHOLESTROL SYNTHETIC PATHWAY IN OSTEOCLAST </a:t>
              </a:r>
            </a:p>
            <a:p>
              <a:r>
                <a:rPr lang="en-US" sz="2200" b="1" dirty="0" smtClean="0">
                  <a:solidFill>
                    <a:schemeClr val="bg1"/>
                  </a:solidFill>
                  <a:latin typeface="Arial Narrow" pitchFamily="34" charset="0"/>
                </a:rPr>
                <a:t>that act as signaling molecules responsible for the osteoclastic hydrolytic &amp; phagocytic activity.</a:t>
              </a:r>
            </a:p>
            <a:p>
              <a:endParaRPr lang="en-US" sz="2200" b="1" dirty="0" smtClean="0">
                <a:solidFill>
                  <a:schemeClr val="bg1"/>
                </a:solidFill>
                <a:latin typeface="Arial Narrow" pitchFamily="34" charset="0"/>
              </a:endParaRPr>
            </a:p>
            <a:p>
              <a:pPr>
                <a:spcBef>
                  <a:spcPts val="600"/>
                </a:spcBef>
              </a:pPr>
              <a:r>
                <a:rPr lang="en-US" sz="2200" b="1" dirty="0" smtClean="0">
                  <a:solidFill>
                    <a:schemeClr val="bg1"/>
                  </a:solidFill>
                  <a:latin typeface="Arial Narrow" pitchFamily="34" charset="0"/>
                </a:rPr>
                <a:t>Stop function </a:t>
              </a:r>
              <a:r>
                <a:rPr lang="en-US" sz="2000" b="1" dirty="0" smtClean="0">
                  <a:solidFill>
                    <a:schemeClr val="bg1"/>
                  </a:solidFill>
                  <a:latin typeface="Arial Narrow" pitchFamily="34" charset="0"/>
                  <a:sym typeface="Wingdings 3"/>
                </a:rPr>
                <a:t> apoptosis</a:t>
              </a:r>
              <a:endParaRPr lang="en-US" sz="2200" b="1" dirty="0">
                <a:solidFill>
                  <a:schemeClr val="bg1"/>
                </a:solidFill>
                <a:latin typeface="Arial Narrow" pitchFamily="34" charset="0"/>
              </a:endParaRPr>
            </a:p>
          </p:txBody>
        </p:sp>
        <p:sp>
          <p:nvSpPr>
            <p:cNvPr id="16" name="Down Arrow 15"/>
            <p:cNvSpPr/>
            <p:nvPr/>
          </p:nvSpPr>
          <p:spPr>
            <a:xfrm>
              <a:off x="1676400" y="1740795"/>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6074230" y="3102428"/>
            <a:ext cx="2971800" cy="1295400"/>
          </a:xfrm>
          <a:prstGeom prst="ellipse">
            <a:avLst/>
          </a:prstGeom>
          <a:noFill/>
          <a:ln w="28575">
            <a:solidFill>
              <a:srgbClr val="AB50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2000" fill="remove"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4000"/>
                            </p:stCondLst>
                            <p:childTnLst>
                              <p:par>
                                <p:cTn id="9" presetID="18" presetClass="entr" presetSubtype="1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1000"/>
                                        <p:tgtEl>
                                          <p:spTgt spid="15"/>
                                        </p:tgtEl>
                                      </p:cBhvr>
                                    </p:animEffect>
                                  </p:childTnLst>
                                </p:cTn>
                              </p:par>
                            </p:childTnLst>
                          </p:cTn>
                        </p:par>
                        <p:par>
                          <p:cTn id="12" fill="hold">
                            <p:stCondLst>
                              <p:cond delay="5000"/>
                            </p:stCondLst>
                            <p:childTnLst>
                              <p:par>
                                <p:cTn id="13" presetID="18" presetClass="entr" presetSubtype="1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5"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down)">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48000">
              <a:srgbClr val="341C5E"/>
            </a:gs>
            <a:gs pos="65000">
              <a:srgbClr val="4B0387"/>
            </a:gs>
            <a:gs pos="88000">
              <a:srgbClr val="B3A979"/>
            </a:gs>
            <a:gs pos="100000">
              <a:schemeClr val="accent1">
                <a:tint val="23500"/>
                <a:satMod val="1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extBox 1"/>
          <p:cNvSpPr txBox="1"/>
          <p:nvPr/>
        </p:nvSpPr>
        <p:spPr>
          <a:xfrm>
            <a:off x="228600" y="648237"/>
            <a:ext cx="8764074" cy="2015936"/>
          </a:xfrm>
          <a:prstGeom prst="rect">
            <a:avLst/>
          </a:prstGeom>
          <a:noFill/>
        </p:spPr>
        <p:txBody>
          <a:bodyPr wrap="square" rtlCol="0">
            <a:spAutoFit/>
          </a:bodyPr>
          <a:lstStyle/>
          <a:p>
            <a:pPr>
              <a:lnSpc>
                <a:spcPts val="2500"/>
              </a:lnSpc>
              <a:buBlip>
                <a:blip r:embed="rId3"/>
              </a:buBlip>
            </a:pPr>
            <a:r>
              <a:rPr lang="en-US" sz="2400" b="1" dirty="0" smtClean="0">
                <a:solidFill>
                  <a:schemeClr val="bg1"/>
                </a:solidFill>
                <a:latin typeface="Arial Narrow" pitchFamily="34" charset="0"/>
              </a:rPr>
              <a:t> Poorly abs (&lt; 10%), food impair absorption more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 must be given on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an empty stomach.  / infused IV.</a:t>
            </a:r>
          </a:p>
          <a:p>
            <a:pPr>
              <a:lnSpc>
                <a:spcPts val="2500"/>
              </a:lnSpc>
              <a:buBlip>
                <a:blip r:embed="rId3"/>
              </a:buBlip>
            </a:pPr>
            <a:r>
              <a:rPr lang="en-US" sz="2400" b="1" dirty="0" smtClean="0">
                <a:solidFill>
                  <a:schemeClr val="bg1"/>
                </a:solidFill>
                <a:latin typeface="Arial Narrow" pitchFamily="34" charset="0"/>
              </a:rPr>
              <a:t> t</a:t>
            </a:r>
            <a:r>
              <a:rPr lang="en-US" sz="2400" b="1" baseline="-25000" dirty="0" smtClean="0">
                <a:solidFill>
                  <a:schemeClr val="bg1"/>
                </a:solidFill>
                <a:latin typeface="Arial Narrow" pitchFamily="34" charset="0"/>
              </a:rPr>
              <a:t>1/2</a:t>
            </a:r>
            <a:r>
              <a:rPr lang="en-US" sz="2400" b="1" dirty="0" smtClean="0">
                <a:solidFill>
                  <a:schemeClr val="bg1"/>
                </a:solidFill>
                <a:latin typeface="Arial Narrow" pitchFamily="34" charset="0"/>
              </a:rPr>
              <a:t> 1 hr.</a:t>
            </a:r>
          </a:p>
          <a:p>
            <a:pPr>
              <a:lnSpc>
                <a:spcPts val="2500"/>
              </a:lnSpc>
              <a:buBlip>
                <a:blip r:embed="rId3"/>
              </a:buBlip>
            </a:pPr>
            <a:r>
              <a:rPr lang="en-US" sz="2400" b="1" dirty="0" smtClean="0">
                <a:solidFill>
                  <a:schemeClr val="bg1"/>
                </a:solidFill>
                <a:latin typeface="Arial Narrow" pitchFamily="34" charset="0"/>
              </a:rPr>
              <a:t> Half of absorbed drug accumulates in bones,  remainder </a:t>
            </a:r>
            <a:r>
              <a:rPr lang="en-US" sz="2400" b="1" dirty="0" smtClean="0">
                <a:solidFill>
                  <a:schemeClr val="bg1"/>
                </a:solidFill>
                <a:latin typeface="Arial Narrow" pitchFamily="34" charset="0"/>
                <a:sym typeface="Wingdings 3"/>
              </a:rPr>
              <a:t> </a:t>
            </a:r>
            <a:r>
              <a:rPr lang="en-US" sz="2400" b="1" dirty="0" smtClean="0">
                <a:solidFill>
                  <a:schemeClr val="bg1"/>
                </a:solidFill>
                <a:latin typeface="Arial Narrow" pitchFamily="34" charset="0"/>
              </a:rPr>
              <a:t> excreted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unchanged in urine.</a:t>
            </a:r>
          </a:p>
          <a:p>
            <a:pPr>
              <a:lnSpc>
                <a:spcPts val="2500"/>
              </a:lnSpc>
              <a:buBlip>
                <a:blip r:embed="rId3"/>
              </a:buBlip>
            </a:pPr>
            <a:r>
              <a:rPr lang="en-US" sz="2400" b="1" dirty="0" smtClean="0">
                <a:solidFill>
                  <a:schemeClr val="bg1"/>
                </a:solidFill>
                <a:latin typeface="Arial Narrow" pitchFamily="34" charset="0"/>
              </a:rPr>
              <a:t> In bone it is retained for months, depending on bone turnover.</a:t>
            </a:r>
            <a:endParaRPr lang="en-US" sz="2400" b="1" dirty="0">
              <a:solidFill>
                <a:schemeClr val="bg1"/>
              </a:solidFill>
              <a:latin typeface="Arial Narrow" pitchFamily="34" charset="0"/>
            </a:endParaRPr>
          </a:p>
        </p:txBody>
      </p:sp>
      <p:sp>
        <p:nvSpPr>
          <p:cNvPr id="3" name="Rectangle 2"/>
          <p:cNvSpPr/>
          <p:nvPr/>
        </p:nvSpPr>
        <p:spPr>
          <a:xfrm>
            <a:off x="228600" y="304800"/>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Kinetics</a:t>
            </a:r>
          </a:p>
        </p:txBody>
      </p:sp>
      <p:grpSp>
        <p:nvGrpSpPr>
          <p:cNvPr id="16" name="Group 15"/>
          <p:cNvGrpSpPr/>
          <p:nvPr/>
        </p:nvGrpSpPr>
        <p:grpSpPr>
          <a:xfrm>
            <a:off x="228600" y="2667000"/>
            <a:ext cx="8764074" cy="1435135"/>
            <a:chOff x="228600" y="2667000"/>
            <a:chExt cx="8764074" cy="1435135"/>
          </a:xfrm>
        </p:grpSpPr>
        <p:sp>
          <p:nvSpPr>
            <p:cNvPr id="4" name="Rectangle 3"/>
            <p:cNvSpPr/>
            <p:nvPr/>
          </p:nvSpPr>
          <p:spPr>
            <a:xfrm>
              <a:off x="228600" y="2667000"/>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Indications</a:t>
              </a:r>
            </a:p>
          </p:txBody>
        </p:sp>
        <p:sp>
          <p:nvSpPr>
            <p:cNvPr id="6" name="TextBox 5"/>
            <p:cNvSpPr txBox="1"/>
            <p:nvPr/>
          </p:nvSpPr>
          <p:spPr>
            <a:xfrm>
              <a:off x="228600" y="3048000"/>
              <a:ext cx="8764074" cy="1054135"/>
            </a:xfrm>
            <a:prstGeom prst="rect">
              <a:avLst/>
            </a:prstGeom>
            <a:noFill/>
          </p:spPr>
          <p:txBody>
            <a:bodyPr wrap="square" rtlCol="0">
              <a:spAutoFit/>
            </a:bodyPr>
            <a:lstStyle/>
            <a:p>
              <a:pPr>
                <a:lnSpc>
                  <a:spcPts val="2500"/>
                </a:lnSpc>
                <a:buBlip>
                  <a:blip r:embed="rId3"/>
                </a:buBlip>
              </a:pPr>
              <a:r>
                <a:rPr lang="en-US" sz="2400" b="1" dirty="0" smtClean="0">
                  <a:solidFill>
                    <a:schemeClr val="bg1"/>
                  </a:solidFill>
                  <a:latin typeface="Arial Narrow" pitchFamily="34" charset="0"/>
                </a:rPr>
                <a:t> Osteoporosis, 2ndry to menopause, </a:t>
              </a:r>
              <a:r>
                <a:rPr lang="en-US" sz="2400" b="1" dirty="0" err="1" smtClean="0">
                  <a:solidFill>
                    <a:schemeClr val="bg1"/>
                  </a:solidFill>
                  <a:latin typeface="Arial Narrow" pitchFamily="34" charset="0"/>
                </a:rPr>
                <a:t>glucocorticoids</a:t>
              </a:r>
              <a:r>
                <a:rPr lang="en-US" sz="2400" b="1" dirty="0" smtClean="0">
                  <a:solidFill>
                    <a:schemeClr val="bg1"/>
                  </a:solidFill>
                  <a:latin typeface="Arial Narrow" pitchFamily="34" charset="0"/>
                </a:rPr>
                <a:t>, ….</a:t>
              </a:r>
            </a:p>
            <a:p>
              <a:pPr>
                <a:lnSpc>
                  <a:spcPts val="2500"/>
                </a:lnSpc>
                <a:buBlip>
                  <a:blip r:embed="rId3"/>
                </a:buBlip>
              </a:pPr>
              <a:r>
                <a:rPr lang="en-US" sz="2400" b="1" dirty="0" smtClean="0">
                  <a:solidFill>
                    <a:schemeClr val="bg1"/>
                  </a:solidFill>
                  <a:latin typeface="Arial Narrow" pitchFamily="34" charset="0"/>
                </a:rPr>
                <a:t> Paget’s Disease</a:t>
              </a:r>
            </a:p>
            <a:p>
              <a:pPr>
                <a:lnSpc>
                  <a:spcPts val="2500"/>
                </a:lnSpc>
                <a:buBlip>
                  <a:blip r:embed="rId3"/>
                </a:buBlip>
              </a:pPr>
              <a:r>
                <a:rPr lang="en-US" sz="2400" b="1" dirty="0" smtClean="0">
                  <a:solidFill>
                    <a:schemeClr val="bg1"/>
                  </a:solidFill>
                  <a:latin typeface="Arial Narrow" pitchFamily="34" charset="0"/>
                </a:rPr>
                <a:t> Malignancy- associated </a:t>
              </a:r>
              <a:r>
                <a:rPr lang="en-US" sz="2400" b="1" dirty="0" err="1" smtClean="0">
                  <a:solidFill>
                    <a:schemeClr val="bg1"/>
                  </a:solidFill>
                  <a:latin typeface="Arial Narrow" pitchFamily="34" charset="0"/>
                </a:rPr>
                <a:t>hypercalcaemia</a:t>
              </a:r>
              <a:endParaRPr lang="en-US" sz="2400" b="1" dirty="0" smtClean="0">
                <a:solidFill>
                  <a:schemeClr val="bg1"/>
                </a:solidFill>
                <a:latin typeface="Arial Narrow" pitchFamily="34" charset="0"/>
              </a:endParaRPr>
            </a:p>
          </p:txBody>
        </p:sp>
      </p:grpSp>
      <p:grpSp>
        <p:nvGrpSpPr>
          <p:cNvPr id="15" name="Group 14"/>
          <p:cNvGrpSpPr/>
          <p:nvPr/>
        </p:nvGrpSpPr>
        <p:grpSpPr>
          <a:xfrm>
            <a:off x="228600" y="4038600"/>
            <a:ext cx="8839200" cy="2396936"/>
            <a:chOff x="228600" y="4038600"/>
            <a:chExt cx="8839200" cy="2396936"/>
          </a:xfrm>
        </p:grpSpPr>
        <p:sp>
          <p:nvSpPr>
            <p:cNvPr id="11" name="Rectangle 10"/>
            <p:cNvSpPr/>
            <p:nvPr/>
          </p:nvSpPr>
          <p:spPr>
            <a:xfrm>
              <a:off x="228600" y="4038600"/>
              <a:ext cx="1008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Dosing</a:t>
              </a:r>
            </a:p>
          </p:txBody>
        </p:sp>
        <p:sp>
          <p:nvSpPr>
            <p:cNvPr id="12" name="TextBox 11"/>
            <p:cNvSpPr txBox="1"/>
            <p:nvPr/>
          </p:nvSpPr>
          <p:spPr>
            <a:xfrm>
              <a:off x="228600" y="4419600"/>
              <a:ext cx="8839200" cy="2015936"/>
            </a:xfrm>
            <a:prstGeom prst="rect">
              <a:avLst/>
            </a:prstGeom>
            <a:noFill/>
          </p:spPr>
          <p:txBody>
            <a:bodyPr wrap="square" rtlCol="0">
              <a:spAutoFit/>
            </a:bodyPr>
            <a:lstStyle/>
            <a:p>
              <a:pPr>
                <a:lnSpc>
                  <a:spcPts val="2500"/>
                </a:lnSpc>
              </a:pPr>
              <a:r>
                <a:rPr lang="en-US" sz="2400" b="1" dirty="0" smtClean="0">
                  <a:solidFill>
                    <a:schemeClr val="bg1"/>
                  </a:solidFill>
                  <a:latin typeface="Arial Narrow" pitchFamily="34" charset="0"/>
                </a:rPr>
                <a:t>Once weekly, or on two consecutive days each month</a:t>
              </a:r>
            </a:p>
            <a:p>
              <a:pPr>
                <a:lnSpc>
                  <a:spcPts val="2500"/>
                </a:lnSpc>
              </a:pPr>
              <a:r>
                <a:rPr lang="en-US" sz="2400" b="1" dirty="0" smtClean="0">
                  <a:solidFill>
                    <a:schemeClr val="bg1"/>
                  </a:solidFill>
                  <a:latin typeface="Arial Narrow" pitchFamily="34" charset="0"/>
                </a:rPr>
                <a:t>Taken 1st thing am with glass of water, on empty stomach then  nothing taken after for ½ hr.  </a:t>
              </a:r>
            </a:p>
            <a:p>
              <a:pPr>
                <a:lnSpc>
                  <a:spcPts val="2500"/>
                </a:lnSpc>
              </a:pPr>
              <a:r>
                <a:rPr lang="en-US" sz="2400" b="1" dirty="0" smtClean="0">
                  <a:solidFill>
                    <a:schemeClr val="bg1"/>
                  </a:solidFill>
                  <a:latin typeface="Arial Narrow" pitchFamily="34" charset="0"/>
                </a:rPr>
                <a:t>Should be taken in upright </a:t>
              </a:r>
              <a:r>
                <a:rPr lang="en-US" sz="2400" b="1" dirty="0">
                  <a:solidFill>
                    <a:schemeClr val="bg1"/>
                  </a:solidFill>
                  <a:latin typeface="Arial Narrow" pitchFamily="34" charset="0"/>
                </a:rPr>
                <a:t>position (to avoid esophagitis</a:t>
              </a:r>
              <a:r>
                <a:rPr lang="en-US" sz="2400" b="1" dirty="0" smtClean="0">
                  <a:solidFill>
                    <a:schemeClr val="bg1"/>
                  </a:solidFill>
                  <a:latin typeface="Arial Narrow" pitchFamily="34" charset="0"/>
                </a:rPr>
                <a:t>)</a:t>
              </a:r>
              <a:r>
                <a:rPr lang="en-US" sz="2400" b="1" dirty="0" smtClean="0">
                  <a:solidFill>
                    <a:schemeClr val="bg1"/>
                  </a:solidFill>
                  <a:latin typeface="Arial Narrow" pitchFamily="34" charset="0"/>
                </a:rPr>
                <a:t>.</a:t>
              </a:r>
              <a:endParaRPr lang="en-US" sz="2400" b="1" dirty="0" smtClean="0">
                <a:solidFill>
                  <a:schemeClr val="bg1"/>
                </a:solidFill>
                <a:latin typeface="Arial Narrow" pitchFamily="34" charset="0"/>
              </a:endParaRPr>
            </a:p>
            <a:p>
              <a:pPr>
                <a:lnSpc>
                  <a:spcPts val="2500"/>
                </a:lnSpc>
              </a:pPr>
              <a:r>
                <a:rPr lang="en-US" sz="2400" b="1" dirty="0" smtClean="0">
                  <a:solidFill>
                    <a:schemeClr val="bg1"/>
                  </a:solidFill>
                  <a:latin typeface="Arial Narrow" pitchFamily="34" charset="0"/>
                </a:rPr>
                <a:t>Separate 4 hrs before giving Ca, Mg, Al containing drugs</a:t>
              </a:r>
            </a:p>
            <a:p>
              <a:pPr>
                <a:lnSpc>
                  <a:spcPts val="2500"/>
                </a:lnSpc>
              </a:pPr>
              <a:endParaRPr lang="en-US" sz="2400" b="1" dirty="0" smtClean="0">
                <a:solidFill>
                  <a:schemeClr val="bg1"/>
                </a:solidFill>
                <a:latin typeface="Arial Narrow" pitchFamily="34" charset="0"/>
              </a:endParaRPr>
            </a:p>
          </p:txBody>
        </p:sp>
      </p:grpSp>
      <p:sp>
        <p:nvSpPr>
          <p:cNvPr id="17" name="Rectangle 16"/>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BISPHOSPHONATES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43600"/>
            <a:ext cx="9144000" cy="914400"/>
            <a:chOff x="0" y="0"/>
            <a:chExt cx="8534400" cy="1219200"/>
          </a:xfrm>
        </p:grpSpPr>
        <p:pic>
          <p:nvPicPr>
            <p:cNvPr id="12" name="Picture 4" descr="http://lancastria.net/blog/wp-content/uploads/2010/09/osteoporosis-lancastria.jpg"/>
            <p:cNvPicPr>
              <a:picLocks noChangeAspect="1" noChangeArrowheads="1"/>
            </p:cNvPicPr>
            <p:nvPr/>
          </p:nvPicPr>
          <p:blipFill>
            <a:blip r:embed="rId3" cstate="print"/>
            <a:srcRect l="72500" t="19185" r="2500" b="7914"/>
            <a:stretch>
              <a:fillRect/>
            </a:stretch>
          </p:blipFill>
          <p:spPr bwMode="auto">
            <a:xfrm rot="5400000">
              <a:off x="838200" y="-838200"/>
              <a:ext cx="1219200" cy="2895600"/>
            </a:xfrm>
            <a:prstGeom prst="rect">
              <a:avLst/>
            </a:prstGeom>
            <a:noFill/>
          </p:spPr>
        </p:pic>
        <p:pic>
          <p:nvPicPr>
            <p:cNvPr id="13" name="Picture 4" descr="http://lancastria.net/blog/wp-content/uploads/2010/09/osteoporosis-lancastria.jpg"/>
            <p:cNvPicPr>
              <a:picLocks noChangeAspect="1" noChangeArrowheads="1"/>
            </p:cNvPicPr>
            <p:nvPr/>
          </p:nvPicPr>
          <p:blipFill>
            <a:blip r:embed="rId3" cstate="print"/>
            <a:srcRect l="72500" t="19185" r="2500" b="7914"/>
            <a:stretch>
              <a:fillRect/>
            </a:stretch>
          </p:blipFill>
          <p:spPr bwMode="auto">
            <a:xfrm rot="5400000">
              <a:off x="3657600" y="-838200"/>
              <a:ext cx="1219200" cy="2895600"/>
            </a:xfrm>
            <a:prstGeom prst="rect">
              <a:avLst/>
            </a:prstGeom>
            <a:noFill/>
          </p:spPr>
        </p:pic>
        <p:pic>
          <p:nvPicPr>
            <p:cNvPr id="14" name="Picture 4" descr="http://lancastria.net/blog/wp-content/uploads/2010/09/osteoporosis-lancastria.jpg"/>
            <p:cNvPicPr>
              <a:picLocks noChangeAspect="1" noChangeArrowheads="1"/>
            </p:cNvPicPr>
            <p:nvPr/>
          </p:nvPicPr>
          <p:blipFill>
            <a:blip r:embed="rId3" cstate="print"/>
            <a:srcRect l="72500" t="19185" r="2500" b="7914"/>
            <a:stretch>
              <a:fillRect/>
            </a:stretch>
          </p:blipFill>
          <p:spPr bwMode="auto">
            <a:xfrm rot="5400000">
              <a:off x="6477000" y="-838200"/>
              <a:ext cx="1219200" cy="2895600"/>
            </a:xfrm>
            <a:prstGeom prst="rect">
              <a:avLst/>
            </a:prstGeom>
            <a:noFill/>
          </p:spPr>
        </p:pic>
      </p:grpSp>
      <p:sp>
        <p:nvSpPr>
          <p:cNvPr id="5" name="Rectangle 4"/>
          <p:cNvSpPr/>
          <p:nvPr/>
        </p:nvSpPr>
        <p:spPr>
          <a:xfrm>
            <a:off x="304800" y="483513"/>
            <a:ext cx="10668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ADRs</a:t>
            </a:r>
          </a:p>
        </p:txBody>
      </p:sp>
      <p:sp>
        <p:nvSpPr>
          <p:cNvPr id="6" name="TextBox 5"/>
          <p:cNvSpPr txBox="1"/>
          <p:nvPr/>
        </p:nvSpPr>
        <p:spPr>
          <a:xfrm>
            <a:off x="228600" y="974070"/>
            <a:ext cx="8458200" cy="4426853"/>
          </a:xfrm>
          <a:prstGeom prst="rect">
            <a:avLst/>
          </a:prstGeom>
          <a:noFill/>
        </p:spPr>
        <p:txBody>
          <a:bodyPr wrap="square" rtlCol="0">
            <a:spAutoFit/>
          </a:bodyPr>
          <a:lstStyle/>
          <a:p>
            <a:pPr>
              <a:lnSpc>
                <a:spcPts val="2600"/>
              </a:lnSpc>
              <a:buBlip>
                <a:blip r:embed="rId4"/>
              </a:buBlip>
            </a:pPr>
            <a:r>
              <a:rPr lang="en-US" sz="2400" b="1" dirty="0" smtClean="0">
                <a:solidFill>
                  <a:schemeClr val="bg1"/>
                </a:solidFill>
                <a:latin typeface="Arial Narrow" pitchFamily="34" charset="0"/>
              </a:rPr>
              <a:t> GIT irritation; nausea, vomiting, gastritis , ulceration </a:t>
            </a:r>
            <a:r>
              <a:rPr lang="en-US" sz="2400" b="1" dirty="0" smtClean="0">
                <a:solidFill>
                  <a:schemeClr val="bg1"/>
                </a:solidFill>
                <a:latin typeface="Arial Narrow" pitchFamily="34" charset="0"/>
                <a:sym typeface="Wingdings 3"/>
              </a:rPr>
              <a:t> </a:t>
            </a:r>
            <a:r>
              <a:rPr lang="en-US" sz="2400" b="1" dirty="0" smtClean="0">
                <a:solidFill>
                  <a:srgbClr val="FFFF99"/>
                </a:solidFill>
                <a:latin typeface="Arial Narrow" pitchFamily="34" charset="0"/>
                <a:sym typeface="Wingdings 3"/>
              </a:rPr>
              <a:t>to avoid </a:t>
            </a:r>
            <a:r>
              <a:rPr lang="en-US" sz="2400" b="1" dirty="0" smtClean="0">
                <a:solidFill>
                  <a:schemeClr val="bg1"/>
                </a:solidFill>
                <a:latin typeface="Arial Narrow" pitchFamily="34" charset="0"/>
                <a:sym typeface="Wingdings 3"/>
              </a:rPr>
              <a:t/>
            </a:r>
            <a:br>
              <a:rPr lang="en-US" sz="2400" b="1" dirty="0" smtClean="0">
                <a:solidFill>
                  <a:schemeClr val="bg1"/>
                </a:solidFill>
                <a:latin typeface="Arial Narrow" pitchFamily="34" charset="0"/>
                <a:sym typeface="Wingdings 3"/>
              </a:rPr>
            </a:br>
            <a:r>
              <a:rPr lang="en-US" sz="2400" b="1" dirty="0" smtClean="0">
                <a:solidFill>
                  <a:schemeClr val="bg1"/>
                </a:solidFill>
                <a:latin typeface="Arial Narrow" pitchFamily="34" charset="0"/>
                <a:sym typeface="Wingdings 3"/>
              </a:rPr>
              <a:t>    give large amount of water </a:t>
            </a:r>
            <a:r>
              <a:rPr lang="en-US" sz="2400" b="1" dirty="0" smtClean="0">
                <a:solidFill>
                  <a:srgbClr val="FF0000"/>
                </a:solidFill>
                <a:latin typeface="Arial Narrow" pitchFamily="34" charset="0"/>
                <a:sym typeface="Wingdings 3"/>
              </a:rPr>
              <a:t>to avoid </a:t>
            </a:r>
            <a:r>
              <a:rPr lang="en-US" sz="2400" dirty="0" smtClean="0">
                <a:solidFill>
                  <a:srgbClr val="FF0000"/>
                </a:solidFill>
              </a:rPr>
              <a:t>risk </a:t>
            </a:r>
            <a:r>
              <a:rPr lang="en-US" sz="2400" dirty="0">
                <a:solidFill>
                  <a:srgbClr val="FF0000"/>
                </a:solidFill>
              </a:rPr>
              <a:t>of the tablet getting stuck in the esophagus</a:t>
            </a:r>
            <a:endParaRPr lang="en-US" sz="2400" b="1" dirty="0" smtClean="0">
              <a:solidFill>
                <a:srgbClr val="FF0000"/>
              </a:solidFill>
              <a:latin typeface="Arial Narrow" pitchFamily="34" charset="0"/>
            </a:endParaRPr>
          </a:p>
          <a:p>
            <a:pPr>
              <a:lnSpc>
                <a:spcPts val="2600"/>
              </a:lnSpc>
              <a:buBlip>
                <a:blip r:embed="rId4"/>
              </a:buBlip>
            </a:pPr>
            <a:r>
              <a:rPr lang="en-US" sz="2400" b="1" dirty="0" smtClean="0">
                <a:solidFill>
                  <a:schemeClr val="bg1"/>
                </a:solidFill>
                <a:latin typeface="Arial Narrow" pitchFamily="34" charset="0"/>
              </a:rPr>
              <a:t> Gastro-esophageal reflux </a:t>
            </a:r>
            <a:r>
              <a:rPr lang="en-US" sz="2400" b="1" u="sng" dirty="0" smtClean="0">
                <a:solidFill>
                  <a:schemeClr val="bg1"/>
                </a:solidFill>
                <a:latin typeface="Arial Narrow" pitchFamily="34" charset="0"/>
              </a:rPr>
              <a:t>+</a:t>
            </a:r>
            <a:r>
              <a:rPr lang="en-US" sz="2400" b="1" dirty="0" smtClean="0">
                <a:solidFill>
                  <a:schemeClr val="bg1"/>
                </a:solidFill>
                <a:latin typeface="Arial Narrow" pitchFamily="34" charset="0"/>
              </a:rPr>
              <a:t> ulcerations </a:t>
            </a:r>
            <a:r>
              <a:rPr lang="en-US" sz="2400" b="1" dirty="0" smtClean="0">
                <a:solidFill>
                  <a:schemeClr val="bg1"/>
                </a:solidFill>
                <a:latin typeface="Arial Narrow" pitchFamily="34" charset="0"/>
                <a:sym typeface="Wingdings 3"/>
              </a:rPr>
              <a:t> </a:t>
            </a:r>
            <a:r>
              <a:rPr lang="en-US" sz="2400" b="1" dirty="0" smtClean="0">
                <a:solidFill>
                  <a:srgbClr val="FFFF99"/>
                </a:solidFill>
                <a:latin typeface="Arial Narrow" pitchFamily="34" charset="0"/>
                <a:sym typeface="Wingdings 3"/>
              </a:rPr>
              <a:t>to avoid </a:t>
            </a:r>
            <a:r>
              <a:rPr lang="en-US" sz="2400" b="1" dirty="0" smtClean="0">
                <a:solidFill>
                  <a:schemeClr val="bg1"/>
                </a:solidFill>
                <a:latin typeface="Arial Narrow" pitchFamily="34" charset="0"/>
                <a:sym typeface="Wingdings 3"/>
              </a:rPr>
              <a:t>give on empty </a:t>
            </a:r>
            <a:br>
              <a:rPr lang="en-US" sz="2400" b="1" dirty="0" smtClean="0">
                <a:solidFill>
                  <a:schemeClr val="bg1"/>
                </a:solidFill>
                <a:latin typeface="Arial Narrow" pitchFamily="34" charset="0"/>
                <a:sym typeface="Wingdings 3"/>
              </a:rPr>
            </a:br>
            <a:r>
              <a:rPr lang="en-US" sz="2400" b="1" dirty="0" smtClean="0">
                <a:solidFill>
                  <a:schemeClr val="bg1"/>
                </a:solidFill>
                <a:latin typeface="Arial Narrow" pitchFamily="34" charset="0"/>
                <a:sym typeface="Wingdings 3"/>
              </a:rPr>
              <a:t>    stomach while sitting in upright for 30 min</a:t>
            </a:r>
            <a:endParaRPr lang="en-US" sz="2400" b="1" dirty="0" smtClean="0">
              <a:solidFill>
                <a:schemeClr val="bg1"/>
              </a:solidFill>
              <a:latin typeface="Arial Narrow" pitchFamily="34" charset="0"/>
            </a:endParaRPr>
          </a:p>
          <a:p>
            <a:pPr>
              <a:lnSpc>
                <a:spcPts val="2600"/>
              </a:lnSpc>
              <a:buBlip>
                <a:blip r:embed="rId4"/>
              </a:buBlip>
            </a:pPr>
            <a:r>
              <a:rPr lang="en-US" sz="2400" b="1" dirty="0" smtClean="0">
                <a:solidFill>
                  <a:schemeClr val="bg1"/>
                </a:solidFill>
                <a:latin typeface="Arial Narrow" pitchFamily="34" charset="0"/>
              </a:rPr>
              <a:t> Flue like manifestations upon IV infusion</a:t>
            </a:r>
          </a:p>
          <a:p>
            <a:pPr>
              <a:lnSpc>
                <a:spcPts val="2600"/>
              </a:lnSpc>
              <a:buBlip>
                <a:blip r:embed="rId4"/>
              </a:buBlip>
            </a:pPr>
            <a:r>
              <a:rPr lang="en-US" sz="2400" b="1" dirty="0" smtClean="0">
                <a:solidFill>
                  <a:schemeClr val="bg1"/>
                </a:solidFill>
                <a:latin typeface="Arial Narrow" pitchFamily="34" charset="0"/>
              </a:rPr>
              <a:t> </a:t>
            </a:r>
            <a:r>
              <a:rPr lang="en-US" sz="2400" b="1" dirty="0" err="1" smtClean="0">
                <a:solidFill>
                  <a:schemeClr val="bg1"/>
                </a:solidFill>
                <a:latin typeface="Arial Narrow" pitchFamily="34" charset="0"/>
              </a:rPr>
              <a:t>Osteo</a:t>
            </a:r>
            <a:r>
              <a:rPr lang="en-US" sz="2400" b="1" dirty="0" smtClean="0">
                <a:solidFill>
                  <a:schemeClr val="bg1"/>
                </a:solidFill>
                <a:latin typeface="Arial Narrow" pitchFamily="34" charset="0"/>
              </a:rPr>
              <a:t>-necrosis of the jaw [ mandible &gt; jaw ] more upon long use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with IV infusion preparation usually after dental surgical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procedures. </a:t>
            </a:r>
          </a:p>
          <a:p>
            <a:pPr>
              <a:lnSpc>
                <a:spcPts val="2600"/>
              </a:lnSpc>
              <a:buBlip>
                <a:blip r:embed="rId4"/>
              </a:buBlip>
            </a:pPr>
            <a:r>
              <a:rPr lang="en-US" sz="2400" dirty="0">
                <a:solidFill>
                  <a:srgbClr val="FF0000"/>
                </a:solidFill>
              </a:rPr>
              <a:t>If a dental implant or extraction is already planned, </a:t>
            </a:r>
            <a:r>
              <a:rPr lang="en-US" sz="2400" dirty="0" smtClean="0">
                <a:solidFill>
                  <a:srgbClr val="FF0000"/>
                </a:solidFill>
              </a:rPr>
              <a:t>delay </a:t>
            </a:r>
            <a:r>
              <a:rPr lang="en-US" sz="2400" dirty="0">
                <a:solidFill>
                  <a:srgbClr val="FF0000"/>
                </a:solidFill>
              </a:rPr>
              <a:t>bisphosphonate therapy for a few months until healing of the jaw is complete</a:t>
            </a:r>
            <a:endParaRPr lang="en-US" sz="2400" b="1" dirty="0" smtClean="0">
              <a:solidFill>
                <a:srgbClr val="FF0000"/>
              </a:solidFill>
              <a:latin typeface="Arial Narrow" pitchFamily="34" charset="0"/>
            </a:endParaRPr>
          </a:p>
          <a:p>
            <a:pPr>
              <a:lnSpc>
                <a:spcPts val="2600"/>
              </a:lnSpc>
              <a:buBlip>
                <a:blip r:embed="rId4"/>
              </a:buBlip>
            </a:pPr>
            <a:r>
              <a:rPr lang="en-US" sz="2400" b="1" dirty="0" smtClean="0">
                <a:solidFill>
                  <a:schemeClr val="bg1"/>
                </a:solidFill>
                <a:latin typeface="Arial Narrow" pitchFamily="34" charset="0"/>
              </a:rPr>
              <a:t>Atrial fibrillation &gt; women with alendronate &amp; </a:t>
            </a:r>
            <a:r>
              <a:rPr lang="en-US" sz="2400" b="1" dirty="0" err="1" smtClean="0">
                <a:solidFill>
                  <a:schemeClr val="bg1"/>
                </a:solidFill>
                <a:latin typeface="Arial Narrow" pitchFamily="34" charset="0"/>
              </a:rPr>
              <a:t>zolidronate</a:t>
            </a:r>
            <a:r>
              <a:rPr lang="en-US" sz="2400" b="1" dirty="0" smtClean="0">
                <a:solidFill>
                  <a:schemeClr val="bg1"/>
                </a:solidFill>
                <a:latin typeface="Arial Narrow" pitchFamily="34" charset="0"/>
              </a:rPr>
              <a:t>  </a:t>
            </a:r>
          </a:p>
        </p:txBody>
      </p:sp>
      <p:grpSp>
        <p:nvGrpSpPr>
          <p:cNvPr id="7" name="Group 6"/>
          <p:cNvGrpSpPr/>
          <p:nvPr/>
        </p:nvGrpSpPr>
        <p:grpSpPr>
          <a:xfrm>
            <a:off x="379926" y="5185479"/>
            <a:ext cx="8764074" cy="804288"/>
            <a:chOff x="228600" y="6426374"/>
            <a:chExt cx="8764074" cy="804288"/>
          </a:xfrm>
        </p:grpSpPr>
        <p:sp>
          <p:nvSpPr>
            <p:cNvPr id="8" name="Rectangle 7"/>
            <p:cNvSpPr/>
            <p:nvPr/>
          </p:nvSpPr>
          <p:spPr>
            <a:xfrm>
              <a:off x="228600" y="6426374"/>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Contraindications</a:t>
              </a:r>
            </a:p>
          </p:txBody>
        </p:sp>
        <p:sp>
          <p:nvSpPr>
            <p:cNvPr id="9" name="TextBox 8"/>
            <p:cNvSpPr txBox="1"/>
            <p:nvPr/>
          </p:nvSpPr>
          <p:spPr>
            <a:xfrm>
              <a:off x="228600" y="6817728"/>
              <a:ext cx="8764074" cy="412934"/>
            </a:xfrm>
            <a:prstGeom prst="rect">
              <a:avLst/>
            </a:prstGeom>
            <a:noFill/>
          </p:spPr>
          <p:txBody>
            <a:bodyPr wrap="square" rtlCol="0">
              <a:spAutoFit/>
            </a:bodyPr>
            <a:lstStyle/>
            <a:p>
              <a:pPr>
                <a:lnSpc>
                  <a:spcPts val="2500"/>
                </a:lnSpc>
                <a:buBlip>
                  <a:blip r:embed="rId4"/>
                </a:buBlip>
              </a:pPr>
              <a:r>
                <a:rPr lang="en-US" sz="2400" b="1" dirty="0" smtClean="0">
                  <a:solidFill>
                    <a:schemeClr val="bg1"/>
                  </a:solidFill>
                  <a:latin typeface="Arial Narrow" pitchFamily="34" charset="0"/>
                </a:rPr>
                <a:t> </a:t>
              </a:r>
              <a:r>
                <a:rPr lang="en-US" sz="2400" b="1" dirty="0" smtClean="0">
                  <a:solidFill>
                    <a:srgbClr val="FF0000"/>
                  </a:solidFill>
                  <a:latin typeface="Arial Narrow" pitchFamily="34" charset="0"/>
                </a:rPr>
                <a:t>Decreased renal function and Peptic ulcer / esophageal reflux</a:t>
              </a:r>
            </a:p>
          </p:txBody>
        </p:sp>
      </p:grpSp>
      <p:pic>
        <p:nvPicPr>
          <p:cNvPr id="10" name="Picture 4" descr="http://img.medscape.com/slide/migrated/editorial/cmecircle/2007/6903/images/pres1/slide9.jpg"/>
          <p:cNvPicPr>
            <a:picLocks noChangeAspect="1" noChangeArrowheads="1"/>
          </p:cNvPicPr>
          <p:nvPr/>
        </p:nvPicPr>
        <p:blipFill>
          <a:blip r:embed="rId5"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15"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flipH="1">
            <a:off x="7467600" y="4445913"/>
            <a:ext cx="1524000" cy="1726286"/>
          </a:xfrm>
          <a:prstGeom prst="snip2DiagRect">
            <a:avLst/>
          </a:prstGeom>
          <a:noFill/>
          <a:effectLst>
            <a:softEdge rad="31750"/>
          </a:effectLst>
        </p:spPr>
      </p:pic>
      <p:sp>
        <p:nvSpPr>
          <p:cNvPr id="16" name="Rectangle 15"/>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BISPHOSPHONATES</a:t>
            </a:r>
          </a:p>
        </p:txBody>
      </p:sp>
    </p:spTree>
    <p:extLst>
      <p:ext uri="{BB962C8B-B14F-4D97-AF65-F5344CB8AC3E}">
        <p14:creationId xmlns:p14="http://schemas.microsoft.com/office/powerpoint/2010/main" val="7795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1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11532"/>
            <a:ext cx="4191000" cy="2977738"/>
          </a:xfrm>
          <a:prstGeom prst="rect">
            <a:avLst/>
          </a:prstGeom>
          <a:noFill/>
        </p:spPr>
        <p:txBody>
          <a:bodyPr wrap="square" rtlCol="0">
            <a:spAutoFit/>
          </a:bodyPr>
          <a:lstStyle/>
          <a:p>
            <a:pPr>
              <a:lnSpc>
                <a:spcPts val="2500"/>
              </a:lnSpc>
            </a:pPr>
            <a:r>
              <a:rPr lang="en-US" sz="2200" b="1" dirty="0" smtClean="0">
                <a:solidFill>
                  <a:schemeClr val="bg1"/>
                </a:solidFill>
                <a:latin typeface="Arial Narrow" pitchFamily="34" charset="0"/>
              </a:rPr>
              <a:t>It binds to RANKL, expressed by </a:t>
            </a:r>
            <a:r>
              <a:rPr lang="en-US" sz="2200" b="1" dirty="0" err="1" smtClean="0">
                <a:solidFill>
                  <a:schemeClr val="bg1"/>
                </a:solidFill>
                <a:latin typeface="Arial Narrow" pitchFamily="34" charset="0"/>
              </a:rPr>
              <a:t>osteoblasts</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p>
          <a:p>
            <a:pPr>
              <a:lnSpc>
                <a:spcPts val="2500"/>
              </a:lnSpc>
            </a:pPr>
            <a:r>
              <a:rPr lang="en-US" sz="2200" b="1" dirty="0" smtClean="0">
                <a:solidFill>
                  <a:schemeClr val="bg1"/>
                </a:solidFill>
                <a:latin typeface="Arial Narrow" pitchFamily="34" charset="0"/>
              </a:rPr>
              <a:t>Block RANKL </a:t>
            </a:r>
            <a:r>
              <a:rPr lang="en-US" sz="2200" b="1" dirty="0" smtClean="0">
                <a:solidFill>
                  <a:schemeClr val="bg1"/>
                </a:solidFill>
                <a:latin typeface="Arial Narrow" pitchFamily="34" charset="0"/>
              </a:rPr>
              <a:t>from interacting with RANK expressed on </a:t>
            </a:r>
            <a:r>
              <a:rPr lang="en-US" sz="2200" b="1" dirty="0" err="1" smtClean="0">
                <a:solidFill>
                  <a:schemeClr val="bg1"/>
                </a:solidFill>
                <a:latin typeface="Arial Narrow" pitchFamily="34" charset="0"/>
              </a:rPr>
              <a:t>preosteoclasts</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rPr>
              <a:t>osteoclastogenesis</a:t>
            </a:r>
            <a:r>
              <a:rPr lang="en-US" sz="2200" b="1" dirty="0" smtClean="0">
                <a:solidFill>
                  <a:schemeClr val="bg1"/>
                </a:solidFill>
                <a:latin typeface="Arial Narrow" pitchFamily="34" charset="0"/>
                <a:sym typeface="Wingdings 3"/>
              </a:rPr>
              <a:t> ( no mature osteoclasts). </a:t>
            </a:r>
          </a:p>
          <a:p>
            <a:pPr>
              <a:lnSpc>
                <a:spcPts val="2500"/>
              </a:lnSpc>
            </a:pPr>
            <a:r>
              <a:rPr lang="en-US" sz="2200" b="1" dirty="0" smtClean="0">
                <a:solidFill>
                  <a:schemeClr val="bg1"/>
                </a:solidFill>
                <a:latin typeface="Arial Narrow" pitchFamily="34" charset="0"/>
                <a:sym typeface="Wingdings 3"/>
              </a:rPr>
              <a:t>It binds also to mature </a:t>
            </a:r>
            <a:r>
              <a:rPr lang="en-US" sz="2200" b="1" dirty="0" err="1" smtClean="0">
                <a:solidFill>
                  <a:schemeClr val="bg1"/>
                </a:solidFill>
                <a:latin typeface="Arial Narrow" pitchFamily="34" charset="0"/>
                <a:sym typeface="Wingdings 3"/>
              </a:rPr>
              <a:t>osteoclast</a:t>
            </a:r>
            <a:r>
              <a:rPr lang="en-US" sz="2200" b="1" dirty="0" smtClean="0">
                <a:solidFill>
                  <a:schemeClr val="bg1"/>
                </a:solidFill>
                <a:latin typeface="Arial Narrow" pitchFamily="34" charset="0"/>
                <a:sym typeface="Wingdings 3"/>
              </a:rPr>
              <a:t>   its apoptosis </a:t>
            </a:r>
          </a:p>
          <a:p>
            <a:pPr>
              <a:lnSpc>
                <a:spcPts val="2500"/>
              </a:lnSpc>
            </a:pPr>
            <a:r>
              <a:rPr lang="en-US" sz="2200" b="1" dirty="0" smtClean="0">
                <a:solidFill>
                  <a:schemeClr val="bg1"/>
                </a:solidFill>
                <a:latin typeface="Arial Narrow" pitchFamily="34" charset="0"/>
                <a:sym typeface="Wingdings 3"/>
              </a:rPr>
              <a:t>So  net effect   bone </a:t>
            </a:r>
            <a:r>
              <a:rPr lang="en-US" sz="2200" b="1" dirty="0" err="1" smtClean="0">
                <a:solidFill>
                  <a:schemeClr val="bg1"/>
                </a:solidFill>
                <a:latin typeface="Arial Narrow" pitchFamily="34" charset="0"/>
                <a:sym typeface="Wingdings 3"/>
              </a:rPr>
              <a:t>resorption</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 </a:t>
            </a:r>
            <a:endParaRPr lang="en-US" sz="2200" b="1" dirty="0">
              <a:solidFill>
                <a:schemeClr val="bg1"/>
              </a:solidFill>
              <a:latin typeface="Arial Narrow" pitchFamily="34" charset="0"/>
            </a:endParaRPr>
          </a:p>
        </p:txBody>
      </p:sp>
      <p:pic>
        <p:nvPicPr>
          <p:cNvPr id="122882" name="Picture 2" descr="http://www.journaloforalmicrobiology.net/index.php/jom/article/viewFile/5532/6261/14150"/>
          <p:cNvPicPr>
            <a:picLocks noChangeAspect="1" noChangeArrowheads="1"/>
          </p:cNvPicPr>
          <p:nvPr/>
        </p:nvPicPr>
        <p:blipFill>
          <a:blip r:embed="rId3" cstate="print"/>
          <a:srcRect/>
          <a:stretch>
            <a:fillRect/>
          </a:stretch>
        </p:blipFill>
        <p:spPr bwMode="auto">
          <a:xfrm>
            <a:off x="4267200" y="1371599"/>
            <a:ext cx="4876800" cy="5486401"/>
          </a:xfrm>
          <a:prstGeom prst="rect">
            <a:avLst/>
          </a:prstGeom>
          <a:noFill/>
        </p:spPr>
      </p:pic>
      <p:sp>
        <p:nvSpPr>
          <p:cNvPr id="8" name="Rectangle 7"/>
          <p:cNvSpPr/>
          <p:nvPr/>
        </p:nvSpPr>
        <p:spPr>
          <a:xfrm>
            <a:off x="2743200" y="152400"/>
            <a:ext cx="2057400" cy="461665"/>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400" dirty="0" smtClean="0">
                <a:solidFill>
                  <a:srgbClr val="44018D"/>
                </a:solidFill>
                <a:latin typeface="Bernard MT Condensed" pitchFamily="18" charset="0"/>
              </a:rPr>
              <a:t>DENOSUMAB </a:t>
            </a:r>
            <a:endParaRPr lang="en-US" sz="2400" dirty="0" smtClean="0">
              <a:solidFill>
                <a:srgbClr val="44018D"/>
              </a:solidFill>
              <a:latin typeface="Bernard MT Condensed" pitchFamily="18" charset="0"/>
            </a:endParaRPr>
          </a:p>
        </p:txBody>
      </p:sp>
      <p:sp>
        <p:nvSpPr>
          <p:cNvPr id="9" name="Rectangle 8"/>
          <p:cNvSpPr/>
          <p:nvPr/>
        </p:nvSpPr>
        <p:spPr>
          <a:xfrm>
            <a:off x="152400" y="152400"/>
            <a:ext cx="2618024" cy="461665"/>
          </a:xfrm>
          <a:prstGeom prst="rect">
            <a:avLst/>
          </a:prstGeom>
        </p:spPr>
        <p:txBody>
          <a:bodyPr wrap="none">
            <a:spAutoFit/>
          </a:bodyPr>
          <a:lstStyle/>
          <a:p>
            <a:r>
              <a:rPr lang="en-US" sz="2400" dirty="0" smtClean="0">
                <a:solidFill>
                  <a:schemeClr val="bg1"/>
                </a:solidFill>
                <a:latin typeface="Bernard MT Condensed" pitchFamily="18" charset="0"/>
              </a:rPr>
              <a:t>RANKL INHIBITORS</a:t>
            </a:r>
            <a:r>
              <a:rPr lang="en-US" sz="2400" dirty="0" smtClean="0">
                <a:solidFill>
                  <a:schemeClr val="bg1"/>
                </a:solidFill>
                <a:latin typeface="Bernard MT Condensed" pitchFamily="18" charset="0"/>
                <a:sym typeface="Wingdings 3"/>
              </a:rPr>
              <a:t></a:t>
            </a:r>
            <a:endParaRPr lang="en-US" sz="2400" dirty="0">
              <a:solidFill>
                <a:schemeClr val="bg1"/>
              </a:solidFill>
              <a:latin typeface="Bernard MT Condensed" pitchFamily="18" charset="0"/>
            </a:endParaRPr>
          </a:p>
        </p:txBody>
      </p:sp>
      <p:sp>
        <p:nvSpPr>
          <p:cNvPr id="10" name="Rectangle 9"/>
          <p:cNvSpPr/>
          <p:nvPr/>
        </p:nvSpPr>
        <p:spPr>
          <a:xfrm>
            <a:off x="228600" y="609600"/>
            <a:ext cx="8534400" cy="733534"/>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It is a fully human MOA </a:t>
            </a:r>
            <a:r>
              <a:rPr lang="en-US" sz="2400" b="1" dirty="0">
                <a:solidFill>
                  <a:schemeClr val="bg1"/>
                </a:solidFill>
                <a:latin typeface="Arial Narrow" pitchFamily="34" charset="0"/>
              </a:rPr>
              <a:t>(a human monoclonal </a:t>
            </a:r>
            <a:r>
              <a:rPr lang="en-US" sz="2400" b="1" dirty="0" smtClean="0">
                <a:solidFill>
                  <a:schemeClr val="bg1"/>
                </a:solidFill>
                <a:latin typeface="Arial Narrow" pitchFamily="34" charset="0"/>
              </a:rPr>
              <a:t>antibody) that </a:t>
            </a:r>
            <a:r>
              <a:rPr lang="en-US" sz="2400" b="1" dirty="0" smtClean="0">
                <a:solidFill>
                  <a:schemeClr val="bg1"/>
                </a:solidFill>
                <a:latin typeface="Arial Narrow" pitchFamily="34" charset="0"/>
              </a:rPr>
              <a:t>mimics the activity of </a:t>
            </a:r>
            <a:r>
              <a:rPr lang="en-US" sz="2400" b="1" dirty="0" err="1" smtClean="0">
                <a:solidFill>
                  <a:schemeClr val="bg1"/>
                </a:solidFill>
                <a:latin typeface="Arial Narrow" pitchFamily="34" charset="0"/>
              </a:rPr>
              <a:t>osteoprotegrin</a:t>
            </a:r>
            <a:r>
              <a:rPr lang="en-US" sz="2400" b="1" dirty="0" smtClean="0">
                <a:solidFill>
                  <a:schemeClr val="bg1"/>
                </a:solidFill>
                <a:latin typeface="Arial Narrow" pitchFamily="34" charset="0"/>
              </a:rPr>
              <a:t> (OPG).</a:t>
            </a:r>
            <a:endParaRPr lang="en-US" sz="2400" b="1" dirty="0">
              <a:latin typeface="Arial Narrow" pitchFamily="34" charset="0"/>
            </a:endParaRPr>
          </a:p>
        </p:txBody>
      </p:sp>
      <p:sp>
        <p:nvSpPr>
          <p:cNvPr id="11" name="Rectangle 10"/>
          <p:cNvSpPr/>
          <p:nvPr/>
        </p:nvSpPr>
        <p:spPr>
          <a:xfrm>
            <a:off x="164205" y="1219200"/>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sp>
        <p:nvSpPr>
          <p:cNvPr id="12" name="Down Arrow 11"/>
          <p:cNvSpPr/>
          <p:nvPr/>
        </p:nvSpPr>
        <p:spPr>
          <a:xfrm>
            <a:off x="8102958" y="9144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4546242"/>
            <a:ext cx="19050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Administration</a:t>
            </a:r>
          </a:p>
        </p:txBody>
      </p:sp>
      <p:sp>
        <p:nvSpPr>
          <p:cNvPr id="14" name="Rectangle 13"/>
          <p:cNvSpPr/>
          <p:nvPr/>
        </p:nvSpPr>
        <p:spPr>
          <a:xfrm>
            <a:off x="152400" y="4913289"/>
            <a:ext cx="3708066" cy="461665"/>
          </a:xfrm>
          <a:prstGeom prst="rect">
            <a:avLst/>
          </a:prstGeom>
        </p:spPr>
        <p:txBody>
          <a:bodyPr wrap="none">
            <a:spAutoFit/>
          </a:bodyPr>
          <a:lstStyle/>
          <a:p>
            <a:r>
              <a:rPr lang="en-US" sz="2400" b="1" dirty="0" smtClean="0">
                <a:solidFill>
                  <a:schemeClr val="bg1"/>
                </a:solidFill>
                <a:latin typeface="Arial Narrow" pitchFamily="34" charset="0"/>
              </a:rPr>
              <a:t>Subcutaneous every 6 month</a:t>
            </a:r>
            <a:endParaRPr lang="en-US" sz="2400" b="1" dirty="0">
              <a:solidFill>
                <a:schemeClr val="bg1"/>
              </a:solidFill>
              <a:latin typeface="Arial Narrow" pitchFamily="34" charset="0"/>
            </a:endParaRPr>
          </a:p>
        </p:txBody>
      </p:sp>
      <p:sp>
        <p:nvSpPr>
          <p:cNvPr id="15" name="Rectangle 14"/>
          <p:cNvSpPr/>
          <p:nvPr/>
        </p:nvSpPr>
        <p:spPr>
          <a:xfrm>
            <a:off x="152400" y="5354082"/>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Contraindications</a:t>
            </a:r>
          </a:p>
        </p:txBody>
      </p:sp>
      <p:sp>
        <p:nvSpPr>
          <p:cNvPr id="16" name="Rectangle 15"/>
          <p:cNvSpPr/>
          <p:nvPr/>
        </p:nvSpPr>
        <p:spPr>
          <a:xfrm>
            <a:off x="152400" y="5715000"/>
            <a:ext cx="4191000" cy="1054135"/>
          </a:xfrm>
          <a:prstGeom prst="rect">
            <a:avLst/>
          </a:prstGeom>
        </p:spPr>
        <p:txBody>
          <a:bodyPr wrap="square">
            <a:spAutoFit/>
          </a:bodyPr>
          <a:lstStyle/>
          <a:p>
            <a:pPr>
              <a:lnSpc>
                <a:spcPts val="2500"/>
              </a:lnSpc>
            </a:pPr>
            <a:r>
              <a:rPr lang="en-US" sz="2400" b="1" dirty="0" smtClean="0">
                <a:solidFill>
                  <a:schemeClr val="bg1"/>
                </a:solidFill>
                <a:latin typeface="Arial Narrow" pitchFamily="34" charset="0"/>
              </a:rPr>
              <a:t>In patients with </a:t>
            </a:r>
            <a:r>
              <a:rPr lang="en-US" sz="2400" b="1" dirty="0" err="1" smtClean="0">
                <a:solidFill>
                  <a:schemeClr val="bg1"/>
                </a:solidFill>
                <a:latin typeface="Arial Narrow" pitchFamily="34" charset="0"/>
              </a:rPr>
              <a:t>hypocalcemia</a:t>
            </a:r>
            <a:r>
              <a:rPr lang="en-US" sz="2400" b="1" dirty="0" smtClean="0">
                <a:solidFill>
                  <a:schemeClr val="bg1"/>
                </a:solidFill>
                <a:latin typeface="Arial Narrow" pitchFamily="34" charset="0"/>
              </a:rPr>
              <a:t>. Correct Ca &amp;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D levels before starting </a:t>
            </a:r>
            <a:r>
              <a:rPr lang="en-US" sz="2400" b="1" dirty="0" err="1" smtClean="0">
                <a:solidFill>
                  <a:schemeClr val="bg1"/>
                </a:solidFill>
                <a:latin typeface="Arial Narrow" pitchFamily="34" charset="0"/>
              </a:rPr>
              <a:t>denosumab</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Righ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Right)">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trips(downRight)">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Right)">
                                      <p:cBhvr>
                                        <p:cTn id="32" dur="1000"/>
                                        <p:tgtEl>
                                          <p:spTgt spid="13"/>
                                        </p:tgtEl>
                                      </p:cBhvr>
                                    </p:animEffect>
                                  </p:childTnLst>
                                </p:cTn>
                              </p:par>
                            </p:childTnLst>
                          </p:cTn>
                        </p:par>
                        <p:par>
                          <p:cTn id="33" fill="hold">
                            <p:stCondLst>
                              <p:cond delay="1000"/>
                            </p:stCondLst>
                            <p:childTnLst>
                              <p:par>
                                <p:cTn id="34" presetID="18" presetClass="entr" presetSubtype="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trips(downRight)">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Right)">
                                      <p:cBhvr>
                                        <p:cTn id="41" dur="1000"/>
                                        <p:tgtEl>
                                          <p:spTgt spid="15"/>
                                        </p:tgtEl>
                                      </p:cBhvr>
                                    </p:animEffect>
                                  </p:childTnLst>
                                </p:cTn>
                              </p:par>
                            </p:childTnLst>
                          </p:cTn>
                        </p:par>
                        <p:par>
                          <p:cTn id="42" fill="hold">
                            <p:stCondLst>
                              <p:cond delay="1000"/>
                            </p:stCondLst>
                            <p:childTnLst>
                              <p:par>
                                <p:cTn id="43" presetID="18" presetClass="entr" presetSubtype="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strips(downRight)">
                                      <p:cBhvr>
                                        <p:cTn id="4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143000"/>
            <a:ext cx="6934200" cy="1569660"/>
          </a:xfrm>
          <a:prstGeom prst="rect">
            <a:avLst/>
          </a:prstGeom>
          <a:noFill/>
        </p:spPr>
        <p:txBody>
          <a:bodyPr wrap="square" rtlCol="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 </a:t>
            </a: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pPr algn="ctr"/>
            <a:r>
              <a:rPr lang="en-US" sz="4800" dirty="0" smtClean="0">
                <a:solidFill>
                  <a:schemeClr val="bg1"/>
                </a:solidFill>
              </a:rPr>
              <a:t>Key </a:t>
            </a:r>
            <a:r>
              <a:rPr lang="en-US" sz="4800" dirty="0" smtClean="0">
                <a:solidFill>
                  <a:schemeClr val="bg1"/>
                </a:solidFill>
              </a:rPr>
              <a:t>points </a:t>
            </a:r>
            <a:endParaRPr lang="en-US" sz="4800" dirty="0">
              <a:solidFill>
                <a:schemeClr val="bg1"/>
              </a:solidFill>
            </a:endParaRPr>
          </a:p>
        </p:txBody>
      </p:sp>
    </p:spTree>
    <p:extLst>
      <p:ext uri="{BB962C8B-B14F-4D97-AF65-F5344CB8AC3E}">
        <p14:creationId xmlns:p14="http://schemas.microsoft.com/office/powerpoint/2010/main" val="3079309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77000" y="4419600"/>
            <a:ext cx="8006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ADRs</a:t>
            </a:r>
          </a:p>
        </p:txBody>
      </p:sp>
      <p:grpSp>
        <p:nvGrpSpPr>
          <p:cNvPr id="10" name="Group 9"/>
          <p:cNvGrpSpPr/>
          <p:nvPr/>
        </p:nvGrpSpPr>
        <p:grpSpPr>
          <a:xfrm>
            <a:off x="0" y="1"/>
            <a:ext cx="7836795" cy="6858000"/>
            <a:chOff x="0" y="1"/>
            <a:chExt cx="7836795" cy="6858000"/>
          </a:xfrm>
        </p:grpSpPr>
        <p:pic>
          <p:nvPicPr>
            <p:cNvPr id="4" name="Picture 2"/>
            <p:cNvPicPr>
              <a:picLocks noChangeAspect="1" noChangeArrowheads="1"/>
            </p:cNvPicPr>
            <p:nvPr/>
          </p:nvPicPr>
          <p:blipFill>
            <a:blip r:embed="rId2" cstate="print"/>
            <a:srcRect l="6048" t="3077" r="5250" b="6154"/>
            <a:stretch>
              <a:fillRect/>
            </a:stretch>
          </p:blipFill>
          <p:spPr>
            <a:xfrm>
              <a:off x="0" y="1"/>
              <a:ext cx="6477000" cy="6858000"/>
            </a:xfrm>
            <a:prstGeom prst="rect">
              <a:avLst/>
            </a:prstGeom>
            <a:noFill/>
          </p:spPr>
        </p:pic>
        <p:grpSp>
          <p:nvGrpSpPr>
            <p:cNvPr id="9" name="Group 8"/>
            <p:cNvGrpSpPr/>
            <p:nvPr/>
          </p:nvGrpSpPr>
          <p:grpSpPr>
            <a:xfrm>
              <a:off x="5001294" y="152400"/>
              <a:ext cx="2835501" cy="614757"/>
              <a:chOff x="5001294" y="152400"/>
              <a:chExt cx="2835501" cy="614757"/>
            </a:xfrm>
          </p:grpSpPr>
          <p:sp>
            <p:nvSpPr>
              <p:cNvPr id="5" name="Rectangle 4"/>
              <p:cNvSpPr/>
              <p:nvPr/>
            </p:nvSpPr>
            <p:spPr>
              <a:xfrm>
                <a:off x="5001294" y="367047"/>
                <a:ext cx="1308371" cy="400110"/>
              </a:xfrm>
              <a:prstGeom prst="rect">
                <a:avLst/>
              </a:prstGeom>
              <a:solidFill>
                <a:schemeClr val="accent1">
                  <a:lumMod val="20000"/>
                  <a:lumOff val="80000"/>
                </a:schemeClr>
              </a:solidFill>
            </p:spPr>
            <p:txBody>
              <a:bodyPr wrap="none">
                <a:spAutoFit/>
              </a:bodyPr>
              <a:lstStyle/>
              <a:p>
                <a:pPr algn="ctr"/>
                <a:r>
                  <a:rPr lang="en-US" sz="2000" dirty="0" smtClean="0">
                    <a:solidFill>
                      <a:srgbClr val="990099"/>
                    </a:solidFill>
                    <a:latin typeface="Bernard MT Condensed" pitchFamily="18" charset="0"/>
                  </a:rPr>
                  <a:t>DENOSUMAB</a:t>
                </a:r>
              </a:p>
            </p:txBody>
          </p:sp>
          <p:sp>
            <p:nvSpPr>
              <p:cNvPr id="8" name="Rectangle 7"/>
              <p:cNvSpPr/>
              <p:nvPr/>
            </p:nvSpPr>
            <p:spPr>
              <a:xfrm>
                <a:off x="6172200" y="152400"/>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sym typeface="Wingdings 3"/>
                  </a:rPr>
                  <a:t></a:t>
                </a:r>
                <a:r>
                  <a:rPr lang="en-US" sz="2200" dirty="0" smtClean="0">
                    <a:solidFill>
                      <a:srgbClr val="FCF004"/>
                    </a:solidFill>
                    <a:latin typeface="Bernard MT Condensed" pitchFamily="18" charset="0"/>
                  </a:rPr>
                  <a:t>Mechanism</a:t>
                </a:r>
              </a:p>
            </p:txBody>
          </p:sp>
        </p:grpSp>
      </p:grpSp>
      <p:sp>
        <p:nvSpPr>
          <p:cNvPr id="7" name="TextBox 6"/>
          <p:cNvSpPr txBox="1"/>
          <p:nvPr/>
        </p:nvSpPr>
        <p:spPr>
          <a:xfrm>
            <a:off x="6221896" y="4842064"/>
            <a:ext cx="2922104" cy="2015936"/>
          </a:xfrm>
          <a:prstGeom prst="rect">
            <a:avLst/>
          </a:prstGeom>
          <a:noFill/>
        </p:spPr>
        <p:txBody>
          <a:bodyPr wrap="square" rtlCol="0">
            <a:spAutoFit/>
          </a:bodyPr>
          <a:lstStyle/>
          <a:p>
            <a:pPr>
              <a:lnSpc>
                <a:spcPts val="2500"/>
              </a:lnSpc>
              <a:buBlip>
                <a:blip r:embed="rId3"/>
              </a:buBlip>
            </a:pPr>
            <a:r>
              <a:rPr lang="en-US" sz="2400" b="1" dirty="0" smtClean="0">
                <a:solidFill>
                  <a:schemeClr val="bg1"/>
                </a:solidFill>
                <a:latin typeface="Arial Narrow" pitchFamily="34" charset="0"/>
              </a:rPr>
              <a:t> Infections; </a:t>
            </a:r>
          </a:p>
          <a:p>
            <a:pPr>
              <a:lnSpc>
                <a:spcPts val="2500"/>
              </a:lnSpc>
            </a:pPr>
            <a:r>
              <a:rPr lang="en-US" sz="2400" b="1" dirty="0" smtClean="0">
                <a:solidFill>
                  <a:schemeClr val="bg1"/>
                </a:solidFill>
                <a:latin typeface="Arial Narrow" pitchFamily="34" charset="0"/>
              </a:rPr>
              <a:t>   urinary &amp; respiratory</a:t>
            </a:r>
          </a:p>
          <a:p>
            <a:pPr>
              <a:lnSpc>
                <a:spcPts val="2500"/>
              </a:lnSpc>
              <a:buBlip>
                <a:blip r:embed="rId3"/>
              </a:buBlip>
            </a:pPr>
            <a:r>
              <a:rPr lang="en-US" sz="2400" b="1" dirty="0" smtClean="0">
                <a:solidFill>
                  <a:schemeClr val="bg1"/>
                </a:solidFill>
                <a:latin typeface="Arial Narrow" pitchFamily="34" charset="0"/>
              </a:rPr>
              <a:t> Eczema &amp; skin rash</a:t>
            </a:r>
          </a:p>
          <a:p>
            <a:pPr>
              <a:lnSpc>
                <a:spcPts val="2500"/>
              </a:lnSpc>
              <a:buBlip>
                <a:blip r:embed="rId3"/>
              </a:buBlip>
            </a:pPr>
            <a:r>
              <a:rPr lang="en-US" sz="2400" b="1" dirty="0" smtClean="0">
                <a:solidFill>
                  <a:schemeClr val="bg1"/>
                </a:solidFill>
                <a:latin typeface="Arial Narrow" pitchFamily="34" charset="0"/>
              </a:rPr>
              <a:t> Constipation </a:t>
            </a:r>
          </a:p>
          <a:p>
            <a:pPr>
              <a:lnSpc>
                <a:spcPts val="2500"/>
              </a:lnSpc>
              <a:buBlip>
                <a:blip r:embed="rId3"/>
              </a:buBlip>
            </a:pPr>
            <a:r>
              <a:rPr lang="en-US" sz="2400" b="1" dirty="0" smtClean="0">
                <a:solidFill>
                  <a:schemeClr val="bg1"/>
                </a:solidFill>
                <a:latin typeface="Arial Narrow" pitchFamily="34" charset="0"/>
              </a:rPr>
              <a:t> Cataract</a:t>
            </a:r>
          </a:p>
          <a:p>
            <a:pPr>
              <a:lnSpc>
                <a:spcPts val="2500"/>
              </a:lnSpc>
              <a:buBlip>
                <a:blip r:embed="rId3"/>
              </a:buBlip>
            </a:pPr>
            <a:r>
              <a:rPr lang="en-US" sz="2400" b="1" dirty="0" smtClean="0">
                <a:solidFill>
                  <a:schemeClr val="bg1"/>
                </a:solidFill>
                <a:latin typeface="Arial Narrow" pitchFamily="34" charset="0"/>
              </a:rPr>
              <a:t> Joint pains </a:t>
            </a:r>
          </a:p>
        </p:txBody>
      </p:sp>
      <p:sp>
        <p:nvSpPr>
          <p:cNvPr id="11" name="TextBox 10"/>
          <p:cNvSpPr txBox="1"/>
          <p:nvPr/>
        </p:nvSpPr>
        <p:spPr>
          <a:xfrm>
            <a:off x="6477000" y="533400"/>
            <a:ext cx="2667000" cy="3970318"/>
          </a:xfrm>
          <a:prstGeom prst="rect">
            <a:avLst/>
          </a:prstGeom>
          <a:noFill/>
        </p:spPr>
        <p:txBody>
          <a:bodyPr wrap="square" rtlCol="0">
            <a:spAutoFit/>
          </a:bodyPr>
          <a:lstStyle/>
          <a:p>
            <a:r>
              <a:rPr lang="en-US" dirty="0" smtClean="0">
                <a:solidFill>
                  <a:schemeClr val="bg1"/>
                </a:solidFill>
              </a:rPr>
              <a:t> RANKL binds to its receptor RANK on the surface of precursor and mature </a:t>
            </a:r>
            <a:r>
              <a:rPr lang="en-US" dirty="0" err="1" smtClean="0">
                <a:solidFill>
                  <a:schemeClr val="bg1"/>
                </a:solidFill>
              </a:rPr>
              <a:t>osteoclasts</a:t>
            </a:r>
            <a:r>
              <a:rPr lang="en-US" dirty="0" smtClean="0">
                <a:solidFill>
                  <a:schemeClr val="bg1"/>
                </a:solidFill>
              </a:rPr>
              <a:t>, and stimulates these cells to mature and </a:t>
            </a:r>
            <a:r>
              <a:rPr lang="en-US" dirty="0" err="1" smtClean="0">
                <a:solidFill>
                  <a:schemeClr val="bg1"/>
                </a:solidFill>
              </a:rPr>
              <a:t>resorb</a:t>
            </a:r>
            <a:r>
              <a:rPr lang="en-US" dirty="0" smtClean="0">
                <a:solidFill>
                  <a:schemeClr val="bg1"/>
                </a:solidFill>
              </a:rPr>
              <a:t> bone. OPG, which competes with RANK for binding to RANKL, is the physiological inhibitor of RANKL. </a:t>
            </a:r>
            <a:r>
              <a:rPr lang="en-US" dirty="0" err="1" smtClean="0">
                <a:solidFill>
                  <a:srgbClr val="FF0000"/>
                </a:solidFill>
              </a:rPr>
              <a:t>Denosumab</a:t>
            </a:r>
            <a:r>
              <a:rPr lang="en-US" dirty="0" smtClean="0">
                <a:solidFill>
                  <a:schemeClr val="bg1"/>
                </a:solidFill>
              </a:rPr>
              <a:t> binds with high affinity to RANKL, mimicking the effect of OPG. </a:t>
            </a:r>
            <a:endParaRPr lang="en-US" dirty="0">
              <a:solidFill>
                <a:schemeClr val="bg1"/>
              </a:solidFill>
            </a:endParaRPr>
          </a:p>
        </p:txBody>
      </p:sp>
    </p:spTree>
    <p:extLst>
      <p:ext uri="{BB962C8B-B14F-4D97-AF65-F5344CB8AC3E}">
        <p14:creationId xmlns:p14="http://schemas.microsoft.com/office/powerpoint/2010/main" val="315221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Bone </a:t>
            </a:r>
            <a:r>
              <a:rPr lang="en-GB" dirty="0" err="1">
                <a:solidFill>
                  <a:schemeClr val="bg1"/>
                </a:solidFill>
              </a:rPr>
              <a:t>Signaling</a:t>
            </a:r>
            <a:r>
              <a:rPr lang="en-GB" dirty="0">
                <a:solidFill>
                  <a:schemeClr val="bg1"/>
                </a:solidFill>
              </a:rPr>
              <a:t> &amp; RANKL</a:t>
            </a:r>
          </a:p>
        </p:txBody>
      </p:sp>
      <p:pic>
        <p:nvPicPr>
          <p:cNvPr id="5" name="Picture 4"/>
          <p:cNvPicPr>
            <a:picLocks noChangeAspect="1"/>
          </p:cNvPicPr>
          <p:nvPr/>
        </p:nvPicPr>
        <p:blipFill>
          <a:blip r:embed="rId3"/>
          <a:stretch>
            <a:fillRect/>
          </a:stretch>
        </p:blipFill>
        <p:spPr>
          <a:xfrm>
            <a:off x="4314825" y="1600200"/>
            <a:ext cx="4829175" cy="3781425"/>
          </a:xfrm>
          <a:prstGeom prst="rect">
            <a:avLst/>
          </a:prstGeom>
        </p:spPr>
      </p:pic>
      <p:pic>
        <p:nvPicPr>
          <p:cNvPr id="6" name="Picture 5"/>
          <p:cNvPicPr>
            <a:picLocks noChangeAspect="1"/>
          </p:cNvPicPr>
          <p:nvPr/>
        </p:nvPicPr>
        <p:blipFill>
          <a:blip r:embed="rId4"/>
          <a:stretch>
            <a:fillRect/>
          </a:stretch>
        </p:blipFill>
        <p:spPr>
          <a:xfrm>
            <a:off x="76200" y="1752600"/>
            <a:ext cx="4238625" cy="3000375"/>
          </a:xfrm>
          <a:prstGeom prst="rect">
            <a:avLst/>
          </a:prstGeom>
        </p:spPr>
      </p:pic>
    </p:spTree>
    <p:extLst>
      <p:ext uri="{BB962C8B-B14F-4D97-AF65-F5344CB8AC3E}">
        <p14:creationId xmlns:p14="http://schemas.microsoft.com/office/powerpoint/2010/main" val="3817008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STRONTIUM</a:t>
            </a:r>
          </a:p>
        </p:txBody>
      </p:sp>
      <p:sp>
        <p:nvSpPr>
          <p:cNvPr id="11" name="TextBox 10"/>
          <p:cNvSpPr txBox="1"/>
          <p:nvPr/>
        </p:nvSpPr>
        <p:spPr>
          <a:xfrm>
            <a:off x="228600" y="892314"/>
            <a:ext cx="8915400" cy="707886"/>
          </a:xfrm>
          <a:prstGeom prst="rect">
            <a:avLst/>
          </a:prstGeom>
          <a:noFill/>
        </p:spPr>
        <p:txBody>
          <a:bodyPr wrap="square" rtlCol="0">
            <a:spAutoFit/>
          </a:bodyPr>
          <a:lstStyle/>
          <a:p>
            <a:pPr>
              <a:lnSpc>
                <a:spcPts val="2400"/>
              </a:lnSpc>
            </a:pPr>
            <a:r>
              <a:rPr lang="en-US" sz="2400" b="1" dirty="0" smtClean="0">
                <a:solidFill>
                  <a:schemeClr val="bg1"/>
                </a:solidFill>
                <a:latin typeface="Arial Narrow" pitchFamily="34" charset="0"/>
              </a:rPr>
              <a:t>Sr</a:t>
            </a:r>
            <a:r>
              <a:rPr lang="en-US" sz="2400" b="1" baseline="30000" dirty="0" smtClean="0">
                <a:solidFill>
                  <a:schemeClr val="bg1"/>
                </a:solidFill>
                <a:latin typeface="Arial Narrow" pitchFamily="34" charset="0"/>
              </a:rPr>
              <a:t>2+</a:t>
            </a:r>
            <a:r>
              <a:rPr lang="en-US" sz="2400" b="1" dirty="0" smtClean="0">
                <a:solidFill>
                  <a:schemeClr val="bg1"/>
                </a:solidFill>
                <a:latin typeface="Arial Narrow" pitchFamily="34" charset="0"/>
              </a:rPr>
              <a:t>, is a divalent </a:t>
            </a:r>
            <a:r>
              <a:rPr lang="en-US" sz="2400" b="1" dirty="0" err="1" smtClean="0">
                <a:solidFill>
                  <a:schemeClr val="bg1"/>
                </a:solidFill>
                <a:latin typeface="Arial Narrow" pitchFamily="34" charset="0"/>
              </a:rPr>
              <a:t>cation</a:t>
            </a:r>
            <a:r>
              <a:rPr lang="en-US" sz="2400" b="1" dirty="0" smtClean="0">
                <a:solidFill>
                  <a:schemeClr val="bg1"/>
                </a:solidFill>
                <a:latin typeface="Arial Narrow" pitchFamily="34" charset="0"/>
              </a:rPr>
              <a:t>, resembling Ca</a:t>
            </a:r>
            <a:r>
              <a:rPr lang="en-US" sz="2400" b="1" baseline="30000" dirty="0" smtClean="0">
                <a:solidFill>
                  <a:schemeClr val="bg1"/>
                </a:solidFill>
                <a:latin typeface="Arial Narrow" pitchFamily="34" charset="0"/>
              </a:rPr>
              <a:t>2+</a:t>
            </a:r>
            <a:r>
              <a:rPr lang="en-US" sz="2400" b="1" dirty="0" smtClean="0">
                <a:solidFill>
                  <a:schemeClr val="bg1"/>
                </a:solidFill>
                <a:latin typeface="Arial Narrow" pitchFamily="34" charset="0"/>
              </a:rPr>
              <a:t> in atomic &amp;  ionic properties. </a:t>
            </a:r>
          </a:p>
          <a:p>
            <a:pPr>
              <a:lnSpc>
                <a:spcPts val="2400"/>
              </a:lnSpc>
            </a:pPr>
            <a:r>
              <a:rPr lang="en-US" sz="2400" b="1" dirty="0" smtClean="0">
                <a:solidFill>
                  <a:schemeClr val="bg1"/>
                </a:solidFill>
                <a:latin typeface="Arial Narrow" pitchFamily="34" charset="0"/>
              </a:rPr>
              <a:t>It is orally active as </a:t>
            </a:r>
            <a:r>
              <a:rPr lang="en-US" sz="2400" b="1" dirty="0" err="1" smtClean="0">
                <a:solidFill>
                  <a:schemeClr val="bg1"/>
                </a:solidFill>
                <a:latin typeface="Arial Narrow" pitchFamily="34" charset="0"/>
              </a:rPr>
              <a:t>distrontium</a:t>
            </a:r>
            <a:r>
              <a:rPr lang="en-US" sz="2400" b="1" dirty="0" smtClean="0">
                <a:solidFill>
                  <a:schemeClr val="bg1"/>
                </a:solidFill>
                <a:latin typeface="Arial Narrow" pitchFamily="34" charset="0"/>
              </a:rPr>
              <a:t> </a:t>
            </a:r>
          </a:p>
        </p:txBody>
      </p:sp>
      <p:sp>
        <p:nvSpPr>
          <p:cNvPr id="14" name="Rectangle 13"/>
          <p:cNvSpPr/>
          <p:nvPr/>
        </p:nvSpPr>
        <p:spPr>
          <a:xfrm>
            <a:off x="240405" y="1739069"/>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sp>
        <p:nvSpPr>
          <p:cNvPr id="16" name="TextBox 15"/>
          <p:cNvSpPr txBox="1"/>
          <p:nvPr/>
        </p:nvSpPr>
        <p:spPr>
          <a:xfrm>
            <a:off x="164205" y="3312956"/>
            <a:ext cx="8610600" cy="1938992"/>
          </a:xfrm>
          <a:prstGeom prst="rect">
            <a:avLst/>
          </a:prstGeom>
          <a:noFill/>
        </p:spPr>
        <p:txBody>
          <a:bodyPr wrap="square" rtlCol="0">
            <a:spAutoFit/>
          </a:bodyPr>
          <a:lstStyle/>
          <a:p>
            <a:pPr>
              <a:lnSpc>
                <a:spcPts val="2400"/>
              </a:lnSpc>
            </a:pPr>
            <a:r>
              <a:rPr lang="en-US" sz="2400" b="1" u="heavy" dirty="0" smtClean="0">
                <a:solidFill>
                  <a:schemeClr val="bg1"/>
                </a:solidFill>
                <a:uFill>
                  <a:solidFill>
                    <a:srgbClr val="FFED01"/>
                  </a:solidFill>
                </a:uFill>
                <a:latin typeface="Arial Narrow" pitchFamily="34" charset="0"/>
              </a:rPr>
              <a:t>On </a:t>
            </a:r>
            <a:r>
              <a:rPr lang="en-US" sz="2400" b="1" u="heavy" dirty="0" err="1" smtClean="0">
                <a:solidFill>
                  <a:schemeClr val="bg1"/>
                </a:solidFill>
                <a:uFill>
                  <a:solidFill>
                    <a:srgbClr val="FFED01"/>
                  </a:solidFill>
                </a:uFill>
                <a:latin typeface="Arial Narrow" pitchFamily="34" charset="0"/>
              </a:rPr>
              <a:t>Osteoblast</a:t>
            </a:r>
            <a:r>
              <a:rPr lang="en-US" sz="2400" b="1" u="heavy" dirty="0" smtClean="0">
                <a:solidFill>
                  <a:schemeClr val="bg1"/>
                </a:solidFill>
                <a:uFill>
                  <a:solidFill>
                    <a:srgbClr val="FFED01"/>
                  </a:solidFill>
                </a:uFill>
                <a:latin typeface="Arial Narrow" pitchFamily="34" charset="0"/>
              </a:rPr>
              <a:t>;</a:t>
            </a:r>
          </a:p>
          <a:p>
            <a:pPr>
              <a:lnSpc>
                <a:spcPts val="2400"/>
              </a:lnSpc>
            </a:pPr>
            <a:r>
              <a:rPr lang="en-US" sz="2400" b="1" dirty="0" smtClean="0">
                <a:solidFill>
                  <a:schemeClr val="bg1"/>
                </a:solidFill>
                <a:latin typeface="Arial Narrow" pitchFamily="34" charset="0"/>
              </a:rPr>
              <a:t> Since it is like Ca, it acts as agonist on </a:t>
            </a:r>
            <a:r>
              <a:rPr lang="en-US" sz="2400" b="1" i="1" dirty="0" smtClean="0">
                <a:solidFill>
                  <a:schemeClr val="bg1"/>
                </a:solidFill>
                <a:latin typeface="Arial Narrow" pitchFamily="34" charset="0"/>
              </a:rPr>
              <a:t>Ca Sensing Receptor [</a:t>
            </a:r>
            <a:r>
              <a:rPr lang="en-US" sz="2400" b="1" i="1" dirty="0" err="1" smtClean="0">
                <a:solidFill>
                  <a:schemeClr val="bg1"/>
                </a:solidFill>
                <a:latin typeface="Arial Narrow" pitchFamily="34" charset="0"/>
              </a:rPr>
              <a:t>CaSR</a:t>
            </a:r>
            <a:r>
              <a:rPr lang="en-US" sz="2400" b="1" i="1" dirty="0" smtClean="0">
                <a:solidFill>
                  <a:schemeClr val="bg1"/>
                </a:solidFill>
                <a:latin typeface="Arial Narrow" pitchFamily="34" charset="0"/>
              </a:rPr>
              <a:t>] </a:t>
            </a:r>
            <a:r>
              <a:rPr lang="en-US" sz="2400" b="1" dirty="0" smtClean="0">
                <a:solidFill>
                  <a:schemeClr val="bg1"/>
                </a:solidFill>
                <a:latin typeface="Arial Narrow" pitchFamily="34" charset="0"/>
              </a:rPr>
              <a:t>; which is a GP coupled </a:t>
            </a:r>
            <a:r>
              <a:rPr lang="en-US" sz="2400" b="1" dirty="0" smtClean="0">
                <a:solidFill>
                  <a:schemeClr val="bg1"/>
                </a:solidFill>
                <a:latin typeface="Arial Narrow" pitchFamily="34" charset="0"/>
              </a:rPr>
              <a:t>receptor (GPCR) </a:t>
            </a:r>
            <a:r>
              <a:rPr lang="en-US" sz="2400" b="1" dirty="0" smtClean="0">
                <a:solidFill>
                  <a:schemeClr val="bg1"/>
                </a:solidFill>
                <a:latin typeface="Arial Narrow" pitchFamily="34" charset="0"/>
              </a:rPr>
              <a:t>that </a:t>
            </a:r>
            <a:r>
              <a:rPr lang="en-US" sz="2400" b="1" dirty="0" smtClean="0">
                <a:solidFill>
                  <a:schemeClr val="bg1"/>
                </a:solidFill>
                <a:latin typeface="Arial Narrow" pitchFamily="34" charset="0"/>
                <a:sym typeface="Wingdings 3"/>
              </a:rPr>
              <a:t> enhances differentiation of </a:t>
            </a:r>
            <a:r>
              <a:rPr lang="en-US" sz="2400" b="1" dirty="0" err="1" smtClean="0">
                <a:solidFill>
                  <a:schemeClr val="bg1"/>
                </a:solidFill>
                <a:latin typeface="Arial Narrow" pitchFamily="34" charset="0"/>
                <a:sym typeface="Wingdings 3"/>
              </a:rPr>
              <a:t>preoteoblast</a:t>
            </a:r>
            <a:r>
              <a:rPr lang="en-US" sz="2400" b="1" dirty="0" smtClean="0">
                <a:solidFill>
                  <a:schemeClr val="bg1"/>
                </a:solidFill>
                <a:latin typeface="Arial Narrow" pitchFamily="34" charset="0"/>
                <a:sym typeface="Wingdings 3"/>
              </a:rPr>
              <a:t> to osteoblast  bone formation</a:t>
            </a:r>
          </a:p>
          <a:p>
            <a:pPr>
              <a:lnSpc>
                <a:spcPts val="2400"/>
              </a:lnSpc>
            </a:pPr>
            <a:r>
              <a:rPr lang="en-US" sz="2400" b="1" dirty="0" smtClean="0">
                <a:solidFill>
                  <a:schemeClr val="bg1"/>
                </a:solidFill>
                <a:latin typeface="Arial Narrow" pitchFamily="34" charset="0"/>
                <a:sym typeface="Wingdings 3"/>
              </a:rPr>
              <a:t>It stimulate the expression of OPG RANKL binding  -</a:t>
            </a:r>
            <a:r>
              <a:rPr lang="en-US" sz="2400" b="1" dirty="0" err="1" smtClean="0">
                <a:solidFill>
                  <a:schemeClr val="bg1"/>
                </a:solidFill>
                <a:latin typeface="Arial Narrow" pitchFamily="34" charset="0"/>
                <a:sym typeface="Wingdings 3"/>
              </a:rPr>
              <a:t>ve</a:t>
            </a:r>
            <a:r>
              <a:rPr lang="en-US" sz="2400" b="1" dirty="0" smtClean="0">
                <a:solidFill>
                  <a:schemeClr val="bg1"/>
                </a:solidFill>
                <a:latin typeface="Arial Narrow" pitchFamily="34" charset="0"/>
                <a:sym typeface="Wingdings 3"/>
              </a:rPr>
              <a:t> of </a:t>
            </a:r>
            <a:r>
              <a:rPr lang="en-US" sz="2400" b="1" dirty="0" err="1" smtClean="0">
                <a:solidFill>
                  <a:schemeClr val="bg1"/>
                </a:solidFill>
                <a:latin typeface="Arial Narrow" pitchFamily="34" charset="0"/>
                <a:sym typeface="Wingdings 3"/>
              </a:rPr>
              <a:t>osteo-clustogenesis</a:t>
            </a:r>
            <a:r>
              <a:rPr lang="en-US" sz="2400" b="1" dirty="0" smtClean="0">
                <a:solidFill>
                  <a:schemeClr val="bg1"/>
                </a:solidFill>
                <a:latin typeface="Arial Narrow" pitchFamily="34" charset="0"/>
                <a:sym typeface="Wingdings 3"/>
              </a:rPr>
              <a:t>  bone </a:t>
            </a:r>
            <a:r>
              <a:rPr lang="en-US" sz="2400" b="1" dirty="0" err="1" smtClean="0">
                <a:solidFill>
                  <a:schemeClr val="bg1"/>
                </a:solidFill>
                <a:latin typeface="Arial Narrow" pitchFamily="34" charset="0"/>
                <a:sym typeface="Wingdings 3"/>
              </a:rPr>
              <a:t>resorption</a:t>
            </a:r>
            <a:r>
              <a:rPr lang="en-US" sz="2400" b="1" dirty="0" smtClean="0">
                <a:solidFill>
                  <a:schemeClr val="bg1"/>
                </a:solidFill>
                <a:latin typeface="Arial Narrow" pitchFamily="34" charset="0"/>
                <a:sym typeface="Wingdings 3"/>
              </a:rPr>
              <a:t>   </a:t>
            </a:r>
            <a:r>
              <a:rPr lang="en-US" sz="2400" b="1" dirty="0" smtClean="0">
                <a:solidFill>
                  <a:schemeClr val="bg1"/>
                </a:solidFill>
                <a:latin typeface="Arial Narrow" pitchFamily="34" charset="0"/>
              </a:rPr>
              <a:t>  </a:t>
            </a:r>
            <a:endParaRPr lang="en-US" sz="2400" b="1" dirty="0">
              <a:solidFill>
                <a:schemeClr val="bg1"/>
              </a:solidFill>
              <a:latin typeface="Arial Narrow" pitchFamily="34" charset="0"/>
            </a:endParaRPr>
          </a:p>
        </p:txBody>
      </p:sp>
      <p:sp>
        <p:nvSpPr>
          <p:cNvPr id="17" name="TextBox 16"/>
          <p:cNvSpPr txBox="1"/>
          <p:nvPr/>
        </p:nvSpPr>
        <p:spPr>
          <a:xfrm>
            <a:off x="189963" y="2128097"/>
            <a:ext cx="8915400" cy="1200329"/>
          </a:xfrm>
          <a:prstGeom prst="rect">
            <a:avLst/>
          </a:prstGeom>
          <a:noFill/>
        </p:spPr>
        <p:txBody>
          <a:bodyPr wrap="square" rtlCol="0">
            <a:spAutoFit/>
          </a:bodyPr>
          <a:lstStyle/>
          <a:p>
            <a:r>
              <a:rPr lang="en-US" sz="2400" b="1" dirty="0" smtClean="0">
                <a:solidFill>
                  <a:schemeClr val="bg1"/>
                </a:solidFill>
                <a:latin typeface="Arial Narrow" pitchFamily="34" charset="0"/>
              </a:rPr>
              <a:t>1</a:t>
            </a:r>
            <a:r>
              <a:rPr lang="en-US" sz="2400" b="1" baseline="30000" dirty="0" smtClean="0">
                <a:solidFill>
                  <a:schemeClr val="bg1"/>
                </a:solidFill>
                <a:latin typeface="Arial Narrow" pitchFamily="34" charset="0"/>
              </a:rPr>
              <a:t>st</a:t>
            </a:r>
            <a:r>
              <a:rPr lang="en-US" sz="2400" b="1" dirty="0" smtClean="0">
                <a:solidFill>
                  <a:schemeClr val="bg1"/>
                </a:solidFill>
                <a:latin typeface="Arial Narrow" pitchFamily="34" charset="0"/>
              </a:rPr>
              <a:t> drug to possess “ dual action “ </a:t>
            </a:r>
            <a:r>
              <a:rPr lang="en-US" sz="2400" b="1" dirty="0" err="1" smtClean="0">
                <a:solidFill>
                  <a:schemeClr val="bg1"/>
                </a:solidFill>
                <a:latin typeface="Arial Narrow" pitchFamily="34" charset="0"/>
              </a:rPr>
              <a:t>i.e</a:t>
            </a:r>
            <a:r>
              <a:rPr lang="en-US" sz="2400" b="1" dirty="0" smtClean="0">
                <a:solidFill>
                  <a:schemeClr val="bg1"/>
                </a:solidFill>
                <a:latin typeface="Arial Narrow" pitchFamily="34" charset="0"/>
              </a:rPr>
              <a:t> has both anabolic &amp;  </a:t>
            </a:r>
            <a:r>
              <a:rPr lang="en-US" sz="2400" b="1" dirty="0" err="1" smtClean="0">
                <a:solidFill>
                  <a:schemeClr val="bg1"/>
                </a:solidFill>
                <a:latin typeface="Arial Narrow" pitchFamily="34" charset="0"/>
              </a:rPr>
              <a:t>antiresor-ptive</a:t>
            </a:r>
            <a:r>
              <a:rPr lang="en-US" sz="2400" b="1" dirty="0" smtClean="0">
                <a:solidFill>
                  <a:schemeClr val="bg1"/>
                </a:solidFill>
                <a:latin typeface="Arial Narrow" pitchFamily="34" charset="0"/>
              </a:rPr>
              <a:t> effects resulting in a rebalance of bone turnover in favor of bone formation.</a:t>
            </a:r>
            <a:endParaRPr lang="en-US" sz="2400" dirty="0"/>
          </a:p>
        </p:txBody>
      </p:sp>
      <p:sp>
        <p:nvSpPr>
          <p:cNvPr id="19" name="TextBox 18"/>
          <p:cNvSpPr txBox="1"/>
          <p:nvPr/>
        </p:nvSpPr>
        <p:spPr>
          <a:xfrm>
            <a:off x="152400" y="5305961"/>
            <a:ext cx="8610600" cy="1323439"/>
          </a:xfrm>
          <a:prstGeom prst="rect">
            <a:avLst/>
          </a:prstGeom>
          <a:noFill/>
        </p:spPr>
        <p:txBody>
          <a:bodyPr wrap="square" rtlCol="0">
            <a:spAutoFit/>
          </a:bodyPr>
          <a:lstStyle/>
          <a:p>
            <a:pPr>
              <a:lnSpc>
                <a:spcPts val="2400"/>
              </a:lnSpc>
            </a:pPr>
            <a:r>
              <a:rPr lang="en-US" sz="2400" b="1" u="heavy" dirty="0" smtClean="0">
                <a:solidFill>
                  <a:schemeClr val="bg1"/>
                </a:solidFill>
                <a:uFill>
                  <a:solidFill>
                    <a:srgbClr val="FFED01"/>
                  </a:solidFill>
                </a:uFill>
                <a:latin typeface="Arial Narrow" pitchFamily="34" charset="0"/>
              </a:rPr>
              <a:t>On </a:t>
            </a:r>
            <a:r>
              <a:rPr lang="en-US" sz="2400" b="1" u="heavy" dirty="0" err="1" smtClean="0">
                <a:solidFill>
                  <a:schemeClr val="bg1"/>
                </a:solidFill>
                <a:uFill>
                  <a:solidFill>
                    <a:srgbClr val="FFED01"/>
                  </a:solidFill>
                </a:uFill>
                <a:latin typeface="Arial Narrow" pitchFamily="34" charset="0"/>
              </a:rPr>
              <a:t>Osteoclast</a:t>
            </a:r>
            <a:r>
              <a:rPr lang="en-US" sz="2400" b="1" dirty="0" smtClean="0">
                <a:solidFill>
                  <a:schemeClr val="bg1"/>
                </a:solidFill>
                <a:latin typeface="Arial Narrow" pitchFamily="34" charset="0"/>
              </a:rPr>
              <a:t>;</a:t>
            </a:r>
          </a:p>
          <a:p>
            <a:pPr>
              <a:lnSpc>
                <a:spcPts val="2400"/>
              </a:lnSpc>
            </a:pPr>
            <a:r>
              <a:rPr lang="en-US" sz="2400" b="1" dirty="0" smtClean="0">
                <a:solidFill>
                  <a:schemeClr val="bg1"/>
                </a:solidFill>
                <a:latin typeface="Arial Narrow" pitchFamily="34" charset="0"/>
              </a:rPr>
              <a:t>Acts as agonist on </a:t>
            </a:r>
            <a:r>
              <a:rPr lang="en-US" sz="2400" b="1" i="1" dirty="0" smtClean="0">
                <a:solidFill>
                  <a:schemeClr val="bg1"/>
                </a:solidFill>
                <a:latin typeface="Arial Narrow" pitchFamily="34" charset="0"/>
              </a:rPr>
              <a:t>Ca Sensing Receptor [</a:t>
            </a:r>
            <a:r>
              <a:rPr lang="en-US" sz="2400" b="1" i="1" dirty="0" err="1" smtClean="0">
                <a:solidFill>
                  <a:schemeClr val="bg1"/>
                </a:solidFill>
                <a:latin typeface="Arial Narrow" pitchFamily="34" charset="0"/>
              </a:rPr>
              <a:t>CaSP</a:t>
            </a:r>
            <a:r>
              <a:rPr lang="en-US" sz="2400" b="1" i="1" dirty="0" smtClean="0">
                <a:solidFill>
                  <a:schemeClr val="bg1"/>
                </a:solidFill>
                <a:latin typeface="Arial Narrow" pitchFamily="34" charset="0"/>
              </a:rPr>
              <a:t>] </a:t>
            </a:r>
            <a:r>
              <a:rPr lang="en-US" sz="2400" b="1" dirty="0" smtClean="0">
                <a:solidFill>
                  <a:schemeClr val="bg1"/>
                </a:solidFill>
                <a:latin typeface="Arial Narrow" pitchFamily="34" charset="0"/>
                <a:sym typeface="Wingdings 3"/>
              </a:rPr>
              <a:t>suppress differentiation of </a:t>
            </a:r>
            <a:r>
              <a:rPr lang="en-US" sz="2400" b="1" dirty="0" err="1" smtClean="0">
                <a:solidFill>
                  <a:schemeClr val="bg1"/>
                </a:solidFill>
                <a:latin typeface="Arial Narrow" pitchFamily="34" charset="0"/>
                <a:sym typeface="Wingdings 3"/>
              </a:rPr>
              <a:t>preoteoclast</a:t>
            </a:r>
            <a:r>
              <a:rPr lang="en-US" sz="2400" b="1" dirty="0" smtClean="0">
                <a:solidFill>
                  <a:schemeClr val="bg1"/>
                </a:solidFill>
                <a:latin typeface="Arial Narrow" pitchFamily="34" charset="0"/>
                <a:sym typeface="Wingdings 3"/>
              </a:rPr>
              <a:t> to </a:t>
            </a:r>
            <a:r>
              <a:rPr lang="en-US" sz="2400" b="1" dirty="0" err="1" smtClean="0">
                <a:solidFill>
                  <a:schemeClr val="bg1"/>
                </a:solidFill>
                <a:latin typeface="Arial Narrow" pitchFamily="34" charset="0"/>
                <a:sym typeface="Wingdings 3"/>
              </a:rPr>
              <a:t>osteoclast</a:t>
            </a:r>
            <a:r>
              <a:rPr lang="en-US" sz="2400" b="1" dirty="0" smtClean="0">
                <a:solidFill>
                  <a:schemeClr val="bg1"/>
                </a:solidFill>
                <a:latin typeface="Arial Narrow" pitchFamily="34" charset="0"/>
                <a:sym typeface="Wingdings 3"/>
              </a:rPr>
              <a:t>   </a:t>
            </a:r>
            <a:r>
              <a:rPr lang="en-US" sz="2400" b="1" dirty="0" err="1" smtClean="0">
                <a:solidFill>
                  <a:schemeClr val="bg1"/>
                </a:solidFill>
                <a:latin typeface="Arial Narrow" pitchFamily="34" charset="0"/>
                <a:sym typeface="Wingdings 3"/>
              </a:rPr>
              <a:t>osteoclast</a:t>
            </a:r>
            <a:r>
              <a:rPr lang="en-US" sz="2400" b="1" dirty="0" smtClean="0">
                <a:solidFill>
                  <a:schemeClr val="bg1"/>
                </a:solidFill>
                <a:latin typeface="Arial Narrow" pitchFamily="34" charset="0"/>
                <a:sym typeface="Wingdings 3"/>
              </a:rPr>
              <a:t> apoptosis  bone </a:t>
            </a:r>
            <a:r>
              <a:rPr lang="en-US" sz="2400" b="1" dirty="0" err="1" smtClean="0">
                <a:solidFill>
                  <a:schemeClr val="bg1"/>
                </a:solidFill>
                <a:latin typeface="Arial Narrow" pitchFamily="34" charset="0"/>
                <a:sym typeface="Wingdings 3"/>
              </a:rPr>
              <a:t>resorption</a:t>
            </a:r>
            <a:r>
              <a:rPr lang="en-US" sz="2400" b="1" dirty="0" smtClean="0">
                <a:solidFill>
                  <a:schemeClr val="bg1"/>
                </a:solidFill>
                <a:latin typeface="Arial Narrow" pitchFamily="34" charset="0"/>
                <a:sym typeface="Wingdings 3"/>
              </a:rPr>
              <a:t> </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10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wipe(left)">
                                      <p:cBhvr>
                                        <p:cTn id="20" dur="10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wipe(left)">
                                      <p:cBhvr>
                                        <p:cTn id="25" dur="10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wipe(left)">
                                      <p:cBhvr>
                                        <p:cTn id="30" dur="10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wipe(left)">
                                      <p:cBhvr>
                                        <p:cTn id="35"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P spid="17" grpId="0"/>
      <p:bldP spid="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85000">
              <a:srgbClr val="B3A979"/>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402305" y="267237"/>
            <a:ext cx="8425090" cy="632460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23503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Pharmacokinetics</a:t>
            </a:r>
          </a:p>
        </p:txBody>
      </p:sp>
      <p:sp>
        <p:nvSpPr>
          <p:cNvPr id="4" name="TextBox 3"/>
          <p:cNvSpPr txBox="1"/>
          <p:nvPr/>
        </p:nvSpPr>
        <p:spPr>
          <a:xfrm>
            <a:off x="228600" y="710484"/>
            <a:ext cx="8458200" cy="1323439"/>
          </a:xfrm>
          <a:prstGeom prst="rect">
            <a:avLst/>
          </a:prstGeom>
          <a:noFill/>
        </p:spPr>
        <p:txBody>
          <a:bodyPr wrap="square" rtlCol="0">
            <a:spAutoFit/>
          </a:bodyPr>
          <a:lstStyle/>
          <a:p>
            <a:pPr>
              <a:lnSpc>
                <a:spcPts val="2400"/>
              </a:lnSpc>
              <a:buBlip>
                <a:blip r:embed="rId3"/>
              </a:buBlip>
            </a:pPr>
            <a:r>
              <a:rPr lang="en-US" sz="2400" b="1" dirty="0" smtClean="0">
                <a:solidFill>
                  <a:schemeClr val="bg1"/>
                </a:solidFill>
                <a:latin typeface="Arial Narrow" pitchFamily="34" charset="0"/>
              </a:rPr>
              <a:t> Orally with a modest bioavailability </a:t>
            </a:r>
            <a:r>
              <a:rPr lang="en-US" sz="2400" b="1" dirty="0" smtClean="0">
                <a:solidFill>
                  <a:schemeClr val="bg1"/>
                </a:solidFill>
                <a:latin typeface="Arial Narrow" pitchFamily="34" charset="0"/>
                <a:sym typeface="Wingdings 3"/>
              </a:rPr>
              <a:t></a:t>
            </a:r>
            <a:r>
              <a:rPr lang="en-US" sz="2400" b="1" dirty="0" smtClean="0">
                <a:solidFill>
                  <a:schemeClr val="bg1"/>
                </a:solidFill>
                <a:latin typeface="Arial Narrow" pitchFamily="34" charset="0"/>
              </a:rPr>
              <a:t>25%</a:t>
            </a:r>
          </a:p>
          <a:p>
            <a:pPr>
              <a:lnSpc>
                <a:spcPts val="2400"/>
              </a:lnSpc>
              <a:buBlip>
                <a:blip r:embed="rId3"/>
              </a:buBlip>
            </a:pPr>
            <a:r>
              <a:rPr lang="en-US" sz="2400" b="1" dirty="0" smtClean="0">
                <a:solidFill>
                  <a:schemeClr val="bg1"/>
                </a:solidFill>
                <a:latin typeface="Arial Narrow" pitchFamily="34" charset="0"/>
              </a:rPr>
              <a:t> Binds partially to plasma proteins and strongly to bones</a:t>
            </a:r>
          </a:p>
          <a:p>
            <a:pPr>
              <a:lnSpc>
                <a:spcPts val="2400"/>
              </a:lnSpc>
              <a:buBlip>
                <a:blip r:embed="rId3"/>
              </a:buBlip>
            </a:pPr>
            <a:r>
              <a:rPr lang="en-US" sz="2400" b="1" dirty="0" smtClean="0">
                <a:solidFill>
                  <a:schemeClr val="bg1"/>
                </a:solidFill>
                <a:latin typeface="Arial Narrow" pitchFamily="34" charset="0"/>
              </a:rPr>
              <a:t> t ½ </a:t>
            </a:r>
            <a:r>
              <a:rPr lang="en-US" sz="2400" b="1" dirty="0" smtClean="0">
                <a:solidFill>
                  <a:schemeClr val="bg1"/>
                </a:solidFill>
                <a:latin typeface="Arial Narrow" pitchFamily="34" charset="0"/>
                <a:sym typeface="Wingdings 3"/>
              </a:rPr>
              <a:t> 60 hrs</a:t>
            </a:r>
          </a:p>
          <a:p>
            <a:pPr>
              <a:lnSpc>
                <a:spcPts val="2400"/>
              </a:lnSpc>
              <a:buBlip>
                <a:blip r:embed="rId3"/>
              </a:buBlip>
            </a:pPr>
            <a:r>
              <a:rPr lang="en-US" sz="2400" b="1" dirty="0" smtClean="0">
                <a:solidFill>
                  <a:schemeClr val="bg1"/>
                </a:solidFill>
                <a:latin typeface="Arial Narrow" pitchFamily="34" charset="0"/>
                <a:sym typeface="Wingdings 3"/>
              </a:rPr>
              <a:t> Excreted mainly by the kidney </a:t>
            </a:r>
            <a:endParaRPr lang="en-US" sz="2400" b="1" dirty="0" smtClean="0">
              <a:solidFill>
                <a:schemeClr val="bg1"/>
              </a:solidFill>
              <a:latin typeface="Arial Narrow" pitchFamily="34" charset="0"/>
            </a:endParaRPr>
          </a:p>
        </p:txBody>
      </p:sp>
      <p:grpSp>
        <p:nvGrpSpPr>
          <p:cNvPr id="7" name="Group 6"/>
          <p:cNvGrpSpPr/>
          <p:nvPr/>
        </p:nvGrpSpPr>
        <p:grpSpPr>
          <a:xfrm>
            <a:off x="228600" y="1981200"/>
            <a:ext cx="8764074" cy="1038334"/>
            <a:chOff x="228600" y="2580069"/>
            <a:chExt cx="8764074" cy="1038334"/>
          </a:xfrm>
        </p:grpSpPr>
        <p:sp>
          <p:nvSpPr>
            <p:cNvPr id="8" name="Rectangle 7"/>
            <p:cNvSpPr/>
            <p:nvPr/>
          </p:nvSpPr>
          <p:spPr>
            <a:xfrm>
              <a:off x="228600" y="2580069"/>
              <a:ext cx="2151102" cy="412934"/>
            </a:xfrm>
            <a:prstGeom prst="rect">
              <a:avLst/>
            </a:prstGeom>
            <a:noFill/>
            <a:ln>
              <a:noFill/>
            </a:ln>
            <a:effectLst/>
            <a:scene3d>
              <a:camera prst="orthographicFront"/>
              <a:lightRig rig="threePt" dir="t"/>
            </a:scene3d>
            <a:sp3d>
              <a:bevelT w="165100" prst="coolSlant"/>
            </a:sp3d>
          </p:spPr>
          <p:txBody>
            <a:bodyPr wrap="square" rtlCol="0">
              <a:spAutoFit/>
            </a:bodyPr>
            <a:lstStyle/>
            <a:p>
              <a:pPr>
                <a:lnSpc>
                  <a:spcPts val="2400"/>
                </a:lnSpc>
              </a:pPr>
              <a:r>
                <a:rPr lang="en-US" sz="2200" dirty="0" smtClean="0">
                  <a:solidFill>
                    <a:srgbClr val="FCF004"/>
                  </a:solidFill>
                  <a:latin typeface="Bernard MT Condensed" pitchFamily="18" charset="0"/>
                </a:rPr>
                <a:t>Indications</a:t>
              </a:r>
            </a:p>
          </p:txBody>
        </p:sp>
        <p:sp>
          <p:nvSpPr>
            <p:cNvPr id="9" name="TextBox 8"/>
            <p:cNvSpPr txBox="1"/>
            <p:nvPr/>
          </p:nvSpPr>
          <p:spPr>
            <a:xfrm>
              <a:off x="228600" y="2884869"/>
              <a:ext cx="8764074" cy="733534"/>
            </a:xfrm>
            <a:prstGeom prst="rect">
              <a:avLst/>
            </a:prstGeom>
            <a:noFill/>
          </p:spPr>
          <p:txBody>
            <a:bodyPr wrap="square" rtlCol="0">
              <a:spAutoFit/>
            </a:bodyPr>
            <a:lstStyle/>
            <a:p>
              <a:pPr>
                <a:lnSpc>
                  <a:spcPts val="2400"/>
                </a:lnSpc>
                <a:buBlip>
                  <a:blip r:embed="rId3"/>
                </a:buBlip>
              </a:pPr>
              <a:r>
                <a:rPr lang="en-US" sz="2400" b="1" dirty="0" smtClean="0">
                  <a:solidFill>
                    <a:schemeClr val="bg1"/>
                  </a:solidFill>
                  <a:latin typeface="Arial Narrow" pitchFamily="34" charset="0"/>
                </a:rPr>
                <a:t> Osteoporosis, 2ndry to menopause, </a:t>
              </a:r>
              <a:r>
                <a:rPr lang="en-US" sz="2400" b="1" dirty="0" err="1" smtClean="0">
                  <a:solidFill>
                    <a:schemeClr val="bg1"/>
                  </a:solidFill>
                  <a:latin typeface="Arial Narrow" pitchFamily="34" charset="0"/>
                </a:rPr>
                <a:t>glucocorticoids</a:t>
              </a:r>
              <a:r>
                <a:rPr lang="en-US" sz="2400" b="1" dirty="0" smtClean="0">
                  <a:solidFill>
                    <a:schemeClr val="bg1"/>
                  </a:solidFill>
                  <a:latin typeface="Arial Narrow" pitchFamily="34" charset="0"/>
                </a:rPr>
                <a:t>, ….</a:t>
              </a:r>
            </a:p>
            <a:p>
              <a:pPr>
                <a:lnSpc>
                  <a:spcPts val="2400"/>
                </a:lnSpc>
                <a:buBlip>
                  <a:blip r:embed="rId3"/>
                </a:buBlip>
              </a:pPr>
              <a:r>
                <a:rPr lang="en-US" sz="2400" b="1" dirty="0" smtClean="0">
                  <a:solidFill>
                    <a:schemeClr val="bg1"/>
                  </a:solidFill>
                  <a:latin typeface="Arial Narrow" pitchFamily="34" charset="0"/>
                </a:rPr>
                <a:t> Malignancy- associated </a:t>
              </a:r>
              <a:r>
                <a:rPr lang="en-US" sz="2400" b="1" dirty="0" err="1" smtClean="0">
                  <a:solidFill>
                    <a:schemeClr val="bg1"/>
                  </a:solidFill>
                  <a:latin typeface="Arial Narrow" pitchFamily="34" charset="0"/>
                </a:rPr>
                <a:t>hypercalcaemia</a:t>
              </a:r>
              <a:endParaRPr lang="en-US" sz="2400" b="1" dirty="0" smtClean="0">
                <a:solidFill>
                  <a:schemeClr val="bg1"/>
                </a:solidFill>
                <a:latin typeface="Arial Narrow" pitchFamily="34" charset="0"/>
              </a:endParaRPr>
            </a:p>
          </p:txBody>
        </p:sp>
      </p:grpSp>
      <p:sp>
        <p:nvSpPr>
          <p:cNvPr id="10" name="Rectangle 9"/>
          <p:cNvSpPr/>
          <p:nvPr/>
        </p:nvSpPr>
        <p:spPr>
          <a:xfrm>
            <a:off x="228600" y="29718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Contraindications</a:t>
            </a:r>
          </a:p>
        </p:txBody>
      </p:sp>
      <p:sp>
        <p:nvSpPr>
          <p:cNvPr id="11" name="Rectangle 10"/>
          <p:cNvSpPr/>
          <p:nvPr/>
        </p:nvSpPr>
        <p:spPr>
          <a:xfrm>
            <a:off x="228600" y="3349665"/>
            <a:ext cx="8763000" cy="1374735"/>
          </a:xfrm>
          <a:prstGeom prst="rect">
            <a:avLst/>
          </a:prstGeom>
        </p:spPr>
        <p:txBody>
          <a:bodyPr wrap="square">
            <a:spAutoFit/>
          </a:bodyPr>
          <a:lstStyle/>
          <a:p>
            <a:pPr>
              <a:lnSpc>
                <a:spcPts val="2400"/>
              </a:lnSpc>
              <a:buBlip>
                <a:blip r:embed="rId3"/>
              </a:buBlip>
            </a:pPr>
            <a:r>
              <a:rPr lang="en-US" sz="2400" b="1" dirty="0" smtClean="0">
                <a:solidFill>
                  <a:schemeClr val="bg1"/>
                </a:solidFill>
                <a:latin typeface="Arial Narrow" pitchFamily="34" charset="0"/>
              </a:rPr>
              <a:t>In severe renal disease. </a:t>
            </a:r>
          </a:p>
          <a:p>
            <a:pPr>
              <a:lnSpc>
                <a:spcPts val="2400"/>
              </a:lnSpc>
              <a:buBlip>
                <a:blip r:embed="rId3"/>
              </a:buBlip>
            </a:pPr>
            <a:r>
              <a:rPr lang="en-US" sz="2400" b="1" dirty="0" smtClean="0">
                <a:solidFill>
                  <a:schemeClr val="bg1"/>
                </a:solidFill>
                <a:latin typeface="Arial Narrow" pitchFamily="34" charset="0"/>
              </a:rPr>
              <a:t>In hypersensitivity to it</a:t>
            </a:r>
          </a:p>
          <a:p>
            <a:pPr>
              <a:lnSpc>
                <a:spcPts val="2400"/>
              </a:lnSpc>
              <a:buBlip>
                <a:blip r:embed="rId3"/>
              </a:buBlip>
            </a:pPr>
            <a:r>
              <a:rPr lang="en-US" sz="2400" b="1" dirty="0" smtClean="0">
                <a:solidFill>
                  <a:schemeClr val="bg1"/>
                </a:solidFill>
                <a:latin typeface="Arial Narrow" pitchFamily="34" charset="0"/>
              </a:rPr>
              <a:t>In increased risk of venous </a:t>
            </a:r>
            <a:r>
              <a:rPr lang="en-US" sz="2400" b="1" dirty="0" err="1" smtClean="0">
                <a:solidFill>
                  <a:schemeClr val="bg1"/>
                </a:solidFill>
                <a:latin typeface="Arial Narrow" pitchFamily="34" charset="0"/>
              </a:rPr>
              <a:t>thromboembolism</a:t>
            </a:r>
            <a:endParaRPr lang="en-US" sz="2400" b="1" dirty="0" smtClean="0">
              <a:solidFill>
                <a:schemeClr val="bg1"/>
              </a:solidFill>
              <a:latin typeface="Arial Narrow" pitchFamily="34" charset="0"/>
            </a:endParaRPr>
          </a:p>
          <a:p>
            <a:pPr>
              <a:lnSpc>
                <a:spcPts val="2400"/>
              </a:lnSpc>
              <a:buBlip>
                <a:blip r:embed="rId3"/>
              </a:buBlip>
            </a:pPr>
            <a:r>
              <a:rPr lang="en-US" sz="2400" b="1" dirty="0" smtClean="0">
                <a:solidFill>
                  <a:schemeClr val="bg1"/>
                </a:solidFill>
                <a:latin typeface="Arial Narrow" pitchFamily="34" charset="0"/>
              </a:rPr>
              <a:t>In </a:t>
            </a:r>
            <a:r>
              <a:rPr lang="en-US" sz="2400" b="1" dirty="0" err="1" smtClean="0">
                <a:solidFill>
                  <a:schemeClr val="bg1"/>
                </a:solidFill>
                <a:latin typeface="Arial Narrow" pitchFamily="34" charset="0"/>
              </a:rPr>
              <a:t>phenylketonuria</a:t>
            </a:r>
            <a:endParaRPr lang="en-US" sz="2400" b="1" dirty="0">
              <a:solidFill>
                <a:schemeClr val="bg1"/>
              </a:solidFill>
              <a:latin typeface="Arial Narrow" pitchFamily="34" charset="0"/>
            </a:endParaRPr>
          </a:p>
        </p:txBody>
      </p:sp>
      <p:sp>
        <p:nvSpPr>
          <p:cNvPr id="12" name="Rectangle 11"/>
          <p:cNvSpPr/>
          <p:nvPr/>
        </p:nvSpPr>
        <p:spPr>
          <a:xfrm>
            <a:off x="6400800" y="4724400"/>
            <a:ext cx="14864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Precautions</a:t>
            </a:r>
          </a:p>
        </p:txBody>
      </p:sp>
      <p:sp>
        <p:nvSpPr>
          <p:cNvPr id="13" name="Rectangle 12"/>
          <p:cNvSpPr/>
          <p:nvPr/>
        </p:nvSpPr>
        <p:spPr>
          <a:xfrm>
            <a:off x="70866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STRONTIUM</a:t>
            </a:r>
          </a:p>
        </p:txBody>
      </p:sp>
      <p:sp>
        <p:nvSpPr>
          <p:cNvPr id="14" name="TextBox 13"/>
          <p:cNvSpPr txBox="1"/>
          <p:nvPr/>
        </p:nvSpPr>
        <p:spPr>
          <a:xfrm>
            <a:off x="304800" y="6098818"/>
            <a:ext cx="7405353" cy="707886"/>
          </a:xfrm>
          <a:prstGeom prst="rect">
            <a:avLst/>
          </a:prstGeom>
          <a:noFill/>
        </p:spPr>
        <p:txBody>
          <a:bodyPr wrap="square" rtlCol="0">
            <a:spAutoFit/>
          </a:bodyPr>
          <a:lstStyle/>
          <a:p>
            <a:pPr>
              <a:lnSpc>
                <a:spcPts val="2400"/>
              </a:lnSpc>
            </a:pPr>
            <a:r>
              <a:rPr lang="en-US" sz="2400" b="1" dirty="0" smtClean="0">
                <a:solidFill>
                  <a:schemeClr val="bg1"/>
                </a:solidFill>
                <a:latin typeface="Arial Narrow" pitchFamily="34" charset="0"/>
              </a:rPr>
              <a:t>GIT irritation; nausea, vomiting, headache, eczema</a:t>
            </a:r>
          </a:p>
          <a:p>
            <a:pPr>
              <a:lnSpc>
                <a:spcPts val="2400"/>
              </a:lnSpc>
            </a:pPr>
            <a:r>
              <a:rPr lang="en-US" sz="2400" b="1" dirty="0" smtClean="0">
                <a:solidFill>
                  <a:schemeClr val="bg1"/>
                </a:solidFill>
                <a:latin typeface="Arial Narrow" pitchFamily="34" charset="0"/>
              </a:rPr>
              <a:t>All resolve in 1st 3 months</a:t>
            </a:r>
          </a:p>
        </p:txBody>
      </p:sp>
      <p:sp>
        <p:nvSpPr>
          <p:cNvPr id="15" name="Rectangle 14"/>
          <p:cNvSpPr/>
          <p:nvPr/>
        </p:nvSpPr>
        <p:spPr>
          <a:xfrm>
            <a:off x="228600" y="5791200"/>
            <a:ext cx="8382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ADRs</a:t>
            </a:r>
          </a:p>
        </p:txBody>
      </p:sp>
      <p:sp>
        <p:nvSpPr>
          <p:cNvPr id="16" name="TextBox 15"/>
          <p:cNvSpPr txBox="1"/>
          <p:nvPr/>
        </p:nvSpPr>
        <p:spPr>
          <a:xfrm>
            <a:off x="228600" y="4876800"/>
            <a:ext cx="8153400" cy="1054135"/>
          </a:xfrm>
          <a:prstGeom prst="rect">
            <a:avLst/>
          </a:prstGeom>
          <a:noFill/>
        </p:spPr>
        <p:txBody>
          <a:bodyPr wrap="square" rtlCol="0">
            <a:spAutoFit/>
          </a:bodyPr>
          <a:lstStyle/>
          <a:p>
            <a:pPr>
              <a:lnSpc>
                <a:spcPts val="2400"/>
              </a:lnSpc>
              <a:buBlip>
                <a:blip r:embed="rId3"/>
              </a:buBlip>
            </a:pPr>
            <a:r>
              <a:rPr lang="en-US" sz="2400" b="1" dirty="0" smtClean="0">
                <a:solidFill>
                  <a:schemeClr val="bg1"/>
                </a:solidFill>
                <a:latin typeface="Arial Narrow" pitchFamily="34" charset="0"/>
              </a:rPr>
              <a:t> Food specially containing milk</a:t>
            </a:r>
            <a:r>
              <a:rPr lang="en-US" sz="2400" b="1" u="sng" dirty="0" smtClean="0">
                <a:solidFill>
                  <a:schemeClr val="bg1"/>
                </a:solidFill>
                <a:latin typeface="Arial Narrow" pitchFamily="34" charset="0"/>
              </a:rPr>
              <a:t>+</a:t>
            </a:r>
            <a:r>
              <a:rPr lang="en-US" sz="2400" b="1" dirty="0" smtClean="0">
                <a:solidFill>
                  <a:schemeClr val="bg1"/>
                </a:solidFill>
                <a:latin typeface="Arial Narrow" pitchFamily="34" charset="0"/>
              </a:rPr>
              <a:t> its products</a:t>
            </a:r>
            <a:r>
              <a:rPr lang="en-US" sz="2400" b="1" dirty="0" smtClean="0">
                <a:solidFill>
                  <a:schemeClr val="bg1"/>
                </a:solidFill>
                <a:latin typeface="Arial Narrow" pitchFamily="34" charset="0"/>
                <a:sym typeface="Wingdings 3"/>
              </a:rPr>
              <a:t> </a:t>
            </a:r>
            <a:endParaRPr lang="en-US" sz="2400" b="1" dirty="0" smtClean="0">
              <a:solidFill>
                <a:schemeClr val="bg1"/>
              </a:solidFill>
              <a:latin typeface="Arial Narrow" pitchFamily="34" charset="0"/>
            </a:endParaRPr>
          </a:p>
          <a:p>
            <a:pPr>
              <a:lnSpc>
                <a:spcPts val="2400"/>
              </a:lnSpc>
              <a:buBlip>
                <a:blip r:embed="rId3"/>
              </a:buBlip>
            </a:pPr>
            <a:r>
              <a:rPr lang="en-US" sz="2400" b="1" dirty="0" smtClean="0">
                <a:solidFill>
                  <a:schemeClr val="bg1"/>
                </a:solidFill>
                <a:latin typeface="Arial Narrow" pitchFamily="34" charset="0"/>
              </a:rPr>
              <a:t> Antacids </a:t>
            </a:r>
            <a:r>
              <a:rPr lang="en-US" sz="2400" b="1" dirty="0" smtClean="0">
                <a:solidFill>
                  <a:schemeClr val="bg1"/>
                </a:solidFill>
                <a:latin typeface="Arial Narrow" pitchFamily="34" charset="0"/>
                <a:sym typeface="Wingdings 3"/>
              </a:rPr>
              <a:t></a:t>
            </a:r>
            <a:endParaRPr lang="en-US" sz="2400" b="1" dirty="0" smtClean="0">
              <a:solidFill>
                <a:schemeClr val="bg1"/>
              </a:solidFill>
              <a:latin typeface="Arial Narrow" pitchFamily="34" charset="0"/>
            </a:endParaRPr>
          </a:p>
          <a:p>
            <a:pPr>
              <a:lnSpc>
                <a:spcPts val="2400"/>
              </a:lnSpc>
              <a:buBlip>
                <a:blip r:embed="rId3"/>
              </a:buBlip>
            </a:pPr>
            <a:r>
              <a:rPr lang="en-US" sz="2400" b="1" dirty="0" smtClean="0">
                <a:solidFill>
                  <a:schemeClr val="bg1"/>
                </a:solidFill>
                <a:latin typeface="Arial Narrow" pitchFamily="34" charset="0"/>
              </a:rPr>
              <a:t> Oral tetracycline &amp; </a:t>
            </a:r>
            <a:r>
              <a:rPr lang="en-US" sz="2400" b="1" dirty="0" err="1" smtClean="0">
                <a:solidFill>
                  <a:schemeClr val="bg1"/>
                </a:solidFill>
                <a:latin typeface="Arial Narrow" pitchFamily="34" charset="0"/>
              </a:rPr>
              <a:t>quinolones</a:t>
            </a:r>
            <a:r>
              <a:rPr lang="en-US" sz="2400" b="1" dirty="0" smtClean="0">
                <a:solidFill>
                  <a:schemeClr val="bg1"/>
                </a:solidFill>
                <a:latin typeface="Arial Narrow" pitchFamily="34" charset="0"/>
              </a:rPr>
              <a:t> </a:t>
            </a:r>
            <a:r>
              <a:rPr lang="en-US" sz="2400" b="1" dirty="0" err="1" smtClean="0">
                <a:solidFill>
                  <a:schemeClr val="bg1"/>
                </a:solidFill>
                <a:latin typeface="Arial Narrow" pitchFamily="34" charset="0"/>
              </a:rPr>
              <a:t>chelate</a:t>
            </a:r>
            <a:r>
              <a:rPr lang="en-US" sz="2400" b="1" dirty="0" smtClean="0">
                <a:solidFill>
                  <a:schemeClr val="bg1"/>
                </a:solidFill>
                <a:latin typeface="Arial Narrow" pitchFamily="34" charset="0"/>
              </a:rPr>
              <a:t> it </a:t>
            </a:r>
          </a:p>
        </p:txBody>
      </p:sp>
      <p:sp>
        <p:nvSpPr>
          <p:cNvPr id="17" name="Rectangle 16"/>
          <p:cNvSpPr/>
          <p:nvPr/>
        </p:nvSpPr>
        <p:spPr>
          <a:xfrm>
            <a:off x="228600" y="45720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Interactions</a:t>
            </a:r>
          </a:p>
        </p:txBody>
      </p:sp>
      <p:sp>
        <p:nvSpPr>
          <p:cNvPr id="18" name="Rectangle 17"/>
          <p:cNvSpPr/>
          <p:nvPr/>
        </p:nvSpPr>
        <p:spPr>
          <a:xfrm>
            <a:off x="6324600" y="5100935"/>
            <a:ext cx="1814920" cy="461665"/>
          </a:xfrm>
          <a:prstGeom prst="rect">
            <a:avLst/>
          </a:prstGeom>
          <a:solidFill>
            <a:srgbClr val="4D3B63">
              <a:alpha val="54118"/>
            </a:srgbClr>
          </a:solidFill>
        </p:spPr>
        <p:txBody>
          <a:bodyPr wrap="none">
            <a:spAutoFit/>
          </a:bodyPr>
          <a:lstStyle/>
          <a:p>
            <a:r>
              <a:rPr lang="en-US" sz="2400" b="1" dirty="0" smtClean="0">
                <a:solidFill>
                  <a:schemeClr val="bg1"/>
                </a:solidFill>
                <a:latin typeface="Arial Narrow" pitchFamily="34" charset="0"/>
                <a:sym typeface="Wingdings 3"/>
              </a:rPr>
              <a:t>2hrs spacing</a:t>
            </a:r>
            <a:r>
              <a:rPr lang="en-US" sz="2400" b="1" dirty="0" smtClean="0">
                <a:solidFill>
                  <a:schemeClr val="bg1"/>
                </a:solidFill>
                <a:latin typeface="Arial Narrow" pitchFamily="34" charset="0"/>
              </a:rPr>
              <a:t> </a:t>
            </a:r>
            <a:endParaRPr lang="en-US" sz="2400" dirty="0"/>
          </a:p>
        </p:txBody>
      </p:sp>
      <p:sp>
        <p:nvSpPr>
          <p:cNvPr id="19" name="Right Brace 18"/>
          <p:cNvSpPr/>
          <p:nvPr/>
        </p:nvSpPr>
        <p:spPr>
          <a:xfrm>
            <a:off x="6172200" y="4953000"/>
            <a:ext cx="228600" cy="838200"/>
          </a:xfrm>
          <a:prstGeom prst="rightBrace">
            <a:avLst/>
          </a:prstGeom>
          <a:ln w="28575">
            <a:solidFill>
              <a:srgbClr val="FDCD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p:cNvPicPr>
            <a:picLocks noChangeAspect="1" noChangeArrowheads="1"/>
          </p:cNvPicPr>
          <p:nvPr/>
        </p:nvPicPr>
        <p:blipFill>
          <a:blip r:embed="rId3" cstate="print"/>
          <a:srcRect/>
          <a:stretch>
            <a:fillRect/>
          </a:stretch>
        </p:blipFill>
        <p:spPr bwMode="auto">
          <a:xfrm>
            <a:off x="106706" y="2667000"/>
            <a:ext cx="1569694" cy="4043363"/>
          </a:xfrm>
          <a:prstGeom prst="rect">
            <a:avLst/>
          </a:prstGeom>
          <a:noFill/>
          <a:ln w="9525">
            <a:noFill/>
            <a:miter lim="800000"/>
            <a:headEnd/>
            <a:tailEnd/>
          </a:ln>
        </p:spPr>
      </p:pic>
      <p:sp>
        <p:nvSpPr>
          <p:cNvPr id="4" name="Rectangle 3"/>
          <p:cNvSpPr/>
          <p:nvPr/>
        </p:nvSpPr>
        <p:spPr>
          <a:xfrm>
            <a:off x="2438401" y="2362200"/>
            <a:ext cx="6705599" cy="1272143"/>
          </a:xfrm>
          <a:prstGeom prst="rect">
            <a:avLst/>
          </a:prstGeom>
        </p:spPr>
        <p:txBody>
          <a:bodyPr wrap="square">
            <a:spAutoFit/>
          </a:bodyPr>
          <a:lstStyle/>
          <a:p>
            <a:pPr indent="-256032" fontAlgn="auto">
              <a:lnSpc>
                <a:spcPts val="2300"/>
              </a:lnSpc>
              <a:buBlip>
                <a:blip r:embed="rId4"/>
              </a:buBlip>
              <a:defRPr/>
            </a:pPr>
            <a:r>
              <a:rPr lang="en-US" sz="2200" b="1" dirty="0" smtClean="0">
                <a:solidFill>
                  <a:schemeClr val="bg1"/>
                </a:solidFill>
                <a:latin typeface="Arial Narrow" pitchFamily="34" charset="0"/>
                <a:sym typeface="Wingdings 3"/>
              </a:rPr>
              <a:t> </a:t>
            </a:r>
            <a:r>
              <a:rPr lang="en-US" sz="2200" b="1" dirty="0" err="1" smtClean="0">
                <a:solidFill>
                  <a:schemeClr val="bg1"/>
                </a:solidFill>
                <a:latin typeface="Arial Narrow" pitchFamily="34" charset="0"/>
                <a:sym typeface="Wingdings 3"/>
              </a:rPr>
              <a:t>osteoclast</a:t>
            </a:r>
            <a:r>
              <a:rPr lang="en-US" sz="2200" b="1" dirty="0" smtClean="0">
                <a:solidFill>
                  <a:schemeClr val="bg1"/>
                </a:solidFill>
                <a:latin typeface="Arial Narrow" pitchFamily="34" charset="0"/>
                <a:sym typeface="Wingdings 3"/>
              </a:rPr>
              <a:t> apoptosis</a:t>
            </a:r>
          </a:p>
          <a:p>
            <a:pPr indent="-256032" fontAlgn="auto">
              <a:lnSpc>
                <a:spcPts val="2300"/>
              </a:lnSpc>
              <a:buBlip>
                <a:blip r:embed="rId4"/>
              </a:buBlip>
              <a:defRPr/>
            </a:pPr>
            <a:r>
              <a:rPr lang="en-US" sz="2200" b="1" dirty="0" smtClean="0">
                <a:solidFill>
                  <a:schemeClr val="bg1"/>
                </a:solidFill>
                <a:latin typeface="Arial Narrow" pitchFamily="34" charset="0"/>
                <a:sym typeface="Wingdings 3"/>
              </a:rPr>
              <a:t> No. &amp; depth of </a:t>
            </a:r>
            <a:r>
              <a:rPr lang="en-US" sz="2200" b="1" dirty="0" err="1" smtClean="0">
                <a:solidFill>
                  <a:schemeClr val="bg1"/>
                </a:solidFill>
                <a:latin typeface="Arial Narrow" pitchFamily="34" charset="0"/>
                <a:sym typeface="Wingdings 3"/>
              </a:rPr>
              <a:t>resorption</a:t>
            </a:r>
            <a:r>
              <a:rPr lang="en-US" sz="2200" b="1" dirty="0" smtClean="0">
                <a:solidFill>
                  <a:schemeClr val="bg1"/>
                </a:solidFill>
                <a:latin typeface="Arial Narrow" pitchFamily="34" charset="0"/>
                <a:sym typeface="Wingdings 3"/>
              </a:rPr>
              <a:t> cavities</a:t>
            </a:r>
          </a:p>
          <a:p>
            <a:pPr indent="-256032">
              <a:lnSpc>
                <a:spcPts val="2300"/>
              </a:lnSpc>
              <a:buBlip>
                <a:blip r:embed="rId4"/>
              </a:buBlip>
              <a:defRPr/>
            </a:pPr>
            <a:r>
              <a:rPr lang="en-US" sz="2200" b="1" dirty="0" smtClean="0">
                <a:solidFill>
                  <a:schemeClr val="bg1"/>
                </a:solidFill>
                <a:latin typeface="Arial Narrow" pitchFamily="34" charset="0"/>
                <a:sym typeface="Wingdings 3"/>
              </a:rPr>
              <a:t> release of growth factors from </a:t>
            </a:r>
            <a:r>
              <a:rPr lang="en-US" sz="2200" b="1" dirty="0" err="1" smtClean="0">
                <a:solidFill>
                  <a:schemeClr val="bg1"/>
                </a:solidFill>
                <a:latin typeface="Arial Narrow" pitchFamily="34" charset="0"/>
                <a:sym typeface="Wingdings 3"/>
              </a:rPr>
              <a:t>osteoblasts</a:t>
            </a:r>
            <a:endParaRPr lang="en-US" sz="2200" b="1" dirty="0" smtClean="0">
              <a:solidFill>
                <a:schemeClr val="bg1"/>
              </a:solidFill>
              <a:latin typeface="Arial Narrow" pitchFamily="34" charset="0"/>
              <a:sym typeface="Wingdings 3"/>
            </a:endParaRPr>
          </a:p>
          <a:p>
            <a:pPr indent="-256032" fontAlgn="auto">
              <a:lnSpc>
                <a:spcPts val="2300"/>
              </a:lnSpc>
              <a:buBlip>
                <a:blip r:embed="rId4"/>
              </a:buBlip>
              <a:defRPr/>
            </a:pPr>
            <a:r>
              <a:rPr lang="en-US" sz="2200" b="1" dirty="0" smtClean="0">
                <a:solidFill>
                  <a:schemeClr val="bg1"/>
                </a:solidFill>
                <a:latin typeface="Arial Narrow" pitchFamily="34" charset="0"/>
                <a:sym typeface="Wingdings 3"/>
              </a:rPr>
              <a:t> release of inflammatory cytokines causing </a:t>
            </a:r>
            <a:r>
              <a:rPr lang="en-US" sz="2200" b="1" dirty="0" err="1" smtClean="0">
                <a:solidFill>
                  <a:schemeClr val="bg1"/>
                </a:solidFill>
                <a:latin typeface="Arial Narrow" pitchFamily="34" charset="0"/>
                <a:sym typeface="Wingdings 3"/>
              </a:rPr>
              <a:t>resorption</a:t>
            </a:r>
            <a:endParaRPr lang="en-US" sz="2200" b="1" dirty="0" smtClean="0">
              <a:solidFill>
                <a:schemeClr val="bg1"/>
              </a:solidFill>
              <a:latin typeface="Arial Narrow" pitchFamily="34" charset="0"/>
            </a:endParaRPr>
          </a:p>
        </p:txBody>
      </p:sp>
      <p:pic>
        <p:nvPicPr>
          <p:cNvPr id="118786" name="Picture 2" descr="http://www.dirtyprettythangs.com/wp-content/uploads/2011/03/female-sign.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blip>
          <a:srcRect l="26230" r="26557"/>
          <a:stretch>
            <a:fillRect/>
          </a:stretch>
        </p:blipFill>
        <p:spPr bwMode="auto">
          <a:xfrm rot="1810871">
            <a:off x="31324" y="7925"/>
            <a:ext cx="1006239" cy="1600200"/>
          </a:xfrm>
          <a:prstGeom prst="rect">
            <a:avLst/>
          </a:prstGeom>
          <a:noFill/>
        </p:spPr>
      </p:pic>
      <p:sp>
        <p:nvSpPr>
          <p:cNvPr id="6" name="Rectangle 5"/>
          <p:cNvSpPr/>
          <p:nvPr/>
        </p:nvSpPr>
        <p:spPr>
          <a:xfrm>
            <a:off x="632937" y="360323"/>
            <a:ext cx="150066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ESTROGENS</a:t>
            </a:r>
          </a:p>
        </p:txBody>
      </p:sp>
      <p:sp>
        <p:nvSpPr>
          <p:cNvPr id="9" name="Rectangle 8"/>
          <p:cNvSpPr/>
          <p:nvPr/>
        </p:nvSpPr>
        <p:spPr>
          <a:xfrm>
            <a:off x="3990393" y="360323"/>
            <a:ext cx="7620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HRT</a:t>
            </a:r>
          </a:p>
        </p:txBody>
      </p:sp>
      <p:sp>
        <p:nvSpPr>
          <p:cNvPr id="10" name="Rectangle 9"/>
          <p:cNvSpPr/>
          <p:nvPr/>
        </p:nvSpPr>
        <p:spPr>
          <a:xfrm>
            <a:off x="6324600" y="360323"/>
            <a:ext cx="9906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SERMs</a:t>
            </a:r>
          </a:p>
        </p:txBody>
      </p:sp>
      <p:sp>
        <p:nvSpPr>
          <p:cNvPr id="11" name="TextBox 10"/>
          <p:cNvSpPr txBox="1"/>
          <p:nvPr/>
        </p:nvSpPr>
        <p:spPr>
          <a:xfrm>
            <a:off x="2133600" y="228600"/>
            <a:ext cx="2057400" cy="938719"/>
          </a:xfrm>
          <a:prstGeom prst="rect">
            <a:avLst/>
          </a:prstGeom>
          <a:noFill/>
          <a:ln>
            <a:noFill/>
          </a:ln>
        </p:spPr>
        <p:txBody>
          <a:bodyPr wrap="square" rtlCol="0">
            <a:spAutoFit/>
          </a:bodyPr>
          <a:lstStyle/>
          <a:p>
            <a:pPr>
              <a:lnSpc>
                <a:spcPts val="2200"/>
              </a:lnSpc>
            </a:pPr>
            <a:r>
              <a:rPr lang="en-US" sz="2200" b="1" dirty="0" smtClean="0">
                <a:solidFill>
                  <a:srgbClr val="FFED01"/>
                </a:solidFill>
                <a:latin typeface="Arial Narrow" pitchFamily="34" charset="0"/>
              </a:rPr>
              <a:t>If </a:t>
            </a:r>
            <a:r>
              <a:rPr lang="en-US" sz="2200" b="1" dirty="0" err="1" smtClean="0">
                <a:solidFill>
                  <a:srgbClr val="FFED01"/>
                </a:solidFill>
                <a:latin typeface="Arial Narrow" pitchFamily="34" charset="0"/>
              </a:rPr>
              <a:t>hystrectomy</a:t>
            </a:r>
            <a:endParaRPr lang="en-US" sz="2200" b="1" dirty="0" smtClean="0">
              <a:solidFill>
                <a:srgbClr val="FFED01"/>
              </a:solidFill>
              <a:latin typeface="Arial Narrow" pitchFamily="34" charset="0"/>
            </a:endParaRPr>
          </a:p>
          <a:p>
            <a:pPr>
              <a:lnSpc>
                <a:spcPts val="2200"/>
              </a:lnSpc>
            </a:pPr>
            <a:r>
              <a:rPr lang="en-US" sz="2200" b="1" dirty="0" smtClean="0">
                <a:solidFill>
                  <a:srgbClr val="FFED01"/>
                </a:solidFill>
                <a:latin typeface="Arial Narrow" pitchFamily="34" charset="0"/>
              </a:rPr>
              <a:t>+ </a:t>
            </a:r>
            <a:r>
              <a:rPr lang="en-US" sz="2200" b="1" dirty="0" err="1" smtClean="0">
                <a:solidFill>
                  <a:srgbClr val="FFED01"/>
                </a:solidFill>
                <a:latin typeface="Arial Narrow" pitchFamily="34" charset="0"/>
              </a:rPr>
              <a:t>progestins</a:t>
            </a:r>
            <a:r>
              <a:rPr lang="en-US" sz="2200" b="1" dirty="0" smtClean="0">
                <a:solidFill>
                  <a:srgbClr val="FFED01"/>
                </a:solidFill>
                <a:latin typeface="Arial Narrow" pitchFamily="34" charset="0"/>
              </a:rPr>
              <a:t> if uterus present</a:t>
            </a:r>
            <a:endParaRPr lang="en-US" sz="2200" b="1" dirty="0">
              <a:solidFill>
                <a:srgbClr val="FFED01"/>
              </a:solidFill>
              <a:latin typeface="Arial Narrow" pitchFamily="34" charset="0"/>
            </a:endParaRPr>
          </a:p>
        </p:txBody>
      </p:sp>
      <p:sp>
        <p:nvSpPr>
          <p:cNvPr id="12" name="TextBox 11"/>
          <p:cNvSpPr txBox="1"/>
          <p:nvPr/>
        </p:nvSpPr>
        <p:spPr>
          <a:xfrm>
            <a:off x="4752393" y="228600"/>
            <a:ext cx="1905000" cy="656590"/>
          </a:xfrm>
          <a:prstGeom prst="rect">
            <a:avLst/>
          </a:prstGeom>
          <a:noFill/>
          <a:ln>
            <a:noFill/>
          </a:ln>
        </p:spPr>
        <p:txBody>
          <a:bodyPr wrap="square" rtlCol="0">
            <a:spAutoFit/>
          </a:bodyPr>
          <a:lstStyle/>
          <a:p>
            <a:pPr>
              <a:lnSpc>
                <a:spcPts val="2200"/>
              </a:lnSpc>
            </a:pPr>
            <a:r>
              <a:rPr lang="en-US" sz="2200" b="1" dirty="0" smtClean="0">
                <a:solidFill>
                  <a:srgbClr val="FFED01"/>
                </a:solidFill>
                <a:latin typeface="Arial Narrow" pitchFamily="34" charset="0"/>
              </a:rPr>
              <a:t>Menopausal Symptoms</a:t>
            </a:r>
            <a:endParaRPr lang="en-US" sz="2200" b="1" dirty="0">
              <a:solidFill>
                <a:srgbClr val="FFED01"/>
              </a:solidFill>
              <a:latin typeface="Arial Narrow" pitchFamily="34" charset="0"/>
            </a:endParaRPr>
          </a:p>
        </p:txBody>
      </p:sp>
      <p:sp>
        <p:nvSpPr>
          <p:cNvPr id="13" name="TextBox 12"/>
          <p:cNvSpPr txBox="1"/>
          <p:nvPr/>
        </p:nvSpPr>
        <p:spPr>
          <a:xfrm>
            <a:off x="7315200" y="228600"/>
            <a:ext cx="1905000" cy="656590"/>
          </a:xfrm>
          <a:prstGeom prst="rect">
            <a:avLst/>
          </a:prstGeom>
          <a:noFill/>
          <a:ln>
            <a:noFill/>
          </a:ln>
        </p:spPr>
        <p:txBody>
          <a:bodyPr wrap="square" rtlCol="0">
            <a:spAutoFit/>
          </a:bodyPr>
          <a:lstStyle/>
          <a:p>
            <a:pPr>
              <a:lnSpc>
                <a:spcPts val="2200"/>
              </a:lnSpc>
            </a:pPr>
            <a:r>
              <a:rPr lang="en-US" sz="2200" b="1" dirty="0" smtClean="0">
                <a:solidFill>
                  <a:srgbClr val="FFED01"/>
                </a:solidFill>
                <a:latin typeface="Arial Narrow" pitchFamily="34" charset="0"/>
              </a:rPr>
              <a:t>Menopause /</a:t>
            </a:r>
          </a:p>
          <a:p>
            <a:pPr>
              <a:lnSpc>
                <a:spcPts val="2200"/>
              </a:lnSpc>
            </a:pPr>
            <a:r>
              <a:rPr lang="en-US" sz="2200" b="1" dirty="0" smtClean="0">
                <a:solidFill>
                  <a:srgbClr val="FFED01"/>
                </a:solidFill>
                <a:latin typeface="Arial Narrow" pitchFamily="34" charset="0"/>
              </a:rPr>
              <a:t>Elderly</a:t>
            </a:r>
            <a:endParaRPr lang="en-US" sz="2200" b="1" dirty="0">
              <a:solidFill>
                <a:srgbClr val="FFED01"/>
              </a:solidFill>
              <a:latin typeface="Arial Narrow" pitchFamily="34" charset="0"/>
            </a:endParaRPr>
          </a:p>
        </p:txBody>
      </p:sp>
      <p:pic>
        <p:nvPicPr>
          <p:cNvPr id="118788" name="Picture 4" descr="http://www.psdgraphics.com/wp-content/uploads/2009/06/male-sign.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6">
                <a:tint val="45000"/>
                <a:satMod val="400000"/>
              </a:schemeClr>
            </a:duotone>
          </a:blip>
          <a:srcRect l="17268" t="6623" r="18470" b="7787"/>
          <a:stretch>
            <a:fillRect/>
          </a:stretch>
        </p:blipFill>
        <p:spPr bwMode="auto">
          <a:xfrm>
            <a:off x="152400" y="1219200"/>
            <a:ext cx="1219200" cy="1219200"/>
          </a:xfrm>
          <a:prstGeom prst="rect">
            <a:avLst/>
          </a:prstGeom>
          <a:noFill/>
        </p:spPr>
      </p:pic>
      <p:sp>
        <p:nvSpPr>
          <p:cNvPr id="7" name="Rectangle 6"/>
          <p:cNvSpPr/>
          <p:nvPr/>
        </p:nvSpPr>
        <p:spPr>
          <a:xfrm>
            <a:off x="609600" y="1752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ANDROGENS</a:t>
            </a:r>
          </a:p>
        </p:txBody>
      </p:sp>
      <p:sp>
        <p:nvSpPr>
          <p:cNvPr id="15" name="TextBox 14"/>
          <p:cNvSpPr txBox="1"/>
          <p:nvPr/>
        </p:nvSpPr>
        <p:spPr>
          <a:xfrm>
            <a:off x="2971800" y="1295400"/>
            <a:ext cx="4953000" cy="769441"/>
          </a:xfrm>
          <a:prstGeom prst="rect">
            <a:avLst/>
          </a:prstGeom>
          <a:noFill/>
        </p:spPr>
        <p:txBody>
          <a:bodyPr wrap="square" rtlCol="0">
            <a:spAutoFit/>
          </a:bodyPr>
          <a:lstStyle/>
          <a:p>
            <a:r>
              <a:rPr lang="en-US" sz="2200" dirty="0" smtClean="0">
                <a:solidFill>
                  <a:schemeClr val="bg1"/>
                </a:solidFill>
                <a:latin typeface="Bernard MT Condensed" pitchFamily="18" charset="0"/>
              </a:rPr>
              <a:t>Estrogen</a:t>
            </a:r>
            <a:r>
              <a:rPr lang="en-US" sz="2200" b="1" dirty="0" smtClean="0">
                <a:solidFill>
                  <a:schemeClr val="bg1"/>
                </a:solidFill>
                <a:latin typeface="Arial Narrow" pitchFamily="34" charset="0"/>
              </a:rPr>
              <a:t> in females &amp; </a:t>
            </a:r>
            <a:r>
              <a:rPr lang="en-US" sz="2200" dirty="0" smtClean="0">
                <a:solidFill>
                  <a:schemeClr val="bg1"/>
                </a:solidFill>
                <a:latin typeface="Bernard MT Condensed" pitchFamily="18" charset="0"/>
              </a:rPr>
              <a:t>Androgen</a:t>
            </a:r>
            <a:r>
              <a:rPr lang="en-US" sz="2200" b="1" dirty="0" smtClean="0">
                <a:solidFill>
                  <a:schemeClr val="bg1"/>
                </a:solidFill>
                <a:latin typeface="Arial Narrow" pitchFamily="34" charset="0"/>
              </a:rPr>
              <a:t> in males </a:t>
            </a:r>
          </a:p>
          <a:p>
            <a:r>
              <a:rPr lang="en-US" sz="2200" b="1" dirty="0" smtClean="0">
                <a:solidFill>
                  <a:schemeClr val="bg1"/>
                </a:solidFill>
                <a:latin typeface="Arial Narrow" pitchFamily="34" charset="0"/>
              </a:rPr>
              <a:t>is essential for </a:t>
            </a:r>
            <a:r>
              <a:rPr lang="en-US" sz="2200" dirty="0" smtClean="0">
                <a:solidFill>
                  <a:schemeClr val="bg1"/>
                </a:solidFill>
                <a:latin typeface="Bernard MT Condensed" pitchFamily="18" charset="0"/>
              </a:rPr>
              <a:t>normal bone remodeling </a:t>
            </a:r>
          </a:p>
        </p:txBody>
      </p:sp>
      <p:sp>
        <p:nvSpPr>
          <p:cNvPr id="16" name="Down Arrow 15"/>
          <p:cNvSpPr/>
          <p:nvPr/>
        </p:nvSpPr>
        <p:spPr>
          <a:xfrm>
            <a:off x="5715000" y="20574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600" y="2209800"/>
            <a:ext cx="1905000" cy="374461"/>
          </a:xfrm>
          <a:prstGeom prst="rect">
            <a:avLst/>
          </a:prstGeom>
          <a:noFill/>
          <a:ln>
            <a:noFill/>
          </a:ln>
        </p:spPr>
        <p:txBody>
          <a:bodyPr wrap="square" rtlCol="0">
            <a:spAutoFit/>
          </a:bodyPr>
          <a:lstStyle/>
          <a:p>
            <a:pPr>
              <a:lnSpc>
                <a:spcPts val="2200"/>
              </a:lnSpc>
            </a:pPr>
            <a:r>
              <a:rPr lang="en-US" sz="2200" b="1" dirty="0" smtClean="0">
                <a:solidFill>
                  <a:srgbClr val="FFED01"/>
                </a:solidFill>
                <a:latin typeface="Arial Narrow" pitchFamily="34" charset="0"/>
              </a:rPr>
              <a:t>Elderly men</a:t>
            </a:r>
            <a:endParaRPr lang="en-US" sz="2200" b="1" dirty="0">
              <a:solidFill>
                <a:srgbClr val="FFED01"/>
              </a:solidFill>
              <a:latin typeface="Arial Narrow" pitchFamily="34" charset="0"/>
            </a:endParaRPr>
          </a:p>
        </p:txBody>
      </p:sp>
      <p:pic>
        <p:nvPicPr>
          <p:cNvPr id="118790" name="Picture 6"/>
          <p:cNvPicPr>
            <a:picLocks noChangeAspect="1" noChangeArrowheads="1"/>
          </p:cNvPicPr>
          <p:nvPr/>
        </p:nvPicPr>
        <p:blipFill>
          <a:blip r:embed="rId7" cstate="print"/>
          <a:srcRect/>
          <a:stretch>
            <a:fillRect/>
          </a:stretch>
        </p:blipFill>
        <p:spPr bwMode="auto">
          <a:xfrm>
            <a:off x="7696200" y="914400"/>
            <a:ext cx="1190625" cy="1866900"/>
          </a:xfrm>
          <a:prstGeom prst="rect">
            <a:avLst/>
          </a:prstGeom>
          <a:noFill/>
          <a:ln w="9525">
            <a:noFill/>
            <a:miter lim="800000"/>
            <a:headEnd/>
            <a:tailEnd/>
          </a:ln>
        </p:spPr>
      </p:pic>
      <p:pic>
        <p:nvPicPr>
          <p:cNvPr id="118792" name="Picture 8" descr="http://imaging.cmpmedica.com/cancernetwork/journals/oncology/200608/ONC0806_p1029f1.gif"/>
          <p:cNvPicPr>
            <a:picLocks noChangeAspect="1" noChangeArrowheads="1"/>
          </p:cNvPicPr>
          <p:nvPr/>
        </p:nvPicPr>
        <p:blipFill>
          <a:blip r:embed="rId8" cstate="print"/>
          <a:srcRect l="3556" t="3113" r="27111" b="12840"/>
          <a:stretch>
            <a:fillRect/>
          </a:stretch>
        </p:blipFill>
        <p:spPr bwMode="auto">
          <a:xfrm>
            <a:off x="2514600" y="3657600"/>
            <a:ext cx="4343400" cy="3006970"/>
          </a:xfrm>
          <a:prstGeom prst="rect">
            <a:avLst/>
          </a:prstGeom>
          <a:noFill/>
        </p:spPr>
      </p:pic>
      <p:sp>
        <p:nvSpPr>
          <p:cNvPr id="18" name="TextBox 17"/>
          <p:cNvSpPr txBox="1"/>
          <p:nvPr/>
        </p:nvSpPr>
        <p:spPr>
          <a:xfrm>
            <a:off x="6858000" y="4838517"/>
            <a:ext cx="2362200" cy="1938992"/>
          </a:xfrm>
          <a:prstGeom prst="rect">
            <a:avLst/>
          </a:prstGeom>
          <a:noFill/>
        </p:spPr>
        <p:txBody>
          <a:bodyPr wrap="square" rtlCol="0">
            <a:spAutoFit/>
          </a:bodyPr>
          <a:lstStyle/>
          <a:p>
            <a:r>
              <a:rPr lang="en-US" sz="2000" dirty="0" smtClean="0">
                <a:solidFill>
                  <a:srgbClr val="FF0000"/>
                </a:solidFill>
              </a:rPr>
              <a:t>Adverse effects: HRT (estrogen): </a:t>
            </a:r>
            <a:endParaRPr lang="en-US" sz="2000" dirty="0" smtClean="0">
              <a:solidFill>
                <a:srgbClr val="FF0000"/>
              </a:solidFill>
            </a:endParaRPr>
          </a:p>
          <a:p>
            <a:r>
              <a:rPr lang="en-US" sz="2000" dirty="0" smtClean="0">
                <a:solidFill>
                  <a:srgbClr val="FF0000"/>
                </a:solidFill>
              </a:rPr>
              <a:t>vaginal </a:t>
            </a:r>
            <a:r>
              <a:rPr lang="en-US" sz="2000" dirty="0" smtClean="0">
                <a:solidFill>
                  <a:srgbClr val="FF0000"/>
                </a:solidFill>
              </a:rPr>
              <a:t>bleeding, </a:t>
            </a:r>
            <a:endParaRPr lang="en-US" sz="2000" dirty="0" smtClean="0">
              <a:solidFill>
                <a:srgbClr val="FF0000"/>
              </a:solidFill>
            </a:endParaRPr>
          </a:p>
          <a:p>
            <a:r>
              <a:rPr lang="en-US" sz="2000" dirty="0" smtClean="0">
                <a:solidFill>
                  <a:srgbClr val="FF0000"/>
                </a:solidFill>
              </a:rPr>
              <a:t>risk </a:t>
            </a:r>
            <a:r>
              <a:rPr lang="en-US" sz="2000" dirty="0" smtClean="0">
                <a:solidFill>
                  <a:srgbClr val="FF0000"/>
                </a:solidFill>
              </a:rPr>
              <a:t>of breast cancer, and venous thromboembolism </a:t>
            </a:r>
            <a:endParaRPr lang="en-US" sz="2000"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18789"/>
                                        </p:tgtEl>
                                        <p:attrNameLst>
                                          <p:attrName>style.visibility</p:attrName>
                                        </p:attrNameLst>
                                      </p:cBhvr>
                                      <p:to>
                                        <p:strVal val="visible"/>
                                      </p:to>
                                    </p:set>
                                    <p:animEffect transition="in" filter="fade">
                                      <p:cBhvr>
                                        <p:cTn id="13" dur="2000"/>
                                        <p:tgtEl>
                                          <p:spTgt spid="118789"/>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000"/>
                                        <p:tgtEl>
                                          <p:spTgt spid="16"/>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8792"/>
                                        </p:tgtEl>
                                        <p:attrNameLst>
                                          <p:attrName>style.visibility</p:attrName>
                                        </p:attrNameLst>
                                      </p:cBhvr>
                                      <p:to>
                                        <p:strVal val="visible"/>
                                      </p:to>
                                    </p:set>
                                    <p:animEffect transition="in" filter="fade">
                                      <p:cBhvr>
                                        <p:cTn id="34" dur="20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5" grpId="0"/>
      <p:bldP spid="16"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63000">
              <a:schemeClr val="bg1"/>
            </a:gs>
            <a:gs pos="85000">
              <a:srgbClr val="B3A979"/>
            </a:gs>
            <a:gs pos="100000">
              <a:schemeClr val="accent1">
                <a:tint val="23500"/>
                <a:satMod val="160000"/>
              </a:schemeClr>
            </a:gs>
            <a:gs pos="100000">
              <a:schemeClr val="accent1">
                <a:tint val="23500"/>
                <a:satMod val="160000"/>
              </a:schemeClr>
            </a:gs>
            <a:gs pos="92000">
              <a:srgbClr val="FFC000"/>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80" name="Group 79"/>
          <p:cNvGrpSpPr/>
          <p:nvPr/>
        </p:nvGrpSpPr>
        <p:grpSpPr>
          <a:xfrm>
            <a:off x="3505200" y="228600"/>
            <a:ext cx="5490018" cy="6400800"/>
            <a:chOff x="224982" y="76200"/>
            <a:chExt cx="5947218" cy="6400800"/>
          </a:xfrm>
        </p:grpSpPr>
        <p:sp>
          <p:nvSpPr>
            <p:cNvPr id="79" name="Rectangle 78"/>
            <p:cNvSpPr/>
            <p:nvPr/>
          </p:nvSpPr>
          <p:spPr>
            <a:xfrm>
              <a:off x="228600" y="3505200"/>
              <a:ext cx="5871018" cy="2971800"/>
            </a:xfrm>
            <a:prstGeom prst="rect">
              <a:avLst/>
            </a:prstGeom>
            <a:gradFill flip="none" rotWithShape="1">
              <a:gsLst>
                <a:gs pos="63000">
                  <a:schemeClr val="bg1"/>
                </a:gs>
                <a:gs pos="85000">
                  <a:srgbClr val="B3A979"/>
                </a:gs>
                <a:gs pos="100000">
                  <a:schemeClr val="accent1">
                    <a:tint val="23500"/>
                    <a:satMod val="160000"/>
                  </a:schemeClr>
                </a:gs>
                <a:gs pos="100000">
                  <a:schemeClr val="accent1">
                    <a:tint val="23500"/>
                    <a:satMod val="160000"/>
                  </a:schemeClr>
                </a:gs>
                <a:gs pos="92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4982" y="76200"/>
              <a:ext cx="5871018" cy="3429000"/>
            </a:xfrm>
            <a:prstGeom prst="rect">
              <a:avLst/>
            </a:prstGeom>
            <a:gradFill flip="none" rotWithShape="1">
              <a:gsLst>
                <a:gs pos="63000">
                  <a:schemeClr val="bg1"/>
                </a:gs>
                <a:gs pos="85000">
                  <a:srgbClr val="B3A979"/>
                </a:gs>
                <a:gs pos="100000">
                  <a:schemeClr val="accent1">
                    <a:tint val="23500"/>
                    <a:satMod val="160000"/>
                  </a:schemeClr>
                </a:gs>
                <a:gs pos="100000">
                  <a:schemeClr val="accent1">
                    <a:tint val="23500"/>
                    <a:satMod val="160000"/>
                  </a:schemeClr>
                </a:gs>
                <a:gs pos="92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
            <p:cNvGrpSpPr>
              <a:grpSpLocks/>
            </p:cNvGrpSpPr>
            <p:nvPr/>
          </p:nvGrpSpPr>
          <p:grpSpPr bwMode="auto">
            <a:xfrm>
              <a:off x="2600740" y="1466098"/>
              <a:ext cx="3114259" cy="943727"/>
              <a:chOff x="2872" y="1925"/>
              <a:chExt cx="2311" cy="753"/>
            </a:xfrm>
          </p:grpSpPr>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72" y="1925"/>
                <a:ext cx="2311" cy="753"/>
              </a:xfrm>
              <a:prstGeom prst="rect">
                <a:avLst/>
              </a:prstGeom>
              <a:noFill/>
              <a:ln w="12700">
                <a:noFill/>
                <a:miter lim="800000"/>
                <a:headEnd type="none" w="sm" len="sm"/>
                <a:tailEnd type="none" w="sm" len="sm"/>
              </a:ln>
              <a:effectLst/>
            </p:spPr>
          </p:pic>
          <p:sp>
            <p:nvSpPr>
              <p:cNvPr id="7" name="Line 4"/>
              <p:cNvSpPr>
                <a:spLocks noChangeShapeType="1"/>
              </p:cNvSpPr>
              <p:nvPr/>
            </p:nvSpPr>
            <p:spPr bwMode="auto">
              <a:xfrm flipV="1">
                <a:off x="2898" y="1926"/>
                <a:ext cx="936" cy="3"/>
              </a:xfrm>
              <a:prstGeom prst="line">
                <a:avLst/>
              </a:prstGeom>
              <a:noFill/>
              <a:ln w="15875">
                <a:solidFill>
                  <a:srgbClr val="1E7C34"/>
                </a:solidFill>
                <a:round/>
                <a:headEnd type="none" w="sm" len="sm"/>
                <a:tailEnd type="none" w="sm" len="sm"/>
              </a:ln>
              <a:effectLst/>
            </p:spPr>
            <p:txBody>
              <a:bodyPr/>
              <a:lstStyle/>
              <a:p>
                <a:endParaRPr lang="en-US">
                  <a:solidFill>
                    <a:schemeClr val="bg1"/>
                  </a:solidFill>
                </a:endParaRPr>
              </a:p>
            </p:txBody>
          </p:sp>
          <p:sp>
            <p:nvSpPr>
              <p:cNvPr id="8" name="Line 5"/>
              <p:cNvSpPr>
                <a:spLocks noChangeShapeType="1"/>
              </p:cNvSpPr>
              <p:nvPr/>
            </p:nvSpPr>
            <p:spPr bwMode="auto">
              <a:xfrm>
                <a:off x="5172" y="2334"/>
                <a:ext cx="0" cy="330"/>
              </a:xfrm>
              <a:prstGeom prst="line">
                <a:avLst/>
              </a:prstGeom>
              <a:noFill/>
              <a:ln w="12700">
                <a:solidFill>
                  <a:srgbClr val="1E7C34"/>
                </a:solidFill>
                <a:round/>
                <a:headEnd type="none" w="sm" len="sm"/>
                <a:tailEnd type="none" w="sm" len="sm"/>
              </a:ln>
              <a:effectLst/>
            </p:spPr>
            <p:txBody>
              <a:bodyPr/>
              <a:lstStyle/>
              <a:p>
                <a:endParaRPr lang="en-US">
                  <a:solidFill>
                    <a:schemeClr val="bg1"/>
                  </a:solidFill>
                </a:endParaRPr>
              </a:p>
            </p:txBody>
          </p:sp>
        </p:grpSp>
        <p:grpSp>
          <p:nvGrpSpPr>
            <p:cNvPr id="9" name="Group 6"/>
            <p:cNvGrpSpPr>
              <a:grpSpLocks/>
            </p:cNvGrpSpPr>
            <p:nvPr/>
          </p:nvGrpSpPr>
          <p:grpSpPr bwMode="auto">
            <a:xfrm>
              <a:off x="2143216" y="1447158"/>
              <a:ext cx="3114584" cy="937461"/>
              <a:chOff x="2466" y="1926"/>
              <a:chExt cx="2369" cy="748"/>
            </a:xfrm>
          </p:grpSpPr>
          <p:pic>
            <p:nvPicPr>
              <p:cNvPr id="1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70" y="1938"/>
                <a:ext cx="2365" cy="736"/>
              </a:xfrm>
              <a:prstGeom prst="rect">
                <a:avLst/>
              </a:prstGeom>
              <a:noFill/>
              <a:ln w="12700">
                <a:noFill/>
                <a:miter lim="800000"/>
                <a:headEnd type="none" w="sm" len="sm"/>
                <a:tailEnd type="none" w="sm" len="sm"/>
              </a:ln>
              <a:effectLst/>
            </p:spPr>
          </p:pic>
          <p:sp>
            <p:nvSpPr>
              <p:cNvPr id="11" name="Text Box 8"/>
              <p:cNvSpPr txBox="1">
                <a:spLocks noChangeArrowheads="1"/>
              </p:cNvSpPr>
              <p:nvPr/>
            </p:nvSpPr>
            <p:spPr bwMode="auto">
              <a:xfrm>
                <a:off x="2526" y="2140"/>
                <a:ext cx="926" cy="213"/>
              </a:xfrm>
              <a:prstGeom prst="rect">
                <a:avLst/>
              </a:prstGeom>
              <a:noFill/>
              <a:ln w="12700">
                <a:noFill/>
                <a:miter lim="800000"/>
                <a:headEnd type="none" w="sm" len="sm"/>
                <a:tailEnd type="none" w="sm" len="sm"/>
              </a:ln>
              <a:effectLst/>
            </p:spPr>
            <p:txBody>
              <a:bodyPr wrap="none">
                <a:spAutoFit/>
              </a:bodyPr>
              <a:lstStyle/>
              <a:p>
                <a:pPr algn="l" rtl="0" eaLnBrk="0" hangingPunct="0">
                  <a:lnSpc>
                    <a:spcPct val="80000"/>
                  </a:lnSpc>
                </a:pPr>
                <a:r>
                  <a:rPr lang="en-US" sz="2000" b="1" dirty="0" err="1"/>
                  <a:t>Raloxifene</a:t>
                </a:r>
                <a:endParaRPr lang="en-US" sz="2000" b="1" dirty="0"/>
              </a:p>
            </p:txBody>
          </p:sp>
          <p:sp>
            <p:nvSpPr>
              <p:cNvPr id="12" name="Rectangle 9"/>
              <p:cNvSpPr>
                <a:spLocks noChangeArrowheads="1"/>
              </p:cNvSpPr>
              <p:nvPr/>
            </p:nvSpPr>
            <p:spPr bwMode="auto">
              <a:xfrm>
                <a:off x="2466" y="1926"/>
                <a:ext cx="420" cy="78"/>
              </a:xfrm>
              <a:prstGeom prst="rect">
                <a:avLst/>
              </a:prstGeom>
              <a:solidFill>
                <a:srgbClr val="FAF501"/>
              </a:solidFill>
              <a:ln w="6350">
                <a:solidFill>
                  <a:srgbClr val="FAF501"/>
                </a:solidFill>
                <a:miter lim="800000"/>
                <a:headEnd type="none" w="sm" len="sm"/>
                <a:tailEnd type="none" w="sm" len="sm"/>
              </a:ln>
              <a:effectLst/>
            </p:spPr>
            <p:txBody>
              <a:bodyPr wrap="none" anchor="ctr"/>
              <a:lstStyle/>
              <a:p>
                <a:endParaRPr lang="en-US">
                  <a:solidFill>
                    <a:schemeClr val="bg1"/>
                  </a:solidFill>
                </a:endParaRPr>
              </a:p>
            </p:txBody>
          </p:sp>
        </p:grpSp>
        <p:grpSp>
          <p:nvGrpSpPr>
            <p:cNvPr id="13" name="Group 10"/>
            <p:cNvGrpSpPr>
              <a:grpSpLocks/>
            </p:cNvGrpSpPr>
            <p:nvPr/>
          </p:nvGrpSpPr>
          <p:grpSpPr bwMode="auto">
            <a:xfrm>
              <a:off x="3722014" y="1031207"/>
              <a:ext cx="2011274" cy="958767"/>
              <a:chOff x="3829" y="1578"/>
              <a:chExt cx="1372" cy="765"/>
            </a:xfrm>
          </p:grpSpPr>
          <p:grpSp>
            <p:nvGrpSpPr>
              <p:cNvPr id="14" name="Group 13"/>
              <p:cNvGrpSpPr>
                <a:grpSpLocks/>
              </p:cNvGrpSpPr>
              <p:nvPr/>
            </p:nvGrpSpPr>
            <p:grpSpPr bwMode="auto">
              <a:xfrm>
                <a:off x="3829" y="1578"/>
                <a:ext cx="1372" cy="765"/>
                <a:chOff x="3829" y="1581"/>
                <a:chExt cx="1372" cy="765"/>
              </a:xfrm>
            </p:grpSpPr>
            <p:pic>
              <p:nvPicPr>
                <p:cNvPr id="1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29" y="1581"/>
                  <a:ext cx="1345" cy="765"/>
                </a:xfrm>
                <a:prstGeom prst="rect">
                  <a:avLst/>
                </a:prstGeom>
                <a:noFill/>
                <a:ln w="12700">
                  <a:noFill/>
                  <a:miter lim="800000"/>
                  <a:headEnd type="none" w="sm" len="sm"/>
                  <a:tailEnd type="none" w="sm" len="sm"/>
                </a:ln>
                <a:effectLst/>
              </p:spPr>
            </p:pic>
            <p:sp>
              <p:nvSpPr>
                <p:cNvPr id="17" name="Text Box 13"/>
                <p:cNvSpPr txBox="1">
                  <a:spLocks noChangeArrowheads="1"/>
                </p:cNvSpPr>
                <p:nvPr/>
              </p:nvSpPr>
              <p:spPr bwMode="auto">
                <a:xfrm>
                  <a:off x="4558" y="1661"/>
                  <a:ext cx="371" cy="181"/>
                </a:xfrm>
                <a:prstGeom prst="rect">
                  <a:avLst/>
                </a:prstGeom>
                <a:noFill/>
                <a:ln w="12700">
                  <a:noFill/>
                  <a:miter lim="800000"/>
                  <a:headEnd type="none" w="sm" len="sm"/>
                  <a:tailEnd type="none" w="sm" len="sm"/>
                </a:ln>
                <a:effectLst/>
              </p:spPr>
              <p:txBody>
                <a:bodyPr wrap="none">
                  <a:spAutoFit/>
                </a:bodyPr>
                <a:lstStyle/>
                <a:p>
                  <a:pPr algn="l" rtl="0" eaLnBrk="0" hangingPunct="0">
                    <a:lnSpc>
                      <a:spcPct val="80000"/>
                    </a:lnSpc>
                  </a:pPr>
                  <a:r>
                    <a:rPr lang="en-US" sz="1600" b="1" dirty="0">
                      <a:solidFill>
                        <a:schemeClr val="bg1"/>
                      </a:solidFill>
                    </a:rPr>
                    <a:t>PTH</a:t>
                  </a:r>
                </a:p>
              </p:txBody>
            </p:sp>
            <p:sp>
              <p:nvSpPr>
                <p:cNvPr id="18" name="Line 14"/>
                <p:cNvSpPr>
                  <a:spLocks noChangeShapeType="1"/>
                </p:cNvSpPr>
                <p:nvPr/>
              </p:nvSpPr>
              <p:spPr bwMode="auto">
                <a:xfrm flipH="1" flipV="1">
                  <a:off x="5169" y="1581"/>
                  <a:ext cx="0" cy="750"/>
                </a:xfrm>
                <a:prstGeom prst="line">
                  <a:avLst/>
                </a:prstGeom>
                <a:noFill/>
                <a:ln w="12700">
                  <a:solidFill>
                    <a:srgbClr val="41B8D4"/>
                  </a:solidFill>
                  <a:round/>
                  <a:headEnd type="none" w="sm" len="sm"/>
                  <a:tailEnd type="none" w="sm" len="sm"/>
                </a:ln>
                <a:effectLst/>
              </p:spPr>
              <p:txBody>
                <a:bodyPr/>
                <a:lstStyle/>
                <a:p>
                  <a:endParaRPr lang="en-US">
                    <a:solidFill>
                      <a:schemeClr val="bg1"/>
                    </a:solidFill>
                  </a:endParaRPr>
                </a:p>
              </p:txBody>
            </p:sp>
            <p:sp>
              <p:nvSpPr>
                <p:cNvPr id="19" name="Freeform 15"/>
                <p:cNvSpPr>
                  <a:spLocks/>
                </p:cNvSpPr>
                <p:nvPr/>
              </p:nvSpPr>
              <p:spPr bwMode="auto">
                <a:xfrm>
                  <a:off x="4761" y="2133"/>
                  <a:ext cx="440" cy="213"/>
                </a:xfrm>
                <a:custGeom>
                  <a:avLst/>
                  <a:gdLst/>
                  <a:ahLst/>
                  <a:cxnLst>
                    <a:cxn ang="0">
                      <a:pos x="411" y="213"/>
                    </a:cxn>
                    <a:cxn ang="0">
                      <a:pos x="372" y="174"/>
                    </a:cxn>
                    <a:cxn ang="0">
                      <a:pos x="0" y="0"/>
                    </a:cxn>
                  </a:cxnLst>
                  <a:rect l="0" t="0" r="r" b="b"/>
                  <a:pathLst>
                    <a:path w="440" h="213">
                      <a:moveTo>
                        <a:pt x="411" y="213"/>
                      </a:moveTo>
                      <a:cubicBezTo>
                        <a:pt x="405" y="207"/>
                        <a:pt x="440" y="209"/>
                        <a:pt x="372" y="174"/>
                      </a:cubicBezTo>
                      <a:cubicBezTo>
                        <a:pt x="304" y="139"/>
                        <a:pt x="77" y="36"/>
                        <a:pt x="0" y="0"/>
                      </a:cubicBezTo>
                    </a:path>
                  </a:pathLst>
                </a:custGeom>
                <a:noFill/>
                <a:ln w="12700" cap="flat" cmpd="sng">
                  <a:solidFill>
                    <a:srgbClr val="41B8D4"/>
                  </a:solidFill>
                  <a:prstDash val="solid"/>
                  <a:round/>
                  <a:headEnd type="none" w="sm" len="sm"/>
                  <a:tailEnd type="none" w="sm" len="sm"/>
                </a:ln>
                <a:effectLst/>
              </p:spPr>
              <p:txBody>
                <a:bodyPr/>
                <a:lstStyle/>
                <a:p>
                  <a:endParaRPr lang="en-US">
                    <a:solidFill>
                      <a:schemeClr val="bg1"/>
                    </a:solidFill>
                  </a:endParaRPr>
                </a:p>
              </p:txBody>
            </p:sp>
            <p:sp>
              <p:nvSpPr>
                <p:cNvPr id="20" name="Freeform 16"/>
                <p:cNvSpPr>
                  <a:spLocks/>
                </p:cNvSpPr>
                <p:nvPr/>
              </p:nvSpPr>
              <p:spPr bwMode="auto">
                <a:xfrm>
                  <a:off x="4380" y="2088"/>
                  <a:ext cx="395" cy="48"/>
                </a:xfrm>
                <a:custGeom>
                  <a:avLst/>
                  <a:gdLst/>
                  <a:ahLst/>
                  <a:cxnLst>
                    <a:cxn ang="0">
                      <a:pos x="0" y="0"/>
                    </a:cxn>
                    <a:cxn ang="0">
                      <a:pos x="333" y="39"/>
                    </a:cxn>
                    <a:cxn ang="0">
                      <a:pos x="372" y="48"/>
                    </a:cxn>
                  </a:cxnLst>
                  <a:rect l="0" t="0" r="r" b="b"/>
                  <a:pathLst>
                    <a:path w="395" h="48">
                      <a:moveTo>
                        <a:pt x="0" y="0"/>
                      </a:moveTo>
                      <a:cubicBezTo>
                        <a:pt x="135" y="15"/>
                        <a:pt x="271" y="31"/>
                        <a:pt x="333" y="39"/>
                      </a:cubicBezTo>
                      <a:cubicBezTo>
                        <a:pt x="395" y="47"/>
                        <a:pt x="383" y="47"/>
                        <a:pt x="372" y="48"/>
                      </a:cubicBezTo>
                    </a:path>
                  </a:pathLst>
                </a:custGeom>
                <a:noFill/>
                <a:ln w="12700" cap="flat" cmpd="sng">
                  <a:solidFill>
                    <a:srgbClr val="41B8D4"/>
                  </a:solidFill>
                  <a:prstDash val="solid"/>
                  <a:round/>
                  <a:headEnd type="none" w="sm" len="sm"/>
                  <a:tailEnd type="none" w="sm" len="sm"/>
                </a:ln>
                <a:effectLst/>
              </p:spPr>
              <p:txBody>
                <a:bodyPr/>
                <a:lstStyle/>
                <a:p>
                  <a:endParaRPr lang="en-US">
                    <a:solidFill>
                      <a:schemeClr val="bg1"/>
                    </a:solidFill>
                  </a:endParaRPr>
                </a:p>
              </p:txBody>
            </p:sp>
          </p:grpSp>
          <p:sp>
            <p:nvSpPr>
              <p:cNvPr id="15" name="Freeform 17"/>
              <p:cNvSpPr>
                <a:spLocks/>
              </p:cNvSpPr>
              <p:nvPr/>
            </p:nvSpPr>
            <p:spPr bwMode="auto">
              <a:xfrm>
                <a:off x="3831" y="1914"/>
                <a:ext cx="1341" cy="429"/>
              </a:xfrm>
              <a:custGeom>
                <a:avLst/>
                <a:gdLst/>
                <a:ahLst/>
                <a:cxnLst>
                  <a:cxn ang="0">
                    <a:pos x="0" y="0"/>
                  </a:cxn>
                  <a:cxn ang="0">
                    <a:pos x="27" y="39"/>
                  </a:cxn>
                  <a:cxn ang="0">
                    <a:pos x="135" y="93"/>
                  </a:cxn>
                  <a:cxn ang="0">
                    <a:pos x="276" y="129"/>
                  </a:cxn>
                  <a:cxn ang="0">
                    <a:pos x="549" y="177"/>
                  </a:cxn>
                  <a:cxn ang="0">
                    <a:pos x="879" y="222"/>
                  </a:cxn>
                  <a:cxn ang="0">
                    <a:pos x="945" y="240"/>
                  </a:cxn>
                  <a:cxn ang="0">
                    <a:pos x="1011" y="264"/>
                  </a:cxn>
                  <a:cxn ang="0">
                    <a:pos x="1101" y="306"/>
                  </a:cxn>
                  <a:cxn ang="0">
                    <a:pos x="1341" y="429"/>
                  </a:cxn>
                </a:cxnLst>
                <a:rect l="0" t="0" r="r" b="b"/>
                <a:pathLst>
                  <a:path w="1341" h="429">
                    <a:moveTo>
                      <a:pt x="0" y="0"/>
                    </a:moveTo>
                    <a:cubicBezTo>
                      <a:pt x="2" y="12"/>
                      <a:pt x="5" y="24"/>
                      <a:pt x="27" y="39"/>
                    </a:cubicBezTo>
                    <a:cubicBezTo>
                      <a:pt x="49" y="54"/>
                      <a:pt x="94" y="78"/>
                      <a:pt x="135" y="93"/>
                    </a:cubicBezTo>
                    <a:cubicBezTo>
                      <a:pt x="176" y="108"/>
                      <a:pt x="207" y="115"/>
                      <a:pt x="276" y="129"/>
                    </a:cubicBezTo>
                    <a:cubicBezTo>
                      <a:pt x="345" y="143"/>
                      <a:pt x="449" y="162"/>
                      <a:pt x="549" y="177"/>
                    </a:cubicBezTo>
                    <a:cubicBezTo>
                      <a:pt x="649" y="192"/>
                      <a:pt x="813" y="212"/>
                      <a:pt x="879" y="222"/>
                    </a:cubicBezTo>
                    <a:cubicBezTo>
                      <a:pt x="945" y="232"/>
                      <a:pt x="923" y="233"/>
                      <a:pt x="945" y="240"/>
                    </a:cubicBezTo>
                    <a:cubicBezTo>
                      <a:pt x="967" y="247"/>
                      <a:pt x="985" y="253"/>
                      <a:pt x="1011" y="264"/>
                    </a:cubicBezTo>
                    <a:cubicBezTo>
                      <a:pt x="1037" y="275"/>
                      <a:pt x="1046" y="279"/>
                      <a:pt x="1101" y="306"/>
                    </a:cubicBezTo>
                    <a:cubicBezTo>
                      <a:pt x="1156" y="333"/>
                      <a:pt x="1291" y="404"/>
                      <a:pt x="1341" y="429"/>
                    </a:cubicBezTo>
                  </a:path>
                </a:pathLst>
              </a:custGeom>
              <a:noFill/>
              <a:ln w="19050" cap="flat" cmpd="sng">
                <a:solidFill>
                  <a:srgbClr val="1E7C34"/>
                </a:solidFill>
                <a:prstDash val="solid"/>
                <a:round/>
                <a:headEnd type="none" w="sm" len="sm"/>
                <a:tailEnd type="none" w="sm" len="sm"/>
              </a:ln>
              <a:effectLst/>
            </p:spPr>
            <p:txBody>
              <a:bodyPr/>
              <a:lstStyle/>
              <a:p>
                <a:endParaRPr lang="en-US">
                  <a:solidFill>
                    <a:schemeClr val="bg1"/>
                  </a:solidFill>
                </a:endParaRPr>
              </a:p>
            </p:txBody>
          </p:sp>
        </p:grpSp>
        <p:grpSp>
          <p:nvGrpSpPr>
            <p:cNvPr id="21" name="Group 18"/>
            <p:cNvGrpSpPr>
              <a:grpSpLocks/>
            </p:cNvGrpSpPr>
            <p:nvPr/>
          </p:nvGrpSpPr>
          <p:grpSpPr bwMode="auto">
            <a:xfrm>
              <a:off x="3640217" y="2378488"/>
              <a:ext cx="1618834" cy="228098"/>
              <a:chOff x="3774" y="2653"/>
              <a:chExt cx="1406" cy="182"/>
            </a:xfrm>
          </p:grpSpPr>
          <p:pic>
            <p:nvPicPr>
              <p:cNvPr id="22"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76" y="2662"/>
                <a:ext cx="1404" cy="156"/>
              </a:xfrm>
              <a:prstGeom prst="rect">
                <a:avLst/>
              </a:prstGeom>
              <a:noFill/>
              <a:ln w="12700">
                <a:noFill/>
                <a:miter lim="800000"/>
                <a:headEnd type="none" w="sm" len="sm"/>
                <a:tailEnd type="none" w="sm" len="sm"/>
              </a:ln>
              <a:effectLst/>
            </p:spPr>
          </p:pic>
          <p:sp>
            <p:nvSpPr>
              <p:cNvPr id="23" name="Text Box 20"/>
              <p:cNvSpPr txBox="1">
                <a:spLocks noChangeArrowheads="1"/>
              </p:cNvSpPr>
              <p:nvPr/>
            </p:nvSpPr>
            <p:spPr bwMode="auto">
              <a:xfrm>
                <a:off x="4270" y="2653"/>
                <a:ext cx="731" cy="182"/>
              </a:xfrm>
              <a:prstGeom prst="rect">
                <a:avLst/>
              </a:prstGeom>
              <a:noFill/>
              <a:ln w="12700">
                <a:noFill/>
                <a:miter lim="800000"/>
                <a:headEnd type="none" w="sm" len="sm"/>
                <a:tailEnd type="none" w="sm" len="sm"/>
              </a:ln>
              <a:effectLst/>
            </p:spPr>
            <p:txBody>
              <a:bodyPr wrap="none">
                <a:spAutoFit/>
              </a:bodyPr>
              <a:lstStyle/>
              <a:p>
                <a:pPr algn="l" rtl="0" eaLnBrk="0" hangingPunct="0">
                  <a:lnSpc>
                    <a:spcPct val="80000"/>
                  </a:lnSpc>
                </a:pPr>
                <a:r>
                  <a:rPr lang="en-US" sz="1600" b="1">
                    <a:solidFill>
                      <a:schemeClr val="bg1"/>
                    </a:solidFill>
                  </a:rPr>
                  <a:t>Calcitonin</a:t>
                </a:r>
              </a:p>
            </p:txBody>
          </p:sp>
          <p:sp>
            <p:nvSpPr>
              <p:cNvPr id="24" name="Freeform 21"/>
              <p:cNvSpPr>
                <a:spLocks/>
              </p:cNvSpPr>
              <p:nvPr/>
            </p:nvSpPr>
            <p:spPr bwMode="auto">
              <a:xfrm>
                <a:off x="3774" y="2668"/>
                <a:ext cx="738" cy="150"/>
              </a:xfrm>
              <a:custGeom>
                <a:avLst/>
                <a:gdLst/>
                <a:ahLst/>
                <a:cxnLst>
                  <a:cxn ang="0">
                    <a:pos x="0" y="0"/>
                  </a:cxn>
                  <a:cxn ang="0">
                    <a:pos x="69" y="72"/>
                  </a:cxn>
                  <a:cxn ang="0">
                    <a:pos x="273" y="138"/>
                  </a:cxn>
                  <a:cxn ang="0">
                    <a:pos x="738" y="147"/>
                  </a:cxn>
                </a:cxnLst>
                <a:rect l="0" t="0" r="r" b="b"/>
                <a:pathLst>
                  <a:path w="738" h="150">
                    <a:moveTo>
                      <a:pt x="0" y="0"/>
                    </a:moveTo>
                    <a:cubicBezTo>
                      <a:pt x="11" y="12"/>
                      <a:pt x="24" y="49"/>
                      <a:pt x="69" y="72"/>
                    </a:cubicBezTo>
                    <a:cubicBezTo>
                      <a:pt x="114" y="95"/>
                      <a:pt x="162" y="126"/>
                      <a:pt x="273" y="138"/>
                    </a:cubicBezTo>
                    <a:cubicBezTo>
                      <a:pt x="384" y="150"/>
                      <a:pt x="641" y="145"/>
                      <a:pt x="738" y="147"/>
                    </a:cubicBezTo>
                  </a:path>
                </a:pathLst>
              </a:custGeom>
              <a:noFill/>
              <a:ln w="12700" cap="flat" cmpd="sng">
                <a:solidFill>
                  <a:srgbClr val="CB1009"/>
                </a:solidFill>
                <a:prstDash val="solid"/>
                <a:round/>
                <a:headEnd type="none" w="sm" len="sm"/>
                <a:tailEnd type="none" w="sm" len="sm"/>
              </a:ln>
              <a:effectLst/>
            </p:spPr>
            <p:txBody>
              <a:bodyPr/>
              <a:lstStyle/>
              <a:p>
                <a:endParaRPr lang="en-US">
                  <a:solidFill>
                    <a:schemeClr val="bg1"/>
                  </a:solidFill>
                </a:endParaRPr>
              </a:p>
            </p:txBody>
          </p:sp>
          <p:sp>
            <p:nvSpPr>
              <p:cNvPr id="25" name="Line 22"/>
              <p:cNvSpPr>
                <a:spLocks noChangeShapeType="1"/>
              </p:cNvSpPr>
              <p:nvPr/>
            </p:nvSpPr>
            <p:spPr bwMode="auto">
              <a:xfrm>
                <a:off x="4494" y="2815"/>
                <a:ext cx="681" cy="0"/>
              </a:xfrm>
              <a:prstGeom prst="line">
                <a:avLst/>
              </a:prstGeom>
              <a:noFill/>
              <a:ln w="12700">
                <a:solidFill>
                  <a:srgbClr val="CB1009"/>
                </a:solidFill>
                <a:round/>
                <a:headEnd type="none" w="sm" len="sm"/>
                <a:tailEnd type="none" w="sm" len="sm"/>
              </a:ln>
              <a:effectLst/>
            </p:spPr>
            <p:txBody>
              <a:bodyPr/>
              <a:lstStyle/>
              <a:p>
                <a:endParaRPr lang="en-US">
                  <a:solidFill>
                    <a:schemeClr val="bg1"/>
                  </a:solidFill>
                </a:endParaRPr>
              </a:p>
            </p:txBody>
          </p:sp>
        </p:grpSp>
        <p:grpSp>
          <p:nvGrpSpPr>
            <p:cNvPr id="26" name="Group 23"/>
            <p:cNvGrpSpPr>
              <a:grpSpLocks/>
            </p:cNvGrpSpPr>
            <p:nvPr/>
          </p:nvGrpSpPr>
          <p:grpSpPr bwMode="auto">
            <a:xfrm>
              <a:off x="1268346" y="2124075"/>
              <a:ext cx="1604577" cy="852237"/>
              <a:chOff x="1716" y="2450"/>
              <a:chExt cx="1392" cy="680"/>
            </a:xfrm>
          </p:grpSpPr>
          <p:graphicFrame>
            <p:nvGraphicFramePr>
              <p:cNvPr id="27" name="Object 24"/>
              <p:cNvGraphicFramePr>
                <a:graphicFrameLocks noChangeAspect="1"/>
              </p:cNvGraphicFramePr>
              <p:nvPr/>
            </p:nvGraphicFramePr>
            <p:xfrm>
              <a:off x="1716" y="2450"/>
              <a:ext cx="1392" cy="680"/>
            </p:xfrm>
            <a:graphic>
              <a:graphicData uri="http://schemas.openxmlformats.org/presentationml/2006/ole">
                <mc:AlternateContent xmlns:mc="http://schemas.openxmlformats.org/markup-compatibility/2006">
                  <mc:Choice xmlns:v="urn:schemas-microsoft-com:vml" Requires="v">
                    <p:oleObj spid="_x0000_s161830" name="Image" r:id="rId7" imgW="3809524" imgH="1866667" progId="">
                      <p:embed/>
                    </p:oleObj>
                  </mc:Choice>
                  <mc:Fallback>
                    <p:oleObj name="Image" r:id="rId7" imgW="3809524" imgH="1866667" progId="">
                      <p:embed/>
                      <p:pic>
                        <p:nvPicPr>
                          <p:cNvPr id="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 y="2450"/>
                            <a:ext cx="1392" cy="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25"/>
              <p:cNvSpPr txBox="1">
                <a:spLocks noChangeArrowheads="1"/>
              </p:cNvSpPr>
              <p:nvPr/>
            </p:nvSpPr>
            <p:spPr bwMode="auto">
              <a:xfrm>
                <a:off x="1846" y="2665"/>
                <a:ext cx="399" cy="198"/>
              </a:xfrm>
              <a:prstGeom prst="rect">
                <a:avLst/>
              </a:prstGeom>
              <a:noFill/>
              <a:ln w="12700">
                <a:noFill/>
                <a:miter lim="800000"/>
                <a:headEnd type="none" w="sm" len="sm"/>
                <a:tailEnd type="none" w="sm" len="sm"/>
              </a:ln>
              <a:effectLst/>
            </p:spPr>
            <p:txBody>
              <a:bodyPr wrap="none">
                <a:spAutoFit/>
              </a:bodyPr>
              <a:lstStyle/>
              <a:p>
                <a:pPr algn="l" rtl="0" eaLnBrk="0" hangingPunct="0">
                  <a:lnSpc>
                    <a:spcPct val="80000"/>
                  </a:lnSpc>
                </a:pPr>
                <a:r>
                  <a:rPr lang="en-US">
                    <a:solidFill>
                      <a:schemeClr val="bg1"/>
                    </a:solidFill>
                    <a:effectLst>
                      <a:outerShdw blurRad="38100" dist="38100" dir="2700000" algn="tl">
                        <a:srgbClr val="C0C0C0"/>
                      </a:outerShdw>
                    </a:effectLst>
                  </a:rPr>
                  <a:t>HRT</a:t>
                </a:r>
              </a:p>
            </p:txBody>
          </p:sp>
          <p:sp>
            <p:nvSpPr>
              <p:cNvPr id="29" name="Text Box 26"/>
              <p:cNvSpPr txBox="1">
                <a:spLocks noChangeArrowheads="1"/>
              </p:cNvSpPr>
              <p:nvPr/>
            </p:nvSpPr>
            <p:spPr bwMode="auto">
              <a:xfrm>
                <a:off x="2510" y="2457"/>
                <a:ext cx="399" cy="198"/>
              </a:xfrm>
              <a:prstGeom prst="rect">
                <a:avLst/>
              </a:prstGeom>
              <a:noFill/>
              <a:ln w="12700">
                <a:noFill/>
                <a:miter lim="800000"/>
                <a:headEnd type="none" w="sm" len="sm"/>
                <a:tailEnd type="none" w="sm" len="sm"/>
              </a:ln>
              <a:effectLst/>
            </p:spPr>
            <p:txBody>
              <a:bodyPr wrap="none">
                <a:spAutoFit/>
              </a:bodyPr>
              <a:lstStyle/>
              <a:p>
                <a:pPr algn="l" rtl="0" eaLnBrk="0" hangingPunct="0">
                  <a:lnSpc>
                    <a:spcPct val="80000"/>
                  </a:lnSpc>
                </a:pPr>
                <a:r>
                  <a:rPr lang="en-US">
                    <a:solidFill>
                      <a:schemeClr val="bg1"/>
                    </a:solidFill>
                    <a:effectLst>
                      <a:outerShdw blurRad="38100" dist="38100" dir="2700000" algn="tl">
                        <a:srgbClr val="C0C0C0"/>
                      </a:outerShdw>
                    </a:effectLst>
                  </a:rPr>
                  <a:t>HRT</a:t>
                </a:r>
              </a:p>
            </p:txBody>
          </p:sp>
        </p:grpSp>
        <p:grpSp>
          <p:nvGrpSpPr>
            <p:cNvPr id="30" name="Group 27"/>
            <p:cNvGrpSpPr>
              <a:grpSpLocks/>
            </p:cNvGrpSpPr>
            <p:nvPr/>
          </p:nvGrpSpPr>
          <p:grpSpPr bwMode="auto">
            <a:xfrm>
              <a:off x="1048008" y="252914"/>
              <a:ext cx="4401570" cy="3074319"/>
              <a:chOff x="1524" y="957"/>
              <a:chExt cx="3821" cy="2453"/>
            </a:xfrm>
          </p:grpSpPr>
          <p:sp>
            <p:nvSpPr>
              <p:cNvPr id="31" name="Freeform 28"/>
              <p:cNvSpPr>
                <a:spLocks/>
              </p:cNvSpPr>
              <p:nvPr/>
            </p:nvSpPr>
            <p:spPr bwMode="auto">
              <a:xfrm>
                <a:off x="1528" y="1000"/>
                <a:ext cx="3672" cy="2280"/>
              </a:xfrm>
              <a:custGeom>
                <a:avLst/>
                <a:gdLst/>
                <a:ahLst/>
                <a:cxnLst>
                  <a:cxn ang="0">
                    <a:pos x="0" y="2280"/>
                  </a:cxn>
                  <a:cxn ang="0">
                    <a:pos x="1728" y="1864"/>
                  </a:cxn>
                  <a:cxn ang="0">
                    <a:pos x="3072" y="800"/>
                  </a:cxn>
                  <a:cxn ang="0">
                    <a:pos x="3672" y="0"/>
                  </a:cxn>
                </a:cxnLst>
                <a:rect l="0" t="0" r="r" b="b"/>
                <a:pathLst>
                  <a:path w="3672" h="2280">
                    <a:moveTo>
                      <a:pt x="0" y="2280"/>
                    </a:moveTo>
                    <a:cubicBezTo>
                      <a:pt x="288" y="2211"/>
                      <a:pt x="1216" y="2111"/>
                      <a:pt x="1728" y="1864"/>
                    </a:cubicBezTo>
                    <a:cubicBezTo>
                      <a:pt x="2240" y="1617"/>
                      <a:pt x="2748" y="1111"/>
                      <a:pt x="3072" y="800"/>
                    </a:cubicBezTo>
                    <a:cubicBezTo>
                      <a:pt x="3384" y="448"/>
                      <a:pt x="3547" y="167"/>
                      <a:pt x="3672" y="0"/>
                    </a:cubicBezTo>
                  </a:path>
                </a:pathLst>
              </a:custGeom>
              <a:noFill/>
              <a:ln w="38100" cap="flat" cmpd="sng">
                <a:solidFill>
                  <a:schemeClr val="tx1"/>
                </a:solidFill>
                <a:prstDash val="dash"/>
                <a:round/>
                <a:headEnd type="none" w="sm" len="sm"/>
                <a:tailEnd type="none" w="sm" len="sm"/>
              </a:ln>
              <a:effectLst/>
            </p:spPr>
            <p:txBody>
              <a:bodyPr/>
              <a:lstStyle/>
              <a:p>
                <a:endParaRPr lang="en-US">
                  <a:solidFill>
                    <a:schemeClr val="bg1"/>
                  </a:solidFill>
                </a:endParaRPr>
              </a:p>
            </p:txBody>
          </p:sp>
          <p:sp>
            <p:nvSpPr>
              <p:cNvPr id="32" name="AutoShape 29"/>
              <p:cNvSpPr>
                <a:spLocks noChangeArrowheads="1"/>
              </p:cNvSpPr>
              <p:nvPr/>
            </p:nvSpPr>
            <p:spPr bwMode="auto">
              <a:xfrm rot="1234886">
                <a:off x="5033" y="957"/>
                <a:ext cx="312" cy="114"/>
              </a:xfrm>
              <a:prstGeom prst="triangle">
                <a:avLst>
                  <a:gd name="adj" fmla="val 50000"/>
                </a:avLst>
              </a:prstGeom>
              <a:solidFill>
                <a:schemeClr val="tx1"/>
              </a:solidFill>
              <a:ln w="12700">
                <a:noFill/>
                <a:miter lim="800000"/>
                <a:headEnd type="none" w="sm" len="sm"/>
                <a:tailEnd type="none" w="sm" len="sm"/>
              </a:ln>
              <a:effectLst/>
            </p:spPr>
            <p:txBody>
              <a:bodyPr wrap="none" anchor="ctr"/>
              <a:lstStyle/>
              <a:p>
                <a:endParaRPr lang="en-US">
                  <a:solidFill>
                    <a:schemeClr val="bg1"/>
                  </a:solidFill>
                </a:endParaRPr>
              </a:p>
            </p:txBody>
          </p:sp>
          <p:sp>
            <p:nvSpPr>
              <p:cNvPr id="33" name="AutoShape 30"/>
              <p:cNvSpPr>
                <a:spLocks noChangeArrowheads="1"/>
              </p:cNvSpPr>
              <p:nvPr/>
            </p:nvSpPr>
            <p:spPr bwMode="auto">
              <a:xfrm rot="-5887235">
                <a:off x="1425" y="3197"/>
                <a:ext cx="312" cy="114"/>
              </a:xfrm>
              <a:prstGeom prst="triangle">
                <a:avLst>
                  <a:gd name="adj" fmla="val 50000"/>
                </a:avLst>
              </a:prstGeom>
              <a:solidFill>
                <a:schemeClr val="tx1"/>
              </a:solidFill>
              <a:ln w="12700">
                <a:noFill/>
                <a:miter lim="800000"/>
                <a:headEnd type="none" w="sm" len="sm"/>
                <a:tailEnd type="none" w="sm" len="sm"/>
              </a:ln>
              <a:effectLst/>
            </p:spPr>
            <p:txBody>
              <a:bodyPr wrap="none" anchor="ctr"/>
              <a:lstStyle/>
              <a:p>
                <a:endParaRPr lang="en-US">
                  <a:solidFill>
                    <a:schemeClr val="bg1"/>
                  </a:solidFill>
                </a:endParaRPr>
              </a:p>
            </p:txBody>
          </p:sp>
        </p:grpSp>
        <p:sp>
          <p:nvSpPr>
            <p:cNvPr id="36" name="Text Box 33"/>
            <p:cNvSpPr txBox="1">
              <a:spLocks noChangeArrowheads="1"/>
            </p:cNvSpPr>
            <p:nvPr/>
          </p:nvSpPr>
          <p:spPr bwMode="auto">
            <a:xfrm>
              <a:off x="1098606" y="497305"/>
              <a:ext cx="976549" cy="385626"/>
            </a:xfrm>
            <a:prstGeom prst="rect">
              <a:avLst/>
            </a:prstGeom>
            <a:noFill/>
            <a:ln w="12700">
              <a:noFill/>
              <a:miter lim="800000"/>
              <a:headEnd type="none" w="sm" len="sm"/>
              <a:tailEnd type="none" w="sm" len="sm"/>
            </a:ln>
            <a:effectLst/>
          </p:spPr>
          <p:txBody>
            <a:bodyPr wrap="none">
              <a:spAutoFit/>
            </a:bodyPr>
            <a:lstStyle/>
            <a:p>
              <a:pPr algn="ctr" rtl="0" eaLnBrk="0" hangingPunct="0">
                <a:lnSpc>
                  <a:spcPct val="80000"/>
                </a:lnSpc>
              </a:pPr>
              <a:r>
                <a:rPr lang="en-US" sz="1400" dirty="0">
                  <a:latin typeface="Bernard MT Condensed" pitchFamily="18" charset="0"/>
                </a:rPr>
                <a:t>During Hot </a:t>
              </a:r>
            </a:p>
            <a:p>
              <a:pPr algn="ctr" rtl="0" eaLnBrk="0" hangingPunct="0">
                <a:lnSpc>
                  <a:spcPct val="80000"/>
                </a:lnSpc>
              </a:pPr>
              <a:r>
                <a:rPr lang="en-US" sz="1400" dirty="0">
                  <a:latin typeface="Bernard MT Condensed" pitchFamily="18" charset="0"/>
                </a:rPr>
                <a:t>Flashes</a:t>
              </a:r>
            </a:p>
          </p:txBody>
        </p:sp>
        <p:sp>
          <p:nvSpPr>
            <p:cNvPr id="37" name="Text Box 36"/>
            <p:cNvSpPr txBox="1">
              <a:spLocks noChangeArrowheads="1"/>
            </p:cNvSpPr>
            <p:nvPr/>
          </p:nvSpPr>
          <p:spPr bwMode="auto">
            <a:xfrm>
              <a:off x="2095208" y="465542"/>
              <a:ext cx="1977528" cy="461664"/>
            </a:xfrm>
            <a:prstGeom prst="rect">
              <a:avLst/>
            </a:prstGeom>
            <a:noFill/>
            <a:ln w="12700">
              <a:noFill/>
              <a:miter lim="800000"/>
              <a:headEnd type="none" w="sm" len="sm"/>
              <a:tailEnd type="none" w="sm" len="sm"/>
            </a:ln>
            <a:effectLst/>
          </p:spPr>
          <p:txBody>
            <a:bodyPr wrap="none">
              <a:spAutoFit/>
            </a:bodyPr>
            <a:lstStyle/>
            <a:p>
              <a:pPr algn="ctr" rtl="0" eaLnBrk="0" hangingPunct="0"/>
              <a:r>
                <a:rPr lang="en-US" sz="1400" dirty="0">
                  <a:latin typeface="Bernard MT Condensed" pitchFamily="18" charset="0"/>
                </a:rPr>
                <a:t>Post Vasomotor Symptoms</a:t>
              </a:r>
            </a:p>
            <a:p>
              <a:pPr algn="ctr" rtl="0" eaLnBrk="0" hangingPunct="0"/>
              <a:r>
                <a:rPr lang="en-US" sz="1400" dirty="0">
                  <a:latin typeface="Bernard MT Condensed" pitchFamily="18" charset="0"/>
                </a:rPr>
                <a:t>Pre fracture</a:t>
              </a:r>
            </a:p>
          </p:txBody>
        </p:sp>
        <p:sp>
          <p:nvSpPr>
            <p:cNvPr id="38" name="Text Box 39"/>
            <p:cNvSpPr txBox="1">
              <a:spLocks noChangeArrowheads="1"/>
            </p:cNvSpPr>
            <p:nvPr/>
          </p:nvSpPr>
          <p:spPr bwMode="auto">
            <a:xfrm>
              <a:off x="4044931" y="497305"/>
              <a:ext cx="1089977" cy="233548"/>
            </a:xfrm>
            <a:prstGeom prst="rect">
              <a:avLst/>
            </a:prstGeom>
            <a:noFill/>
            <a:ln w="12700">
              <a:noFill/>
              <a:miter lim="800000"/>
              <a:headEnd type="none" w="sm" len="sm"/>
              <a:tailEnd type="none" w="sm" len="sm"/>
            </a:ln>
            <a:effectLst/>
          </p:spPr>
          <p:txBody>
            <a:bodyPr wrap="none">
              <a:spAutoFit/>
            </a:bodyPr>
            <a:lstStyle/>
            <a:p>
              <a:pPr algn="ctr" rtl="0" eaLnBrk="0" hangingPunct="0">
                <a:lnSpc>
                  <a:spcPct val="80000"/>
                </a:lnSpc>
              </a:pPr>
              <a:r>
                <a:rPr lang="en-US" sz="1400" dirty="0">
                  <a:latin typeface="Bernard MT Condensed" pitchFamily="18" charset="0"/>
                </a:rPr>
                <a:t>Post Fracture</a:t>
              </a:r>
            </a:p>
          </p:txBody>
        </p:sp>
        <p:grpSp>
          <p:nvGrpSpPr>
            <p:cNvPr id="39" name="Group 40"/>
            <p:cNvGrpSpPr>
              <a:grpSpLocks/>
            </p:cNvGrpSpPr>
            <p:nvPr/>
          </p:nvGrpSpPr>
          <p:grpSpPr bwMode="auto">
            <a:xfrm>
              <a:off x="380609" y="140118"/>
              <a:ext cx="904772" cy="3034213"/>
              <a:chOff x="945" y="867"/>
              <a:chExt cx="785" cy="2421"/>
            </a:xfrm>
          </p:grpSpPr>
          <p:grpSp>
            <p:nvGrpSpPr>
              <p:cNvPr id="40" name="Group 41"/>
              <p:cNvGrpSpPr>
                <a:grpSpLocks/>
              </p:cNvGrpSpPr>
              <p:nvPr/>
            </p:nvGrpSpPr>
            <p:grpSpPr bwMode="auto">
              <a:xfrm>
                <a:off x="1329" y="867"/>
                <a:ext cx="312" cy="2421"/>
                <a:chOff x="1329" y="867"/>
                <a:chExt cx="312" cy="2421"/>
              </a:xfrm>
            </p:grpSpPr>
            <p:sp>
              <p:nvSpPr>
                <p:cNvPr id="42" name="Line 42"/>
                <p:cNvSpPr>
                  <a:spLocks noChangeShapeType="1"/>
                </p:cNvSpPr>
                <p:nvPr/>
              </p:nvSpPr>
              <p:spPr bwMode="auto">
                <a:xfrm flipV="1">
                  <a:off x="1494" y="870"/>
                  <a:ext cx="0" cy="2418"/>
                </a:xfrm>
                <a:prstGeom prst="line">
                  <a:avLst/>
                </a:prstGeom>
                <a:noFill/>
                <a:ln w="28575">
                  <a:solidFill>
                    <a:schemeClr val="tx1"/>
                  </a:solidFill>
                  <a:round/>
                  <a:headEnd type="none" w="sm" len="sm"/>
                  <a:tailEnd type="none" w="sm" len="sm"/>
                </a:ln>
                <a:effectLst/>
              </p:spPr>
              <p:txBody>
                <a:bodyPr/>
                <a:lstStyle/>
                <a:p>
                  <a:endParaRPr lang="en-US">
                    <a:solidFill>
                      <a:schemeClr val="bg1"/>
                    </a:solidFill>
                  </a:endParaRPr>
                </a:p>
              </p:txBody>
            </p:sp>
            <p:sp>
              <p:nvSpPr>
                <p:cNvPr id="43" name="AutoShape 43"/>
                <p:cNvSpPr>
                  <a:spLocks noChangeArrowheads="1"/>
                </p:cNvSpPr>
                <p:nvPr/>
              </p:nvSpPr>
              <p:spPr bwMode="auto">
                <a:xfrm>
                  <a:off x="1329" y="867"/>
                  <a:ext cx="312" cy="114"/>
                </a:xfrm>
                <a:prstGeom prst="triangle">
                  <a:avLst>
                    <a:gd name="adj" fmla="val 50000"/>
                  </a:avLst>
                </a:prstGeom>
                <a:solidFill>
                  <a:schemeClr val="tx1"/>
                </a:solidFill>
                <a:ln w="12700">
                  <a:noFill/>
                  <a:miter lim="800000"/>
                  <a:headEnd type="none" w="sm" len="sm"/>
                  <a:tailEnd type="none" w="sm" len="sm"/>
                </a:ln>
                <a:effectLst/>
              </p:spPr>
              <p:txBody>
                <a:bodyPr wrap="none" anchor="ctr"/>
                <a:lstStyle/>
                <a:p>
                  <a:endParaRPr lang="en-US">
                    <a:solidFill>
                      <a:schemeClr val="bg1"/>
                    </a:solidFill>
                  </a:endParaRPr>
                </a:p>
              </p:txBody>
            </p:sp>
          </p:grpSp>
          <p:sp>
            <p:nvSpPr>
              <p:cNvPr id="41" name="Text Box 44"/>
              <p:cNvSpPr txBox="1">
                <a:spLocks noChangeArrowheads="1"/>
              </p:cNvSpPr>
              <p:nvPr/>
            </p:nvSpPr>
            <p:spPr bwMode="auto">
              <a:xfrm>
                <a:off x="945" y="1785"/>
                <a:ext cx="785" cy="304"/>
              </a:xfrm>
              <a:prstGeom prst="rect">
                <a:avLst/>
              </a:prstGeom>
              <a:noFill/>
              <a:ln w="12700">
                <a:noFill/>
                <a:miter lim="800000"/>
                <a:headEnd type="none" w="sm" len="sm"/>
                <a:tailEnd type="none" w="sm" len="sm"/>
              </a:ln>
              <a:effectLst/>
            </p:spPr>
            <p:txBody>
              <a:bodyPr wrap="none">
                <a:spAutoFit/>
              </a:bodyPr>
              <a:lstStyle/>
              <a:p>
                <a:pPr algn="ctr" rtl="0" eaLnBrk="0" hangingPunct="0">
                  <a:lnSpc>
                    <a:spcPct val="80000"/>
                  </a:lnSpc>
                </a:pPr>
                <a:r>
                  <a:rPr lang="en-US" sz="1600" b="1" dirty="0"/>
                  <a:t>Risk </a:t>
                </a:r>
              </a:p>
              <a:p>
                <a:pPr algn="ctr" rtl="0" eaLnBrk="0" hangingPunct="0">
                  <a:lnSpc>
                    <a:spcPct val="80000"/>
                  </a:lnSpc>
                </a:pPr>
                <a:r>
                  <a:rPr lang="en-US" sz="1600" b="1" dirty="0"/>
                  <a:t>of Fracture</a:t>
                </a:r>
              </a:p>
            </p:txBody>
          </p:sp>
        </p:grpSp>
        <p:grpSp>
          <p:nvGrpSpPr>
            <p:cNvPr id="44" name="Group 45"/>
            <p:cNvGrpSpPr>
              <a:grpSpLocks/>
            </p:cNvGrpSpPr>
            <p:nvPr/>
          </p:nvGrpSpPr>
          <p:grpSpPr bwMode="auto">
            <a:xfrm>
              <a:off x="1006533" y="2986338"/>
              <a:ext cx="4292697" cy="431132"/>
              <a:chOff x="1488" y="3138"/>
              <a:chExt cx="3726" cy="344"/>
            </a:xfrm>
          </p:grpSpPr>
          <p:grpSp>
            <p:nvGrpSpPr>
              <p:cNvPr id="45" name="Group 46"/>
              <p:cNvGrpSpPr>
                <a:grpSpLocks/>
              </p:cNvGrpSpPr>
              <p:nvPr/>
            </p:nvGrpSpPr>
            <p:grpSpPr bwMode="auto">
              <a:xfrm>
                <a:off x="1488" y="3138"/>
                <a:ext cx="3726" cy="312"/>
                <a:chOff x="1488" y="3138"/>
                <a:chExt cx="3726" cy="312"/>
              </a:xfrm>
            </p:grpSpPr>
            <p:sp>
              <p:nvSpPr>
                <p:cNvPr id="47" name="Line 47"/>
                <p:cNvSpPr>
                  <a:spLocks noChangeShapeType="1"/>
                </p:cNvSpPr>
                <p:nvPr/>
              </p:nvSpPr>
              <p:spPr bwMode="auto">
                <a:xfrm>
                  <a:off x="1488" y="3282"/>
                  <a:ext cx="3690" cy="0"/>
                </a:xfrm>
                <a:prstGeom prst="line">
                  <a:avLst/>
                </a:prstGeom>
                <a:noFill/>
                <a:ln w="28575">
                  <a:solidFill>
                    <a:schemeClr val="tx1"/>
                  </a:solidFill>
                  <a:round/>
                  <a:headEnd type="none" w="sm" len="sm"/>
                  <a:tailEnd type="none" w="sm" len="sm"/>
                </a:ln>
                <a:effectLst/>
              </p:spPr>
              <p:txBody>
                <a:bodyPr/>
                <a:lstStyle/>
                <a:p>
                  <a:endParaRPr lang="en-US">
                    <a:solidFill>
                      <a:schemeClr val="bg1"/>
                    </a:solidFill>
                  </a:endParaRPr>
                </a:p>
              </p:txBody>
            </p:sp>
            <p:sp>
              <p:nvSpPr>
                <p:cNvPr id="48" name="AutoShape 48"/>
                <p:cNvSpPr>
                  <a:spLocks noChangeArrowheads="1"/>
                </p:cNvSpPr>
                <p:nvPr/>
              </p:nvSpPr>
              <p:spPr bwMode="auto">
                <a:xfrm rot="5400000">
                  <a:off x="5001" y="3237"/>
                  <a:ext cx="312" cy="114"/>
                </a:xfrm>
                <a:prstGeom prst="triangle">
                  <a:avLst>
                    <a:gd name="adj" fmla="val 50000"/>
                  </a:avLst>
                </a:prstGeom>
                <a:solidFill>
                  <a:schemeClr val="tx1"/>
                </a:solidFill>
                <a:ln w="12700">
                  <a:noFill/>
                  <a:miter lim="800000"/>
                  <a:headEnd type="none" w="sm" len="sm"/>
                  <a:tailEnd type="none" w="sm" len="sm"/>
                </a:ln>
                <a:effectLst/>
              </p:spPr>
              <p:txBody>
                <a:bodyPr wrap="none" anchor="ctr"/>
                <a:lstStyle/>
                <a:p>
                  <a:endParaRPr lang="en-US">
                    <a:solidFill>
                      <a:schemeClr val="bg1"/>
                    </a:solidFill>
                  </a:endParaRPr>
                </a:p>
              </p:txBody>
            </p:sp>
          </p:grpSp>
          <p:sp>
            <p:nvSpPr>
              <p:cNvPr id="46" name="Text Box 49"/>
              <p:cNvSpPr txBox="1">
                <a:spLocks noChangeArrowheads="1"/>
              </p:cNvSpPr>
              <p:nvPr/>
            </p:nvSpPr>
            <p:spPr bwMode="auto">
              <a:xfrm>
                <a:off x="3110" y="3315"/>
                <a:ext cx="350" cy="167"/>
              </a:xfrm>
              <a:prstGeom prst="rect">
                <a:avLst/>
              </a:prstGeom>
              <a:noFill/>
              <a:ln w="12700">
                <a:noFill/>
                <a:miter lim="800000"/>
                <a:headEnd type="none" w="sm" len="sm"/>
                <a:tailEnd type="none" w="sm" len="sm"/>
              </a:ln>
              <a:effectLst/>
            </p:spPr>
            <p:txBody>
              <a:bodyPr wrap="none">
                <a:spAutoFit/>
              </a:bodyPr>
              <a:lstStyle/>
              <a:p>
                <a:pPr algn="l" rtl="0" eaLnBrk="0" hangingPunct="0">
                  <a:lnSpc>
                    <a:spcPct val="80000"/>
                  </a:lnSpc>
                </a:pPr>
                <a:r>
                  <a:rPr lang="en-US" sz="1400" b="1">
                    <a:solidFill>
                      <a:schemeClr val="bg1"/>
                    </a:solidFill>
                  </a:rPr>
                  <a:t>AGE</a:t>
                </a:r>
              </a:p>
            </p:txBody>
          </p:sp>
        </p:grpSp>
        <p:grpSp>
          <p:nvGrpSpPr>
            <p:cNvPr id="49" name="Group 64"/>
            <p:cNvGrpSpPr>
              <a:grpSpLocks/>
            </p:cNvGrpSpPr>
            <p:nvPr/>
          </p:nvGrpSpPr>
          <p:grpSpPr bwMode="auto">
            <a:xfrm>
              <a:off x="2065450" y="427121"/>
              <a:ext cx="2028403" cy="2717132"/>
              <a:chOff x="2408" y="1096"/>
              <a:chExt cx="1760" cy="2168"/>
            </a:xfrm>
          </p:grpSpPr>
          <p:sp>
            <p:nvSpPr>
              <p:cNvPr id="50" name="Rectangle 65"/>
              <p:cNvSpPr>
                <a:spLocks noChangeArrowheads="1"/>
              </p:cNvSpPr>
              <p:nvPr/>
            </p:nvSpPr>
            <p:spPr bwMode="auto">
              <a:xfrm>
                <a:off x="2408" y="1096"/>
                <a:ext cx="56" cy="2168"/>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solidFill>
                    <a:schemeClr val="bg1"/>
                  </a:solidFill>
                </a:endParaRPr>
              </a:p>
            </p:txBody>
          </p:sp>
          <p:sp>
            <p:nvSpPr>
              <p:cNvPr id="51" name="Rectangle 66"/>
              <p:cNvSpPr>
                <a:spLocks noChangeArrowheads="1"/>
              </p:cNvSpPr>
              <p:nvPr/>
            </p:nvSpPr>
            <p:spPr bwMode="auto">
              <a:xfrm>
                <a:off x="4112" y="1096"/>
                <a:ext cx="56" cy="2168"/>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solidFill>
                    <a:schemeClr val="bg1"/>
                  </a:solidFill>
                </a:endParaRPr>
              </a:p>
            </p:txBody>
          </p:sp>
        </p:grpSp>
        <p:sp>
          <p:nvSpPr>
            <p:cNvPr id="52" name="Text Box 67"/>
            <p:cNvSpPr txBox="1">
              <a:spLocks noChangeArrowheads="1"/>
            </p:cNvSpPr>
            <p:nvPr/>
          </p:nvSpPr>
          <p:spPr bwMode="auto">
            <a:xfrm>
              <a:off x="3552826" y="1712996"/>
              <a:ext cx="1338131" cy="228403"/>
            </a:xfrm>
            <a:prstGeom prst="rect">
              <a:avLst/>
            </a:prstGeom>
            <a:noFill/>
            <a:ln w="12700">
              <a:noFill/>
              <a:miter lim="800000"/>
              <a:headEnd type="none" w="sm" len="sm"/>
              <a:tailEnd type="none" w="sm" len="sm"/>
            </a:ln>
            <a:effectLst/>
          </p:spPr>
          <p:txBody>
            <a:bodyPr wrap="none">
              <a:spAutoFit/>
            </a:bodyPr>
            <a:lstStyle/>
            <a:p>
              <a:pPr algn="l" rtl="0" eaLnBrk="0" hangingPunct="0">
                <a:lnSpc>
                  <a:spcPct val="80000"/>
                </a:lnSpc>
              </a:pPr>
              <a:r>
                <a:rPr lang="en-US" sz="1600" b="1" dirty="0" err="1">
                  <a:solidFill>
                    <a:schemeClr val="bg1"/>
                  </a:solidFill>
                </a:rPr>
                <a:t>Bisphosphonates</a:t>
              </a:r>
              <a:endParaRPr lang="en-US" sz="1600" b="1" dirty="0">
                <a:solidFill>
                  <a:schemeClr val="bg1"/>
                </a:solidFill>
              </a:endParaRPr>
            </a:p>
          </p:txBody>
        </p:sp>
        <p:grpSp>
          <p:nvGrpSpPr>
            <p:cNvPr id="78" name="Group 77"/>
            <p:cNvGrpSpPr/>
            <p:nvPr/>
          </p:nvGrpSpPr>
          <p:grpSpPr>
            <a:xfrm>
              <a:off x="1237679" y="3352800"/>
              <a:ext cx="4934521" cy="2766391"/>
              <a:chOff x="1237679" y="3352800"/>
              <a:chExt cx="4934521" cy="2766391"/>
            </a:xfrm>
          </p:grpSpPr>
          <p:sp>
            <p:nvSpPr>
              <p:cNvPr id="76" name="Rectangle 75"/>
              <p:cNvSpPr/>
              <p:nvPr/>
            </p:nvSpPr>
            <p:spPr>
              <a:xfrm>
                <a:off x="2438400" y="4648200"/>
                <a:ext cx="990600" cy="304800"/>
              </a:xfrm>
              <a:prstGeom prst="rect">
                <a:avLst/>
              </a:prstGeom>
              <a:solidFill>
                <a:srgbClr val="FD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2"/>
              <p:cNvSpPr>
                <a:spLocks/>
              </p:cNvSpPr>
              <p:nvPr/>
            </p:nvSpPr>
            <p:spPr bwMode="auto">
              <a:xfrm>
                <a:off x="1498078" y="3378559"/>
                <a:ext cx="3967730" cy="2306918"/>
              </a:xfrm>
              <a:custGeom>
                <a:avLst/>
                <a:gdLst/>
                <a:ahLst/>
                <a:cxnLst>
                  <a:cxn ang="0">
                    <a:pos x="0" y="2239"/>
                  </a:cxn>
                  <a:cxn ang="0">
                    <a:pos x="460" y="1871"/>
                  </a:cxn>
                  <a:cxn ang="0">
                    <a:pos x="828" y="1321"/>
                  </a:cxn>
                  <a:cxn ang="0">
                    <a:pos x="1028" y="1049"/>
                  </a:cxn>
                  <a:cxn ang="0">
                    <a:pos x="1220" y="769"/>
                  </a:cxn>
                  <a:cxn ang="0">
                    <a:pos x="1364" y="569"/>
                  </a:cxn>
                  <a:cxn ang="0">
                    <a:pos x="1724" y="217"/>
                  </a:cxn>
                  <a:cxn ang="0">
                    <a:pos x="2052" y="41"/>
                  </a:cxn>
                  <a:cxn ang="0">
                    <a:pos x="2388" y="17"/>
                  </a:cxn>
                  <a:cxn ang="0">
                    <a:pos x="2700" y="145"/>
                  </a:cxn>
                  <a:cxn ang="0">
                    <a:pos x="2974" y="408"/>
                  </a:cxn>
                  <a:cxn ang="0">
                    <a:pos x="3356" y="905"/>
                  </a:cxn>
                  <a:cxn ang="0">
                    <a:pos x="3500" y="1161"/>
                  </a:cxn>
                  <a:cxn ang="0">
                    <a:pos x="3676" y="1385"/>
                  </a:cxn>
                  <a:cxn ang="0">
                    <a:pos x="3764" y="1521"/>
                  </a:cxn>
                  <a:cxn ang="0">
                    <a:pos x="3962" y="1780"/>
                  </a:cxn>
                  <a:cxn ang="0">
                    <a:pos x="4245" y="2008"/>
                  </a:cxn>
                  <a:cxn ang="0">
                    <a:pos x="4455" y="2127"/>
                  </a:cxn>
                  <a:cxn ang="0">
                    <a:pos x="4730" y="2191"/>
                  </a:cxn>
                  <a:cxn ang="0">
                    <a:pos x="4988" y="2235"/>
                  </a:cxn>
                </a:cxnLst>
                <a:rect l="0" t="0" r="r" b="b"/>
                <a:pathLst>
                  <a:path w="4988" h="2239">
                    <a:moveTo>
                      <a:pt x="0" y="2239"/>
                    </a:moveTo>
                    <a:cubicBezTo>
                      <a:pt x="77" y="2178"/>
                      <a:pt x="322" y="2024"/>
                      <a:pt x="460" y="1871"/>
                    </a:cubicBezTo>
                    <a:cubicBezTo>
                      <a:pt x="598" y="1718"/>
                      <a:pt x="733" y="1458"/>
                      <a:pt x="828" y="1321"/>
                    </a:cubicBezTo>
                    <a:cubicBezTo>
                      <a:pt x="923" y="1184"/>
                      <a:pt x="963" y="1141"/>
                      <a:pt x="1028" y="1049"/>
                    </a:cubicBezTo>
                    <a:cubicBezTo>
                      <a:pt x="1093" y="957"/>
                      <a:pt x="1164" y="849"/>
                      <a:pt x="1220" y="769"/>
                    </a:cubicBezTo>
                    <a:cubicBezTo>
                      <a:pt x="1276" y="689"/>
                      <a:pt x="1280" y="661"/>
                      <a:pt x="1364" y="569"/>
                    </a:cubicBezTo>
                    <a:cubicBezTo>
                      <a:pt x="1448" y="477"/>
                      <a:pt x="1609" y="305"/>
                      <a:pt x="1724" y="217"/>
                    </a:cubicBezTo>
                    <a:cubicBezTo>
                      <a:pt x="1839" y="129"/>
                      <a:pt x="1941" y="74"/>
                      <a:pt x="2052" y="41"/>
                    </a:cubicBezTo>
                    <a:cubicBezTo>
                      <a:pt x="2163" y="8"/>
                      <a:pt x="2280" y="0"/>
                      <a:pt x="2388" y="17"/>
                    </a:cubicBezTo>
                    <a:cubicBezTo>
                      <a:pt x="2496" y="34"/>
                      <a:pt x="2602" y="80"/>
                      <a:pt x="2700" y="145"/>
                    </a:cubicBezTo>
                    <a:cubicBezTo>
                      <a:pt x="2798" y="210"/>
                      <a:pt x="2865" y="281"/>
                      <a:pt x="2974" y="408"/>
                    </a:cubicBezTo>
                    <a:cubicBezTo>
                      <a:pt x="3083" y="535"/>
                      <a:pt x="3268" y="779"/>
                      <a:pt x="3356" y="905"/>
                    </a:cubicBezTo>
                    <a:cubicBezTo>
                      <a:pt x="3444" y="1031"/>
                      <a:pt x="3447" y="1081"/>
                      <a:pt x="3500" y="1161"/>
                    </a:cubicBezTo>
                    <a:cubicBezTo>
                      <a:pt x="3553" y="1241"/>
                      <a:pt x="3632" y="1325"/>
                      <a:pt x="3676" y="1385"/>
                    </a:cubicBezTo>
                    <a:cubicBezTo>
                      <a:pt x="3720" y="1445"/>
                      <a:pt x="3716" y="1455"/>
                      <a:pt x="3764" y="1521"/>
                    </a:cubicBezTo>
                    <a:cubicBezTo>
                      <a:pt x="3812" y="1587"/>
                      <a:pt x="3882" y="1699"/>
                      <a:pt x="3962" y="1780"/>
                    </a:cubicBezTo>
                    <a:cubicBezTo>
                      <a:pt x="4042" y="1861"/>
                      <a:pt x="4163" y="1950"/>
                      <a:pt x="4245" y="2008"/>
                    </a:cubicBezTo>
                    <a:cubicBezTo>
                      <a:pt x="4327" y="2066"/>
                      <a:pt x="4374" y="2097"/>
                      <a:pt x="4455" y="2127"/>
                    </a:cubicBezTo>
                    <a:cubicBezTo>
                      <a:pt x="4536" y="2157"/>
                      <a:pt x="4641" y="2173"/>
                      <a:pt x="4730" y="2191"/>
                    </a:cubicBezTo>
                    <a:cubicBezTo>
                      <a:pt x="4819" y="2209"/>
                      <a:pt x="4934" y="2226"/>
                      <a:pt x="4988" y="2235"/>
                    </a:cubicBezTo>
                  </a:path>
                </a:pathLst>
              </a:custGeom>
              <a:noFill/>
              <a:ln w="50800" cap="flat" cmpd="sng">
                <a:solidFill>
                  <a:srgbClr val="FDCD03"/>
                </a:solidFill>
                <a:prstDash val="solid"/>
                <a:round/>
                <a:headEnd/>
                <a:tailEnd/>
              </a:ln>
              <a:effectLst/>
            </p:spPr>
            <p:txBody>
              <a:bodyPr lIns="92075" tIns="46038" rIns="92075" bIns="46038">
                <a:spAutoFit/>
              </a:bodyPr>
              <a:lstStyle/>
              <a:p>
                <a:endParaRPr lang="en-US"/>
              </a:p>
            </p:txBody>
          </p:sp>
          <p:sp useBgFill="1">
            <p:nvSpPr>
              <p:cNvPr id="57" name="Rectangle 8"/>
              <p:cNvSpPr>
                <a:spLocks noChangeArrowheads="1"/>
              </p:cNvSpPr>
              <p:nvPr/>
            </p:nvSpPr>
            <p:spPr bwMode="auto">
              <a:xfrm>
                <a:off x="2362200" y="4648200"/>
                <a:ext cx="1180297" cy="344132"/>
              </a:xfrm>
              <a:prstGeom prst="rect">
                <a:avLst/>
              </a:prstGeom>
              <a:ln w="9525">
                <a:noFill/>
                <a:miter lim="800000"/>
                <a:headEnd/>
                <a:tailEnd/>
              </a:ln>
              <a:effectLst/>
            </p:spPr>
            <p:txBody>
              <a:bodyPr lIns="92075" tIns="46038" rIns="92075" bIns="46038"/>
              <a:lstStyle/>
              <a:p>
                <a:pPr algn="ctr" rtl="0" eaLnBrk="0" hangingPunct="0">
                  <a:spcBef>
                    <a:spcPct val="30000"/>
                  </a:spcBef>
                  <a:buClr>
                    <a:srgbClr val="FFD600"/>
                  </a:buClr>
                  <a:buFont typeface="Wingdings" pitchFamily="2" charset="2"/>
                  <a:buNone/>
                </a:pPr>
                <a:r>
                  <a:rPr lang="en-US" sz="1600" dirty="0" err="1">
                    <a:latin typeface="Bernard MT Condensed" pitchFamily="18" charset="0"/>
                  </a:rPr>
                  <a:t>Raloxifene</a:t>
                </a:r>
                <a:endParaRPr lang="en-US" sz="1600" dirty="0">
                  <a:latin typeface="Bernard MT Condensed" pitchFamily="18" charset="0"/>
                </a:endParaRPr>
              </a:p>
            </p:txBody>
          </p:sp>
          <p:sp>
            <p:nvSpPr>
              <p:cNvPr id="58" name="Line 10"/>
              <p:cNvSpPr>
                <a:spLocks noChangeShapeType="1"/>
              </p:cNvSpPr>
              <p:nvPr/>
            </p:nvSpPr>
            <p:spPr bwMode="auto">
              <a:xfrm>
                <a:off x="1516870"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59" name="Line 11"/>
              <p:cNvSpPr>
                <a:spLocks noChangeShapeType="1"/>
              </p:cNvSpPr>
              <p:nvPr/>
            </p:nvSpPr>
            <p:spPr bwMode="auto">
              <a:xfrm>
                <a:off x="2060934"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60" name="Line 12"/>
              <p:cNvSpPr>
                <a:spLocks noChangeShapeType="1"/>
              </p:cNvSpPr>
              <p:nvPr/>
            </p:nvSpPr>
            <p:spPr bwMode="auto">
              <a:xfrm>
                <a:off x="2604998"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61" name="Line 13"/>
              <p:cNvSpPr>
                <a:spLocks noChangeShapeType="1"/>
              </p:cNvSpPr>
              <p:nvPr/>
            </p:nvSpPr>
            <p:spPr bwMode="auto">
              <a:xfrm>
                <a:off x="3149062"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62" name="Line 14"/>
              <p:cNvSpPr>
                <a:spLocks noChangeShapeType="1"/>
              </p:cNvSpPr>
              <p:nvPr/>
            </p:nvSpPr>
            <p:spPr bwMode="auto">
              <a:xfrm>
                <a:off x="3686862"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63" name="Line 15"/>
              <p:cNvSpPr>
                <a:spLocks noChangeShapeType="1"/>
              </p:cNvSpPr>
              <p:nvPr/>
            </p:nvSpPr>
            <p:spPr bwMode="auto">
              <a:xfrm>
                <a:off x="4230926"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64" name="Line 16"/>
              <p:cNvSpPr>
                <a:spLocks noChangeShapeType="1"/>
              </p:cNvSpPr>
              <p:nvPr/>
            </p:nvSpPr>
            <p:spPr bwMode="auto">
              <a:xfrm>
                <a:off x="4774990"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65" name="Line 17"/>
              <p:cNvSpPr>
                <a:spLocks noChangeShapeType="1"/>
              </p:cNvSpPr>
              <p:nvPr/>
            </p:nvSpPr>
            <p:spPr bwMode="auto">
              <a:xfrm>
                <a:off x="5319054"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66" name="Line 18"/>
              <p:cNvSpPr>
                <a:spLocks noChangeShapeType="1"/>
              </p:cNvSpPr>
              <p:nvPr/>
            </p:nvSpPr>
            <p:spPr bwMode="auto">
              <a:xfrm>
                <a:off x="5863118" y="5736993"/>
                <a:ext cx="0" cy="56669"/>
              </a:xfrm>
              <a:prstGeom prst="line">
                <a:avLst/>
              </a:prstGeom>
              <a:noFill/>
              <a:ln w="28575">
                <a:solidFill>
                  <a:schemeClr val="tx1"/>
                </a:solidFill>
                <a:round/>
                <a:headEnd/>
                <a:tailEnd/>
              </a:ln>
              <a:effectLst/>
            </p:spPr>
            <p:txBody>
              <a:bodyPr lIns="92075" tIns="46038" rIns="92075" bIns="46038">
                <a:spAutoFit/>
              </a:bodyPr>
              <a:lstStyle/>
              <a:p>
                <a:endParaRPr lang="en-US"/>
              </a:p>
            </p:txBody>
          </p:sp>
          <p:sp>
            <p:nvSpPr>
              <p:cNvPr id="67" name="Line 19"/>
              <p:cNvSpPr>
                <a:spLocks noChangeShapeType="1"/>
              </p:cNvSpPr>
              <p:nvPr/>
            </p:nvSpPr>
            <p:spPr bwMode="auto">
              <a:xfrm>
                <a:off x="2059144" y="3494986"/>
                <a:ext cx="895" cy="2246128"/>
              </a:xfrm>
              <a:prstGeom prst="line">
                <a:avLst/>
              </a:prstGeom>
              <a:noFill/>
              <a:ln w="25400">
                <a:solidFill>
                  <a:schemeClr val="tx1"/>
                </a:solidFill>
                <a:prstDash val="dash"/>
                <a:round/>
                <a:headEnd/>
                <a:tailEnd/>
              </a:ln>
              <a:effectLst/>
            </p:spPr>
            <p:txBody>
              <a:bodyPr lIns="92075" tIns="46038" rIns="92075" bIns="46038">
                <a:spAutoFit/>
              </a:bodyPr>
              <a:lstStyle/>
              <a:p>
                <a:endParaRPr lang="en-US"/>
              </a:p>
            </p:txBody>
          </p:sp>
          <p:sp>
            <p:nvSpPr>
              <p:cNvPr id="68" name="Line 20"/>
              <p:cNvSpPr>
                <a:spLocks noChangeShapeType="1"/>
              </p:cNvSpPr>
              <p:nvPr/>
            </p:nvSpPr>
            <p:spPr bwMode="auto">
              <a:xfrm>
                <a:off x="4038600" y="3493956"/>
                <a:ext cx="0" cy="2247158"/>
              </a:xfrm>
              <a:prstGeom prst="line">
                <a:avLst/>
              </a:prstGeom>
              <a:noFill/>
              <a:ln w="25400">
                <a:solidFill>
                  <a:schemeClr val="tx1"/>
                </a:solidFill>
                <a:prstDash val="dash"/>
                <a:round/>
                <a:headEnd/>
                <a:tailEnd/>
              </a:ln>
              <a:effectLst/>
            </p:spPr>
            <p:txBody>
              <a:bodyPr lIns="92075" tIns="46038" rIns="92075" bIns="46038">
                <a:spAutoFit/>
              </a:bodyPr>
              <a:lstStyle/>
              <a:p>
                <a:endParaRPr lang="en-US"/>
              </a:p>
            </p:txBody>
          </p:sp>
          <p:sp>
            <p:nvSpPr>
              <p:cNvPr id="69" name="Freeform 24"/>
              <p:cNvSpPr>
                <a:spLocks/>
              </p:cNvSpPr>
              <p:nvPr/>
            </p:nvSpPr>
            <p:spPr bwMode="auto">
              <a:xfrm>
                <a:off x="3132059" y="3352800"/>
                <a:ext cx="2787433" cy="2322373"/>
              </a:xfrm>
              <a:custGeom>
                <a:avLst/>
                <a:gdLst/>
                <a:ahLst/>
                <a:cxnLst>
                  <a:cxn ang="0">
                    <a:pos x="0" y="2248"/>
                  </a:cxn>
                  <a:cxn ang="0">
                    <a:pos x="108" y="2146"/>
                  </a:cxn>
                  <a:cxn ang="0">
                    <a:pos x="210" y="2062"/>
                  </a:cxn>
                  <a:cxn ang="0">
                    <a:pos x="270" y="1996"/>
                  </a:cxn>
                  <a:cxn ang="0">
                    <a:pos x="354" y="1930"/>
                  </a:cxn>
                  <a:cxn ang="0">
                    <a:pos x="432" y="1852"/>
                  </a:cxn>
                  <a:cxn ang="0">
                    <a:pos x="498" y="1792"/>
                  </a:cxn>
                  <a:cxn ang="0">
                    <a:pos x="570" y="1702"/>
                  </a:cxn>
                  <a:cxn ang="0">
                    <a:pos x="606" y="1648"/>
                  </a:cxn>
                  <a:cxn ang="0">
                    <a:pos x="678" y="1558"/>
                  </a:cxn>
                  <a:cxn ang="0">
                    <a:pos x="744" y="1456"/>
                  </a:cxn>
                  <a:cxn ang="0">
                    <a:pos x="792" y="1348"/>
                  </a:cxn>
                  <a:cxn ang="0">
                    <a:pos x="834" y="1246"/>
                  </a:cxn>
                  <a:cxn ang="0">
                    <a:pos x="888" y="1096"/>
                  </a:cxn>
                  <a:cxn ang="0">
                    <a:pos x="930" y="970"/>
                  </a:cxn>
                  <a:cxn ang="0">
                    <a:pos x="978" y="838"/>
                  </a:cxn>
                  <a:cxn ang="0">
                    <a:pos x="1026" y="706"/>
                  </a:cxn>
                  <a:cxn ang="0">
                    <a:pos x="1068" y="598"/>
                  </a:cxn>
                  <a:cxn ang="0">
                    <a:pos x="1155" y="342"/>
                  </a:cxn>
                  <a:cxn ang="0">
                    <a:pos x="1302" y="121"/>
                  </a:cxn>
                  <a:cxn ang="0">
                    <a:pos x="1521" y="13"/>
                  </a:cxn>
                  <a:cxn ang="0">
                    <a:pos x="1743" y="44"/>
                  </a:cxn>
                  <a:cxn ang="0">
                    <a:pos x="1938" y="211"/>
                  </a:cxn>
                  <a:cxn ang="0">
                    <a:pos x="2046" y="379"/>
                  </a:cxn>
                  <a:cxn ang="0">
                    <a:pos x="2121" y="517"/>
                  </a:cxn>
                  <a:cxn ang="0">
                    <a:pos x="2180" y="648"/>
                  </a:cxn>
                  <a:cxn ang="0">
                    <a:pos x="2259" y="844"/>
                  </a:cxn>
                  <a:cxn ang="0">
                    <a:pos x="2381" y="1106"/>
                  </a:cxn>
                  <a:cxn ang="0">
                    <a:pos x="2545" y="1381"/>
                  </a:cxn>
                  <a:cxn ang="0">
                    <a:pos x="2670" y="1558"/>
                  </a:cxn>
                  <a:cxn ang="0">
                    <a:pos x="2855" y="1783"/>
                  </a:cxn>
                  <a:cxn ang="0">
                    <a:pos x="3096" y="2002"/>
                  </a:cxn>
                  <a:cxn ang="0">
                    <a:pos x="3252" y="2113"/>
                  </a:cxn>
                  <a:cxn ang="0">
                    <a:pos x="3504" y="2254"/>
                  </a:cxn>
                </a:cxnLst>
                <a:rect l="0" t="0" r="r" b="b"/>
                <a:pathLst>
                  <a:path w="3504" h="2254">
                    <a:moveTo>
                      <a:pt x="0" y="2248"/>
                    </a:moveTo>
                    <a:cubicBezTo>
                      <a:pt x="18" y="2231"/>
                      <a:pt x="73" y="2177"/>
                      <a:pt x="108" y="2146"/>
                    </a:cubicBezTo>
                    <a:cubicBezTo>
                      <a:pt x="143" y="2115"/>
                      <a:pt x="183" y="2087"/>
                      <a:pt x="210" y="2062"/>
                    </a:cubicBezTo>
                    <a:cubicBezTo>
                      <a:pt x="237" y="2037"/>
                      <a:pt x="246" y="2018"/>
                      <a:pt x="270" y="1996"/>
                    </a:cubicBezTo>
                    <a:cubicBezTo>
                      <a:pt x="294" y="1974"/>
                      <a:pt x="327" y="1954"/>
                      <a:pt x="354" y="1930"/>
                    </a:cubicBezTo>
                    <a:cubicBezTo>
                      <a:pt x="381" y="1906"/>
                      <a:pt x="408" y="1875"/>
                      <a:pt x="432" y="1852"/>
                    </a:cubicBezTo>
                    <a:cubicBezTo>
                      <a:pt x="456" y="1829"/>
                      <a:pt x="475" y="1817"/>
                      <a:pt x="498" y="1792"/>
                    </a:cubicBezTo>
                    <a:cubicBezTo>
                      <a:pt x="521" y="1767"/>
                      <a:pt x="552" y="1726"/>
                      <a:pt x="570" y="1702"/>
                    </a:cubicBezTo>
                    <a:cubicBezTo>
                      <a:pt x="588" y="1678"/>
                      <a:pt x="588" y="1672"/>
                      <a:pt x="606" y="1648"/>
                    </a:cubicBezTo>
                    <a:cubicBezTo>
                      <a:pt x="624" y="1624"/>
                      <a:pt x="655" y="1590"/>
                      <a:pt x="678" y="1558"/>
                    </a:cubicBezTo>
                    <a:cubicBezTo>
                      <a:pt x="701" y="1526"/>
                      <a:pt x="725" y="1491"/>
                      <a:pt x="744" y="1456"/>
                    </a:cubicBezTo>
                    <a:cubicBezTo>
                      <a:pt x="763" y="1421"/>
                      <a:pt x="777" y="1383"/>
                      <a:pt x="792" y="1348"/>
                    </a:cubicBezTo>
                    <a:cubicBezTo>
                      <a:pt x="807" y="1313"/>
                      <a:pt x="818" y="1288"/>
                      <a:pt x="834" y="1246"/>
                    </a:cubicBezTo>
                    <a:cubicBezTo>
                      <a:pt x="850" y="1204"/>
                      <a:pt x="872" y="1142"/>
                      <a:pt x="888" y="1096"/>
                    </a:cubicBezTo>
                    <a:cubicBezTo>
                      <a:pt x="904" y="1050"/>
                      <a:pt x="915" y="1013"/>
                      <a:pt x="930" y="970"/>
                    </a:cubicBezTo>
                    <a:cubicBezTo>
                      <a:pt x="945" y="927"/>
                      <a:pt x="962" y="882"/>
                      <a:pt x="978" y="838"/>
                    </a:cubicBezTo>
                    <a:cubicBezTo>
                      <a:pt x="994" y="794"/>
                      <a:pt x="1011" y="746"/>
                      <a:pt x="1026" y="706"/>
                    </a:cubicBezTo>
                    <a:cubicBezTo>
                      <a:pt x="1041" y="666"/>
                      <a:pt x="1047" y="659"/>
                      <a:pt x="1068" y="598"/>
                    </a:cubicBezTo>
                    <a:cubicBezTo>
                      <a:pt x="1089" y="537"/>
                      <a:pt x="1116" y="421"/>
                      <a:pt x="1155" y="342"/>
                    </a:cubicBezTo>
                    <a:cubicBezTo>
                      <a:pt x="1194" y="263"/>
                      <a:pt x="1241" y="176"/>
                      <a:pt x="1302" y="121"/>
                    </a:cubicBezTo>
                    <a:cubicBezTo>
                      <a:pt x="1363" y="66"/>
                      <a:pt x="1448" y="26"/>
                      <a:pt x="1521" y="13"/>
                    </a:cubicBezTo>
                    <a:cubicBezTo>
                      <a:pt x="1594" y="0"/>
                      <a:pt x="1674" y="11"/>
                      <a:pt x="1743" y="44"/>
                    </a:cubicBezTo>
                    <a:cubicBezTo>
                      <a:pt x="1812" y="77"/>
                      <a:pt x="1888" y="155"/>
                      <a:pt x="1938" y="211"/>
                    </a:cubicBezTo>
                    <a:cubicBezTo>
                      <a:pt x="1988" y="267"/>
                      <a:pt x="2016" y="328"/>
                      <a:pt x="2046" y="379"/>
                    </a:cubicBezTo>
                    <a:cubicBezTo>
                      <a:pt x="2076" y="430"/>
                      <a:pt x="2099" y="472"/>
                      <a:pt x="2121" y="517"/>
                    </a:cubicBezTo>
                    <a:cubicBezTo>
                      <a:pt x="2143" y="562"/>
                      <a:pt x="2157" y="594"/>
                      <a:pt x="2180" y="648"/>
                    </a:cubicBezTo>
                    <a:cubicBezTo>
                      <a:pt x="2203" y="702"/>
                      <a:pt x="2226" y="768"/>
                      <a:pt x="2259" y="844"/>
                    </a:cubicBezTo>
                    <a:cubicBezTo>
                      <a:pt x="2292" y="920"/>
                      <a:pt x="2333" y="1016"/>
                      <a:pt x="2381" y="1106"/>
                    </a:cubicBezTo>
                    <a:cubicBezTo>
                      <a:pt x="2429" y="1196"/>
                      <a:pt x="2497" y="1306"/>
                      <a:pt x="2545" y="1381"/>
                    </a:cubicBezTo>
                    <a:cubicBezTo>
                      <a:pt x="2593" y="1456"/>
                      <a:pt x="2618" y="1491"/>
                      <a:pt x="2670" y="1558"/>
                    </a:cubicBezTo>
                    <a:cubicBezTo>
                      <a:pt x="2722" y="1625"/>
                      <a:pt x="2784" y="1709"/>
                      <a:pt x="2855" y="1783"/>
                    </a:cubicBezTo>
                    <a:cubicBezTo>
                      <a:pt x="2926" y="1857"/>
                      <a:pt x="3030" y="1947"/>
                      <a:pt x="3096" y="2002"/>
                    </a:cubicBezTo>
                    <a:cubicBezTo>
                      <a:pt x="3162" y="2057"/>
                      <a:pt x="3184" y="2071"/>
                      <a:pt x="3252" y="2113"/>
                    </a:cubicBezTo>
                    <a:cubicBezTo>
                      <a:pt x="3320" y="2155"/>
                      <a:pt x="3452" y="2225"/>
                      <a:pt x="3504" y="2254"/>
                    </a:cubicBezTo>
                  </a:path>
                </a:pathLst>
              </a:custGeom>
              <a:noFill/>
              <a:ln w="50800" cap="flat" cmpd="sng">
                <a:solidFill>
                  <a:srgbClr val="006600"/>
                </a:solidFill>
                <a:prstDash val="solid"/>
                <a:round/>
                <a:headEnd/>
                <a:tailEnd/>
              </a:ln>
              <a:effectLst/>
            </p:spPr>
            <p:txBody>
              <a:bodyPr lIns="92075" tIns="46038" rIns="92075" bIns="46038">
                <a:spAutoFit/>
              </a:bodyPr>
              <a:lstStyle/>
              <a:p>
                <a:endParaRPr lang="en-US"/>
              </a:p>
            </p:txBody>
          </p:sp>
          <p:sp>
            <p:nvSpPr>
              <p:cNvPr id="70" name="Rectangle 25"/>
              <p:cNvSpPr>
                <a:spLocks noChangeArrowheads="1"/>
              </p:cNvSpPr>
              <p:nvPr/>
            </p:nvSpPr>
            <p:spPr bwMode="auto">
              <a:xfrm>
                <a:off x="1371600" y="4648200"/>
                <a:ext cx="548843" cy="335889"/>
              </a:xfrm>
              <a:prstGeom prst="rect">
                <a:avLst/>
              </a:prstGeom>
              <a:noFill/>
              <a:ln w="9525">
                <a:noFill/>
                <a:miter lim="800000"/>
                <a:headEnd/>
                <a:tailEnd/>
              </a:ln>
              <a:effectLst/>
            </p:spPr>
            <p:txBody>
              <a:bodyPr lIns="92075" tIns="46038" rIns="92075" bIns="46038"/>
              <a:lstStyle/>
              <a:p>
                <a:pPr algn="ctr" rtl="0" eaLnBrk="0" hangingPunct="0">
                  <a:spcBef>
                    <a:spcPct val="30000"/>
                  </a:spcBef>
                  <a:buClr>
                    <a:srgbClr val="FFD600"/>
                  </a:buClr>
                  <a:buFont typeface="Wingdings" pitchFamily="2" charset="2"/>
                  <a:buNone/>
                </a:pPr>
                <a:r>
                  <a:rPr lang="en-US" sz="1600" b="1" dirty="0">
                    <a:solidFill>
                      <a:srgbClr val="FF0066"/>
                    </a:solidFill>
                    <a:latin typeface="Bernard MT Condensed" pitchFamily="18" charset="0"/>
                  </a:rPr>
                  <a:t>HRT</a:t>
                </a:r>
              </a:p>
            </p:txBody>
          </p:sp>
          <p:sp>
            <p:nvSpPr>
              <p:cNvPr id="71" name="Freeform 27"/>
              <p:cNvSpPr>
                <a:spLocks/>
              </p:cNvSpPr>
              <p:nvPr/>
            </p:nvSpPr>
            <p:spPr bwMode="auto">
              <a:xfrm>
                <a:off x="3356665" y="3387831"/>
                <a:ext cx="2681841" cy="2294554"/>
              </a:xfrm>
              <a:custGeom>
                <a:avLst/>
                <a:gdLst/>
                <a:ahLst/>
                <a:cxnLst>
                  <a:cxn ang="0">
                    <a:pos x="18" y="2214"/>
                  </a:cxn>
                  <a:cxn ang="0">
                    <a:pos x="12" y="2220"/>
                  </a:cxn>
                  <a:cxn ang="0">
                    <a:pos x="90" y="2172"/>
                  </a:cxn>
                  <a:cxn ang="0">
                    <a:pos x="180" y="2106"/>
                  </a:cxn>
                  <a:cxn ang="0">
                    <a:pos x="264" y="2052"/>
                  </a:cxn>
                  <a:cxn ang="0">
                    <a:pos x="330" y="2010"/>
                  </a:cxn>
                  <a:cxn ang="0">
                    <a:pos x="372" y="1980"/>
                  </a:cxn>
                  <a:cxn ang="0">
                    <a:pos x="444" y="1926"/>
                  </a:cxn>
                  <a:cxn ang="0">
                    <a:pos x="540" y="1842"/>
                  </a:cxn>
                  <a:cxn ang="0">
                    <a:pos x="594" y="1776"/>
                  </a:cxn>
                  <a:cxn ang="0">
                    <a:pos x="638" y="1718"/>
                  </a:cxn>
                  <a:cxn ang="0">
                    <a:pos x="710" y="1622"/>
                  </a:cxn>
                  <a:cxn ang="0">
                    <a:pos x="779" y="1508"/>
                  </a:cxn>
                  <a:cxn ang="0">
                    <a:pos x="945" y="1229"/>
                  </a:cxn>
                  <a:cxn ang="0">
                    <a:pos x="1058" y="959"/>
                  </a:cxn>
                  <a:cxn ang="0">
                    <a:pos x="1119" y="770"/>
                  </a:cxn>
                  <a:cxn ang="0">
                    <a:pos x="1246" y="437"/>
                  </a:cxn>
                  <a:cxn ang="0">
                    <a:pos x="1340" y="264"/>
                  </a:cxn>
                  <a:cxn ang="0">
                    <a:pos x="1460" y="120"/>
                  </a:cxn>
                  <a:cxn ang="0">
                    <a:pos x="1604" y="16"/>
                  </a:cxn>
                  <a:cxn ang="0">
                    <a:pos x="1820" y="24"/>
                  </a:cxn>
                  <a:cxn ang="0">
                    <a:pos x="1948" y="96"/>
                  </a:cxn>
                  <a:cxn ang="0">
                    <a:pos x="2076" y="280"/>
                  </a:cxn>
                  <a:cxn ang="0">
                    <a:pos x="2142" y="444"/>
                  </a:cxn>
                  <a:cxn ang="0">
                    <a:pos x="2212" y="612"/>
                  </a:cxn>
                  <a:cxn ang="0">
                    <a:pos x="2271" y="743"/>
                  </a:cxn>
                  <a:cxn ang="0">
                    <a:pos x="2350" y="939"/>
                  </a:cxn>
                  <a:cxn ang="0">
                    <a:pos x="2472" y="1201"/>
                  </a:cxn>
                  <a:cxn ang="0">
                    <a:pos x="2636" y="1476"/>
                  </a:cxn>
                  <a:cxn ang="0">
                    <a:pos x="2761" y="1653"/>
                  </a:cxn>
                  <a:cxn ang="0">
                    <a:pos x="2946" y="1878"/>
                  </a:cxn>
                  <a:cxn ang="0">
                    <a:pos x="3187" y="2097"/>
                  </a:cxn>
                  <a:cxn ang="0">
                    <a:pos x="3343" y="2208"/>
                  </a:cxn>
                  <a:cxn ang="0">
                    <a:pos x="3359" y="2208"/>
                  </a:cxn>
                </a:cxnLst>
                <a:rect l="0" t="0" r="r" b="b"/>
                <a:pathLst>
                  <a:path w="3372" h="2227">
                    <a:moveTo>
                      <a:pt x="18" y="2214"/>
                    </a:moveTo>
                    <a:cubicBezTo>
                      <a:pt x="17" y="2216"/>
                      <a:pt x="0" y="2227"/>
                      <a:pt x="12" y="2220"/>
                    </a:cubicBezTo>
                    <a:cubicBezTo>
                      <a:pt x="24" y="2213"/>
                      <a:pt x="62" y="2191"/>
                      <a:pt x="90" y="2172"/>
                    </a:cubicBezTo>
                    <a:cubicBezTo>
                      <a:pt x="118" y="2153"/>
                      <a:pt x="151" y="2126"/>
                      <a:pt x="180" y="2106"/>
                    </a:cubicBezTo>
                    <a:cubicBezTo>
                      <a:pt x="209" y="2086"/>
                      <a:pt x="239" y="2068"/>
                      <a:pt x="264" y="2052"/>
                    </a:cubicBezTo>
                    <a:cubicBezTo>
                      <a:pt x="289" y="2036"/>
                      <a:pt x="312" y="2022"/>
                      <a:pt x="330" y="2010"/>
                    </a:cubicBezTo>
                    <a:cubicBezTo>
                      <a:pt x="348" y="1998"/>
                      <a:pt x="353" y="1994"/>
                      <a:pt x="372" y="1980"/>
                    </a:cubicBezTo>
                    <a:cubicBezTo>
                      <a:pt x="391" y="1966"/>
                      <a:pt x="416" y="1949"/>
                      <a:pt x="444" y="1926"/>
                    </a:cubicBezTo>
                    <a:cubicBezTo>
                      <a:pt x="472" y="1903"/>
                      <a:pt x="515" y="1867"/>
                      <a:pt x="540" y="1842"/>
                    </a:cubicBezTo>
                    <a:cubicBezTo>
                      <a:pt x="565" y="1817"/>
                      <a:pt x="578" y="1797"/>
                      <a:pt x="594" y="1776"/>
                    </a:cubicBezTo>
                    <a:cubicBezTo>
                      <a:pt x="610" y="1755"/>
                      <a:pt x="619" y="1744"/>
                      <a:pt x="638" y="1718"/>
                    </a:cubicBezTo>
                    <a:cubicBezTo>
                      <a:pt x="657" y="1692"/>
                      <a:pt x="687" y="1657"/>
                      <a:pt x="710" y="1622"/>
                    </a:cubicBezTo>
                    <a:cubicBezTo>
                      <a:pt x="733" y="1587"/>
                      <a:pt x="740" y="1574"/>
                      <a:pt x="779" y="1508"/>
                    </a:cubicBezTo>
                    <a:cubicBezTo>
                      <a:pt x="818" y="1442"/>
                      <a:pt x="899" y="1321"/>
                      <a:pt x="945" y="1229"/>
                    </a:cubicBezTo>
                    <a:cubicBezTo>
                      <a:pt x="991" y="1138"/>
                      <a:pt x="1030" y="1035"/>
                      <a:pt x="1058" y="959"/>
                    </a:cubicBezTo>
                    <a:cubicBezTo>
                      <a:pt x="1087" y="882"/>
                      <a:pt x="1087" y="856"/>
                      <a:pt x="1119" y="770"/>
                    </a:cubicBezTo>
                    <a:cubicBezTo>
                      <a:pt x="1150" y="683"/>
                      <a:pt x="1209" y="521"/>
                      <a:pt x="1246" y="437"/>
                    </a:cubicBezTo>
                    <a:cubicBezTo>
                      <a:pt x="1283" y="353"/>
                      <a:pt x="1304" y="317"/>
                      <a:pt x="1340" y="264"/>
                    </a:cubicBezTo>
                    <a:cubicBezTo>
                      <a:pt x="1376" y="211"/>
                      <a:pt x="1416" y="161"/>
                      <a:pt x="1460" y="120"/>
                    </a:cubicBezTo>
                    <a:cubicBezTo>
                      <a:pt x="1504" y="79"/>
                      <a:pt x="1544" y="32"/>
                      <a:pt x="1604" y="16"/>
                    </a:cubicBezTo>
                    <a:cubicBezTo>
                      <a:pt x="1664" y="0"/>
                      <a:pt x="1763" y="11"/>
                      <a:pt x="1820" y="24"/>
                    </a:cubicBezTo>
                    <a:cubicBezTo>
                      <a:pt x="1877" y="37"/>
                      <a:pt x="1905" y="53"/>
                      <a:pt x="1948" y="96"/>
                    </a:cubicBezTo>
                    <a:cubicBezTo>
                      <a:pt x="1991" y="139"/>
                      <a:pt x="2044" y="222"/>
                      <a:pt x="2076" y="280"/>
                    </a:cubicBezTo>
                    <a:cubicBezTo>
                      <a:pt x="2108" y="338"/>
                      <a:pt x="2119" y="389"/>
                      <a:pt x="2142" y="444"/>
                    </a:cubicBezTo>
                    <a:cubicBezTo>
                      <a:pt x="2165" y="499"/>
                      <a:pt x="2191" y="562"/>
                      <a:pt x="2212" y="612"/>
                    </a:cubicBezTo>
                    <a:cubicBezTo>
                      <a:pt x="2233" y="662"/>
                      <a:pt x="2248" y="689"/>
                      <a:pt x="2271" y="743"/>
                    </a:cubicBezTo>
                    <a:cubicBezTo>
                      <a:pt x="2294" y="797"/>
                      <a:pt x="2317" y="863"/>
                      <a:pt x="2350" y="939"/>
                    </a:cubicBezTo>
                    <a:cubicBezTo>
                      <a:pt x="2383" y="1015"/>
                      <a:pt x="2424" y="1111"/>
                      <a:pt x="2472" y="1201"/>
                    </a:cubicBezTo>
                    <a:cubicBezTo>
                      <a:pt x="2520" y="1291"/>
                      <a:pt x="2588" y="1401"/>
                      <a:pt x="2636" y="1476"/>
                    </a:cubicBezTo>
                    <a:cubicBezTo>
                      <a:pt x="2684" y="1551"/>
                      <a:pt x="2709" y="1586"/>
                      <a:pt x="2761" y="1653"/>
                    </a:cubicBezTo>
                    <a:cubicBezTo>
                      <a:pt x="2813" y="1720"/>
                      <a:pt x="2875" y="1804"/>
                      <a:pt x="2946" y="1878"/>
                    </a:cubicBezTo>
                    <a:cubicBezTo>
                      <a:pt x="3017" y="1952"/>
                      <a:pt x="3121" y="2042"/>
                      <a:pt x="3187" y="2097"/>
                    </a:cubicBezTo>
                    <a:cubicBezTo>
                      <a:pt x="3253" y="2152"/>
                      <a:pt x="3314" y="2190"/>
                      <a:pt x="3343" y="2208"/>
                    </a:cubicBezTo>
                    <a:cubicBezTo>
                      <a:pt x="3372" y="2226"/>
                      <a:pt x="3356" y="2208"/>
                      <a:pt x="3359" y="2208"/>
                    </a:cubicBezTo>
                  </a:path>
                </a:pathLst>
              </a:custGeom>
              <a:noFill/>
              <a:ln w="50800" cap="flat" cmpd="sng">
                <a:solidFill>
                  <a:srgbClr val="269996"/>
                </a:solidFill>
                <a:prstDash val="solid"/>
                <a:round/>
                <a:headEnd/>
                <a:tailEnd/>
              </a:ln>
              <a:effectLst/>
            </p:spPr>
            <p:txBody>
              <a:bodyPr lIns="92075" tIns="46038" rIns="92075" bIns="46038">
                <a:spAutoFit/>
              </a:bodyPr>
              <a:lstStyle/>
              <a:p>
                <a:endParaRPr lang="en-US"/>
              </a:p>
            </p:txBody>
          </p:sp>
          <p:sp>
            <p:nvSpPr>
              <p:cNvPr id="72" name="Freeform 28"/>
              <p:cNvSpPr>
                <a:spLocks/>
              </p:cNvSpPr>
              <p:nvPr/>
            </p:nvSpPr>
            <p:spPr bwMode="auto">
              <a:xfrm>
                <a:off x="1237679" y="5689598"/>
                <a:ext cx="4833937" cy="4121"/>
              </a:xfrm>
              <a:custGeom>
                <a:avLst/>
                <a:gdLst/>
                <a:ahLst/>
                <a:cxnLst>
                  <a:cxn ang="0">
                    <a:pos x="0" y="0"/>
                  </a:cxn>
                  <a:cxn ang="0">
                    <a:pos x="6078" y="4"/>
                  </a:cxn>
                </a:cxnLst>
                <a:rect l="0" t="0" r="r" b="b"/>
                <a:pathLst>
                  <a:path w="6078" h="4">
                    <a:moveTo>
                      <a:pt x="0" y="0"/>
                    </a:moveTo>
                    <a:lnTo>
                      <a:pt x="6078" y="4"/>
                    </a:lnTo>
                  </a:path>
                </a:pathLst>
              </a:custGeom>
              <a:noFill/>
              <a:ln w="57150" cmpd="sng">
                <a:solidFill>
                  <a:schemeClr val="tx1"/>
                </a:solidFill>
                <a:round/>
                <a:headEnd/>
                <a:tailEnd/>
              </a:ln>
              <a:effectLst/>
            </p:spPr>
            <p:txBody>
              <a:bodyPr lIns="92075" tIns="46038" rIns="92075" bIns="46038">
                <a:spAutoFit/>
              </a:bodyPr>
              <a:lstStyle/>
              <a:p>
                <a:endParaRPr lang="en-US"/>
              </a:p>
            </p:txBody>
          </p:sp>
          <p:sp>
            <p:nvSpPr>
              <p:cNvPr id="73" name="Text Box 29"/>
              <p:cNvSpPr txBox="1">
                <a:spLocks noChangeArrowheads="1"/>
              </p:cNvSpPr>
              <p:nvPr/>
            </p:nvSpPr>
            <p:spPr bwMode="auto">
              <a:xfrm>
                <a:off x="5334000" y="4648200"/>
                <a:ext cx="811568" cy="338554"/>
              </a:xfrm>
              <a:prstGeom prst="rect">
                <a:avLst/>
              </a:prstGeom>
              <a:noFill/>
              <a:ln w="12700">
                <a:noFill/>
                <a:miter lim="800000"/>
                <a:headEnd/>
                <a:tailEnd/>
              </a:ln>
              <a:effectLst/>
            </p:spPr>
            <p:txBody>
              <a:bodyPr wrap="square" anchor="ctr">
                <a:spAutoFit/>
              </a:bodyPr>
              <a:lstStyle/>
              <a:p>
                <a:pPr algn="ctr" rtl="0" eaLnBrk="0" hangingPunct="0"/>
                <a:r>
                  <a:rPr lang="en-US" sz="1600" b="1" dirty="0">
                    <a:solidFill>
                      <a:srgbClr val="269996"/>
                    </a:solidFill>
                    <a:latin typeface="Bernard MT Condensed" pitchFamily="18" charset="0"/>
                  </a:rPr>
                  <a:t>PTH</a:t>
                </a:r>
                <a:endParaRPr lang="en-US" b="1" dirty="0">
                  <a:solidFill>
                    <a:srgbClr val="269996"/>
                  </a:solidFill>
                  <a:latin typeface="Bernard MT Condensed" pitchFamily="18" charset="0"/>
                </a:endParaRPr>
              </a:p>
            </p:txBody>
          </p:sp>
          <p:sp>
            <p:nvSpPr>
              <p:cNvPr id="74" name="Freeform 30"/>
              <p:cNvSpPr>
                <a:spLocks/>
              </p:cNvSpPr>
              <p:nvPr/>
            </p:nvSpPr>
            <p:spPr bwMode="auto">
              <a:xfrm>
                <a:off x="1291370" y="3530017"/>
                <a:ext cx="1179402" cy="2176066"/>
              </a:xfrm>
              <a:custGeom>
                <a:avLst/>
                <a:gdLst/>
                <a:ahLst/>
                <a:cxnLst>
                  <a:cxn ang="0">
                    <a:pos x="0" y="2057"/>
                  </a:cxn>
                  <a:cxn ang="0">
                    <a:pos x="441" y="47"/>
                  </a:cxn>
                  <a:cxn ang="0">
                    <a:pos x="980" y="1775"/>
                  </a:cxn>
                  <a:cxn ang="0">
                    <a:pos x="1483" y="2069"/>
                  </a:cxn>
                </a:cxnLst>
                <a:rect l="0" t="0" r="r" b="b"/>
                <a:pathLst>
                  <a:path w="1483" h="2112">
                    <a:moveTo>
                      <a:pt x="0" y="2057"/>
                    </a:moveTo>
                    <a:cubicBezTo>
                      <a:pt x="139" y="1075"/>
                      <a:pt x="278" y="94"/>
                      <a:pt x="441" y="47"/>
                    </a:cubicBezTo>
                    <a:cubicBezTo>
                      <a:pt x="604" y="0"/>
                      <a:pt x="806" y="1438"/>
                      <a:pt x="980" y="1775"/>
                    </a:cubicBezTo>
                    <a:cubicBezTo>
                      <a:pt x="1154" y="2112"/>
                      <a:pt x="1399" y="2020"/>
                      <a:pt x="1483" y="2069"/>
                    </a:cubicBezTo>
                  </a:path>
                </a:pathLst>
              </a:custGeom>
              <a:noFill/>
              <a:ln w="57150" cap="flat" cmpd="sng">
                <a:solidFill>
                  <a:srgbClr val="FF0066"/>
                </a:solidFill>
                <a:prstDash val="solid"/>
                <a:round/>
                <a:headEnd/>
                <a:tailEnd/>
              </a:ln>
              <a:effectLst/>
            </p:spPr>
            <p:txBody>
              <a:bodyPr>
                <a:spAutoFit/>
              </a:bodyPr>
              <a:lstStyle/>
              <a:p>
                <a:endParaRPr lang="en-US"/>
              </a:p>
            </p:txBody>
          </p:sp>
          <p:sp>
            <p:nvSpPr>
              <p:cNvPr id="75" name="Rectangle 33"/>
              <p:cNvSpPr>
                <a:spLocks noChangeArrowheads="1"/>
              </p:cNvSpPr>
              <p:nvPr/>
            </p:nvSpPr>
            <p:spPr bwMode="auto">
              <a:xfrm>
                <a:off x="3733800" y="4648200"/>
                <a:ext cx="1464588" cy="339196"/>
              </a:xfrm>
              <a:prstGeom prst="rect">
                <a:avLst/>
              </a:prstGeom>
              <a:noFill/>
              <a:ln w="9525">
                <a:noFill/>
                <a:miter lim="800000"/>
                <a:headEnd/>
                <a:tailEnd/>
              </a:ln>
              <a:effectLst/>
            </p:spPr>
            <p:txBody>
              <a:bodyPr wrap="square" lIns="92075" tIns="46038" rIns="92075" bIns="46038">
                <a:spAutoFit/>
              </a:bodyPr>
              <a:lstStyle/>
              <a:p>
                <a:pPr algn="ctr" rtl="0" eaLnBrk="0" hangingPunct="0">
                  <a:buClr>
                    <a:srgbClr val="FFD600"/>
                  </a:buClr>
                  <a:buFont typeface="Wingdings" pitchFamily="2" charset="2"/>
                  <a:buNone/>
                </a:pPr>
                <a:r>
                  <a:rPr lang="en-US" sz="1600" dirty="0" err="1" smtClean="0">
                    <a:solidFill>
                      <a:srgbClr val="006600"/>
                    </a:solidFill>
                    <a:latin typeface="Bernard MT Condensed" pitchFamily="18" charset="0"/>
                  </a:rPr>
                  <a:t>Bisphsphonates</a:t>
                </a:r>
                <a:endParaRPr lang="en-US" sz="1600" dirty="0">
                  <a:solidFill>
                    <a:srgbClr val="006600"/>
                  </a:solidFill>
                  <a:latin typeface="Bernard MT Condensed" pitchFamily="18" charset="0"/>
                </a:endParaRPr>
              </a:p>
            </p:txBody>
          </p:sp>
          <p:sp>
            <p:nvSpPr>
              <p:cNvPr id="77" name="TextBox 76"/>
              <p:cNvSpPr txBox="1"/>
              <p:nvPr/>
            </p:nvSpPr>
            <p:spPr>
              <a:xfrm>
                <a:off x="1332724" y="5811414"/>
                <a:ext cx="4839476" cy="307777"/>
              </a:xfrm>
              <a:prstGeom prst="rect">
                <a:avLst/>
              </a:prstGeom>
              <a:noFill/>
            </p:spPr>
            <p:txBody>
              <a:bodyPr wrap="square" rtlCol="0">
                <a:spAutoFit/>
              </a:bodyPr>
              <a:lstStyle/>
              <a:p>
                <a:r>
                  <a:rPr lang="en-US" sz="1400" dirty="0" smtClean="0">
                    <a:latin typeface="Bernard MT Condensed" pitchFamily="18" charset="0"/>
                  </a:rPr>
                  <a:t>50       55         60       65        70        75       80        85       90            </a:t>
                </a:r>
                <a:endParaRPr lang="en-US" sz="1400" dirty="0">
                  <a:latin typeface="Bernard MT Condensed" pitchFamily="18" charset="0"/>
                </a:endParaRPr>
              </a:p>
            </p:txBody>
          </p:sp>
        </p:grpSp>
      </p:grpSp>
      <p:pic>
        <p:nvPicPr>
          <p:cNvPr id="83" name="Picture 2" descr="http://img.medscape.com/fullsize/migrated/408/928/wh7272.whit.fig2.gif"/>
          <p:cNvPicPr>
            <a:picLocks noChangeAspect="1" noChangeArrowheads="1"/>
          </p:cNvPicPr>
          <p:nvPr/>
        </p:nvPicPr>
        <p:blipFill>
          <a:blip r:embed="rId9" cstate="print">
            <a:clrChange>
              <a:clrFrom>
                <a:srgbClr val="FFFFFF"/>
              </a:clrFrom>
              <a:clrTo>
                <a:srgbClr val="FFFFFF">
                  <a:alpha val="0"/>
                </a:srgbClr>
              </a:clrTo>
            </a:clrChange>
            <a:lum bright="-30000" contrast="30000"/>
          </a:blip>
          <a:srcRect l="13091" t="9169" r="4000" b="6017"/>
          <a:stretch>
            <a:fillRect/>
          </a:stretch>
        </p:blipFill>
        <p:spPr bwMode="auto">
          <a:xfrm>
            <a:off x="221073" y="2200870"/>
            <a:ext cx="3588927" cy="2819400"/>
          </a:xfrm>
          <a:prstGeom prst="rect">
            <a:avLst/>
          </a:prstGeom>
          <a:solidFill>
            <a:srgbClr val="EDDAC5"/>
          </a:solidFill>
          <a:effectLst>
            <a:outerShdw blurRad="25400" dist="38100" dir="4800000" sx="101000" sy="101000" algn="tl" rotWithShape="0">
              <a:srgbClr val="FDCD03"/>
            </a:outerShdw>
          </a:effectLst>
          <a:scene3d>
            <a:camera prst="orthographicFront"/>
            <a:lightRig rig="threePt" dir="t"/>
          </a:scene3d>
          <a:sp3d>
            <a:bevelT w="165100" prst="coolSlant"/>
          </a:sp3d>
        </p:spPr>
      </p:pic>
      <p:sp>
        <p:nvSpPr>
          <p:cNvPr id="84" name="Down Arrow 83"/>
          <p:cNvSpPr/>
          <p:nvPr/>
        </p:nvSpPr>
        <p:spPr>
          <a:xfrm>
            <a:off x="0" y="342007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600200" y="2962870"/>
            <a:ext cx="1656479" cy="461665"/>
          </a:xfrm>
          <a:prstGeom prst="rect">
            <a:avLst/>
          </a:prstGeom>
        </p:spPr>
        <p:txBody>
          <a:bodyPr wrap="none">
            <a:spAutoFit/>
          </a:bodyPr>
          <a:lstStyle/>
          <a:p>
            <a:r>
              <a:rPr lang="en-US" sz="2400" b="1" dirty="0" smtClean="0">
                <a:solidFill>
                  <a:srgbClr val="5300CC"/>
                </a:solidFill>
                <a:latin typeface="Bernard MT Condensed" pitchFamily="18" charset="0"/>
              </a:rPr>
              <a:t>Osteoporosis</a:t>
            </a:r>
            <a:endParaRPr lang="en-US" sz="2400" dirty="0">
              <a:solidFill>
                <a:srgbClr val="5300CC"/>
              </a:solidFill>
              <a:latin typeface="Bernard MT Condensed" pitchFamily="18" charset="0"/>
            </a:endParaRPr>
          </a:p>
        </p:txBody>
      </p:sp>
      <p:sp>
        <p:nvSpPr>
          <p:cNvPr id="86" name="Rectangle 85"/>
          <p:cNvSpPr/>
          <p:nvPr/>
        </p:nvSpPr>
        <p:spPr>
          <a:xfrm>
            <a:off x="381000" y="5379184"/>
            <a:ext cx="3044423" cy="707886"/>
          </a:xfrm>
          <a:prstGeom prst="rect">
            <a:avLst/>
          </a:prstGeom>
          <a:gradFill flip="none" rotWithShape="1">
            <a:gsLst>
              <a:gs pos="0">
                <a:srgbClr val="5300CC">
                  <a:tint val="66000"/>
                  <a:satMod val="160000"/>
                </a:srgbClr>
              </a:gs>
              <a:gs pos="50000">
                <a:srgbClr val="5300CC"/>
              </a:gs>
              <a:gs pos="100000">
                <a:srgbClr val="44018D"/>
              </a:gs>
            </a:gsLst>
            <a:lin ang="10800000" scaled="1"/>
            <a:tileRect/>
          </a:gradFill>
        </p:spPr>
        <p:txBody>
          <a:bodyPr wrap="none">
            <a:spAutoFit/>
          </a:bodyPr>
          <a:lstStyle/>
          <a:p>
            <a:pPr algn="ctr"/>
            <a:r>
              <a:rPr lang="en-US" sz="2000" dirty="0" smtClean="0">
                <a:solidFill>
                  <a:srgbClr val="FFED01"/>
                </a:solidFill>
                <a:latin typeface="Bernard MT Condensed" pitchFamily="18" charset="0"/>
              </a:rPr>
              <a:t>REPLACEMENT  THERAPY  OR </a:t>
            </a:r>
          </a:p>
          <a:p>
            <a:pPr algn="ctr"/>
            <a:r>
              <a:rPr lang="en-US" sz="2000" dirty="0" smtClean="0">
                <a:solidFill>
                  <a:srgbClr val="FFED01"/>
                </a:solidFill>
                <a:latin typeface="Bernard MT Condensed" pitchFamily="18" charset="0"/>
              </a:rPr>
              <a:t>OTHER THERAPY MODALITIES </a:t>
            </a:r>
            <a:endParaRPr lang="en-US" sz="2000" dirty="0">
              <a:solidFill>
                <a:srgbClr val="FFED01"/>
              </a:solidFill>
              <a:latin typeface="Bernard MT Condensed" pitchFamily="18" charset="0"/>
            </a:endParaRPr>
          </a:p>
        </p:txBody>
      </p:sp>
      <p:sp>
        <p:nvSpPr>
          <p:cNvPr id="87" name="Rectangle 86"/>
          <p:cNvSpPr/>
          <p:nvPr/>
        </p:nvSpPr>
        <p:spPr>
          <a:xfrm>
            <a:off x="228600" y="1066800"/>
            <a:ext cx="16002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sym typeface="Wingdings 3"/>
              </a:rPr>
              <a:t></a:t>
            </a:r>
            <a:r>
              <a:rPr lang="en-US" sz="2200" dirty="0" smtClean="0">
                <a:solidFill>
                  <a:srgbClr val="44018D"/>
                </a:solidFill>
                <a:latin typeface="Bernard MT Condensed" pitchFamily="18" charset="0"/>
              </a:rPr>
              <a:t>ESTROGENS</a:t>
            </a:r>
          </a:p>
        </p:txBody>
      </p:sp>
      <p:sp>
        <p:nvSpPr>
          <p:cNvPr id="88" name="Rectangle 87"/>
          <p:cNvSpPr/>
          <p:nvPr/>
        </p:nvSpPr>
        <p:spPr>
          <a:xfrm>
            <a:off x="228600" y="1600200"/>
            <a:ext cx="17526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sym typeface="Wingdings 3"/>
              </a:rPr>
              <a:t> </a:t>
            </a:r>
            <a:r>
              <a:rPr lang="en-US" sz="2200" dirty="0" smtClean="0">
                <a:solidFill>
                  <a:srgbClr val="44018D"/>
                </a:solidFill>
                <a:latin typeface="Bernard MT Condensed" pitchFamily="18" charset="0"/>
              </a:rPr>
              <a:t>ANDROGENS</a:t>
            </a:r>
          </a:p>
        </p:txBody>
      </p:sp>
      <p:sp>
        <p:nvSpPr>
          <p:cNvPr id="89" name="Down Arrow 88"/>
          <p:cNvSpPr/>
          <p:nvPr/>
        </p:nvSpPr>
        <p:spPr>
          <a:xfrm>
            <a:off x="1676400" y="502027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429000" y="5248870"/>
            <a:ext cx="505267"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85800"/>
            <a:ext cx="8991600" cy="682238"/>
          </a:xfrm>
          <a:prstGeom prst="rect">
            <a:avLst/>
          </a:prstGeom>
        </p:spPr>
        <p:txBody>
          <a:bodyPr wrap="square">
            <a:spAutoFit/>
          </a:bodyPr>
          <a:lstStyle/>
          <a:p>
            <a:pPr>
              <a:lnSpc>
                <a:spcPts val="2300"/>
              </a:lnSpc>
            </a:pPr>
            <a:r>
              <a:rPr lang="en-US" sz="2200" b="1" dirty="0" smtClean="0">
                <a:solidFill>
                  <a:schemeClr val="bg1"/>
                </a:solidFill>
                <a:latin typeface="Arial Narrow" pitchFamily="34" charset="0"/>
              </a:rPr>
              <a:t>1</a:t>
            </a:r>
            <a:r>
              <a:rPr lang="en-US" sz="2200" b="1" baseline="30000" dirty="0" smtClean="0">
                <a:solidFill>
                  <a:schemeClr val="bg1"/>
                </a:solidFill>
                <a:latin typeface="Arial Narrow" pitchFamily="34" charset="0"/>
              </a:rPr>
              <a:t>st</a:t>
            </a:r>
            <a:r>
              <a:rPr lang="en-US" sz="2200" b="1" dirty="0" smtClean="0">
                <a:solidFill>
                  <a:schemeClr val="bg1"/>
                </a:solidFill>
                <a:latin typeface="Arial Narrow" pitchFamily="34" charset="0"/>
              </a:rPr>
              <a:t> selective estrogen Receptor modulator  (SERM) for prevention  and treatment of osteoporosis</a:t>
            </a:r>
            <a:endParaRPr lang="en-US" sz="2200" b="1" dirty="0">
              <a:solidFill>
                <a:schemeClr val="bg1"/>
              </a:solidFill>
              <a:latin typeface="Arial Narrow" pitchFamily="34" charset="0"/>
            </a:endParaRPr>
          </a:p>
        </p:txBody>
      </p:sp>
      <p:sp>
        <p:nvSpPr>
          <p:cNvPr id="6" name="Rectangle 5"/>
          <p:cNvSpPr/>
          <p:nvPr/>
        </p:nvSpPr>
        <p:spPr>
          <a:xfrm>
            <a:off x="12954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RALOXIFENE</a:t>
            </a:r>
          </a:p>
        </p:txBody>
      </p:sp>
      <p:sp>
        <p:nvSpPr>
          <p:cNvPr id="7" name="Rectangle 6"/>
          <p:cNvSpPr/>
          <p:nvPr/>
        </p:nvSpPr>
        <p:spPr>
          <a:xfrm>
            <a:off x="228600" y="228600"/>
            <a:ext cx="1151277" cy="461665"/>
          </a:xfrm>
          <a:prstGeom prst="rect">
            <a:avLst/>
          </a:prstGeom>
        </p:spPr>
        <p:txBody>
          <a:bodyPr wrap="none">
            <a:spAutoFit/>
          </a:bodyPr>
          <a:lstStyle/>
          <a:p>
            <a:r>
              <a:rPr lang="en-US" sz="2400" dirty="0" smtClean="0">
                <a:solidFill>
                  <a:schemeClr val="bg1"/>
                </a:solidFill>
                <a:latin typeface="Bernard MT Condensed" pitchFamily="18" charset="0"/>
                <a:sym typeface="Wingdings 3"/>
              </a:rPr>
              <a:t>SERMs</a:t>
            </a:r>
            <a:endParaRPr lang="en-US" sz="2400" dirty="0">
              <a:solidFill>
                <a:schemeClr val="bg1"/>
              </a:solidFill>
              <a:latin typeface="Bernard MT Condensed" pitchFamily="18" charset="0"/>
            </a:endParaRPr>
          </a:p>
        </p:txBody>
      </p:sp>
      <p:sp>
        <p:nvSpPr>
          <p:cNvPr id="8" name="Rectangle 7"/>
          <p:cNvSpPr/>
          <p:nvPr/>
        </p:nvSpPr>
        <p:spPr>
          <a:xfrm>
            <a:off x="228600" y="1245513"/>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sp>
        <p:nvSpPr>
          <p:cNvPr id="9" name="Rectangle 8"/>
          <p:cNvSpPr/>
          <p:nvPr/>
        </p:nvSpPr>
        <p:spPr>
          <a:xfrm>
            <a:off x="228600" y="1578114"/>
            <a:ext cx="8382000" cy="707886"/>
          </a:xfrm>
          <a:prstGeom prst="rect">
            <a:avLst/>
          </a:prstGeom>
        </p:spPr>
        <p:txBody>
          <a:bodyPr wrap="square">
            <a:spAutoFit/>
          </a:bodyPr>
          <a:lstStyle/>
          <a:p>
            <a:pPr>
              <a:lnSpc>
                <a:spcPts val="2400"/>
              </a:lnSpc>
              <a:spcBef>
                <a:spcPts val="600"/>
              </a:spcBef>
              <a:buClr>
                <a:srgbClr val="66FFFF"/>
              </a:buClr>
              <a:buSzPct val="80000"/>
            </a:pPr>
            <a:r>
              <a:rPr lang="en-US" sz="2200" b="1" dirty="0" err="1" smtClean="0">
                <a:solidFill>
                  <a:schemeClr val="bg1"/>
                </a:solidFill>
                <a:latin typeface="Arial Narrow" pitchFamily="34" charset="0"/>
              </a:rPr>
              <a:t>Antiestrogens</a:t>
            </a:r>
            <a:r>
              <a:rPr lang="en-US" sz="2200" b="1" dirty="0" smtClean="0">
                <a:solidFill>
                  <a:schemeClr val="bg1"/>
                </a:solidFill>
                <a:latin typeface="Arial Narrow" pitchFamily="34" charset="0"/>
              </a:rPr>
              <a:t> that exhibits partial agonistic action; acting as an agonist in bone &amp; an antagonist in some female sex organs</a:t>
            </a:r>
            <a:endParaRPr lang="en-US" sz="2200" b="1" dirty="0" smtClean="0">
              <a:solidFill>
                <a:srgbClr val="D9FFFF"/>
              </a:solidFill>
              <a:latin typeface="Bernard MT Condensed" pitchFamily="18" charset="0"/>
            </a:endParaRPr>
          </a:p>
        </p:txBody>
      </p:sp>
      <p:graphicFrame>
        <p:nvGraphicFramePr>
          <p:cNvPr id="10" name="Table 9"/>
          <p:cNvGraphicFramePr>
            <a:graphicFrameLocks noGrp="1"/>
          </p:cNvGraphicFramePr>
          <p:nvPr/>
        </p:nvGraphicFramePr>
        <p:xfrm>
          <a:off x="685802" y="2209800"/>
          <a:ext cx="7315198" cy="1085850"/>
        </p:xfrm>
        <a:graphic>
          <a:graphicData uri="http://schemas.openxmlformats.org/drawingml/2006/table">
            <a:tbl>
              <a:tblPr/>
              <a:tblGrid>
                <a:gridCol w="1295398"/>
                <a:gridCol w="1066800"/>
                <a:gridCol w="1143000"/>
                <a:gridCol w="1140942"/>
                <a:gridCol w="889686"/>
                <a:gridCol w="889686"/>
                <a:gridCol w="889686"/>
              </a:tblGrid>
              <a:tr h="0">
                <a:tc>
                  <a:txBody>
                    <a:bodyPr/>
                    <a:lstStyle/>
                    <a:p>
                      <a:pPr>
                        <a:lnSpc>
                          <a:spcPct val="100000"/>
                        </a:lnSpc>
                      </a:pPr>
                      <a:endParaRPr lang="en-US" sz="2000" b="1" dirty="0">
                        <a:solidFill>
                          <a:schemeClr val="bg1"/>
                        </a:solidFill>
                        <a:latin typeface="Arial Narrow" pitchFamily="34" charset="0"/>
                        <a:ea typeface="Times New Roman"/>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Brain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Uterus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Vagina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Breast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Bone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smtClean="0">
                          <a:solidFill>
                            <a:srgbClr val="EDDAC5"/>
                          </a:solidFill>
                          <a:latin typeface="Bernard MT Condensed" pitchFamily="18" charset="0"/>
                          <a:ea typeface="Times New Roman"/>
                          <a:cs typeface="Arial"/>
                        </a:rPr>
                        <a:t>CVS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r>
              <a:tr h="0">
                <a:tc>
                  <a:txBody>
                    <a:bodyPr/>
                    <a:lstStyle/>
                    <a:p>
                      <a:pPr marL="0" marR="0" algn="l">
                        <a:lnSpc>
                          <a:spcPct val="100000"/>
                        </a:lnSpc>
                        <a:spcBef>
                          <a:spcPts val="0"/>
                        </a:spcBef>
                        <a:spcAft>
                          <a:spcPts val="0"/>
                        </a:spcAft>
                      </a:pPr>
                      <a:r>
                        <a:rPr lang="en-US" sz="2000" b="1" dirty="0" err="1">
                          <a:solidFill>
                            <a:srgbClr val="FDCD03"/>
                          </a:solidFill>
                          <a:latin typeface="Arial Narrow" pitchFamily="34" charset="0"/>
                          <a:ea typeface="Times New Roman"/>
                          <a:cs typeface="Arial"/>
                        </a:rPr>
                        <a:t>Estradiol</a:t>
                      </a:r>
                      <a:r>
                        <a:rPr lang="en-US" sz="2000" b="1" dirty="0">
                          <a:solidFill>
                            <a:srgbClr val="FDCD03"/>
                          </a:solidFill>
                          <a:latin typeface="Arial Narrow" pitchFamily="34" charset="0"/>
                          <a:ea typeface="Times New Roman"/>
                          <a:cs typeface="Arial"/>
                        </a:rPr>
                        <a:t> </a:t>
                      </a:r>
                      <a:endParaRPr lang="en-US" sz="2000" b="1" dirty="0">
                        <a:solidFill>
                          <a:srgbClr val="FDCD03"/>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r h="0">
                <a:tc>
                  <a:txBody>
                    <a:bodyPr/>
                    <a:lstStyle/>
                    <a:p>
                      <a:pPr marL="0" marR="0" algn="l">
                        <a:lnSpc>
                          <a:spcPct val="100000"/>
                        </a:lnSpc>
                        <a:spcBef>
                          <a:spcPts val="0"/>
                        </a:spcBef>
                        <a:spcAft>
                          <a:spcPts val="0"/>
                        </a:spcAft>
                      </a:pPr>
                      <a:r>
                        <a:rPr lang="en-US" sz="2000" b="1" dirty="0" err="1">
                          <a:solidFill>
                            <a:srgbClr val="FDCD03"/>
                          </a:solidFill>
                          <a:latin typeface="Arial Narrow" pitchFamily="34" charset="0"/>
                          <a:ea typeface="Times New Roman"/>
                          <a:cs typeface="Arial"/>
                        </a:rPr>
                        <a:t>Raloxifene</a:t>
                      </a:r>
                      <a:r>
                        <a:rPr lang="en-US" sz="2000" b="1" dirty="0">
                          <a:solidFill>
                            <a:srgbClr val="FDCD03"/>
                          </a:solidFill>
                          <a:latin typeface="Arial Narrow" pitchFamily="34" charset="0"/>
                          <a:ea typeface="Times New Roman"/>
                          <a:cs typeface="Arial"/>
                        </a:rPr>
                        <a:t> </a:t>
                      </a:r>
                      <a:endParaRPr lang="en-US" sz="2000" b="1" dirty="0">
                        <a:solidFill>
                          <a:srgbClr val="FDCD03"/>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bl>
          </a:graphicData>
        </a:graphic>
      </p:graphicFrame>
      <p:sp>
        <p:nvSpPr>
          <p:cNvPr id="11" name="Rectangle 3"/>
          <p:cNvSpPr txBox="1">
            <a:spLocks noChangeArrowheads="1"/>
          </p:cNvSpPr>
          <p:nvPr/>
        </p:nvSpPr>
        <p:spPr>
          <a:xfrm>
            <a:off x="-76200" y="3352800"/>
            <a:ext cx="4572000" cy="2667000"/>
          </a:xfrm>
          <a:prstGeom prst="rect">
            <a:avLst/>
          </a:prstGeom>
        </p:spPr>
        <p:txBody>
          <a:bodyPr>
            <a:normAutofit fontScale="40000" lnSpcReduction="20000"/>
          </a:bodyPr>
          <a:lstStyle/>
          <a:p>
            <a:pPr marL="342900" marR="0" lvl="0" indent="-34290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3800" b="1" i="0" u="heavy" strike="noStrike" kern="1200" cap="none" spc="0" normalizeH="0" baseline="0" noProof="0" dirty="0" smtClean="0">
                <a:ln>
                  <a:noFill/>
                </a:ln>
                <a:solidFill>
                  <a:schemeClr val="bg1"/>
                </a:solidFill>
                <a:effectLst/>
                <a:uLnTx/>
                <a:uFill>
                  <a:solidFill>
                    <a:srgbClr val="FFC000"/>
                  </a:solidFill>
                </a:uFill>
                <a:latin typeface="Arial Narrow" pitchFamily="34" charset="0"/>
                <a:ea typeface="+mn-ea"/>
                <a:cs typeface="+mn-cs"/>
              </a:rPr>
              <a:t>Advantages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sym typeface="Wingdings 3"/>
              </a:rPr>
              <a:t></a:t>
            </a: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 bone density (2%) &amp; </a:t>
            </a: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sym typeface="Wingdings 3"/>
              </a:rPr>
              <a:t></a:t>
            </a: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 fracture risk (30%)</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No stimulation of breast or endometrial tissue</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No need for progestin in    women with uterus</a:t>
            </a:r>
          </a:p>
          <a:p>
            <a:pPr marL="742950" lvl="1" indent="-285750">
              <a:lnSpc>
                <a:spcPts val="2300"/>
              </a:lnSpc>
              <a:buFont typeface="Wingdings" pitchFamily="2" charset="2"/>
              <a:buChar char="Ø"/>
            </a:pPr>
            <a:r>
              <a:rPr lang="en-US" sz="3800" b="1" dirty="0" smtClean="0">
                <a:solidFill>
                  <a:schemeClr val="bg1"/>
                </a:solidFill>
                <a:latin typeface="Arial Narrow" pitchFamily="34" charset="0"/>
                <a:sym typeface="Wingdings 3"/>
              </a:rPr>
              <a:t> </a:t>
            </a:r>
            <a:r>
              <a:rPr kumimoji="0" lang="en-US" sz="3800" b="1" i="0" u="none" strike="noStrike" kern="1200" cap="none" spc="0" normalizeH="0" baseline="0" noProof="0" dirty="0" smtClean="0">
                <a:ln>
                  <a:noFill/>
                </a:ln>
                <a:solidFill>
                  <a:schemeClr val="bg1"/>
                </a:solidFill>
                <a:effectLst/>
                <a:uLnTx/>
                <a:uFillTx/>
                <a:latin typeface="Arial Narrow" pitchFamily="34" charset="0"/>
                <a:ea typeface="+mn-ea"/>
                <a:cs typeface="+mn-cs"/>
              </a:rPr>
              <a:t>LDL</a:t>
            </a:r>
          </a:p>
          <a:p>
            <a:pPr marL="742950" lvl="1" indent="-285750">
              <a:lnSpc>
                <a:spcPts val="2300"/>
              </a:lnSpc>
              <a:buFont typeface="Wingdings" pitchFamily="2" charset="2"/>
              <a:buChar char="Ø"/>
            </a:pPr>
            <a:r>
              <a:rPr lang="en-US" sz="3800" b="1" dirty="0" smtClean="0">
                <a:solidFill>
                  <a:schemeClr val="bg1"/>
                </a:solidFill>
                <a:latin typeface="Arial Narrow" pitchFamily="34" charset="0"/>
              </a:rPr>
              <a:t>Good for women with risk of  uterine</a:t>
            </a:r>
          </a:p>
          <a:p>
            <a:pPr marL="742950" lvl="1" indent="-285750">
              <a:lnSpc>
                <a:spcPts val="2300"/>
              </a:lnSpc>
            </a:pPr>
            <a:r>
              <a:rPr lang="en-US" sz="3800" b="1" dirty="0" smtClean="0">
                <a:solidFill>
                  <a:schemeClr val="bg1"/>
                </a:solidFill>
                <a:latin typeface="Arial Narrow" pitchFamily="34" charset="0"/>
              </a:rPr>
              <a:t>a</a:t>
            </a:r>
            <a:r>
              <a:rPr kumimoji="0" lang="en-US" sz="3800" b="1" i="0" u="none" strike="noStrike" kern="1200" cap="none" spc="0" normalizeH="0" baseline="0" noProof="0" dirty="0" err="1" smtClean="0">
                <a:ln>
                  <a:noFill/>
                </a:ln>
                <a:solidFill>
                  <a:schemeClr val="bg1"/>
                </a:solidFill>
                <a:effectLst/>
                <a:uLnTx/>
                <a:uFillTx/>
                <a:latin typeface="Arial Narrow" pitchFamily="34" charset="0"/>
                <a:ea typeface="+mn-ea"/>
                <a:cs typeface="+mn-cs"/>
              </a:rPr>
              <a:t>nd</a:t>
            </a:r>
            <a:r>
              <a:rPr kumimoji="0" lang="en-US" sz="3800" b="1" i="0" u="none" strike="noStrike" kern="1200" cap="none" spc="0" normalizeH="0" noProof="0" dirty="0" smtClean="0">
                <a:ln>
                  <a:noFill/>
                </a:ln>
                <a:solidFill>
                  <a:schemeClr val="bg1"/>
                </a:solidFill>
                <a:effectLst/>
                <a:uLnTx/>
                <a:uFillTx/>
                <a:latin typeface="Arial Narrow" pitchFamily="34" charset="0"/>
                <a:ea typeface="+mn-ea"/>
                <a:cs typeface="+mn-cs"/>
              </a:rPr>
              <a:t> breast cancer</a:t>
            </a:r>
            <a:r>
              <a:rPr kumimoji="0" lang="en-US" sz="3300" b="1" i="0" u="none" strike="noStrike" kern="1200" cap="none" spc="0" normalizeH="0" noProof="0" dirty="0" smtClean="0">
                <a:ln>
                  <a:noFill/>
                </a:ln>
                <a:solidFill>
                  <a:schemeClr val="bg1"/>
                </a:solidFill>
                <a:effectLst/>
                <a:uLnTx/>
                <a:uFillTx/>
                <a:latin typeface="Arial Narrow" pitchFamily="34" charset="0"/>
                <a:ea typeface="+mn-ea"/>
                <a:cs typeface="+mn-cs"/>
              </a:rPr>
              <a:t>.</a:t>
            </a:r>
          </a:p>
          <a:p>
            <a:pPr marL="742950" lvl="1" indent="-285750">
              <a:lnSpc>
                <a:spcPts val="2300"/>
              </a:lnSpc>
            </a:pPr>
            <a:r>
              <a:rPr lang="en-US" sz="3300" b="1" baseline="0" dirty="0" smtClean="0">
                <a:solidFill>
                  <a:schemeClr val="bg1"/>
                </a:solidFill>
                <a:latin typeface="Arial Narrow" pitchFamily="34" charset="0"/>
              </a:rPr>
              <a:t>Lower risk of </a:t>
            </a:r>
            <a:r>
              <a:rPr lang="en-US" sz="3300" b="1" baseline="0" dirty="0" err="1" smtClean="0">
                <a:solidFill>
                  <a:schemeClr val="bg1"/>
                </a:solidFill>
                <a:latin typeface="Arial Narrow" pitchFamily="34" charset="0"/>
              </a:rPr>
              <a:t>thromboembolism</a:t>
            </a:r>
            <a:r>
              <a:rPr lang="en-US" sz="3300" b="1" dirty="0" smtClean="0">
                <a:solidFill>
                  <a:schemeClr val="bg1"/>
                </a:solidFill>
                <a:latin typeface="Arial Narrow" pitchFamily="34" charset="0"/>
              </a:rPr>
              <a:t> </a:t>
            </a:r>
            <a:r>
              <a:rPr lang="en-US" sz="3300" b="1" dirty="0" err="1" smtClean="0">
                <a:solidFill>
                  <a:schemeClr val="bg1"/>
                </a:solidFill>
                <a:latin typeface="Arial Narrow" pitchFamily="34" charset="0"/>
              </a:rPr>
              <a:t>comopared</a:t>
            </a:r>
            <a:r>
              <a:rPr lang="en-US" sz="3300" b="1" dirty="0" smtClean="0">
                <a:solidFill>
                  <a:schemeClr val="bg1"/>
                </a:solidFill>
                <a:latin typeface="Arial Narrow" pitchFamily="34" charset="0"/>
              </a:rPr>
              <a:t> to estrogen</a:t>
            </a:r>
            <a:endParaRPr kumimoji="0" lang="en-US" sz="33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2" name="Rectangle 4"/>
          <p:cNvSpPr txBox="1">
            <a:spLocks noChangeArrowheads="1"/>
          </p:cNvSpPr>
          <p:nvPr/>
        </p:nvSpPr>
        <p:spPr>
          <a:xfrm>
            <a:off x="4419600" y="3352800"/>
            <a:ext cx="4038600" cy="2322871"/>
          </a:xfrm>
          <a:prstGeom prst="rect">
            <a:avLst/>
          </a:prstGeom>
        </p:spPr>
        <p:txBody>
          <a:bodyPr/>
          <a:lstStyle/>
          <a:p>
            <a:pPr marL="342900" marR="0" lvl="0" indent="-34290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heavy" strike="noStrike" kern="1200" cap="none" spc="0" normalizeH="0" baseline="0" noProof="0" dirty="0" smtClean="0">
                <a:ln>
                  <a:noFill/>
                </a:ln>
                <a:solidFill>
                  <a:schemeClr val="bg1"/>
                </a:solidFill>
                <a:effectLst/>
                <a:uLnTx/>
                <a:uFill>
                  <a:solidFill>
                    <a:srgbClr val="FFC000"/>
                  </a:solidFill>
                </a:uFill>
                <a:latin typeface="Arial Narrow" pitchFamily="34" charset="0"/>
                <a:ea typeface="+mn-ea"/>
                <a:cs typeface="+mn-cs"/>
              </a:rPr>
              <a:t>Disadvantages</a:t>
            </a:r>
          </a:p>
          <a:p>
            <a:pPr marL="742950" lvl="1" indent="-285750">
              <a:lnSpc>
                <a:spcPts val="2300"/>
              </a:lnSpc>
              <a:buFont typeface="Wingdings" pitchFamily="2" charset="2"/>
              <a:buChar char="Ø"/>
            </a:pPr>
            <a:r>
              <a:rPr lang="en-US" sz="2200" b="1" dirty="0" smtClean="0">
                <a:solidFill>
                  <a:schemeClr val="bg1"/>
                </a:solidFill>
                <a:latin typeface="Arial Narrow" pitchFamily="34" charset="0"/>
              </a:rPr>
              <a:t>May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 </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hot flushes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No effect on HDL</a:t>
            </a:r>
          </a:p>
          <a:p>
            <a:pPr marL="742950" marR="0" lvl="1" indent="-285750" algn="l" defTabSz="914400" rtl="0" eaLnBrk="1" fontAlgn="auto" latinLnBrk="0" hangingPunct="1">
              <a:lnSpc>
                <a:spcPts val="2300"/>
              </a:lnSpc>
              <a:spcBef>
                <a:spcPts val="0"/>
              </a:spcBef>
              <a:spcAft>
                <a:spcPts val="0"/>
              </a:spcAft>
              <a:buClrTx/>
              <a:buSzTx/>
              <a:buFont typeface="Arial" pitchFamily="34" charset="0"/>
              <a:buNone/>
              <a:tabLst/>
              <a:defRPr/>
            </a:pPr>
            <a:endParaRPr kumimoji="0" lang="en-US" sz="2200" b="1" i="0" u="none" strike="noStrike" kern="1200" cap="none" spc="0" normalizeH="0" baseline="0" noProof="0" dirty="0">
              <a:ln>
                <a:noFill/>
              </a:ln>
              <a:solidFill>
                <a:schemeClr val="bg1"/>
              </a:solidFill>
              <a:effectLst/>
              <a:uLnTx/>
              <a:uFillTx/>
              <a:latin typeface="Arial Narrow" pitchFamily="34" charset="0"/>
              <a:ea typeface="+mn-ea"/>
              <a:cs typeface="+mn-cs"/>
            </a:endParaRPr>
          </a:p>
        </p:txBody>
      </p:sp>
      <p:cxnSp>
        <p:nvCxnSpPr>
          <p:cNvPr id="14" name="Straight Connector 13"/>
          <p:cNvCxnSpPr/>
          <p:nvPr/>
        </p:nvCxnSpPr>
        <p:spPr>
          <a:xfrm>
            <a:off x="685800" y="22098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 y="3325368"/>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086100" y="4552188"/>
            <a:ext cx="2362200" cy="0"/>
          </a:xfrm>
          <a:prstGeom prst="line">
            <a:avLst/>
          </a:prstGeom>
          <a:ln w="28575">
            <a:solidFill>
              <a:srgbClr val="FFED0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58674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5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210312" y="762000"/>
            <a:ext cx="8781288" cy="387286"/>
          </a:xfrm>
          <a:prstGeom prst="rect">
            <a:avLst/>
          </a:prstGeom>
        </p:spPr>
        <p:txBody>
          <a:bodyPr wrap="square">
            <a:spAutoFit/>
          </a:bodyPr>
          <a:lstStyle/>
          <a:p>
            <a:pPr>
              <a:lnSpc>
                <a:spcPts val="2300"/>
              </a:lnSpc>
            </a:pPr>
            <a:r>
              <a:rPr lang="en-US" sz="2200" b="1" dirty="0" smtClean="0">
                <a:solidFill>
                  <a:schemeClr val="bg1"/>
                </a:solidFill>
                <a:latin typeface="Arial Narrow" pitchFamily="34" charset="0"/>
              </a:rPr>
              <a:t>1</a:t>
            </a:r>
            <a:r>
              <a:rPr lang="en-US" sz="2200" b="1" baseline="30000" dirty="0" smtClean="0">
                <a:solidFill>
                  <a:schemeClr val="bg1"/>
                </a:solidFill>
                <a:latin typeface="Arial Narrow" pitchFamily="34" charset="0"/>
              </a:rPr>
              <a:t>st</a:t>
            </a:r>
            <a:r>
              <a:rPr lang="en-US" sz="2200" b="1" dirty="0" smtClean="0">
                <a:solidFill>
                  <a:schemeClr val="bg1"/>
                </a:solidFill>
                <a:latin typeface="Arial Narrow" pitchFamily="34" charset="0"/>
              </a:rPr>
              <a:t> selective estrogen R modulator for prevention of osteoporosis</a:t>
            </a:r>
            <a:endParaRPr lang="en-US" sz="2200" b="1" dirty="0">
              <a:solidFill>
                <a:schemeClr val="bg1"/>
              </a:solidFill>
              <a:latin typeface="Arial Narrow" pitchFamily="34" charset="0"/>
            </a:endParaRPr>
          </a:p>
        </p:txBody>
      </p:sp>
      <p:sp>
        <p:nvSpPr>
          <p:cNvPr id="6" name="Rectangle 5"/>
          <p:cNvSpPr/>
          <p:nvPr/>
        </p:nvSpPr>
        <p:spPr>
          <a:xfrm>
            <a:off x="12954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smtClean="0">
                <a:solidFill>
                  <a:srgbClr val="44018D"/>
                </a:solidFill>
                <a:latin typeface="Bernard MT Condensed" pitchFamily="18" charset="0"/>
              </a:rPr>
              <a:t>RALOXIFENE</a:t>
            </a:r>
          </a:p>
        </p:txBody>
      </p:sp>
      <p:sp>
        <p:nvSpPr>
          <p:cNvPr id="7" name="Rectangle 6"/>
          <p:cNvSpPr/>
          <p:nvPr/>
        </p:nvSpPr>
        <p:spPr>
          <a:xfrm>
            <a:off x="228600" y="228600"/>
            <a:ext cx="1151277" cy="461665"/>
          </a:xfrm>
          <a:prstGeom prst="rect">
            <a:avLst/>
          </a:prstGeom>
        </p:spPr>
        <p:txBody>
          <a:bodyPr wrap="none">
            <a:spAutoFit/>
          </a:bodyPr>
          <a:lstStyle/>
          <a:p>
            <a:r>
              <a:rPr lang="en-US" sz="2400" dirty="0" smtClean="0">
                <a:solidFill>
                  <a:schemeClr val="bg1"/>
                </a:solidFill>
                <a:latin typeface="Bernard MT Condensed" pitchFamily="18" charset="0"/>
                <a:sym typeface="Wingdings 3"/>
              </a:rPr>
              <a:t>SERMs</a:t>
            </a:r>
            <a:endParaRPr lang="en-US" sz="2400" dirty="0">
              <a:solidFill>
                <a:schemeClr val="bg1"/>
              </a:solidFill>
              <a:latin typeface="Bernard MT Condensed" pitchFamily="18" charset="0"/>
            </a:endParaRPr>
          </a:p>
        </p:txBody>
      </p:sp>
      <p:sp>
        <p:nvSpPr>
          <p:cNvPr id="8" name="Rectangle 7"/>
          <p:cNvSpPr/>
          <p:nvPr/>
        </p:nvSpPr>
        <p:spPr>
          <a:xfrm>
            <a:off x="228600" y="1143000"/>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smtClean="0">
                <a:solidFill>
                  <a:srgbClr val="FCF004"/>
                </a:solidFill>
                <a:latin typeface="Bernard MT Condensed" pitchFamily="18" charset="0"/>
              </a:rPr>
              <a:t>Mechanism</a:t>
            </a:r>
          </a:p>
        </p:txBody>
      </p:sp>
      <p:sp>
        <p:nvSpPr>
          <p:cNvPr id="9" name="Rectangle 8"/>
          <p:cNvSpPr/>
          <p:nvPr/>
        </p:nvSpPr>
        <p:spPr>
          <a:xfrm>
            <a:off x="228600" y="1447800"/>
            <a:ext cx="8382000" cy="707886"/>
          </a:xfrm>
          <a:prstGeom prst="rect">
            <a:avLst/>
          </a:prstGeom>
        </p:spPr>
        <p:txBody>
          <a:bodyPr wrap="square">
            <a:spAutoFit/>
          </a:bodyPr>
          <a:lstStyle/>
          <a:p>
            <a:pPr>
              <a:lnSpc>
                <a:spcPts val="2400"/>
              </a:lnSpc>
              <a:spcBef>
                <a:spcPts val="600"/>
              </a:spcBef>
              <a:buClr>
                <a:srgbClr val="66FFFF"/>
              </a:buClr>
              <a:buSzPct val="80000"/>
            </a:pPr>
            <a:r>
              <a:rPr lang="en-US" sz="2200" b="1" dirty="0" err="1" smtClean="0">
                <a:solidFill>
                  <a:schemeClr val="bg1"/>
                </a:solidFill>
                <a:latin typeface="Arial Narrow" pitchFamily="34" charset="0"/>
              </a:rPr>
              <a:t>Antiestrogens</a:t>
            </a:r>
            <a:r>
              <a:rPr lang="en-US" sz="2200" b="1" dirty="0" smtClean="0">
                <a:solidFill>
                  <a:schemeClr val="bg1"/>
                </a:solidFill>
                <a:latin typeface="Arial Narrow" pitchFamily="34" charset="0"/>
              </a:rPr>
              <a:t> that exhibits partial agonistic action; acting as an agonist in bone &amp; an antagonist  in some female sex organs</a:t>
            </a:r>
            <a:endParaRPr lang="en-US" sz="2200" b="1" dirty="0" smtClean="0">
              <a:solidFill>
                <a:srgbClr val="D9FFFF"/>
              </a:solidFill>
              <a:latin typeface="Bernard MT Condensed" pitchFamily="18" charset="0"/>
            </a:endParaRPr>
          </a:p>
        </p:txBody>
      </p:sp>
      <p:graphicFrame>
        <p:nvGraphicFramePr>
          <p:cNvPr id="10" name="Table 9"/>
          <p:cNvGraphicFramePr>
            <a:graphicFrameLocks noGrp="1"/>
          </p:cNvGraphicFramePr>
          <p:nvPr/>
        </p:nvGraphicFramePr>
        <p:xfrm>
          <a:off x="685802" y="2209800"/>
          <a:ext cx="7315198" cy="1085850"/>
        </p:xfrm>
        <a:graphic>
          <a:graphicData uri="http://schemas.openxmlformats.org/drawingml/2006/table">
            <a:tbl>
              <a:tblPr/>
              <a:tblGrid>
                <a:gridCol w="1295398"/>
                <a:gridCol w="1066800"/>
                <a:gridCol w="1143000"/>
                <a:gridCol w="1140942"/>
                <a:gridCol w="889686"/>
                <a:gridCol w="889686"/>
                <a:gridCol w="889686"/>
              </a:tblGrid>
              <a:tr h="0">
                <a:tc>
                  <a:txBody>
                    <a:bodyPr/>
                    <a:lstStyle/>
                    <a:p>
                      <a:pPr>
                        <a:lnSpc>
                          <a:spcPct val="100000"/>
                        </a:lnSpc>
                      </a:pPr>
                      <a:endParaRPr lang="en-US" sz="2000" b="1" dirty="0">
                        <a:solidFill>
                          <a:schemeClr val="bg1"/>
                        </a:solidFill>
                        <a:latin typeface="Arial Narrow" pitchFamily="34" charset="0"/>
                        <a:ea typeface="Times New Roman"/>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Brain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Uterus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Vagina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Breast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rgbClr val="EDDAC5"/>
                          </a:solidFill>
                          <a:latin typeface="Bernard MT Condensed" pitchFamily="18" charset="0"/>
                          <a:ea typeface="Times New Roman"/>
                          <a:cs typeface="Arial"/>
                        </a:rPr>
                        <a:t>Bone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smtClean="0">
                          <a:solidFill>
                            <a:srgbClr val="EDDAC5"/>
                          </a:solidFill>
                          <a:latin typeface="Bernard MT Condensed" pitchFamily="18" charset="0"/>
                          <a:ea typeface="Times New Roman"/>
                          <a:cs typeface="Arial"/>
                        </a:rPr>
                        <a:t>CVS </a:t>
                      </a:r>
                      <a:endParaRPr lang="en-US" sz="2000" b="0" dirty="0">
                        <a:solidFill>
                          <a:srgbClr val="EDDAC5"/>
                        </a:solidFill>
                        <a:latin typeface="Bernard MT Condensed" pitchFamily="18" charset="0"/>
                        <a:ea typeface="Calibri"/>
                        <a:cs typeface="Arial"/>
                      </a:endParaRPr>
                    </a:p>
                  </a:txBody>
                  <a:tcPr marL="28575" marR="28575" marT="28575" marB="28575">
                    <a:lnL>
                      <a:noFill/>
                    </a:lnL>
                    <a:lnR>
                      <a:noFill/>
                    </a:lnR>
                    <a:lnT>
                      <a:noFill/>
                    </a:lnT>
                    <a:lnB>
                      <a:noFill/>
                    </a:lnB>
                  </a:tcPr>
                </a:tc>
              </a:tr>
              <a:tr h="0">
                <a:tc>
                  <a:txBody>
                    <a:bodyPr/>
                    <a:lstStyle/>
                    <a:p>
                      <a:pPr marL="0" marR="0" algn="l">
                        <a:lnSpc>
                          <a:spcPct val="100000"/>
                        </a:lnSpc>
                        <a:spcBef>
                          <a:spcPts val="0"/>
                        </a:spcBef>
                        <a:spcAft>
                          <a:spcPts val="0"/>
                        </a:spcAft>
                      </a:pPr>
                      <a:r>
                        <a:rPr lang="en-US" sz="2000" b="1" dirty="0" err="1">
                          <a:solidFill>
                            <a:srgbClr val="FDCD03"/>
                          </a:solidFill>
                          <a:latin typeface="Arial Narrow" pitchFamily="34" charset="0"/>
                          <a:ea typeface="Times New Roman"/>
                          <a:cs typeface="Arial"/>
                        </a:rPr>
                        <a:t>Estradiol</a:t>
                      </a:r>
                      <a:r>
                        <a:rPr lang="en-US" sz="2000" b="1" dirty="0">
                          <a:solidFill>
                            <a:srgbClr val="FDCD03"/>
                          </a:solidFill>
                          <a:latin typeface="Arial Narrow" pitchFamily="34" charset="0"/>
                          <a:ea typeface="Times New Roman"/>
                          <a:cs typeface="Arial"/>
                        </a:rPr>
                        <a:t> </a:t>
                      </a:r>
                      <a:endParaRPr lang="en-US" sz="2000" b="1" dirty="0">
                        <a:solidFill>
                          <a:srgbClr val="FDCD03"/>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r h="0">
                <a:tc>
                  <a:txBody>
                    <a:bodyPr/>
                    <a:lstStyle/>
                    <a:p>
                      <a:pPr marL="0" marR="0" algn="l">
                        <a:lnSpc>
                          <a:spcPct val="100000"/>
                        </a:lnSpc>
                        <a:spcBef>
                          <a:spcPts val="0"/>
                        </a:spcBef>
                        <a:spcAft>
                          <a:spcPts val="0"/>
                        </a:spcAft>
                      </a:pPr>
                      <a:r>
                        <a:rPr lang="en-US" sz="2000" b="1" dirty="0" err="1">
                          <a:solidFill>
                            <a:srgbClr val="FDCD03"/>
                          </a:solidFill>
                          <a:latin typeface="Arial Narrow" pitchFamily="34" charset="0"/>
                          <a:ea typeface="Times New Roman"/>
                          <a:cs typeface="Arial"/>
                        </a:rPr>
                        <a:t>Raloxifene</a:t>
                      </a:r>
                      <a:r>
                        <a:rPr lang="en-US" sz="2000" b="1" dirty="0">
                          <a:solidFill>
                            <a:srgbClr val="FDCD03"/>
                          </a:solidFill>
                          <a:latin typeface="Arial Narrow" pitchFamily="34" charset="0"/>
                          <a:ea typeface="Times New Roman"/>
                          <a:cs typeface="Arial"/>
                        </a:rPr>
                        <a:t> </a:t>
                      </a:r>
                      <a:endParaRPr lang="en-US" sz="2000" b="1" dirty="0">
                        <a:solidFill>
                          <a:srgbClr val="FDCD03"/>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r>
            </a:tbl>
          </a:graphicData>
        </a:graphic>
      </p:graphicFrame>
      <p:sp>
        <p:nvSpPr>
          <p:cNvPr id="11" name="Rectangle 3"/>
          <p:cNvSpPr txBox="1">
            <a:spLocks noChangeArrowheads="1"/>
          </p:cNvSpPr>
          <p:nvPr/>
        </p:nvSpPr>
        <p:spPr>
          <a:xfrm>
            <a:off x="304800" y="3352800"/>
            <a:ext cx="4572000" cy="2667000"/>
          </a:xfrm>
          <a:prstGeom prst="rect">
            <a:avLst/>
          </a:prstGeom>
        </p:spPr>
        <p:txBody>
          <a:bodyPr>
            <a:normAutofit/>
          </a:bodyPr>
          <a:lstStyle/>
          <a:p>
            <a:pPr marL="342900" marR="0" lvl="0" indent="-34290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heavy" strike="noStrike" kern="1200" cap="none" spc="0" normalizeH="0" baseline="0" noProof="0" dirty="0" smtClean="0">
                <a:ln>
                  <a:noFill/>
                </a:ln>
                <a:solidFill>
                  <a:schemeClr val="bg1"/>
                </a:solidFill>
                <a:effectLst/>
                <a:uLnTx/>
                <a:uFill>
                  <a:solidFill>
                    <a:srgbClr val="FFC000"/>
                  </a:solidFill>
                </a:uFill>
                <a:latin typeface="Arial Narrow" pitchFamily="34" charset="0"/>
                <a:ea typeface="+mn-ea"/>
                <a:cs typeface="+mn-cs"/>
              </a:rPr>
              <a:t>Advantages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sym typeface="Wingdings 3"/>
              </a:rPr>
              <a:t></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 bone density (2%) &amp; </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sym typeface="Wingdings 3"/>
              </a:rPr>
              <a:t></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 fracture risk (30%)</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No stimulation of breast or endometrial tissue</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No need for progestin in    women with uterus</a:t>
            </a:r>
          </a:p>
          <a:p>
            <a:pPr marL="742950" lvl="1" indent="-285750">
              <a:lnSpc>
                <a:spcPts val="2300"/>
              </a:lnSpc>
              <a:buFont typeface="Wingdings" pitchFamily="2" charset="2"/>
              <a:buChar char="Ø"/>
            </a:pPr>
            <a:r>
              <a:rPr lang="en-US" sz="2200" b="1" dirty="0" smtClean="0">
                <a:solidFill>
                  <a:schemeClr val="bg1"/>
                </a:solidFill>
                <a:latin typeface="Arial Narrow" pitchFamily="34" charset="0"/>
                <a:sym typeface="Wingdings 3"/>
              </a:rPr>
              <a:t> </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LDL</a:t>
            </a:r>
          </a:p>
          <a:p>
            <a:pPr marL="342900" marR="0" lvl="0" indent="-342900" algn="l" defTabSz="914400" rtl="0" eaLnBrk="1" fontAlgn="auto" latinLnBrk="0" hangingPunct="1">
              <a:lnSpc>
                <a:spcPts val="2300"/>
              </a:lnSpc>
              <a:spcBef>
                <a:spcPts val="0"/>
              </a:spcBef>
              <a:spcAft>
                <a:spcPts val="0"/>
              </a:spcAft>
              <a:buClrTx/>
              <a:buSzTx/>
              <a:buFont typeface="Wingdings" pitchFamily="2" charset="2"/>
              <a:buChar char="Ø"/>
              <a:tabLst/>
              <a:defRPr/>
            </a:pPr>
            <a:endParaRPr kumimoji="0" lang="en-US" sz="2200" b="1" i="0" u="none" strike="noStrike" kern="1200" cap="none" spc="0" normalizeH="0" baseline="0" noProof="0" dirty="0">
              <a:ln>
                <a:noFill/>
              </a:ln>
              <a:solidFill>
                <a:schemeClr val="bg1"/>
              </a:solidFill>
              <a:effectLst/>
              <a:uLnTx/>
              <a:uFillTx/>
              <a:latin typeface="Arial Narrow" pitchFamily="34" charset="0"/>
              <a:ea typeface="+mn-ea"/>
              <a:cs typeface="+mn-cs"/>
            </a:endParaRPr>
          </a:p>
        </p:txBody>
      </p:sp>
      <p:sp>
        <p:nvSpPr>
          <p:cNvPr id="12" name="Rectangle 4"/>
          <p:cNvSpPr txBox="1">
            <a:spLocks noChangeArrowheads="1"/>
          </p:cNvSpPr>
          <p:nvPr/>
        </p:nvSpPr>
        <p:spPr>
          <a:xfrm>
            <a:off x="4419600" y="3352800"/>
            <a:ext cx="4038600" cy="2322871"/>
          </a:xfrm>
          <a:prstGeom prst="rect">
            <a:avLst/>
          </a:prstGeom>
        </p:spPr>
        <p:txBody>
          <a:bodyPr/>
          <a:lstStyle/>
          <a:p>
            <a:pPr marL="342900" marR="0" lvl="0" indent="-34290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heavy" strike="noStrike" kern="1200" cap="none" spc="0" normalizeH="0" baseline="0" noProof="0" dirty="0" smtClean="0">
                <a:ln>
                  <a:noFill/>
                </a:ln>
                <a:solidFill>
                  <a:schemeClr val="bg1"/>
                </a:solidFill>
                <a:effectLst/>
                <a:uLnTx/>
                <a:uFill>
                  <a:solidFill>
                    <a:srgbClr val="FFC000"/>
                  </a:solidFill>
                </a:uFill>
                <a:latin typeface="Arial Narrow" pitchFamily="34" charset="0"/>
                <a:ea typeface="+mn-ea"/>
                <a:cs typeface="+mn-cs"/>
              </a:rPr>
              <a:t>Disadvantages</a:t>
            </a:r>
          </a:p>
          <a:p>
            <a:pPr marL="742950" lvl="1" indent="-285750">
              <a:lnSpc>
                <a:spcPts val="2300"/>
              </a:lnSpc>
              <a:buFont typeface="Wingdings" pitchFamily="2" charset="2"/>
              <a:buChar char="Ø"/>
            </a:pPr>
            <a:r>
              <a:rPr lang="en-US" sz="2200" b="1" dirty="0" smtClean="0">
                <a:solidFill>
                  <a:schemeClr val="bg1"/>
                </a:solidFill>
                <a:latin typeface="Arial Narrow" pitchFamily="34" charset="0"/>
                <a:sym typeface="Wingdings 3"/>
              </a:rPr>
              <a:t> </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risk of </a:t>
            </a:r>
            <a:r>
              <a:rPr kumimoji="0" lang="en-US" sz="2200" b="1" i="0" u="none" strike="noStrike" kern="1200" cap="none" spc="0" normalizeH="0" baseline="0" noProof="0" dirty="0" err="1" smtClean="0">
                <a:ln>
                  <a:noFill/>
                </a:ln>
                <a:solidFill>
                  <a:schemeClr val="bg1"/>
                </a:solidFill>
                <a:effectLst/>
                <a:uLnTx/>
                <a:uFillTx/>
                <a:latin typeface="Arial Narrow" pitchFamily="34" charset="0"/>
                <a:ea typeface="+mn-ea"/>
                <a:cs typeface="+mn-cs"/>
              </a:rPr>
              <a:t>thromboembolic</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 events</a:t>
            </a:r>
          </a:p>
          <a:p>
            <a:pPr marL="742950" lvl="1" indent="-285750">
              <a:lnSpc>
                <a:spcPts val="2300"/>
              </a:lnSpc>
              <a:buFont typeface="Wingdings" pitchFamily="2" charset="2"/>
              <a:buChar char="Ø"/>
            </a:pPr>
            <a:r>
              <a:rPr lang="en-US" sz="2200" b="1" dirty="0" smtClean="0">
                <a:solidFill>
                  <a:schemeClr val="bg1"/>
                </a:solidFill>
                <a:latin typeface="Arial Narrow" pitchFamily="34" charset="0"/>
              </a:rPr>
              <a:t>Doesn’t  treat well Post-menopausal </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Symptoms</a:t>
            </a:r>
          </a:p>
          <a:p>
            <a:pPr marL="742950" lvl="1" indent="-285750">
              <a:lnSpc>
                <a:spcPts val="2300"/>
              </a:lnSpc>
              <a:buFont typeface="Wingdings" pitchFamily="2" charset="2"/>
              <a:buChar char="Ø"/>
            </a:pPr>
            <a:r>
              <a:rPr lang="en-US" sz="2200" b="1" dirty="0" smtClean="0">
                <a:solidFill>
                  <a:schemeClr val="bg1"/>
                </a:solidFill>
                <a:latin typeface="Arial Narrow" pitchFamily="34" charset="0"/>
              </a:rPr>
              <a:t>May </a:t>
            </a:r>
            <a:r>
              <a:rPr lang="en-US" sz="2200" b="1" dirty="0" smtClean="0">
                <a:solidFill>
                  <a:schemeClr val="bg1"/>
                </a:solidFill>
                <a:latin typeface="Arial Narrow" pitchFamily="34" charset="0"/>
                <a:sym typeface="Wingdings 3"/>
              </a:rPr>
              <a:t> </a:t>
            </a:r>
            <a:r>
              <a:rPr lang="en-US" sz="2200" b="1" dirty="0" smtClean="0">
                <a:solidFill>
                  <a:schemeClr val="bg1"/>
                </a:solidFill>
                <a:latin typeface="Arial Narrow" pitchFamily="34" charset="0"/>
              </a:rPr>
              <a:t> </a:t>
            </a: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hot flushes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200" b="1" i="0" u="none" strike="noStrike" kern="1200" cap="none" spc="0" normalizeH="0" baseline="0" noProof="0" dirty="0" smtClean="0">
                <a:ln>
                  <a:noFill/>
                </a:ln>
                <a:solidFill>
                  <a:schemeClr val="bg1"/>
                </a:solidFill>
                <a:effectLst/>
                <a:uLnTx/>
                <a:uFillTx/>
                <a:latin typeface="Arial Narrow" pitchFamily="34" charset="0"/>
                <a:ea typeface="+mn-ea"/>
                <a:cs typeface="+mn-cs"/>
              </a:rPr>
              <a:t>No effect on HDL</a:t>
            </a:r>
          </a:p>
          <a:p>
            <a:pPr marL="742950" marR="0" lvl="1" indent="-285750" algn="l" defTabSz="914400" rtl="0" eaLnBrk="1" fontAlgn="auto" latinLnBrk="0" hangingPunct="1">
              <a:lnSpc>
                <a:spcPts val="2300"/>
              </a:lnSpc>
              <a:spcBef>
                <a:spcPts val="0"/>
              </a:spcBef>
              <a:spcAft>
                <a:spcPts val="0"/>
              </a:spcAft>
              <a:buClrTx/>
              <a:buSzTx/>
              <a:buFont typeface="Arial" pitchFamily="34" charset="0"/>
              <a:buNone/>
              <a:tabLst/>
              <a:defRPr/>
            </a:pPr>
            <a:endParaRPr kumimoji="0" lang="en-US" sz="2200" b="1" i="0" u="none" strike="noStrike" kern="1200" cap="none" spc="0" normalizeH="0" baseline="0" noProof="0" dirty="0">
              <a:ln>
                <a:noFill/>
              </a:ln>
              <a:solidFill>
                <a:schemeClr val="bg1"/>
              </a:solidFill>
              <a:effectLst/>
              <a:uLnTx/>
              <a:uFillTx/>
              <a:latin typeface="Arial Narrow" pitchFamily="34" charset="0"/>
              <a:ea typeface="+mn-ea"/>
              <a:cs typeface="+mn-cs"/>
            </a:endParaRPr>
          </a:p>
        </p:txBody>
      </p:sp>
      <p:cxnSp>
        <p:nvCxnSpPr>
          <p:cNvPr id="14" name="Straight Connector 13"/>
          <p:cNvCxnSpPr/>
          <p:nvPr/>
        </p:nvCxnSpPr>
        <p:spPr>
          <a:xfrm>
            <a:off x="685800" y="22098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 y="3325368"/>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086100" y="4552188"/>
            <a:ext cx="2362200" cy="0"/>
          </a:xfrm>
          <a:prstGeom prst="line">
            <a:avLst/>
          </a:prstGeom>
          <a:ln w="28575">
            <a:solidFill>
              <a:srgbClr val="FFED0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57912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2" cstate="print"/>
          <a:srcRect/>
          <a:stretch>
            <a:fillRect/>
          </a:stretch>
        </p:blipFill>
        <p:spPr bwMode="auto">
          <a:xfrm>
            <a:off x="990600" y="609600"/>
            <a:ext cx="6172200" cy="4648200"/>
          </a:xfrm>
          <a:prstGeom prst="rect">
            <a:avLst/>
          </a:prstGeom>
          <a:noFill/>
          <a:ln w="9525">
            <a:noFill/>
            <a:miter lim="800000"/>
            <a:headEnd/>
            <a:tailEnd/>
          </a:ln>
          <a:effectLst/>
        </p:spPr>
      </p:pic>
      <p:sp>
        <p:nvSpPr>
          <p:cNvPr id="3" name="TextBox 2"/>
          <p:cNvSpPr txBox="1"/>
          <p:nvPr/>
        </p:nvSpPr>
        <p:spPr>
          <a:xfrm>
            <a:off x="685800" y="5562600"/>
            <a:ext cx="7467600" cy="830997"/>
          </a:xfrm>
          <a:prstGeom prst="rect">
            <a:avLst/>
          </a:prstGeom>
          <a:noFill/>
        </p:spPr>
        <p:txBody>
          <a:bodyPr wrap="square" rtlCol="0">
            <a:spAutoFit/>
          </a:bodyPr>
          <a:lstStyle/>
          <a:p>
            <a:r>
              <a:rPr lang="en-US" sz="2400" b="1" dirty="0" smtClean="0">
                <a:solidFill>
                  <a:schemeClr val="bg1"/>
                </a:solidFill>
              </a:rPr>
              <a:t>Relative efficacy of different therapeutic interventions on bone mineral density of the lumbar spine</a:t>
            </a:r>
            <a:endParaRPr lang="en-US" sz="2400" b="1" dirty="0">
              <a:solidFill>
                <a:schemeClr val="bg1"/>
              </a:solidFill>
            </a:endParaRPr>
          </a:p>
        </p:txBody>
      </p:sp>
    </p:spTree>
    <p:extLst>
      <p:ext uri="{BB962C8B-B14F-4D97-AF65-F5344CB8AC3E}">
        <p14:creationId xmlns:p14="http://schemas.microsoft.com/office/powerpoint/2010/main" val="253758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228600"/>
            <a:ext cx="9144000" cy="641350"/>
          </a:xfrm>
          <a:prstGeom prst="rect">
            <a:avLst/>
          </a:prstGeom>
          <a:noFill/>
          <a:ln w="9525">
            <a:noFill/>
            <a:miter lim="800000"/>
            <a:headEnd/>
            <a:tailEnd/>
          </a:ln>
          <a:effectLst/>
        </p:spPr>
        <p:txBody>
          <a:bodyPr>
            <a:spAutoFit/>
          </a:bodyPr>
          <a:lstStyle/>
          <a:p>
            <a:pPr>
              <a:spcBef>
                <a:spcPct val="50000"/>
              </a:spcBef>
            </a:pPr>
            <a:r>
              <a:rPr lang="en-US" sz="3600" b="1" dirty="0">
                <a:solidFill>
                  <a:schemeClr val="bg1"/>
                </a:solidFill>
                <a:latin typeface="Arial" charset="0"/>
              </a:rPr>
              <a:t>OSTEOPOROSIS</a:t>
            </a:r>
            <a:r>
              <a:rPr lang="en-US" sz="3600" b="1" dirty="0" smtClean="0">
                <a:solidFill>
                  <a:schemeClr val="bg1"/>
                </a:solidFill>
                <a:latin typeface="Arial" charset="0"/>
              </a:rPr>
              <a:t>:</a:t>
            </a:r>
            <a:endParaRPr lang="en-US" sz="3600" b="1" dirty="0">
              <a:solidFill>
                <a:schemeClr val="bg1"/>
              </a:solidFill>
              <a:latin typeface="Arial" charset="0"/>
            </a:endParaRPr>
          </a:p>
        </p:txBody>
      </p:sp>
      <p:sp>
        <p:nvSpPr>
          <p:cNvPr id="13326" name="Text Box 14"/>
          <p:cNvSpPr txBox="1">
            <a:spLocks noChangeArrowheads="1"/>
          </p:cNvSpPr>
          <p:nvPr/>
        </p:nvSpPr>
        <p:spPr bwMode="auto">
          <a:xfrm>
            <a:off x="2514600" y="1295400"/>
            <a:ext cx="6248400" cy="2862322"/>
          </a:xfrm>
          <a:prstGeom prst="rect">
            <a:avLst/>
          </a:prstGeom>
          <a:noFill/>
          <a:ln w="9525">
            <a:noFill/>
            <a:miter lim="800000"/>
            <a:headEnd/>
            <a:tailEnd/>
          </a:ln>
          <a:effectLst/>
        </p:spPr>
        <p:txBody>
          <a:bodyPr>
            <a:spAutoFit/>
          </a:bodyPr>
          <a:lstStyle/>
          <a:p>
            <a:pPr marL="174625" indent="-115888" algn="l">
              <a:spcBef>
                <a:spcPct val="50000"/>
              </a:spcBef>
            </a:pPr>
            <a:r>
              <a:rPr lang="en-US" sz="3000" b="1" dirty="0">
                <a:solidFill>
                  <a:srgbClr val="FFFFFF"/>
                </a:solidFill>
                <a:latin typeface="Arial" charset="0"/>
              </a:rPr>
              <a:t>“</a:t>
            </a:r>
            <a:r>
              <a:rPr lang="en-US" sz="3000" b="1" dirty="0" err="1">
                <a:solidFill>
                  <a:srgbClr val="FFFFFF"/>
                </a:solidFill>
                <a:latin typeface="Arial" charset="0"/>
              </a:rPr>
              <a:t>Osteo</a:t>
            </a:r>
            <a:r>
              <a:rPr lang="en-US" sz="3000" b="1" dirty="0">
                <a:solidFill>
                  <a:srgbClr val="FFFFFF"/>
                </a:solidFill>
                <a:latin typeface="Arial" charset="0"/>
              </a:rPr>
              <a:t>” is Latin for “bone”</a:t>
            </a:r>
          </a:p>
          <a:p>
            <a:pPr marL="174625" indent="-115888" algn="l">
              <a:spcBef>
                <a:spcPct val="50000"/>
              </a:spcBef>
            </a:pPr>
            <a:r>
              <a:rPr lang="en-US" sz="3000" b="1" dirty="0">
                <a:solidFill>
                  <a:srgbClr val="FFFFFF"/>
                </a:solidFill>
                <a:latin typeface="Arial" charset="0"/>
              </a:rPr>
              <a:t>“</a:t>
            </a:r>
            <a:r>
              <a:rPr lang="en-US" sz="3000" b="1" dirty="0" err="1">
                <a:solidFill>
                  <a:srgbClr val="FFFFFF"/>
                </a:solidFill>
                <a:latin typeface="Arial" charset="0"/>
              </a:rPr>
              <a:t>Porosis</a:t>
            </a:r>
            <a:r>
              <a:rPr lang="en-US" sz="3000" b="1" dirty="0">
                <a:solidFill>
                  <a:srgbClr val="FFFFFF"/>
                </a:solidFill>
                <a:latin typeface="Arial" charset="0"/>
              </a:rPr>
              <a:t>” means “porous or full of holes” </a:t>
            </a:r>
          </a:p>
          <a:p>
            <a:pPr marL="174625" indent="-115888" algn="l">
              <a:spcBef>
                <a:spcPct val="50000"/>
              </a:spcBef>
            </a:pPr>
            <a:r>
              <a:rPr lang="en-US" sz="3000" b="1" dirty="0">
                <a:solidFill>
                  <a:srgbClr val="FFFFFF"/>
                </a:solidFill>
                <a:latin typeface="Arial" charset="0"/>
              </a:rPr>
              <a:t>“Osteoporosis” means </a:t>
            </a:r>
            <a:r>
              <a:rPr lang="en-US" sz="3000" b="1" dirty="0" smtClean="0">
                <a:solidFill>
                  <a:srgbClr val="FFFFFF"/>
                </a:solidFill>
                <a:latin typeface="Arial" charset="0"/>
              </a:rPr>
              <a:t>“</a:t>
            </a:r>
            <a:r>
              <a:rPr lang="en-US" sz="3000" b="1" dirty="0">
                <a:solidFill>
                  <a:srgbClr val="FFFFFF"/>
                </a:solidFill>
                <a:latin typeface="Arial" charset="0"/>
              </a:rPr>
              <a:t>bones that are full of holes”</a:t>
            </a:r>
          </a:p>
        </p:txBody>
      </p:sp>
      <p:sp>
        <p:nvSpPr>
          <p:cNvPr id="13327" name="Text Box 15"/>
          <p:cNvSpPr txBox="1">
            <a:spLocks noChangeArrowheads="1"/>
          </p:cNvSpPr>
          <p:nvPr/>
        </p:nvSpPr>
        <p:spPr bwMode="auto">
          <a:xfrm>
            <a:off x="304800" y="4751963"/>
            <a:ext cx="8458200" cy="1877437"/>
          </a:xfrm>
          <a:prstGeom prst="rect">
            <a:avLst/>
          </a:prstGeom>
          <a:noFill/>
          <a:ln w="9525">
            <a:noFill/>
            <a:miter lim="800000"/>
            <a:headEnd/>
            <a:tailEnd/>
          </a:ln>
          <a:effectLst/>
        </p:spPr>
        <p:txBody>
          <a:bodyPr>
            <a:spAutoFit/>
          </a:bodyPr>
          <a:lstStyle/>
          <a:p>
            <a:pPr>
              <a:spcBef>
                <a:spcPct val="50000"/>
              </a:spcBef>
            </a:pPr>
            <a:r>
              <a:rPr lang="en-US" sz="3200" b="1" dirty="0">
                <a:solidFill>
                  <a:srgbClr val="FFFFFF"/>
                </a:solidFill>
                <a:latin typeface="Arial" charset="0"/>
              </a:rPr>
              <a:t>Osteoporosis can develop without </a:t>
            </a:r>
            <a:r>
              <a:rPr lang="en-US" sz="3200" b="1" dirty="0" smtClean="0">
                <a:solidFill>
                  <a:srgbClr val="FFFFFF"/>
                </a:solidFill>
                <a:latin typeface="Arial" charset="0"/>
              </a:rPr>
              <a:t>symptoms </a:t>
            </a:r>
            <a:r>
              <a:rPr lang="en-US" sz="3200" b="1" dirty="0">
                <a:solidFill>
                  <a:schemeClr val="bg1"/>
                </a:solidFill>
                <a:latin typeface="Arial" charset="0"/>
              </a:rPr>
              <a:t>“The Silent Disease”</a:t>
            </a:r>
          </a:p>
          <a:p>
            <a:pPr algn="l">
              <a:spcBef>
                <a:spcPct val="50000"/>
              </a:spcBef>
            </a:pPr>
            <a:endParaRPr lang="en-US" sz="3200" b="1" dirty="0">
              <a:solidFill>
                <a:srgbClr val="FFFFFF"/>
              </a:solidFill>
              <a:latin typeface="Arial" charset="0"/>
            </a:endParaRPr>
          </a:p>
        </p:txBody>
      </p:sp>
      <p:pic>
        <p:nvPicPr>
          <p:cNvPr id="6"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1066800"/>
            <a:ext cx="2654710" cy="3218121"/>
          </a:xfrm>
          <a:prstGeom prst="snip2DiagRect">
            <a:avLst>
              <a:gd name="adj1" fmla="val 13442"/>
              <a:gd name="adj2" fmla="val 16667"/>
            </a:avLst>
          </a:prstGeom>
          <a:noFill/>
          <a:effectLst>
            <a:softEdge rad="31750"/>
          </a:effectLst>
        </p:spPr>
      </p:pic>
    </p:spTree>
    <p:extLst>
      <p:ext uri="{BB962C8B-B14F-4D97-AF65-F5344CB8AC3E}">
        <p14:creationId xmlns:p14="http://schemas.microsoft.com/office/powerpoint/2010/main" val="3771670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ancastria.net/blog/wp-content/uploads/2010/09/osteoporosis-lancastria.jpg"/>
          <p:cNvPicPr>
            <a:picLocks noChangeAspect="1" noChangeArrowheads="1"/>
          </p:cNvPicPr>
          <p:nvPr/>
        </p:nvPicPr>
        <p:blipFill>
          <a:blip r:embed="rId2" cstate="print">
            <a:lum bright="-20000" contrast="-10000"/>
          </a:blip>
          <a:srcRect l="72500" t="19185" r="2500" b="7914"/>
          <a:stretch>
            <a:fillRect/>
          </a:stretch>
        </p:blipFill>
        <p:spPr bwMode="auto">
          <a:xfrm>
            <a:off x="0" y="0"/>
            <a:ext cx="3048000" cy="2590800"/>
          </a:xfrm>
          <a:prstGeom prst="rect">
            <a:avLst/>
          </a:prstGeom>
          <a:noFill/>
        </p:spPr>
      </p:pic>
      <p:pic>
        <p:nvPicPr>
          <p:cNvPr id="4"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5" name="Picture 2" descr="http://img.medscape.com/slide/migrated/editorial/cmecircle/2007/6903/images/pres1/slide8.jpg"/>
          <p:cNvPicPr>
            <a:picLocks noChangeAspect="1" noChangeArrowheads="1"/>
          </p:cNvPicPr>
          <p:nvPr/>
        </p:nvPicPr>
        <p:blipFill>
          <a:blip r:embed="rId4" cstate="print">
            <a:clrChange>
              <a:clrFrom>
                <a:srgbClr val="000002"/>
              </a:clrFrom>
              <a:clrTo>
                <a:srgbClr val="000002">
                  <a:alpha val="0"/>
                </a:srgbClr>
              </a:clrTo>
            </a:clrChange>
          </a:blip>
          <a:srcRect l="32743" t="18851" r="29204" b="8101"/>
          <a:stretch>
            <a:fillRect/>
          </a:stretch>
        </p:blipFill>
        <p:spPr bwMode="auto">
          <a:xfrm>
            <a:off x="914400" y="304800"/>
            <a:ext cx="2895600" cy="4800600"/>
          </a:xfrm>
          <a:prstGeom prst="snip2DiagRect">
            <a:avLst/>
          </a:prstGeom>
          <a:noFill/>
        </p:spPr>
      </p:pic>
      <p:sp>
        <p:nvSpPr>
          <p:cNvPr id="6" name="Rectangle 5"/>
          <p:cNvSpPr/>
          <p:nvPr/>
        </p:nvSpPr>
        <p:spPr>
          <a:xfrm>
            <a:off x="2895600" y="1447800"/>
            <a:ext cx="5706434" cy="1107996"/>
          </a:xfrm>
          <a:prstGeom prst="rect">
            <a:avLst/>
          </a:prstGeom>
          <a:noFill/>
        </p:spPr>
        <p:txBody>
          <a:bodyPr wrap="none" lIns="91440" tIns="45720" rIns="91440" bIns="45720">
            <a:spAutoFit/>
          </a:bodyPr>
          <a:lstStyle/>
          <a:p>
            <a:pPr algn="ctr"/>
            <a:r>
              <a:rPr lang="en-US" sz="6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a:t>
            </a:r>
            <a:endParaRPr lang="en-US"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a:off x="1244307" y="4343400"/>
            <a:ext cx="607089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solidFill>
                  <a:srgbClr val="FFC000"/>
                </a:solidFill>
                <a:effectLst>
                  <a:outerShdw blurRad="50800" dist="39000" dir="5460000" algn="tl">
                    <a:srgbClr val="000000">
                      <a:alpha val="38000"/>
                    </a:srgbClr>
                  </a:outerShdw>
                </a:effectLst>
                <a:latin typeface="French Script MT" pitchFamily="66" charset="0"/>
              </a:rPr>
              <a:t>GOOD LUCK</a:t>
            </a:r>
            <a:endParaRPr lang="en-US" sz="8800" b="1" cap="none" spc="0" dirty="0">
              <a:ln w="11430"/>
              <a:solidFill>
                <a:srgbClr val="FFC000"/>
              </a:solidFill>
              <a:effectLst>
                <a:outerShdw blurRad="50800" dist="39000" dir="5460000" algn="tl">
                  <a:srgbClr val="000000">
                    <a:alpha val="38000"/>
                  </a:srgbClr>
                </a:outerShdw>
              </a:effectLst>
              <a:latin typeface="French Script MT" pitchFamily="66"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762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TYPES OF BONE</a:t>
            </a:r>
          </a:p>
        </p:txBody>
      </p:sp>
      <p:sp>
        <p:nvSpPr>
          <p:cNvPr id="17411" name="Text Box 3"/>
          <p:cNvSpPr txBox="1">
            <a:spLocks noChangeArrowheads="1"/>
          </p:cNvSpPr>
          <p:nvPr/>
        </p:nvSpPr>
        <p:spPr bwMode="auto">
          <a:xfrm>
            <a:off x="76200" y="934536"/>
            <a:ext cx="6781800" cy="4547399"/>
          </a:xfrm>
          <a:prstGeom prst="rect">
            <a:avLst/>
          </a:prstGeom>
          <a:noFill/>
          <a:ln w="9525">
            <a:noFill/>
            <a:miter lim="800000"/>
            <a:headEnd/>
            <a:tailEnd/>
          </a:ln>
          <a:effectLst/>
        </p:spPr>
        <p:txBody>
          <a:bodyPr wrap="square">
            <a:spAutoFit/>
          </a:bodyPr>
          <a:lstStyle/>
          <a:p>
            <a:pPr marL="457200" indent="-457200" algn="l">
              <a:spcBef>
                <a:spcPct val="50000"/>
              </a:spcBef>
            </a:pPr>
            <a:r>
              <a:rPr lang="en-US" sz="3900" b="1" dirty="0">
                <a:solidFill>
                  <a:srgbClr val="FFFFFF"/>
                </a:solidFill>
                <a:latin typeface="Arial" charset="0"/>
              </a:rPr>
              <a:t>(1) Cortical – </a:t>
            </a:r>
            <a:r>
              <a:rPr lang="en-US" sz="3200" b="1" dirty="0">
                <a:solidFill>
                  <a:srgbClr val="FFFFFF"/>
                </a:solidFill>
                <a:latin typeface="Arial" charset="0"/>
              </a:rPr>
              <a:t>is hard, compact, dense bone (example: mid-section of larger, long-bones of arms and legs)</a:t>
            </a:r>
          </a:p>
          <a:p>
            <a:pPr marL="457200" indent="-457200" algn="l">
              <a:spcBef>
                <a:spcPct val="50000"/>
              </a:spcBef>
            </a:pPr>
            <a:r>
              <a:rPr lang="en-US" sz="3900" b="1" dirty="0">
                <a:solidFill>
                  <a:srgbClr val="FFFFFF"/>
                </a:solidFill>
                <a:latin typeface="Arial" charset="0"/>
              </a:rPr>
              <a:t>(2) Trabecular </a:t>
            </a:r>
            <a:r>
              <a:rPr lang="en-US" sz="3900" b="1" dirty="0" smtClean="0">
                <a:solidFill>
                  <a:srgbClr val="FFFFFF"/>
                </a:solidFill>
                <a:latin typeface="Arial" charset="0"/>
              </a:rPr>
              <a:t>(</a:t>
            </a:r>
            <a:r>
              <a:rPr lang="en-US" sz="3900" b="1" dirty="0" err="1" smtClean="0">
                <a:solidFill>
                  <a:srgbClr val="FFFFFF"/>
                </a:solidFill>
                <a:latin typeface="Arial" charset="0"/>
              </a:rPr>
              <a:t>cancellous</a:t>
            </a:r>
            <a:r>
              <a:rPr lang="en-US" sz="3900" b="1" dirty="0" smtClean="0">
                <a:solidFill>
                  <a:srgbClr val="FFFFFF"/>
                </a:solidFill>
                <a:latin typeface="Arial" charset="0"/>
              </a:rPr>
              <a:t>)– </a:t>
            </a:r>
            <a:r>
              <a:rPr lang="en-US" sz="3200" b="1" dirty="0">
                <a:solidFill>
                  <a:srgbClr val="FFFFFF"/>
                </a:solidFill>
                <a:latin typeface="Arial" charset="0"/>
              </a:rPr>
              <a:t>is spongy, porous and flexible bone (example: end of the wrist, hip and the spine)</a:t>
            </a:r>
          </a:p>
        </p:txBody>
      </p:sp>
      <p:sp>
        <p:nvSpPr>
          <p:cNvPr id="17414" name="Text Box 6"/>
          <p:cNvSpPr txBox="1">
            <a:spLocks noChangeArrowheads="1"/>
          </p:cNvSpPr>
          <p:nvPr/>
        </p:nvSpPr>
        <p:spPr bwMode="auto">
          <a:xfrm>
            <a:off x="0" y="6248400"/>
            <a:ext cx="9144000" cy="396875"/>
          </a:xfrm>
          <a:prstGeom prst="rect">
            <a:avLst/>
          </a:prstGeom>
          <a:noFill/>
          <a:ln w="9525">
            <a:noFill/>
            <a:miter lim="800000"/>
            <a:headEnd/>
            <a:tailEnd/>
          </a:ln>
          <a:effectLst/>
        </p:spPr>
        <p:txBody>
          <a:bodyPr>
            <a:spAutoFit/>
          </a:bodyPr>
          <a:lstStyle/>
          <a:p>
            <a:pPr>
              <a:spcBef>
                <a:spcPct val="50000"/>
              </a:spcBef>
            </a:pPr>
            <a:r>
              <a:rPr lang="en-US" sz="2000" b="1" dirty="0">
                <a:latin typeface="Arial" charset="0"/>
              </a:rPr>
              <a:t>Activity - Understanding Our Bones</a:t>
            </a:r>
          </a:p>
        </p:txBody>
      </p:sp>
      <p:pic>
        <p:nvPicPr>
          <p:cNvPr id="2" name="Picture 1"/>
          <p:cNvPicPr>
            <a:picLocks noChangeAspect="1"/>
          </p:cNvPicPr>
          <p:nvPr/>
        </p:nvPicPr>
        <p:blipFill>
          <a:blip r:embed="rId3"/>
          <a:stretch>
            <a:fillRect/>
          </a:stretch>
        </p:blipFill>
        <p:spPr>
          <a:xfrm>
            <a:off x="6654755" y="5105400"/>
            <a:ext cx="2486025" cy="1754746"/>
          </a:xfrm>
          <a:prstGeom prst="rect">
            <a:avLst/>
          </a:prstGeom>
        </p:spPr>
      </p:pic>
      <p:pic>
        <p:nvPicPr>
          <p:cNvPr id="162818" name="Picture 2" descr="نتيجة بحث الصور عن ‪cortical b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788554"/>
            <a:ext cx="223837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75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نتيجة بحث الصور عن ‪cortical b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2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08125" y="346075"/>
            <a:ext cx="184150" cy="457200"/>
          </a:xfrm>
          <a:prstGeom prst="rect">
            <a:avLst/>
          </a:prstGeom>
          <a:noFill/>
          <a:ln w="9525">
            <a:noFill/>
            <a:miter lim="800000"/>
            <a:headEnd/>
            <a:tailEnd/>
          </a:ln>
          <a:effectLst/>
        </p:spPr>
        <p:txBody>
          <a:bodyPr wrap="none">
            <a:spAutoFit/>
          </a:bodyPr>
          <a:lstStyle/>
          <a:p>
            <a:pPr algn="l"/>
            <a:endParaRPr lang="en-US"/>
          </a:p>
        </p:txBody>
      </p:sp>
      <p:sp>
        <p:nvSpPr>
          <p:cNvPr id="11267" name="Text Box 3"/>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a:solidFill>
                  <a:schemeClr val="bg1"/>
                </a:solidFill>
                <a:latin typeface="Arial" charset="0"/>
              </a:rPr>
              <a:t>HEALTHY BONE</a:t>
            </a:r>
          </a:p>
        </p:txBody>
      </p:sp>
      <p:sp>
        <p:nvSpPr>
          <p:cNvPr id="11268" name="Text Box 4"/>
          <p:cNvSpPr txBox="1">
            <a:spLocks noChangeArrowheads="1"/>
          </p:cNvSpPr>
          <p:nvPr/>
        </p:nvSpPr>
        <p:spPr bwMode="auto">
          <a:xfrm>
            <a:off x="4572000" y="1524000"/>
            <a:ext cx="4114800" cy="4770537"/>
          </a:xfrm>
          <a:prstGeom prst="rect">
            <a:avLst/>
          </a:prstGeom>
          <a:noFill/>
          <a:ln w="9525">
            <a:noFill/>
            <a:miter lim="800000"/>
            <a:headEnd/>
            <a:tailEnd/>
          </a:ln>
          <a:effectLst/>
        </p:spPr>
        <p:txBody>
          <a:bodyPr>
            <a:spAutoFit/>
          </a:bodyPr>
          <a:lstStyle/>
          <a:p>
            <a:pPr algn="l">
              <a:spcBef>
                <a:spcPct val="50000"/>
              </a:spcBef>
            </a:pPr>
            <a:r>
              <a:rPr lang="en-US" sz="3200" b="1" dirty="0">
                <a:solidFill>
                  <a:srgbClr val="FFFFFF"/>
                </a:solidFill>
                <a:latin typeface="Arial" charset="0"/>
              </a:rPr>
              <a:t>Bone is living tissue, which is </a:t>
            </a:r>
            <a:r>
              <a:rPr lang="en-US" sz="3200" b="1" i="1" dirty="0">
                <a:solidFill>
                  <a:srgbClr val="FFFFFF"/>
                </a:solidFill>
                <a:latin typeface="Arial" charset="0"/>
              </a:rPr>
              <a:t>constantly being broken down and rebuilt</a:t>
            </a:r>
            <a:r>
              <a:rPr lang="en-US" sz="3200" b="1" dirty="0">
                <a:solidFill>
                  <a:srgbClr val="FFFFFF"/>
                </a:solidFill>
                <a:latin typeface="Arial" charset="0"/>
              </a:rPr>
              <a:t>, a process called </a:t>
            </a:r>
            <a:r>
              <a:rPr lang="en-US" sz="3200" b="1" dirty="0">
                <a:solidFill>
                  <a:srgbClr val="FF0000"/>
                </a:solidFill>
                <a:latin typeface="Arial" charset="0"/>
              </a:rPr>
              <a:t>remodeling</a:t>
            </a:r>
          </a:p>
          <a:p>
            <a:pPr algn="l">
              <a:spcBef>
                <a:spcPct val="50000"/>
              </a:spcBef>
            </a:pPr>
            <a:r>
              <a:rPr lang="en-US" sz="3200" b="1" dirty="0">
                <a:solidFill>
                  <a:srgbClr val="FFFFFF"/>
                </a:solidFill>
                <a:latin typeface="Arial" charset="0"/>
              </a:rPr>
              <a:t>Bone is renewed like skin, hair and nails</a:t>
            </a:r>
            <a:endParaRPr lang="en-US" sz="4000" b="1" dirty="0">
              <a:solidFill>
                <a:srgbClr val="FFFFFF"/>
              </a:solidFill>
              <a:latin typeface="Arial" charset="0"/>
            </a:endParaRPr>
          </a:p>
        </p:txBody>
      </p:sp>
      <p:sp>
        <p:nvSpPr>
          <p:cNvPr id="11270" name="Text Box 6"/>
          <p:cNvSpPr txBox="1">
            <a:spLocks noChangeArrowheads="1"/>
          </p:cNvSpPr>
          <p:nvPr/>
        </p:nvSpPr>
        <p:spPr bwMode="auto">
          <a:xfrm>
            <a:off x="914400" y="1524000"/>
            <a:ext cx="3429000" cy="457200"/>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11271" name="Picture 7" descr="A"/>
          <p:cNvPicPr>
            <a:picLocks noChangeAspect="1" noChangeArrowheads="1"/>
          </p:cNvPicPr>
          <p:nvPr/>
        </p:nvPicPr>
        <p:blipFill>
          <a:blip r:embed="rId3" cstate="print"/>
          <a:srcRect/>
          <a:stretch>
            <a:fillRect/>
          </a:stretch>
        </p:blipFill>
        <p:spPr bwMode="auto">
          <a:xfrm>
            <a:off x="457200" y="1524000"/>
            <a:ext cx="3941763" cy="45720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862516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BONE “REMODELING”</a:t>
            </a:r>
          </a:p>
        </p:txBody>
      </p:sp>
      <p:sp>
        <p:nvSpPr>
          <p:cNvPr id="18435" name="Text Box 3"/>
          <p:cNvSpPr txBox="1">
            <a:spLocks noChangeArrowheads="1"/>
          </p:cNvSpPr>
          <p:nvPr/>
        </p:nvSpPr>
        <p:spPr bwMode="auto">
          <a:xfrm>
            <a:off x="1143000" y="1600200"/>
            <a:ext cx="3962400" cy="1739900"/>
          </a:xfrm>
          <a:prstGeom prst="rect">
            <a:avLst/>
          </a:prstGeom>
          <a:noFill/>
          <a:ln w="9525">
            <a:noFill/>
            <a:miter lim="800000"/>
            <a:headEnd/>
            <a:tailEnd/>
          </a:ln>
          <a:effectLst/>
        </p:spPr>
        <p:txBody>
          <a:bodyPr>
            <a:spAutoFit/>
          </a:bodyPr>
          <a:lstStyle/>
          <a:p>
            <a:pPr algn="l">
              <a:spcBef>
                <a:spcPct val="50000"/>
              </a:spcBef>
            </a:pPr>
            <a:r>
              <a:rPr lang="en-US" sz="3600" b="1" i="1" u="sng" dirty="0" err="1">
                <a:solidFill>
                  <a:srgbClr val="FFFFFF"/>
                </a:solidFill>
                <a:latin typeface="Arial" charset="0"/>
              </a:rPr>
              <a:t>Re</a:t>
            </a:r>
            <a:r>
              <a:rPr lang="en-US" sz="3600" b="1" dirty="0" err="1">
                <a:solidFill>
                  <a:srgbClr val="FFFFFF"/>
                </a:solidFill>
                <a:latin typeface="Arial" charset="0"/>
              </a:rPr>
              <a:t>sorption</a:t>
            </a:r>
            <a:r>
              <a:rPr lang="en-US" sz="3600" b="1" dirty="0">
                <a:solidFill>
                  <a:srgbClr val="FFFFFF"/>
                </a:solidFill>
                <a:latin typeface="Arial" charset="0"/>
              </a:rPr>
              <a:t>-</a:t>
            </a:r>
            <a:r>
              <a:rPr lang="en-US" sz="3600" b="1" i="1" u="sng" dirty="0">
                <a:solidFill>
                  <a:srgbClr val="FFFFFF"/>
                </a:solidFill>
                <a:latin typeface="Arial" charset="0"/>
              </a:rPr>
              <a:t>re</a:t>
            </a:r>
            <a:r>
              <a:rPr lang="en-US" sz="3600" b="1" dirty="0">
                <a:solidFill>
                  <a:srgbClr val="FFFFFF"/>
                </a:solidFill>
                <a:latin typeface="Arial" charset="0"/>
              </a:rPr>
              <a:t>moves old bone</a:t>
            </a:r>
          </a:p>
        </p:txBody>
      </p:sp>
      <p:sp>
        <p:nvSpPr>
          <p:cNvPr id="18436" name="Text Box 4"/>
          <p:cNvSpPr txBox="1">
            <a:spLocks noChangeArrowheads="1"/>
          </p:cNvSpPr>
          <p:nvPr/>
        </p:nvSpPr>
        <p:spPr bwMode="auto">
          <a:xfrm>
            <a:off x="5410200" y="1828800"/>
            <a:ext cx="2743200" cy="457200"/>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18437" name="Picture 5" descr="bone2"/>
          <p:cNvPicPr>
            <a:picLocks noChangeAspect="1" noChangeArrowheads="1"/>
          </p:cNvPicPr>
          <p:nvPr/>
        </p:nvPicPr>
        <p:blipFill>
          <a:blip r:embed="rId3" cstate="print"/>
          <a:srcRect/>
          <a:stretch>
            <a:fillRect/>
          </a:stretch>
        </p:blipFill>
        <p:spPr bwMode="auto">
          <a:xfrm>
            <a:off x="5334000" y="1600200"/>
            <a:ext cx="2514600" cy="1752600"/>
          </a:xfrm>
          <a:prstGeom prst="rect">
            <a:avLst/>
          </a:prstGeom>
          <a:noFill/>
        </p:spPr>
      </p:pic>
      <p:sp>
        <p:nvSpPr>
          <p:cNvPr id="18438" name="Text Box 6"/>
          <p:cNvSpPr txBox="1">
            <a:spLocks noChangeArrowheads="1"/>
          </p:cNvSpPr>
          <p:nvPr/>
        </p:nvSpPr>
        <p:spPr bwMode="auto">
          <a:xfrm>
            <a:off x="1143000" y="3581400"/>
            <a:ext cx="4419600" cy="1739900"/>
          </a:xfrm>
          <a:prstGeom prst="rect">
            <a:avLst/>
          </a:prstGeom>
          <a:noFill/>
          <a:ln w="9525">
            <a:noFill/>
            <a:miter lim="800000"/>
            <a:headEnd/>
            <a:tailEnd/>
          </a:ln>
          <a:effectLst/>
        </p:spPr>
        <p:txBody>
          <a:bodyPr>
            <a:spAutoFit/>
          </a:bodyPr>
          <a:lstStyle/>
          <a:p>
            <a:pPr algn="l">
              <a:spcBef>
                <a:spcPct val="50000"/>
              </a:spcBef>
            </a:pPr>
            <a:r>
              <a:rPr lang="en-US" sz="3600" b="1" dirty="0">
                <a:solidFill>
                  <a:srgbClr val="FFFFFF"/>
                </a:solidFill>
                <a:latin typeface="Arial" charset="0"/>
              </a:rPr>
              <a:t>Formation-replaces old bone with new bone</a:t>
            </a:r>
          </a:p>
        </p:txBody>
      </p:sp>
      <p:sp>
        <p:nvSpPr>
          <p:cNvPr id="18439" name="Text Box 7"/>
          <p:cNvSpPr txBox="1">
            <a:spLocks noChangeArrowheads="1"/>
          </p:cNvSpPr>
          <p:nvPr/>
        </p:nvSpPr>
        <p:spPr bwMode="auto">
          <a:xfrm>
            <a:off x="5334000" y="3962400"/>
            <a:ext cx="2819400" cy="457200"/>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18440" name="Picture 8" descr="bone3"/>
          <p:cNvPicPr>
            <a:picLocks noChangeAspect="1" noChangeArrowheads="1"/>
          </p:cNvPicPr>
          <p:nvPr/>
        </p:nvPicPr>
        <p:blipFill>
          <a:blip r:embed="rId4" cstate="print"/>
          <a:srcRect/>
          <a:stretch>
            <a:fillRect/>
          </a:stretch>
        </p:blipFill>
        <p:spPr bwMode="auto">
          <a:xfrm>
            <a:off x="5410200" y="3657600"/>
            <a:ext cx="2362200" cy="1828800"/>
          </a:xfrm>
          <a:prstGeom prst="rect">
            <a:avLst/>
          </a:prstGeom>
          <a:noFill/>
        </p:spPr>
      </p:pic>
    </p:spTree>
    <p:extLst>
      <p:ext uri="{BB962C8B-B14F-4D97-AF65-F5344CB8AC3E}">
        <p14:creationId xmlns:p14="http://schemas.microsoft.com/office/powerpoint/2010/main" val="1816544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7620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OSTEOCLASTS-PHASE 1</a:t>
            </a:r>
          </a:p>
        </p:txBody>
      </p:sp>
      <p:sp>
        <p:nvSpPr>
          <p:cNvPr id="19461" name="Rectangle 5"/>
          <p:cNvSpPr>
            <a:spLocks noChangeArrowheads="1"/>
          </p:cNvSpPr>
          <p:nvPr/>
        </p:nvSpPr>
        <p:spPr bwMode="auto">
          <a:xfrm>
            <a:off x="4410075" y="3290888"/>
            <a:ext cx="9144000" cy="0"/>
          </a:xfrm>
          <a:prstGeom prst="rect">
            <a:avLst/>
          </a:prstGeom>
          <a:noFill/>
          <a:ln w="9525">
            <a:noFill/>
            <a:miter lim="800000"/>
            <a:headEnd/>
            <a:tailEnd/>
          </a:ln>
          <a:effectLst/>
        </p:spPr>
        <p:txBody>
          <a:bodyPr>
            <a:spAutoFit/>
          </a:bodyPr>
          <a:lstStyle/>
          <a:p>
            <a:endParaRPr lang="en-US"/>
          </a:p>
        </p:txBody>
      </p:sp>
      <p:pic>
        <p:nvPicPr>
          <p:cNvPr id="19460" name="Picture 4" descr="dal_ybone1"/>
          <p:cNvPicPr>
            <a:picLocks noChangeAspect="1" noChangeArrowheads="1"/>
          </p:cNvPicPr>
          <p:nvPr/>
        </p:nvPicPr>
        <p:blipFill>
          <a:blip r:embed="rId3" cstate="print"/>
          <a:srcRect/>
          <a:stretch>
            <a:fillRect/>
          </a:stretch>
        </p:blipFill>
        <p:spPr bwMode="auto">
          <a:xfrm>
            <a:off x="4191000" y="1447800"/>
            <a:ext cx="1828800" cy="1560513"/>
          </a:xfrm>
          <a:prstGeom prst="rect">
            <a:avLst/>
          </a:prstGeom>
          <a:noFill/>
        </p:spPr>
      </p:pic>
      <p:sp>
        <p:nvSpPr>
          <p:cNvPr id="19463" name="Text Box 7"/>
          <p:cNvSpPr txBox="1">
            <a:spLocks noChangeArrowheads="1"/>
          </p:cNvSpPr>
          <p:nvPr/>
        </p:nvSpPr>
        <p:spPr bwMode="auto">
          <a:xfrm>
            <a:off x="4343400" y="3276600"/>
            <a:ext cx="27432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9466" name="Text Box 10"/>
          <p:cNvSpPr txBox="1">
            <a:spLocks noChangeArrowheads="1"/>
          </p:cNvSpPr>
          <p:nvPr/>
        </p:nvSpPr>
        <p:spPr bwMode="auto">
          <a:xfrm>
            <a:off x="76200" y="3581400"/>
            <a:ext cx="6934200" cy="3170099"/>
          </a:xfrm>
          <a:prstGeom prst="rect">
            <a:avLst/>
          </a:prstGeom>
          <a:noFill/>
          <a:ln w="9525">
            <a:noFill/>
            <a:miter lim="800000"/>
            <a:headEnd/>
            <a:tailEnd/>
          </a:ln>
          <a:effectLst/>
        </p:spPr>
        <p:txBody>
          <a:bodyPr>
            <a:spAutoFit/>
          </a:bodyPr>
          <a:lstStyle/>
          <a:p>
            <a:pPr algn="l">
              <a:spcBef>
                <a:spcPct val="50000"/>
              </a:spcBef>
            </a:pPr>
            <a:r>
              <a:rPr lang="en-US" sz="3600" b="1" dirty="0">
                <a:solidFill>
                  <a:srgbClr val="FFFFFF"/>
                </a:solidFill>
                <a:latin typeface="Arial" charset="0"/>
              </a:rPr>
              <a:t>Cells called </a:t>
            </a:r>
            <a:r>
              <a:rPr lang="en-US" sz="3600" b="1" dirty="0" err="1">
                <a:solidFill>
                  <a:srgbClr val="FFFFFF"/>
                </a:solidFill>
                <a:latin typeface="Arial" charset="0"/>
              </a:rPr>
              <a:t>osteo</a:t>
            </a:r>
            <a:r>
              <a:rPr lang="en-US" sz="4800" b="1" u="sng" dirty="0" err="1">
                <a:solidFill>
                  <a:srgbClr val="FFFFFF"/>
                </a:solidFill>
                <a:latin typeface="Arial" charset="0"/>
              </a:rPr>
              <a:t>c</a:t>
            </a:r>
            <a:r>
              <a:rPr lang="en-US" sz="3600" b="1" dirty="0" err="1">
                <a:solidFill>
                  <a:srgbClr val="FFFFFF"/>
                </a:solidFill>
                <a:latin typeface="Arial" charset="0"/>
              </a:rPr>
              <a:t>lasts</a:t>
            </a:r>
            <a:r>
              <a:rPr lang="en-US" sz="3600" b="1" dirty="0">
                <a:solidFill>
                  <a:srgbClr val="FFFFFF"/>
                </a:solidFill>
                <a:latin typeface="Arial" charset="0"/>
              </a:rPr>
              <a:t> (think “C” for </a:t>
            </a:r>
            <a:r>
              <a:rPr lang="en-US" sz="4400" b="1" u="sng" dirty="0" smtClean="0">
                <a:solidFill>
                  <a:srgbClr val="FFFFFF"/>
                </a:solidFill>
                <a:latin typeface="Arial" charset="0"/>
              </a:rPr>
              <a:t>c</a:t>
            </a:r>
            <a:r>
              <a:rPr lang="en-US" sz="3600" b="1" dirty="0" smtClean="0">
                <a:solidFill>
                  <a:srgbClr val="FFFFFF"/>
                </a:solidFill>
                <a:latin typeface="Arial" charset="0"/>
              </a:rPr>
              <a:t>utting of bone) </a:t>
            </a:r>
            <a:r>
              <a:rPr lang="en-US" sz="3600" b="1" dirty="0">
                <a:solidFill>
                  <a:srgbClr val="FFFFFF"/>
                </a:solidFill>
                <a:latin typeface="Arial" charset="0"/>
              </a:rPr>
              <a:t>seek out old bone or damaged bone tissue and destroy it, leaving small spaces (</a:t>
            </a:r>
            <a:r>
              <a:rPr lang="en-US" sz="3600" b="1" dirty="0" err="1">
                <a:solidFill>
                  <a:srgbClr val="FFFFFF"/>
                </a:solidFill>
                <a:latin typeface="Arial" charset="0"/>
              </a:rPr>
              <a:t>resorption</a:t>
            </a:r>
            <a:r>
              <a:rPr lang="en-US" sz="3600" b="1" dirty="0">
                <a:solidFill>
                  <a:srgbClr val="FFFFFF"/>
                </a:solidFill>
                <a:latin typeface="Arial" charset="0"/>
              </a:rPr>
              <a:t>)</a:t>
            </a:r>
          </a:p>
        </p:txBody>
      </p:sp>
      <p:sp>
        <p:nvSpPr>
          <p:cNvPr id="19468" name="Text Box 12"/>
          <p:cNvSpPr txBox="1">
            <a:spLocks noChangeArrowheads="1"/>
          </p:cNvSpPr>
          <p:nvPr/>
        </p:nvSpPr>
        <p:spPr bwMode="auto">
          <a:xfrm>
            <a:off x="5334000" y="1600200"/>
            <a:ext cx="18288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9469" name="Picture 13" descr="PE01747_"/>
          <p:cNvPicPr>
            <a:picLocks noChangeAspect="1" noChangeArrowheads="1"/>
          </p:cNvPicPr>
          <p:nvPr/>
        </p:nvPicPr>
        <p:blipFill>
          <a:blip r:embed="rId4" cstate="print"/>
          <a:srcRect/>
          <a:stretch>
            <a:fillRect/>
          </a:stretch>
        </p:blipFill>
        <p:spPr bwMode="auto">
          <a:xfrm>
            <a:off x="2895600" y="1371600"/>
            <a:ext cx="2362200" cy="1474788"/>
          </a:xfrm>
          <a:prstGeom prst="rect">
            <a:avLst/>
          </a:prstGeom>
          <a:noFill/>
        </p:spPr>
      </p:pic>
      <p:sp>
        <p:nvSpPr>
          <p:cNvPr id="9" name="Text Box 2"/>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BONE “REMODELING”</a:t>
            </a:r>
          </a:p>
        </p:txBody>
      </p:sp>
    </p:spTree>
    <p:extLst>
      <p:ext uri="{BB962C8B-B14F-4D97-AF65-F5344CB8AC3E}">
        <p14:creationId xmlns:p14="http://schemas.microsoft.com/office/powerpoint/2010/main" val="3256681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3945</TotalTime>
  <Words>2830</Words>
  <Application>Microsoft Office PowerPoint</Application>
  <PresentationFormat>On-screen Show (4:3)</PresentationFormat>
  <Paragraphs>654</Paragraphs>
  <Slides>40</Slides>
  <Notes>33</Notes>
  <HiddenSlides>5</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5" baseType="lpstr">
      <vt:lpstr>Arial Unicode MS</vt:lpstr>
      <vt:lpstr>Arial</vt:lpstr>
      <vt:lpstr>Arial Narrow</vt:lpstr>
      <vt:lpstr>Berlin Sans FB Demi</vt:lpstr>
      <vt:lpstr>Bernard MT Condensed</vt:lpstr>
      <vt:lpstr>Calibri</vt:lpstr>
      <vt:lpstr>French Script MT</vt:lpstr>
      <vt:lpstr>Lucida Sans Unicode</vt:lpstr>
      <vt:lpstr>msgothic</vt:lpstr>
      <vt:lpstr>Times New Roman</vt:lpstr>
      <vt:lpstr>Wingdings</vt:lpstr>
      <vt:lpstr>Wingdings 2</vt:lpstr>
      <vt:lpstr>Wingdings 3</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of Food and Drug Administration approvals of different bisphosphonate regimens.</vt:lpstr>
      <vt:lpstr>PowerPoint Presentation</vt:lpstr>
      <vt:lpstr>PowerPoint Presentation</vt:lpstr>
      <vt:lpstr>PowerPoint Presentation</vt:lpstr>
      <vt:lpstr>PowerPoint Presentation</vt:lpstr>
      <vt:lpstr>PowerPoint Presentation</vt:lpstr>
      <vt:lpstr>PowerPoint Presentation</vt:lpstr>
      <vt:lpstr>Bone Signaling &amp; RANKL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user-</cp:lastModifiedBy>
  <cp:revision>206</cp:revision>
  <dcterms:created xsi:type="dcterms:W3CDTF">2011-03-27T13:20:26Z</dcterms:created>
  <dcterms:modified xsi:type="dcterms:W3CDTF">2017-02-19T23:53:55Z</dcterms:modified>
</cp:coreProperties>
</file>