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handoutMasterIdLst>
    <p:handoutMasterId r:id="rId31"/>
  </p:handoutMasterIdLst>
  <p:sldIdLst>
    <p:sldId id="289" r:id="rId2"/>
    <p:sldId id="257" r:id="rId3"/>
    <p:sldId id="291" r:id="rId4"/>
    <p:sldId id="258" r:id="rId5"/>
    <p:sldId id="261" r:id="rId6"/>
    <p:sldId id="262" r:id="rId7"/>
    <p:sldId id="264" r:id="rId8"/>
    <p:sldId id="265" r:id="rId9"/>
    <p:sldId id="266" r:id="rId10"/>
    <p:sldId id="268" r:id="rId11"/>
    <p:sldId id="267" r:id="rId12"/>
    <p:sldId id="269" r:id="rId13"/>
    <p:sldId id="260" r:id="rId14"/>
    <p:sldId id="270" r:id="rId15"/>
    <p:sldId id="271" r:id="rId16"/>
    <p:sldId id="273" r:id="rId17"/>
    <p:sldId id="259" r:id="rId18"/>
    <p:sldId id="274" r:id="rId19"/>
    <p:sldId id="275" r:id="rId20"/>
    <p:sldId id="276" r:id="rId21"/>
    <p:sldId id="277" r:id="rId22"/>
    <p:sldId id="278" r:id="rId23"/>
    <p:sldId id="279" r:id="rId24"/>
    <p:sldId id="281" r:id="rId25"/>
    <p:sldId id="283" r:id="rId26"/>
    <p:sldId id="285" r:id="rId27"/>
    <p:sldId id="287" r:id="rId28"/>
    <p:sldId id="288" r:id="rId2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0" autoAdjust="0"/>
    <p:restoredTop sz="89405" autoAdjust="0"/>
  </p:normalViewPr>
  <p:slideViewPr>
    <p:cSldViewPr snapToGrid="0">
      <p:cViewPr varScale="1">
        <p:scale>
          <a:sx n="60" d="100"/>
          <a:sy n="60" d="100"/>
        </p:scale>
        <p:origin x="150" y="90"/>
      </p:cViewPr>
      <p:guideLst/>
    </p:cSldViewPr>
  </p:slideViewPr>
  <p:notesTextViewPr>
    <p:cViewPr>
      <p:scale>
        <a:sx n="1" d="1"/>
        <a:sy n="1" d="1"/>
      </p:scale>
      <p:origin x="0" y="0"/>
    </p:cViewPr>
  </p:notesTextViewPr>
  <p:sorterViewPr>
    <p:cViewPr varScale="1">
      <p:scale>
        <a:sx n="100" d="100"/>
        <a:sy n="100" d="100"/>
      </p:scale>
      <p:origin x="0" y="-8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069A98CA-A710-46B4-AEF6-6F19730EE8A9}" type="datetimeFigureOut">
              <a:rPr lang="en-US" smtClean="0"/>
              <a:t>3/1/2017</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58EEF1BC-3F25-4651-A5E8-9AC8452D8D5F}" type="slidenum">
              <a:rPr lang="en-US" smtClean="0"/>
              <a:t>‹#›</a:t>
            </a:fld>
            <a:endParaRPr lang="en-US"/>
          </a:p>
        </p:txBody>
      </p:sp>
    </p:spTree>
    <p:extLst>
      <p:ext uri="{BB962C8B-B14F-4D97-AF65-F5344CB8AC3E}">
        <p14:creationId xmlns:p14="http://schemas.microsoft.com/office/powerpoint/2010/main" val="36130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EBBF4677-B34C-4F0E-A640-0489D1467DE7}" type="datetimeFigureOut">
              <a:rPr lang="en-US" smtClean="0"/>
              <a:t>3/1/2017</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5B251E2E-B92B-4917-9BB6-F618F224A74A}" type="slidenum">
              <a:rPr lang="en-US" smtClean="0"/>
              <a:t>‹#›</a:t>
            </a:fld>
            <a:endParaRPr lang="en-US"/>
          </a:p>
        </p:txBody>
      </p:sp>
    </p:spTree>
    <p:extLst>
      <p:ext uri="{BB962C8B-B14F-4D97-AF65-F5344CB8AC3E}">
        <p14:creationId xmlns:p14="http://schemas.microsoft.com/office/powerpoint/2010/main" val="405844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Inflammation" TargetMode="External"/><Relationship Id="rId3" Type="http://schemas.openxmlformats.org/officeDocument/2006/relationships/hyperlink" Target="https://en.wikipedia.org/wiki/Warm_autoimmune_hemolytic_anemia" TargetMode="External"/><Relationship Id="rId7" Type="http://schemas.openxmlformats.org/officeDocument/2006/relationships/hyperlink" Target="https://en.wikipedia.org/wiki/Antibody"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n.wikipedia.org/wiki/Plasma_cell" TargetMode="External"/><Relationship Id="rId5" Type="http://schemas.openxmlformats.org/officeDocument/2006/relationships/hyperlink" Target="https://en.wikipedia.org/wiki/Cancer" TargetMode="External"/><Relationship Id="rId4" Type="http://schemas.openxmlformats.org/officeDocument/2006/relationships/hyperlink" Target="https://en.wikipedia.org/wiki/Idiopathic_thrombocytopenic_purpura"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Bronchopneumonia"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en.wikipedia.org/wiki/Glucocorticoids" TargetMode="External"/><Relationship Id="rId5" Type="http://schemas.openxmlformats.org/officeDocument/2006/relationships/hyperlink" Target="https://en.wikipedia.org/wiki/Granulomas" TargetMode="External"/><Relationship Id="rId4" Type="http://schemas.openxmlformats.org/officeDocument/2006/relationships/hyperlink" Target="http://www.webmd.com/lung/picture-of-the-lungs"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en.wikipedia.org/wiki/Lipodystrophy" TargetMode="External"/><Relationship Id="rId13" Type="http://schemas.openxmlformats.org/officeDocument/2006/relationships/hyperlink" Target="https://en.wikipedia.org/wiki/Thought_disorder" TargetMode="External"/><Relationship Id="rId3" Type="http://schemas.openxmlformats.org/officeDocument/2006/relationships/hyperlink" Target="https://en.wikipedia.org/wiki/Cortisol" TargetMode="External"/><Relationship Id="rId7" Type="http://schemas.openxmlformats.org/officeDocument/2006/relationships/hyperlink" Target="https://en.wikipedia.org/wiki/Moon_facies" TargetMode="External"/><Relationship Id="rId12" Type="http://schemas.openxmlformats.org/officeDocument/2006/relationships/hyperlink" Target="https://en.wikipedia.org/wiki/Irregular_menstruation"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n.wikipedia.org/wiki/Stretch_mark" TargetMode="External"/><Relationship Id="rId11" Type="http://schemas.openxmlformats.org/officeDocument/2006/relationships/hyperlink" Target="https://en.wikipedia.org/wiki/Acne" TargetMode="External"/><Relationship Id="rId5" Type="http://schemas.openxmlformats.org/officeDocument/2006/relationships/hyperlink" Target="https://en.wikipedia.org/wiki/Abdominal_obesity" TargetMode="External"/><Relationship Id="rId10" Type="http://schemas.openxmlformats.org/officeDocument/2006/relationships/hyperlink" Target="https://en.wikipedia.org/wiki/Osteoporosis" TargetMode="External"/><Relationship Id="rId4" Type="http://schemas.openxmlformats.org/officeDocument/2006/relationships/hyperlink" Target="https://en.wikipedia.org/wiki/Hypertension" TargetMode="External"/><Relationship Id="rId9" Type="http://schemas.openxmlformats.org/officeDocument/2006/relationships/hyperlink" Target="https://en.wikipedia.org/wiki/Muscle_weaknes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Aldosteron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en.wikipedia.org/wiki/Adrenal_cortex"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Hormone"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en.wikipedia.org/wiki/Adrenal_gland" TargetMode="External"/><Relationship Id="rId4" Type="http://schemas.openxmlformats.org/officeDocument/2006/relationships/hyperlink" Target="https://en.wikipedia.org/wiki/Aldosteron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ncbi.nlm.nih.gov/pubmedhealth/PMHT0022589" TargetMode="External"/><Relationship Id="rId13" Type="http://schemas.openxmlformats.org/officeDocument/2006/relationships/hyperlink" Target="https://en.wikipedia.org/wiki/Asthma" TargetMode="External"/><Relationship Id="rId18" Type="http://schemas.openxmlformats.org/officeDocument/2006/relationships/hyperlink" Target="https://en.wikipedia.org/wiki/Vertebrate" TargetMode="External"/><Relationship Id="rId3" Type="http://schemas.openxmlformats.org/officeDocument/2006/relationships/hyperlink" Target="https://www.ncbi.nlm.nih.gov/pubmedhealth/PMHT0025680" TargetMode="External"/><Relationship Id="rId21" Type="http://schemas.openxmlformats.org/officeDocument/2006/relationships/hyperlink" Target="https://en.wikipedia.org/wiki/Human" TargetMode="External"/><Relationship Id="rId7" Type="http://schemas.openxmlformats.org/officeDocument/2006/relationships/hyperlink" Target="https://www.ncbi.nlm.nih.gov/pubmedhealth/PMHT0024324" TargetMode="External"/><Relationship Id="rId12" Type="http://schemas.openxmlformats.org/officeDocument/2006/relationships/hyperlink" Target="https://en.wikipedia.org/wiki/Anaphylaxis" TargetMode="External"/><Relationship Id="rId17" Type="http://schemas.openxmlformats.org/officeDocument/2006/relationships/hyperlink" Target="https://en.wikipedia.org/wiki/Dendritic_cell" TargetMode="External"/><Relationship Id="rId2" Type="http://schemas.openxmlformats.org/officeDocument/2006/relationships/slide" Target="../slides/slide10.xml"/><Relationship Id="rId16" Type="http://schemas.openxmlformats.org/officeDocument/2006/relationships/hyperlink" Target="https://en.wikipedia.org/wiki/Macrophage" TargetMode="External"/><Relationship Id="rId20" Type="http://schemas.openxmlformats.org/officeDocument/2006/relationships/hyperlink" Target="https://en.wikipedia.org/wiki/Adaptive_immune_system" TargetMode="External"/><Relationship Id="rId1" Type="http://schemas.openxmlformats.org/officeDocument/2006/relationships/notesMaster" Target="../notesMasters/notesMaster1.xml"/><Relationship Id="rId6" Type="http://schemas.openxmlformats.org/officeDocument/2006/relationships/hyperlink" Target="https://www.ncbi.nlm.nih.gov/pubmedhealth/PMHT0022035" TargetMode="External"/><Relationship Id="rId11" Type="http://schemas.openxmlformats.org/officeDocument/2006/relationships/hyperlink" Target="https://en.wikipedia.org/wiki/Granulocyte" TargetMode="External"/><Relationship Id="rId5" Type="http://schemas.openxmlformats.org/officeDocument/2006/relationships/hyperlink" Target="https://www.ncbi.nlm.nih.gov/pubmedhealth/PMHT0022044" TargetMode="External"/><Relationship Id="rId15" Type="http://schemas.openxmlformats.org/officeDocument/2006/relationships/hyperlink" Target="https://en.wikipedia.org/wiki/Cellular_differentiation" TargetMode="External"/><Relationship Id="rId10" Type="http://schemas.openxmlformats.org/officeDocument/2006/relationships/hyperlink" Target="http://www.medicinenet.com/asthma_overview/article.htm" TargetMode="External"/><Relationship Id="rId19" Type="http://schemas.openxmlformats.org/officeDocument/2006/relationships/hyperlink" Target="https://en.wikipedia.org/wiki/Innate_immune_system" TargetMode="External"/><Relationship Id="rId4" Type="http://schemas.openxmlformats.org/officeDocument/2006/relationships/hyperlink" Target="https://www.ncbi.nlm.nih.gov/pubmedhealth/PMHT0022043" TargetMode="External"/><Relationship Id="rId9" Type="http://schemas.openxmlformats.org/officeDocument/2006/relationships/hyperlink" Target="https://www.ncbi.nlm.nih.gov/pubmedhealth/PMHT0022086" TargetMode="External"/><Relationship Id="rId14" Type="http://schemas.openxmlformats.org/officeDocument/2006/relationships/hyperlink" Target="https://en.wikipedia.org/wiki/Serotonin" TargetMode="External"/><Relationship Id="rId22" Type="http://schemas.openxmlformats.org/officeDocument/2006/relationships/hyperlink" Target="https://en.wikipedia.org/wiki/Bloo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a:t>
            </a:fld>
            <a:endParaRPr lang="en-US"/>
          </a:p>
        </p:txBody>
      </p:sp>
    </p:spTree>
    <p:extLst>
      <p:ext uri="{BB962C8B-B14F-4D97-AF65-F5344CB8AC3E}">
        <p14:creationId xmlns:p14="http://schemas.microsoft.com/office/powerpoint/2010/main" val="2441014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15</a:t>
            </a:fld>
            <a:endParaRPr lang="en-US"/>
          </a:p>
        </p:txBody>
      </p:sp>
    </p:spTree>
    <p:extLst>
      <p:ext uri="{BB962C8B-B14F-4D97-AF65-F5344CB8AC3E}">
        <p14:creationId xmlns:p14="http://schemas.microsoft.com/office/powerpoint/2010/main" val="200747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1 </a:t>
            </a:r>
            <a:r>
              <a:rPr lang="en-US" dirty="0" smtClean="0"/>
              <a:t>Potency relative to hydrocortisone</a:t>
            </a:r>
          </a:p>
          <a:p>
            <a:endParaRPr lang="en-US" dirty="0" smtClean="0"/>
          </a:p>
          <a:p>
            <a:r>
              <a:rPr lang="en-US" dirty="0" smtClean="0"/>
              <a:t>&gt; 1, These drugs</a:t>
            </a:r>
            <a:r>
              <a:rPr lang="en-US" baseline="0" dirty="0" smtClean="0"/>
              <a:t> have </a:t>
            </a:r>
            <a:r>
              <a:rPr lang="en-US" dirty="0" smtClean="0"/>
              <a:t>Higher affinity and</a:t>
            </a:r>
            <a:r>
              <a:rPr lang="en-US" baseline="0" dirty="0" smtClean="0"/>
              <a:t> greater bioavailability, poorly </a:t>
            </a:r>
            <a:r>
              <a:rPr lang="en-US" baseline="0" dirty="0" err="1" smtClean="0"/>
              <a:t>metabolised</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17</a:t>
            </a:fld>
            <a:endParaRPr lang="en-US"/>
          </a:p>
        </p:txBody>
      </p:sp>
    </p:spTree>
    <p:extLst>
      <p:ext uri="{BB962C8B-B14F-4D97-AF65-F5344CB8AC3E}">
        <p14:creationId xmlns:p14="http://schemas.microsoft.com/office/powerpoint/2010/main" val="1674246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As a replacement for cortisol shortage</a:t>
            </a:r>
          </a:p>
          <a:p>
            <a:r>
              <a:rPr lang="en-US" sz="1200" dirty="0" smtClean="0"/>
              <a:t>Addison’s disease : weaknes</a:t>
            </a:r>
            <a:r>
              <a:rPr lang="en-US" sz="1200" baseline="0" dirty="0" smtClean="0"/>
              <a:t>s, fatigue, weight loss, hypotension, inability to maintain blood glucose level during fasting.</a:t>
            </a:r>
          </a:p>
          <a:p>
            <a:r>
              <a:rPr lang="en-US" sz="1200" baseline="0" dirty="0" smtClean="0"/>
              <a:t>3: </a:t>
            </a:r>
            <a:r>
              <a:rPr lang="en-US" sz="1200" b="1" baseline="0" dirty="0" smtClean="0"/>
              <a:t>defect</a:t>
            </a:r>
            <a:r>
              <a:rPr lang="en-US" sz="1200" baseline="0" dirty="0" smtClean="0"/>
              <a:t> in cortisol synthesis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19</a:t>
            </a:fld>
            <a:endParaRPr lang="en-US"/>
          </a:p>
        </p:txBody>
      </p:sp>
    </p:spTree>
    <p:extLst>
      <p:ext uri="{BB962C8B-B14F-4D97-AF65-F5344CB8AC3E}">
        <p14:creationId xmlns:p14="http://schemas.microsoft.com/office/powerpoint/2010/main" val="955599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err="1" smtClean="0"/>
              <a:t>Angioneurotic</a:t>
            </a:r>
            <a:r>
              <a:rPr lang="en-US" sz="1200" b="1" dirty="0" smtClean="0"/>
              <a:t> edema</a:t>
            </a:r>
            <a:r>
              <a:rPr lang="en-US" sz="1200" dirty="0" smtClean="0"/>
              <a:t>: </a:t>
            </a:r>
            <a:r>
              <a:rPr lang="en-US" dirty="0" smtClean="0"/>
              <a:t>Patients can develop recurrent attacks of swollen tissues, pain in the abdomen, and </a:t>
            </a:r>
            <a:r>
              <a:rPr lang="en-US" b="1" dirty="0" smtClean="0"/>
              <a:t>swelling</a:t>
            </a:r>
            <a:r>
              <a:rPr lang="en-US" dirty="0" smtClean="0"/>
              <a:t> of the voice box (larynx) which can compromise breathing. </a:t>
            </a:r>
            <a:r>
              <a:rPr lang="en-US" dirty="0" smtClean="0">
                <a:effectLst/>
              </a:rPr>
              <a:t>Angioedema is the swelling of deep dermis, subcutaneous, or </a:t>
            </a:r>
            <a:r>
              <a:rPr lang="en-US" dirty="0" err="1" smtClean="0">
                <a:effectLst/>
              </a:rPr>
              <a:t>submucosal</a:t>
            </a:r>
            <a:r>
              <a:rPr lang="en-US" dirty="0" smtClean="0">
                <a:effectLst/>
              </a:rPr>
              <a:t> tissue due to vascular leakage.</a:t>
            </a:r>
          </a:p>
          <a:p>
            <a:r>
              <a:rPr lang="en-US" sz="1200" b="1" dirty="0" smtClean="0"/>
              <a:t>Collagen</a:t>
            </a:r>
            <a:r>
              <a:rPr lang="en-US" sz="1200" dirty="0" smtClean="0"/>
              <a:t> </a:t>
            </a:r>
            <a:r>
              <a:rPr lang="en-US" sz="1200" b="1" dirty="0" smtClean="0"/>
              <a:t>vascular disorder</a:t>
            </a:r>
            <a:r>
              <a:rPr lang="en-US" sz="1200" dirty="0" smtClean="0"/>
              <a:t>:</a:t>
            </a:r>
            <a:r>
              <a:rPr lang="en-US" sz="1200" baseline="0" dirty="0" smtClean="0"/>
              <a:t> a </a:t>
            </a:r>
            <a:r>
              <a:rPr lang="en-US" sz="1200" baseline="0" dirty="0" err="1" smtClean="0"/>
              <a:t>gp</a:t>
            </a:r>
            <a:r>
              <a:rPr lang="en-US" sz="1200" baseline="0" dirty="0" smtClean="0"/>
              <a:t> of diseases that affect </a:t>
            </a:r>
            <a:r>
              <a:rPr lang="en-US" sz="1200" b="1" baseline="0" dirty="0" smtClean="0"/>
              <a:t>your connective tissue</a:t>
            </a:r>
            <a:r>
              <a:rPr lang="en-US" sz="1200" baseline="0" dirty="0" smtClean="0"/>
              <a:t>.</a:t>
            </a:r>
            <a:endParaRPr lang="en-US" sz="1200" dirty="0" smtClean="0"/>
          </a:p>
          <a:p>
            <a:r>
              <a:rPr lang="en-US" sz="1200" b="1" dirty="0" smtClean="0"/>
              <a:t>systemic lupus </a:t>
            </a:r>
            <a:r>
              <a:rPr lang="en-US" sz="1200" b="1" dirty="0" err="1" smtClean="0"/>
              <a:t>erythematosus</a:t>
            </a:r>
            <a:r>
              <a:rPr lang="en-US" sz="1200" dirty="0" smtClean="0"/>
              <a:t>: Autoimmune disease. In which the immune</a:t>
            </a:r>
            <a:r>
              <a:rPr lang="en-US" sz="1200" baseline="0" dirty="0" smtClean="0"/>
              <a:t> system mistakenly attacks health tissues.</a:t>
            </a:r>
          </a:p>
          <a:p>
            <a:r>
              <a:rPr lang="en-US" sz="1200" b="1" dirty="0" smtClean="0"/>
              <a:t>mixed connective tissue syndrome</a:t>
            </a:r>
            <a:r>
              <a:rPr lang="en-US" sz="1200" dirty="0" smtClean="0"/>
              <a:t>: autoimmune disease</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20</a:t>
            </a:fld>
            <a:endParaRPr lang="en-US"/>
          </a:p>
        </p:txBody>
      </p:sp>
    </p:spTree>
    <p:extLst>
      <p:ext uri="{BB962C8B-B14F-4D97-AF65-F5344CB8AC3E}">
        <p14:creationId xmlns:p14="http://schemas.microsoft.com/office/powerpoint/2010/main" val="215754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Leukemia</a:t>
            </a:r>
            <a:r>
              <a:rPr lang="en-US" dirty="0" smtClean="0"/>
              <a:t>:</a:t>
            </a:r>
            <a:r>
              <a:rPr lang="en-US" baseline="0" dirty="0" smtClean="0"/>
              <a:t> </a:t>
            </a:r>
            <a:r>
              <a:rPr lang="en-US" dirty="0" smtClean="0">
                <a:effectLst/>
              </a:rPr>
              <a:t>They add corticosteroids to chemotherapy.</a:t>
            </a:r>
            <a:r>
              <a:rPr lang="en-US" baseline="0" dirty="0" smtClean="0">
                <a:effectLst/>
              </a:rPr>
              <a:t> the</a:t>
            </a:r>
            <a:r>
              <a:rPr lang="en-US" dirty="0" smtClean="0">
                <a:effectLst/>
              </a:rPr>
              <a:t> use of a corticosteroid has the additional benefit of </a:t>
            </a:r>
            <a:r>
              <a:rPr lang="en-US" b="1" u="sng" dirty="0" smtClean="0">
                <a:effectLst/>
              </a:rPr>
              <a:t>suppressing some related autoimmune diseases</a:t>
            </a:r>
            <a:r>
              <a:rPr lang="en-US" b="1" dirty="0" smtClean="0">
                <a:effectLst/>
              </a:rPr>
              <a:t>, such as </a:t>
            </a:r>
            <a:r>
              <a:rPr lang="en-US" b="1" dirty="0" err="1" smtClean="0">
                <a:effectLst/>
                <a:hlinkClick r:id="rId3" tooltip="Warm autoimmune hemolytic anemia"/>
              </a:rPr>
              <a:t>immunohemolytic</a:t>
            </a:r>
            <a:r>
              <a:rPr lang="en-US" b="1" dirty="0" smtClean="0">
                <a:effectLst/>
                <a:hlinkClick r:id="rId3" tooltip="Warm autoimmune hemolytic anemia"/>
              </a:rPr>
              <a:t> anemia</a:t>
            </a:r>
            <a:r>
              <a:rPr lang="en-US" b="1" dirty="0" smtClean="0">
                <a:effectLst/>
              </a:rPr>
              <a:t> or </a:t>
            </a:r>
            <a:r>
              <a:rPr lang="en-US" b="1" dirty="0" smtClean="0">
                <a:effectLst/>
                <a:hlinkClick r:id="rId4" tooltip="Idiopathic thrombocytopenic purpura"/>
              </a:rPr>
              <a:t>immune-mediated thrombocytopenia</a:t>
            </a:r>
            <a:r>
              <a:rPr lang="en-US" dirty="0" smtClean="0">
                <a:effectLst/>
              </a:rPr>
              <a:t>. </a:t>
            </a:r>
          </a:p>
          <a:p>
            <a:r>
              <a:rPr lang="en-US" b="1" dirty="0" smtClean="0">
                <a:effectLst/>
              </a:rPr>
              <a:t>Multiple myeloma</a:t>
            </a:r>
            <a:r>
              <a:rPr lang="en-US" dirty="0" smtClean="0">
                <a:effectLst/>
              </a:rPr>
              <a:t>, also known as </a:t>
            </a:r>
            <a:r>
              <a:rPr lang="en-US" b="1" dirty="0" smtClean="0">
                <a:effectLst/>
              </a:rPr>
              <a:t>plasma cell myeloma</a:t>
            </a:r>
            <a:r>
              <a:rPr lang="en-US" dirty="0" smtClean="0">
                <a:effectLst/>
              </a:rPr>
              <a:t>, is a </a:t>
            </a:r>
            <a:r>
              <a:rPr lang="en-US" dirty="0" smtClean="0">
                <a:effectLst/>
                <a:hlinkClick r:id="rId5" tooltip="Cancer"/>
              </a:rPr>
              <a:t>cancer</a:t>
            </a:r>
            <a:r>
              <a:rPr lang="en-US" dirty="0" smtClean="0">
                <a:effectLst/>
              </a:rPr>
              <a:t> of </a:t>
            </a:r>
            <a:r>
              <a:rPr lang="en-US" dirty="0" smtClean="0">
                <a:effectLst/>
                <a:hlinkClick r:id="rId6" tooltip="Plasma cell"/>
              </a:rPr>
              <a:t>plasma cells</a:t>
            </a:r>
            <a:r>
              <a:rPr lang="en-US" dirty="0" smtClean="0">
                <a:effectLst/>
              </a:rPr>
              <a:t>, a type of WBC normally responsible for producing </a:t>
            </a:r>
            <a:r>
              <a:rPr lang="en-US" dirty="0" smtClean="0">
                <a:effectLst/>
                <a:hlinkClick r:id="rId7" tooltip="Antibody"/>
              </a:rPr>
              <a:t>antibodies</a:t>
            </a:r>
            <a:endParaRPr lang="ar-SA" dirty="0" smtClean="0">
              <a:effectLst/>
            </a:endParaRPr>
          </a:p>
          <a:p>
            <a:r>
              <a:rPr lang="en-US" b="1" dirty="0" smtClean="0">
                <a:effectLst/>
              </a:rPr>
              <a:t>Acquired</a:t>
            </a:r>
            <a:r>
              <a:rPr lang="en-US" b="1" baseline="0" dirty="0" smtClean="0">
                <a:effectLst/>
              </a:rPr>
              <a:t> hemolytic anemia: </a:t>
            </a:r>
            <a:r>
              <a:rPr lang="en-US" b="0" baseline="0" dirty="0" smtClean="0">
                <a:effectLst/>
              </a:rPr>
              <a:t>immune mediated anemia.</a:t>
            </a:r>
            <a:endParaRPr lang="en-US" b="1" dirty="0" smtClean="0">
              <a:effectLst/>
            </a:endParaRPr>
          </a:p>
          <a:p>
            <a:r>
              <a:rPr lang="en-US" b="1" dirty="0" smtClean="0">
                <a:effectLst/>
              </a:rPr>
              <a:t>Allergic </a:t>
            </a:r>
            <a:r>
              <a:rPr lang="en-US" b="1" dirty="0" err="1" smtClean="0">
                <a:effectLst/>
              </a:rPr>
              <a:t>purpura</a:t>
            </a:r>
            <a:r>
              <a:rPr lang="en-US" b="1" dirty="0" smtClean="0">
                <a:effectLst/>
              </a:rPr>
              <a:t> (AP) </a:t>
            </a:r>
            <a:r>
              <a:rPr lang="en-US" dirty="0" smtClean="0">
                <a:effectLst/>
              </a:rPr>
              <a:t>is an allergic reaction of unknown origin causing red patches on the skin and other symptoms. "</a:t>
            </a:r>
            <a:r>
              <a:rPr lang="en-US" dirty="0" err="1" smtClean="0">
                <a:effectLst/>
              </a:rPr>
              <a:t>Purpura</a:t>
            </a:r>
            <a:r>
              <a:rPr lang="en-US" dirty="0" smtClean="0">
                <a:effectLst/>
              </a:rPr>
              <a:t>" is a bleeding disorder that occurs when </a:t>
            </a:r>
            <a:r>
              <a:rPr lang="en-US" u="sng" dirty="0" smtClean="0">
                <a:effectLst/>
              </a:rPr>
              <a:t>capillaries rupture</a:t>
            </a:r>
            <a:r>
              <a:rPr lang="en-US" dirty="0" smtClean="0">
                <a:effectLst/>
              </a:rPr>
              <a:t>, allowing small amounts of blood to accumulate in the surrounding tissues. In AP, this occurs because the capillaries are blocked by protein complexes formed during an </a:t>
            </a:r>
            <a:r>
              <a:rPr lang="en-US" b="1" dirty="0" smtClean="0">
                <a:effectLst/>
              </a:rPr>
              <a:t>abnormal immune reaction</a:t>
            </a:r>
            <a:r>
              <a:rPr lang="en-US" dirty="0" smtClean="0">
                <a:effectLst/>
              </a:rPr>
              <a:t>.</a:t>
            </a:r>
          </a:p>
          <a:p>
            <a:r>
              <a:rPr lang="en-US" b="1" dirty="0" smtClean="0">
                <a:effectLst/>
              </a:rPr>
              <a:t>ARDS: </a:t>
            </a:r>
            <a:r>
              <a:rPr lang="en-US" dirty="0" smtClean="0">
                <a:effectLst/>
              </a:rPr>
              <a:t>widespread </a:t>
            </a:r>
            <a:r>
              <a:rPr lang="en-US" dirty="0" smtClean="0">
                <a:effectLst/>
                <a:hlinkClick r:id="rId8" tooltip="Inflammation"/>
              </a:rPr>
              <a:t>inflammation</a:t>
            </a:r>
            <a:r>
              <a:rPr lang="en-US" dirty="0" smtClean="0">
                <a:effectLst/>
              </a:rPr>
              <a:t> in the lungs</a:t>
            </a:r>
            <a:endParaRPr lang="ar-SA" dirty="0" smtClean="0">
              <a:effectLst/>
            </a:endParaRPr>
          </a:p>
          <a:p>
            <a:r>
              <a:rPr lang="en-US" b="1" dirty="0" smtClean="0">
                <a:effectLst/>
              </a:rPr>
              <a:t>Sepsis</a:t>
            </a:r>
            <a:r>
              <a:rPr lang="en-US" dirty="0" smtClean="0">
                <a:effectLst/>
              </a:rPr>
              <a:t>: </a:t>
            </a:r>
            <a:r>
              <a:rPr lang="en-US" b="1" dirty="0" smtClean="0">
                <a:effectLst/>
              </a:rPr>
              <a:t>immune response to infection </a:t>
            </a:r>
            <a:r>
              <a:rPr lang="en-US" dirty="0" smtClean="0">
                <a:effectLst/>
              </a:rPr>
              <a:t>and </a:t>
            </a:r>
            <a:r>
              <a:rPr lang="en-US" b="1" dirty="0" smtClean="0">
                <a:effectLst/>
              </a:rPr>
              <a:t>increased release</a:t>
            </a:r>
            <a:r>
              <a:rPr lang="en-US" b="1" baseline="0" dirty="0" smtClean="0">
                <a:effectLst/>
              </a:rPr>
              <a:t> of cytokines</a:t>
            </a:r>
            <a:r>
              <a:rPr lang="en-US" baseline="0" dirty="0" smtClean="0">
                <a:effectLst/>
              </a:rPr>
              <a:t>.</a:t>
            </a:r>
          </a:p>
          <a:p>
            <a:r>
              <a:rPr lang="en-US" baseline="0" dirty="0" smtClean="0">
                <a:effectLst/>
              </a:rPr>
              <a:t>MS: </a:t>
            </a:r>
            <a:r>
              <a:rPr lang="en-US" baseline="0" dirty="0" err="1" smtClean="0">
                <a:effectLst/>
              </a:rPr>
              <a:t>dystruction</a:t>
            </a:r>
            <a:r>
              <a:rPr lang="en-US" baseline="0" dirty="0" smtClean="0">
                <a:effectLst/>
              </a:rPr>
              <a:t> of nerve cells by immune system.</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21</a:t>
            </a:fld>
            <a:endParaRPr lang="en-US"/>
          </a:p>
        </p:txBody>
      </p:sp>
    </p:spTree>
    <p:extLst>
      <p:ext uri="{BB962C8B-B14F-4D97-AF65-F5344CB8AC3E}">
        <p14:creationId xmlns:p14="http://schemas.microsoft.com/office/powerpoint/2010/main" val="4125598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Aspiration pneumonia</a:t>
            </a:r>
            <a:r>
              <a:rPr lang="en-US" dirty="0" smtClean="0">
                <a:effectLst/>
              </a:rPr>
              <a:t> is </a:t>
            </a:r>
            <a:r>
              <a:rPr lang="en-US" dirty="0" smtClean="0">
                <a:effectLst/>
                <a:hlinkClick r:id="rId3" tooltip="Bronchopneumonia"/>
              </a:rPr>
              <a:t>bronchopneumonia</a:t>
            </a:r>
            <a:r>
              <a:rPr lang="en-US" dirty="0" smtClean="0">
                <a:effectLst/>
              </a:rPr>
              <a:t> that develops due to the entrance of foreign materials into the bronchial tree, usually oral or gastric contents.</a:t>
            </a:r>
          </a:p>
          <a:p>
            <a:r>
              <a:rPr lang="en-US" b="1" dirty="0" smtClean="0">
                <a:effectLst/>
              </a:rPr>
              <a:t>Sarcoidosis</a:t>
            </a:r>
            <a:r>
              <a:rPr lang="en-US" dirty="0" smtClean="0">
                <a:effectLst/>
              </a:rPr>
              <a:t> an inflammatory disease that affects multiple organs in the body, but mostly the </a:t>
            </a:r>
            <a:r>
              <a:rPr lang="en-US" dirty="0" smtClean="0">
                <a:effectLst/>
                <a:hlinkClick r:id="rId4"/>
              </a:rPr>
              <a:t>lungs</a:t>
            </a:r>
            <a:r>
              <a:rPr lang="en-US" dirty="0" smtClean="0">
                <a:effectLst/>
              </a:rPr>
              <a:t> and lymph glands. is a disease involving abnormal collections of </a:t>
            </a:r>
            <a:r>
              <a:rPr lang="en-US" b="1" dirty="0" smtClean="0">
                <a:effectLst/>
              </a:rPr>
              <a:t>inflammatory cells </a:t>
            </a:r>
            <a:r>
              <a:rPr lang="en-US" dirty="0" smtClean="0">
                <a:effectLst/>
              </a:rPr>
              <a:t>that form lumps known as </a:t>
            </a:r>
            <a:r>
              <a:rPr lang="en-US" dirty="0" smtClean="0">
                <a:effectLst/>
                <a:hlinkClick r:id="rId5" tooltip="Granulomas"/>
              </a:rPr>
              <a:t>granulomas</a:t>
            </a:r>
            <a:endParaRPr lang="en-US" dirty="0" smtClean="0">
              <a:effectLst/>
            </a:endParaRPr>
          </a:p>
          <a:p>
            <a:r>
              <a:rPr lang="en-US" sz="1200" dirty="0" smtClean="0">
                <a:solidFill>
                  <a:schemeClr val="tx1"/>
                </a:solidFill>
              </a:rPr>
              <a:t>malignant exophthalmos due to </a:t>
            </a:r>
            <a:r>
              <a:rPr lang="en-US" sz="1200" b="1" dirty="0" smtClean="0">
                <a:solidFill>
                  <a:schemeClr val="tx1"/>
                </a:solidFill>
              </a:rPr>
              <a:t>hyperthyroidism and</a:t>
            </a:r>
            <a:r>
              <a:rPr lang="en-US" sz="1200" b="1" baseline="0" dirty="0" smtClean="0">
                <a:solidFill>
                  <a:schemeClr val="tx1"/>
                </a:solidFill>
              </a:rPr>
              <a:t> gravis disease </a:t>
            </a:r>
            <a:r>
              <a:rPr lang="en-US" sz="1200" baseline="0" dirty="0" smtClean="0">
                <a:solidFill>
                  <a:schemeClr val="tx1"/>
                </a:solidFill>
              </a:rPr>
              <a:t>(</a:t>
            </a:r>
            <a:r>
              <a:rPr lang="en-US" sz="1200" b="1" baseline="0" dirty="0" smtClean="0">
                <a:solidFill>
                  <a:schemeClr val="tx1"/>
                </a:solidFill>
              </a:rPr>
              <a:t>autoimmune disease</a:t>
            </a:r>
            <a:r>
              <a:rPr lang="en-US" sz="1200" baseline="0" dirty="0" smtClean="0">
                <a:solidFill>
                  <a:schemeClr val="tx1"/>
                </a:solidFill>
              </a:rPr>
              <a:t>). Protrusion of the eyeball and inflammation</a:t>
            </a:r>
          </a:p>
          <a:p>
            <a:r>
              <a:rPr lang="en-US" sz="1200" baseline="0" dirty="0" err="1" smtClean="0">
                <a:solidFill>
                  <a:schemeClr val="tx1"/>
                </a:solidFill>
              </a:rPr>
              <a:t>Nephrotic</a:t>
            </a:r>
            <a:r>
              <a:rPr lang="en-US" sz="1200" baseline="0" dirty="0" smtClean="0">
                <a:solidFill>
                  <a:schemeClr val="tx1"/>
                </a:solidFill>
              </a:rPr>
              <a:t> syndrome: is </a:t>
            </a:r>
            <a:r>
              <a:rPr lang="en-US" sz="1200" baseline="0" dirty="0" err="1" smtClean="0">
                <a:solidFill>
                  <a:schemeClr val="tx1"/>
                </a:solidFill>
              </a:rPr>
              <a:t>nephrosis</a:t>
            </a:r>
            <a:r>
              <a:rPr lang="en-US" sz="1200" baseline="0" dirty="0" smtClean="0">
                <a:solidFill>
                  <a:schemeClr val="tx1"/>
                </a:solidFill>
              </a:rPr>
              <a:t> (infection) accompanied with proteinuria and edema. </a:t>
            </a:r>
          </a:p>
          <a:p>
            <a:r>
              <a:rPr lang="en-US" sz="1200" b="1" baseline="0" dirty="0" err="1" smtClean="0">
                <a:solidFill>
                  <a:schemeClr val="tx1"/>
                </a:solidFill>
              </a:rPr>
              <a:t>HyperCa</a:t>
            </a:r>
            <a:r>
              <a:rPr lang="en-US" sz="1200" b="1" baseline="0" dirty="0" smtClean="0">
                <a:solidFill>
                  <a:schemeClr val="tx1"/>
                </a:solidFill>
              </a:rPr>
              <a:t>:</a:t>
            </a:r>
            <a:r>
              <a:rPr lang="en-US" dirty="0" smtClean="0">
                <a:solidFill>
                  <a:schemeClr val="tx1">
                    <a:lumMod val="95000"/>
                    <a:lumOff val="5000"/>
                  </a:schemeClr>
                </a:solidFill>
                <a:effectLst/>
                <a:hlinkClick r:id="rId6" tooltip="Glucocorticoids"/>
              </a:rPr>
              <a:t> </a:t>
            </a:r>
            <a:r>
              <a:rPr lang="en-US" dirty="0" smtClean="0">
                <a:effectLst/>
                <a:hlinkClick r:id="rId6" tooltip="Glucocorticoids"/>
              </a:rPr>
              <a:t>glucocorticoids</a:t>
            </a:r>
            <a:r>
              <a:rPr lang="en-US" dirty="0" smtClean="0">
                <a:effectLst/>
              </a:rPr>
              <a:t> </a:t>
            </a:r>
            <a:r>
              <a:rPr lang="en-US" b="1" dirty="0" smtClean="0">
                <a:effectLst/>
              </a:rPr>
              <a:t>increase</a:t>
            </a:r>
            <a:r>
              <a:rPr lang="en-US" dirty="0" smtClean="0">
                <a:effectLst/>
              </a:rPr>
              <a:t> urinary Ca excretion and </a:t>
            </a:r>
            <a:r>
              <a:rPr lang="en-US" b="1" dirty="0" smtClean="0">
                <a:effectLst/>
              </a:rPr>
              <a:t>decrease</a:t>
            </a:r>
            <a:r>
              <a:rPr lang="en-US" dirty="0" smtClean="0">
                <a:effectLst/>
              </a:rPr>
              <a:t> intestinal Ca absorption </a:t>
            </a:r>
          </a:p>
          <a:p>
            <a:r>
              <a:rPr lang="en-US" sz="1200" dirty="0" smtClean="0">
                <a:solidFill>
                  <a:schemeClr val="tx1"/>
                </a:solidFill>
              </a:rPr>
              <a:t>mountain sickness: Corticosteroids decrease swelling.</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22</a:t>
            </a:fld>
            <a:endParaRPr lang="en-US"/>
          </a:p>
        </p:txBody>
      </p:sp>
    </p:spTree>
    <p:extLst>
      <p:ext uri="{BB962C8B-B14F-4D97-AF65-F5344CB8AC3E}">
        <p14:creationId xmlns:p14="http://schemas.microsoft.com/office/powerpoint/2010/main" val="1099211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Cushing's syndrome</a:t>
            </a:r>
            <a:r>
              <a:rPr lang="en-US" dirty="0" smtClean="0">
                <a:effectLst/>
              </a:rPr>
              <a:t> is a collection of signs and symptoms due to prolonged exposure to </a:t>
            </a:r>
            <a:r>
              <a:rPr lang="en-US" dirty="0" smtClean="0">
                <a:effectLst/>
                <a:hlinkClick r:id="rId3" tooltip="Cortisol"/>
              </a:rPr>
              <a:t>cortisol</a:t>
            </a:r>
            <a:r>
              <a:rPr lang="en-US" dirty="0" smtClean="0">
                <a:effectLst/>
              </a:rPr>
              <a:t>. Signs and symptoms may include: </a:t>
            </a:r>
            <a:r>
              <a:rPr lang="en-US" dirty="0" smtClean="0">
                <a:effectLst/>
                <a:hlinkClick r:id="rId4" tooltip="Hypertension"/>
              </a:rPr>
              <a:t>high BP</a:t>
            </a:r>
            <a:r>
              <a:rPr lang="en-US" dirty="0" smtClean="0">
                <a:effectLst/>
              </a:rPr>
              <a:t>, </a:t>
            </a:r>
            <a:r>
              <a:rPr lang="en-US" dirty="0" smtClean="0">
                <a:effectLst/>
                <a:hlinkClick r:id="rId5" tooltip="Abdominal obesity"/>
              </a:rPr>
              <a:t>abdominal obesity</a:t>
            </a:r>
            <a:r>
              <a:rPr lang="en-US" dirty="0" smtClean="0">
                <a:effectLst/>
              </a:rPr>
              <a:t> but with thin arms and legs, reddish </a:t>
            </a:r>
            <a:r>
              <a:rPr lang="en-US" dirty="0" smtClean="0">
                <a:effectLst/>
                <a:hlinkClick r:id="rId6" tooltip="Stretch mark"/>
              </a:rPr>
              <a:t>stretch marks</a:t>
            </a:r>
            <a:r>
              <a:rPr lang="en-US" dirty="0" smtClean="0">
                <a:effectLst/>
              </a:rPr>
              <a:t>, a </a:t>
            </a:r>
            <a:r>
              <a:rPr lang="en-US" dirty="0" smtClean="0">
                <a:effectLst/>
                <a:hlinkClick r:id="rId7" tooltip="Moon facies"/>
              </a:rPr>
              <a:t>round red face</a:t>
            </a:r>
            <a:r>
              <a:rPr lang="en-US" dirty="0" smtClean="0">
                <a:effectLst/>
              </a:rPr>
              <a:t>, a </a:t>
            </a:r>
            <a:r>
              <a:rPr lang="en-US" dirty="0" smtClean="0">
                <a:effectLst/>
                <a:hlinkClick r:id="rId8" tooltip="Lipodystrophy"/>
              </a:rPr>
              <a:t>fat lump between the shoulders</a:t>
            </a:r>
            <a:r>
              <a:rPr lang="en-US" dirty="0" smtClean="0">
                <a:effectLst/>
              </a:rPr>
              <a:t>, </a:t>
            </a:r>
            <a:r>
              <a:rPr lang="en-US" dirty="0" smtClean="0">
                <a:effectLst/>
                <a:hlinkClick r:id="rId9" tooltip="Muscle weakness"/>
              </a:rPr>
              <a:t>weak muscles</a:t>
            </a:r>
            <a:r>
              <a:rPr lang="en-US" dirty="0" smtClean="0">
                <a:effectLst/>
              </a:rPr>
              <a:t>, </a:t>
            </a:r>
            <a:r>
              <a:rPr lang="en-US" dirty="0" smtClean="0">
                <a:effectLst/>
                <a:hlinkClick r:id="rId10" tooltip="Osteoporosis"/>
              </a:rPr>
              <a:t>weak bones</a:t>
            </a:r>
            <a:r>
              <a:rPr lang="en-US" dirty="0" smtClean="0">
                <a:effectLst/>
              </a:rPr>
              <a:t>, </a:t>
            </a:r>
            <a:r>
              <a:rPr lang="en-US" dirty="0" smtClean="0">
                <a:effectLst/>
                <a:hlinkClick r:id="rId11" tooltip="Acne"/>
              </a:rPr>
              <a:t>acne</a:t>
            </a:r>
            <a:r>
              <a:rPr lang="en-US" dirty="0" smtClean="0">
                <a:effectLst/>
              </a:rPr>
              <a:t>, and fragile skin that heals poorly. Women may have &gt; hair and </a:t>
            </a:r>
            <a:r>
              <a:rPr lang="en-US" dirty="0" smtClean="0">
                <a:effectLst/>
                <a:hlinkClick r:id="rId12" tooltip="Irregular menstruation"/>
              </a:rPr>
              <a:t>irregular menstruation</a:t>
            </a:r>
            <a:r>
              <a:rPr lang="en-US" dirty="0" smtClean="0">
                <a:effectLst/>
              </a:rPr>
              <a:t>. </a:t>
            </a:r>
          </a:p>
          <a:p>
            <a:r>
              <a:rPr lang="en-US" b="1" dirty="0" smtClean="0"/>
              <a:t>Aseptic necrosis</a:t>
            </a:r>
            <a:r>
              <a:rPr lang="en-US" dirty="0" smtClean="0"/>
              <a:t> is a bone condition that results from </a:t>
            </a:r>
            <a:r>
              <a:rPr lang="en-US" b="1" dirty="0" smtClean="0"/>
              <a:t>poor blood supply to an area of bone</a:t>
            </a:r>
            <a:r>
              <a:rPr lang="en-US" dirty="0" smtClean="0"/>
              <a:t>, causing </a:t>
            </a:r>
            <a:r>
              <a:rPr lang="en-US" b="1" dirty="0" smtClean="0"/>
              <a:t>localized bone death</a:t>
            </a:r>
            <a:r>
              <a:rPr lang="en-US" dirty="0" smtClean="0"/>
              <a:t>. This is a serious condition because the dead areas of bone do not function normally, are weakened, and can collapse. Aseptic necrosis is also referred to as avascular necrosis or osteonecrosis.</a:t>
            </a:r>
          </a:p>
          <a:p>
            <a:r>
              <a:rPr lang="en-US" dirty="0" smtClean="0">
                <a:effectLst/>
              </a:rPr>
              <a:t>Acute psychosis:</a:t>
            </a:r>
            <a:r>
              <a:rPr lang="en-US" baseline="0" dirty="0" smtClean="0">
                <a:effectLst/>
              </a:rPr>
              <a:t> in overdose can produce </a:t>
            </a:r>
            <a:r>
              <a:rPr lang="en-US" dirty="0" smtClean="0">
                <a:effectLst/>
              </a:rPr>
              <a:t>personality changes and </a:t>
            </a:r>
            <a:r>
              <a:rPr lang="en-US" dirty="0" smtClean="0">
                <a:effectLst/>
                <a:hlinkClick r:id="rId13" tooltip="Thought disorder"/>
              </a:rPr>
              <a:t>thought disorder</a:t>
            </a:r>
            <a:endParaRPr lang="en-US" dirty="0" smtClean="0"/>
          </a:p>
          <a:p>
            <a:r>
              <a:rPr lang="en-US" dirty="0" smtClean="0"/>
              <a:t>Prolonged use of glucocorticoids is a significant risk factor for the development of posterior </a:t>
            </a:r>
            <a:r>
              <a:rPr lang="en-US" dirty="0" err="1" smtClean="0"/>
              <a:t>subcapsular</a:t>
            </a:r>
            <a:r>
              <a:rPr lang="en-US" dirty="0" smtClean="0"/>
              <a:t> cataract. Cataract (</a:t>
            </a:r>
            <a:r>
              <a:rPr lang="en-US" sz="1200" b="1" i="0" u="none" strike="noStrike" kern="1200" baseline="0" dirty="0" smtClean="0">
                <a:solidFill>
                  <a:schemeClr val="tx1"/>
                </a:solidFill>
                <a:latin typeface="+mn-lt"/>
                <a:ea typeface="+mn-ea"/>
                <a:cs typeface="+mn-cs"/>
              </a:rPr>
              <a:t>Loss </a:t>
            </a:r>
            <a:r>
              <a:rPr lang="en-US" sz="1200" b="0" i="0" u="none" strike="noStrike" kern="1200" baseline="0" dirty="0" smtClean="0">
                <a:solidFill>
                  <a:schemeClr val="tx1"/>
                </a:solidFill>
                <a:latin typeface="+mn-lt"/>
                <a:ea typeface="+mn-ea"/>
                <a:cs typeface="+mn-cs"/>
              </a:rPr>
              <a:t>of lens transparency)</a:t>
            </a:r>
            <a:r>
              <a:rPr lang="en-US" dirty="0" smtClean="0"/>
              <a:t>: lens epithelial cells become necrotic</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23</a:t>
            </a:fld>
            <a:endParaRPr lang="en-US"/>
          </a:p>
        </p:txBody>
      </p:sp>
    </p:spTree>
    <p:extLst>
      <p:ext uri="{BB962C8B-B14F-4D97-AF65-F5344CB8AC3E}">
        <p14:creationId xmlns:p14="http://schemas.microsoft.com/office/powerpoint/2010/main" val="2067152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Angiotensin II also stimulates the secretion of the hormone </a:t>
            </a:r>
            <a:r>
              <a:rPr lang="en-US" dirty="0" smtClean="0">
                <a:effectLst/>
                <a:hlinkClick r:id="rId3" tooltip="Aldosterone"/>
              </a:rPr>
              <a:t>aldosterone</a:t>
            </a:r>
            <a:r>
              <a:rPr lang="en-US" dirty="0" smtClean="0">
                <a:effectLst/>
              </a:rPr>
              <a:t> from the </a:t>
            </a:r>
            <a:r>
              <a:rPr lang="en-US" dirty="0" smtClean="0">
                <a:effectLst/>
                <a:hlinkClick r:id="rId4" tooltip="Adrenal cortex"/>
              </a:rPr>
              <a:t>adrenal cortex</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25</a:t>
            </a:fld>
            <a:endParaRPr lang="en-US"/>
          </a:p>
        </p:txBody>
      </p:sp>
    </p:spTree>
    <p:extLst>
      <p:ext uri="{BB962C8B-B14F-4D97-AF65-F5344CB8AC3E}">
        <p14:creationId xmlns:p14="http://schemas.microsoft.com/office/powerpoint/2010/main" val="2853939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Antagonists of</a:t>
            </a:r>
            <a:r>
              <a:rPr lang="en-US" baseline="0" dirty="0" smtClean="0"/>
              <a:t> corticosteroids can either block corticosteroids </a:t>
            </a:r>
            <a:r>
              <a:rPr lang="en-US" baseline="0" dirty="0" err="1" smtClean="0"/>
              <a:t>Rs</a:t>
            </a:r>
            <a:r>
              <a:rPr lang="en-US" baseline="0" dirty="0" smtClean="0"/>
              <a:t> or inhibit steroid synthesis.</a:t>
            </a:r>
          </a:p>
          <a:p>
            <a:r>
              <a:rPr lang="en-US" sz="1200" dirty="0" smtClean="0">
                <a:solidFill>
                  <a:schemeClr val="tx1"/>
                </a:solidFill>
              </a:rPr>
              <a:t>primary </a:t>
            </a:r>
            <a:r>
              <a:rPr lang="en-US" sz="1200" dirty="0" err="1" smtClean="0">
                <a:solidFill>
                  <a:schemeClr val="tx1"/>
                </a:solidFill>
              </a:rPr>
              <a:t>aldosteronism</a:t>
            </a:r>
            <a:r>
              <a:rPr lang="en-US" sz="1200" dirty="0" smtClean="0">
                <a:solidFill>
                  <a:schemeClr val="tx1"/>
                </a:solidFill>
              </a:rPr>
              <a:t>: </a:t>
            </a:r>
            <a:r>
              <a:rPr lang="en-US" b="1" dirty="0" smtClean="0">
                <a:effectLst/>
              </a:rPr>
              <a:t>Conn's syndrome</a:t>
            </a:r>
            <a:r>
              <a:rPr lang="en-US" dirty="0" smtClean="0">
                <a:effectLst/>
              </a:rPr>
              <a:t>, is excess production of the </a:t>
            </a:r>
            <a:r>
              <a:rPr lang="en-US" dirty="0" smtClean="0">
                <a:effectLst/>
                <a:hlinkClick r:id="rId3" tooltip="Hormone"/>
              </a:rPr>
              <a:t>hormone</a:t>
            </a:r>
            <a:r>
              <a:rPr lang="en-US" dirty="0" smtClean="0">
                <a:effectLst/>
              </a:rPr>
              <a:t> </a:t>
            </a:r>
            <a:r>
              <a:rPr lang="en-US" dirty="0" smtClean="0">
                <a:effectLst/>
                <a:hlinkClick r:id="rId4" tooltip="Aldosterone"/>
              </a:rPr>
              <a:t>aldosterone</a:t>
            </a:r>
            <a:r>
              <a:rPr lang="en-US" dirty="0" smtClean="0">
                <a:effectLst/>
              </a:rPr>
              <a:t> by the </a:t>
            </a:r>
            <a:r>
              <a:rPr lang="en-US" dirty="0" smtClean="0">
                <a:effectLst/>
                <a:hlinkClick r:id="rId5" tooltip="Adrenal gland"/>
              </a:rPr>
              <a:t>adrenal glands</a:t>
            </a:r>
            <a:endParaRPr lang="en-US" baseline="0" dirty="0" smtClean="0"/>
          </a:p>
          <a:p>
            <a:r>
              <a:rPr lang="en-US" baseline="0" dirty="0" smtClean="0"/>
              <a:t>Cushing’s syndrome due to ectopic ACTH production or adrenal carcinoma.</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26</a:t>
            </a:fld>
            <a:endParaRPr lang="en-US"/>
          </a:p>
        </p:txBody>
      </p:sp>
    </p:spTree>
    <p:extLst>
      <p:ext uri="{BB962C8B-B14F-4D97-AF65-F5344CB8AC3E}">
        <p14:creationId xmlns:p14="http://schemas.microsoft.com/office/powerpoint/2010/main" val="343643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antifungal imidazole deriv. potent nonselective inhibitor of adrenal and gonadal steroid synthesis.</a:t>
            </a:r>
          </a:p>
          <a:p>
            <a:r>
              <a:rPr lang="en-US" dirty="0" smtClean="0"/>
              <a:t>At low dose : antifungal</a:t>
            </a:r>
          </a:p>
          <a:p>
            <a:r>
              <a:rPr lang="en-US" dirty="0" smtClean="0"/>
              <a:t>At</a:t>
            </a:r>
            <a:r>
              <a:rPr lang="en-US" baseline="0" dirty="0" smtClean="0"/>
              <a:t> H dose: inhibit steroid biosynthesis.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27</a:t>
            </a:fld>
            <a:endParaRPr lang="en-US"/>
          </a:p>
        </p:txBody>
      </p:sp>
    </p:spTree>
    <p:extLst>
      <p:ext uri="{BB962C8B-B14F-4D97-AF65-F5344CB8AC3E}">
        <p14:creationId xmlns:p14="http://schemas.microsoft.com/office/powerpoint/2010/main" val="297744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adrenal gland produce various classes of hormones/ steroids. The 2</a:t>
            </a:r>
            <a:r>
              <a:rPr lang="en-US" baseline="0" dirty="0" smtClean="0"/>
              <a:t> main </a:t>
            </a:r>
            <a:r>
              <a:rPr lang="en-US" baseline="0" dirty="0" err="1" smtClean="0"/>
              <a:t>gps</a:t>
            </a:r>
            <a:r>
              <a:rPr lang="en-US" baseline="0" dirty="0" smtClean="0"/>
              <a:t> that are important for life are </a:t>
            </a:r>
            <a:r>
              <a:rPr lang="en-US" baseline="0" dirty="0" err="1" smtClean="0"/>
              <a:t>glucocor</a:t>
            </a:r>
            <a:r>
              <a:rPr lang="en-US" baseline="0" dirty="0" smtClean="0"/>
              <a:t> and </a:t>
            </a:r>
            <a:r>
              <a:rPr lang="en-US" baseline="0" dirty="0" err="1" smtClean="0"/>
              <a:t>mineralocor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a:t>
            </a:fld>
            <a:endParaRPr lang="en-US"/>
          </a:p>
        </p:txBody>
      </p:sp>
    </p:spTree>
    <p:extLst>
      <p:ext uri="{BB962C8B-B14F-4D97-AF65-F5344CB8AC3E}">
        <p14:creationId xmlns:p14="http://schemas.microsoft.com/office/powerpoint/2010/main" val="3284881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Regulated</a:t>
            </a:r>
            <a:r>
              <a:rPr lang="en-US" dirty="0" smtClean="0"/>
              <a:t> by CRH (</a:t>
            </a:r>
            <a:r>
              <a:rPr lang="en-US" dirty="0" err="1" smtClean="0"/>
              <a:t>Corticotropin</a:t>
            </a:r>
            <a:r>
              <a:rPr lang="en-US" dirty="0" smtClean="0"/>
              <a:t> releasing hormone) by the hypothalamus, which stimulate the </a:t>
            </a:r>
            <a:r>
              <a:rPr lang="en-US" b="1" dirty="0" smtClean="0"/>
              <a:t>anterior pituitary </a:t>
            </a:r>
            <a:r>
              <a:rPr lang="en-US" dirty="0" smtClean="0"/>
              <a:t>to secrete ACTH (Adrenocorticotropic hormone) that stimulate the</a:t>
            </a:r>
            <a:r>
              <a:rPr lang="en-US" baseline="0" dirty="0" smtClean="0"/>
              <a:t> adrenal gland to secrete cortisol.</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3</a:t>
            </a:fld>
            <a:endParaRPr lang="en-US"/>
          </a:p>
        </p:txBody>
      </p:sp>
    </p:spTree>
    <p:extLst>
      <p:ext uri="{BB962C8B-B14F-4D97-AF65-F5344CB8AC3E}">
        <p14:creationId xmlns:p14="http://schemas.microsoft.com/office/powerpoint/2010/main" val="253006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Glucocorticoids</a:t>
            </a:r>
            <a:r>
              <a:rPr lang="en-US" baseline="0" dirty="0" smtClean="0"/>
              <a:t> play important role </a:t>
            </a:r>
            <a:r>
              <a:rPr lang="en-US" b="0" baseline="0" dirty="0" smtClean="0"/>
              <a:t>in</a:t>
            </a:r>
            <a:r>
              <a:rPr lang="en-US" b="1" baseline="0" dirty="0" smtClean="0"/>
              <a:t> </a:t>
            </a:r>
            <a:r>
              <a:rPr lang="en-US" b="1" dirty="0" smtClean="0"/>
              <a:t>Physiological effects</a:t>
            </a:r>
          </a:p>
          <a:p>
            <a:r>
              <a:rPr lang="en-US" dirty="0" smtClean="0"/>
              <a:t>Intermediary metabolism, which describes all reactions concerned with the </a:t>
            </a:r>
            <a:r>
              <a:rPr lang="en-US" b="1" dirty="0" smtClean="0"/>
              <a:t>storage and generation of metabolic energy </a:t>
            </a:r>
            <a:r>
              <a:rPr lang="en-US" dirty="0" smtClean="0"/>
              <a:t>required for the biosynthesis of low-molecular weight compounds and energy storage compounds.  </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4</a:t>
            </a:fld>
            <a:endParaRPr lang="en-US"/>
          </a:p>
        </p:txBody>
      </p:sp>
    </p:spTree>
    <p:extLst>
      <p:ext uri="{BB962C8B-B14F-4D97-AF65-F5344CB8AC3E}">
        <p14:creationId xmlns:p14="http://schemas.microsoft.com/office/powerpoint/2010/main" val="149731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So after activating CRE</a:t>
            </a:r>
            <a:r>
              <a:rPr lang="en-US" sz="1200" b="1" baseline="0" dirty="0" smtClean="0"/>
              <a:t> and protein synthesis what are the expected response?</a:t>
            </a:r>
          </a:p>
          <a:p>
            <a:r>
              <a:rPr lang="en-US" sz="1200" dirty="0" smtClean="0"/>
              <a:t>GCs are similar</a:t>
            </a:r>
            <a:r>
              <a:rPr lang="en-US" sz="1200" baseline="0" dirty="0" smtClean="0"/>
              <a:t> to </a:t>
            </a:r>
            <a:r>
              <a:rPr lang="en-US" sz="1200" baseline="0" dirty="0" err="1" smtClean="0"/>
              <a:t>catecholamines</a:t>
            </a:r>
            <a:r>
              <a:rPr lang="en-US" sz="1200" baseline="0" dirty="0" smtClean="0"/>
              <a:t> </a:t>
            </a:r>
            <a:r>
              <a:rPr lang="en-US" sz="1200" dirty="0" smtClean="0"/>
              <a:t>are called stress hormones </a:t>
            </a:r>
          </a:p>
          <a:p>
            <a:r>
              <a:rPr lang="en-US" sz="1200" dirty="0" smtClean="0"/>
              <a:t>Stimulate lipolysis  (increase release</a:t>
            </a:r>
            <a:r>
              <a:rPr lang="en-US" sz="1200" baseline="0" dirty="0" smtClean="0"/>
              <a:t> of FA in the blood)</a:t>
            </a:r>
          </a:p>
          <a:p>
            <a:r>
              <a:rPr lang="en-US" sz="1200" baseline="0" dirty="0" smtClean="0"/>
              <a:t>Insulin promotes </a:t>
            </a:r>
            <a:r>
              <a:rPr lang="en-US" sz="1200" baseline="0" dirty="0" err="1" smtClean="0"/>
              <a:t>lipogenesis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8</a:t>
            </a:fld>
            <a:endParaRPr lang="en-US"/>
          </a:p>
        </p:txBody>
      </p:sp>
    </p:spTree>
    <p:extLst>
      <p:ext uri="{BB962C8B-B14F-4D97-AF65-F5344CB8AC3E}">
        <p14:creationId xmlns:p14="http://schemas.microsoft.com/office/powerpoint/2010/main" val="142802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Stimulate</a:t>
            </a:r>
            <a:r>
              <a:rPr lang="en-US" baseline="0" dirty="0" smtClean="0"/>
              <a:t> the conversion of protein </a:t>
            </a:r>
            <a:r>
              <a:rPr lang="en-US" baseline="0" dirty="0" err="1" smtClean="0"/>
              <a:t>aa</a:t>
            </a:r>
            <a:r>
              <a:rPr lang="en-US" baseline="0" dirty="0" smtClean="0"/>
              <a:t> to carbohydrates as glucose (gluconeogenesis) and promote the storage of carbohydrates as glycogen.</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9</a:t>
            </a:fld>
            <a:endParaRPr lang="en-US"/>
          </a:p>
        </p:txBody>
      </p:sp>
    </p:spTree>
    <p:extLst>
      <p:ext uri="{BB962C8B-B14F-4D97-AF65-F5344CB8AC3E}">
        <p14:creationId xmlns:p14="http://schemas.microsoft.com/office/powerpoint/2010/main" val="2612909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lymphocyte</a:t>
            </a:r>
            <a:r>
              <a:rPr lang="en-US" dirty="0" smtClean="0"/>
              <a:t> is a type of WBC that is part of the </a:t>
            </a:r>
            <a:r>
              <a:rPr lang="en-US" dirty="0" smtClean="0">
                <a:hlinkClick r:id="rId3"/>
              </a:rPr>
              <a:t>immune system</a:t>
            </a:r>
            <a:r>
              <a:rPr lang="en-US" dirty="0" smtClean="0"/>
              <a:t>. There are two main types of lymphocytes: </a:t>
            </a:r>
            <a:r>
              <a:rPr lang="en-US" dirty="0" smtClean="0">
                <a:hlinkClick r:id="rId4"/>
              </a:rPr>
              <a:t>B cells</a:t>
            </a:r>
            <a:r>
              <a:rPr lang="en-US" dirty="0" smtClean="0"/>
              <a:t> and </a:t>
            </a:r>
            <a:r>
              <a:rPr lang="en-US" dirty="0" smtClean="0">
                <a:hlinkClick r:id="rId5"/>
              </a:rPr>
              <a:t>T cells</a:t>
            </a:r>
            <a:r>
              <a:rPr lang="en-US" dirty="0" smtClean="0"/>
              <a:t>. </a:t>
            </a:r>
          </a:p>
          <a:p>
            <a:r>
              <a:rPr lang="en-US" dirty="0" smtClean="0"/>
              <a:t>The </a:t>
            </a:r>
            <a:r>
              <a:rPr lang="en-US" b="1" dirty="0" smtClean="0"/>
              <a:t>B</a:t>
            </a:r>
            <a:r>
              <a:rPr lang="en-US" dirty="0" smtClean="0"/>
              <a:t> cells produce </a:t>
            </a:r>
            <a:r>
              <a:rPr lang="en-US" dirty="0" smtClean="0">
                <a:hlinkClick r:id="rId6"/>
              </a:rPr>
              <a:t>antibodies</a:t>
            </a:r>
            <a:r>
              <a:rPr lang="en-US" dirty="0" smtClean="0"/>
              <a:t> that are used to </a:t>
            </a:r>
            <a:r>
              <a:rPr lang="en-US" dirty="0" smtClean="0">
                <a:hlinkClick r:id="rId7"/>
              </a:rPr>
              <a:t>attack</a:t>
            </a:r>
            <a:r>
              <a:rPr lang="en-US" dirty="0" smtClean="0"/>
              <a:t> invading </a:t>
            </a:r>
            <a:r>
              <a:rPr lang="en-US" dirty="0" smtClean="0">
                <a:hlinkClick r:id="rId8"/>
              </a:rPr>
              <a:t>bacteria</a:t>
            </a:r>
            <a:r>
              <a:rPr lang="en-US" dirty="0" smtClean="0"/>
              <a:t>, </a:t>
            </a:r>
            <a:r>
              <a:rPr lang="en-US" dirty="0" smtClean="0">
                <a:hlinkClick r:id="rId9"/>
              </a:rPr>
              <a:t>viruses</a:t>
            </a:r>
            <a:r>
              <a:rPr lang="en-US" dirty="0" smtClean="0"/>
              <a:t>, and toxins. </a:t>
            </a:r>
          </a:p>
          <a:p>
            <a:r>
              <a:rPr lang="en-US" dirty="0" smtClean="0"/>
              <a:t>The </a:t>
            </a:r>
            <a:r>
              <a:rPr lang="en-US" b="1" dirty="0" smtClean="0"/>
              <a:t>T</a:t>
            </a:r>
            <a:r>
              <a:rPr lang="en-US" dirty="0" smtClean="0"/>
              <a:t> cells destroy the </a:t>
            </a:r>
            <a:r>
              <a:rPr lang="en-US" i="1" dirty="0" smtClean="0"/>
              <a:t>body's own cells </a:t>
            </a:r>
            <a:r>
              <a:rPr lang="en-US" dirty="0" smtClean="0"/>
              <a:t>that have themselves been taken over by viruses or become cancerous.</a:t>
            </a:r>
          </a:p>
          <a:p>
            <a:r>
              <a:rPr lang="en-US" b="1" dirty="0" smtClean="0"/>
              <a:t>Eosinophil:</a:t>
            </a:r>
            <a:r>
              <a:rPr lang="en-US" dirty="0" smtClean="0"/>
              <a:t> A normal type of WBC that has coarse granules within its cytoplasm. </a:t>
            </a:r>
            <a:r>
              <a:rPr lang="en-US" dirty="0" err="1" smtClean="0"/>
              <a:t>Eosinophils</a:t>
            </a:r>
            <a:r>
              <a:rPr lang="en-US" dirty="0" smtClean="0"/>
              <a:t> are produced in the bone marrow and migrate to tissues throughout the body. When a foreign substance enters the body, other types of WBCs (lymphocytes and neutrophils) release substances to attract </a:t>
            </a:r>
            <a:r>
              <a:rPr lang="en-US" dirty="0" err="1" smtClean="0"/>
              <a:t>eosinophils</a:t>
            </a:r>
            <a:r>
              <a:rPr lang="en-US" dirty="0" smtClean="0"/>
              <a:t> and then release toxic substances to kill the invader. The numbers of </a:t>
            </a:r>
            <a:r>
              <a:rPr lang="en-US" dirty="0" err="1" smtClean="0"/>
              <a:t>eosinophils</a:t>
            </a:r>
            <a:r>
              <a:rPr lang="en-US" dirty="0" smtClean="0"/>
              <a:t> in blood often rise when an allergic reaction occurs. Elevated eosinophil counts are also common in some diseases, such as parasite diseases and </a:t>
            </a:r>
            <a:r>
              <a:rPr lang="en-US" dirty="0" smtClean="0">
                <a:hlinkClick r:id="rId10"/>
              </a:rPr>
              <a:t>asthma</a:t>
            </a:r>
            <a:r>
              <a:rPr lang="en-US" dirty="0" smtClean="0"/>
              <a:t>.</a:t>
            </a:r>
          </a:p>
          <a:p>
            <a:r>
              <a:rPr lang="en-US" dirty="0" smtClean="0">
                <a:effectLst/>
              </a:rPr>
              <a:t>A </a:t>
            </a:r>
            <a:r>
              <a:rPr lang="en-US" b="1" dirty="0" smtClean="0">
                <a:effectLst/>
              </a:rPr>
              <a:t>basophil</a:t>
            </a:r>
            <a:r>
              <a:rPr lang="en-US" dirty="0" smtClean="0">
                <a:effectLst/>
              </a:rPr>
              <a:t> is a type of WBC. Basophils are the least common of the </a:t>
            </a:r>
            <a:r>
              <a:rPr lang="en-US" dirty="0" smtClean="0">
                <a:effectLst/>
                <a:hlinkClick r:id="rId11" tooltip="Granulocyte"/>
              </a:rPr>
              <a:t>granulocytes</a:t>
            </a:r>
            <a:r>
              <a:rPr lang="en-US" dirty="0" smtClean="0">
                <a:effectLst/>
              </a:rPr>
              <a:t>, representing about 0.5 to 1% of circulating WBC. However, they are the largest type of granulocyte. They are responsible for inflammatory reactions during immune response, as well as in the formation of acute and chronic allergic diseases, including </a:t>
            </a:r>
            <a:r>
              <a:rPr lang="en-US" dirty="0" smtClean="0">
                <a:effectLst/>
                <a:hlinkClick r:id="rId12" tooltip="Anaphylaxis"/>
              </a:rPr>
              <a:t>anaphylaxis</a:t>
            </a:r>
            <a:r>
              <a:rPr lang="en-US" dirty="0" smtClean="0">
                <a:effectLst/>
              </a:rPr>
              <a:t>, </a:t>
            </a:r>
            <a:r>
              <a:rPr lang="en-US" dirty="0" smtClean="0">
                <a:effectLst/>
                <a:hlinkClick r:id="rId13" tooltip="Asthma"/>
              </a:rPr>
              <a:t>asthma</a:t>
            </a:r>
            <a:r>
              <a:rPr lang="en-US" dirty="0" smtClean="0">
                <a:effectLst/>
              </a:rPr>
              <a:t>, atopic dermatitis and hay fever. They can perform phagocytosis, produce histamine and </a:t>
            </a:r>
            <a:r>
              <a:rPr lang="en-US" dirty="0" smtClean="0">
                <a:effectLst/>
                <a:hlinkClick r:id="rId14" tooltip="Serotonin"/>
              </a:rPr>
              <a:t>serotonin</a:t>
            </a:r>
            <a:r>
              <a:rPr lang="en-US" dirty="0" smtClean="0">
                <a:effectLst/>
              </a:rPr>
              <a:t> that induce inflammation, and heparin that prevents blood clotting.</a:t>
            </a:r>
          </a:p>
          <a:p>
            <a:r>
              <a:rPr lang="en-US" b="1" dirty="0" smtClean="0">
                <a:effectLst/>
              </a:rPr>
              <a:t>Monocytes</a:t>
            </a:r>
            <a:r>
              <a:rPr lang="en-US" dirty="0" smtClean="0">
                <a:effectLst/>
              </a:rPr>
              <a:t> are a type of WBC, or </a:t>
            </a:r>
            <a:r>
              <a:rPr lang="en-US" i="1" dirty="0" smtClean="0">
                <a:effectLst/>
              </a:rPr>
              <a:t>leukocyte</a:t>
            </a:r>
            <a:r>
              <a:rPr lang="en-US" dirty="0" smtClean="0">
                <a:effectLst/>
              </a:rPr>
              <a:t>. They are the largest type of leukocyte and can </a:t>
            </a:r>
            <a:r>
              <a:rPr lang="en-US" dirty="0" smtClean="0">
                <a:effectLst/>
                <a:hlinkClick r:id="rId15" tooltip="Cellular differentiation"/>
              </a:rPr>
              <a:t>differentiate</a:t>
            </a:r>
            <a:r>
              <a:rPr lang="en-US" dirty="0" smtClean="0">
                <a:effectLst/>
              </a:rPr>
              <a:t> into </a:t>
            </a:r>
            <a:r>
              <a:rPr lang="en-US" dirty="0" smtClean="0">
                <a:effectLst/>
                <a:hlinkClick r:id="rId16" tooltip="Macrophage"/>
              </a:rPr>
              <a:t>macrophages</a:t>
            </a:r>
            <a:r>
              <a:rPr lang="en-US" dirty="0" smtClean="0">
                <a:effectLst/>
              </a:rPr>
              <a:t> and myeloid lineage </a:t>
            </a:r>
            <a:r>
              <a:rPr lang="en-US" dirty="0" smtClean="0">
                <a:effectLst/>
                <a:hlinkClick r:id="rId17" tooltip="Dendritic cell"/>
              </a:rPr>
              <a:t>dendritic cells</a:t>
            </a:r>
            <a:r>
              <a:rPr lang="en-US" dirty="0" smtClean="0">
                <a:effectLst/>
              </a:rPr>
              <a:t>. As a part of the </a:t>
            </a:r>
            <a:r>
              <a:rPr lang="en-US" dirty="0" smtClean="0">
                <a:effectLst/>
                <a:hlinkClick r:id="rId18" tooltip="Vertebrate"/>
              </a:rPr>
              <a:t>vertebrate</a:t>
            </a:r>
            <a:r>
              <a:rPr lang="en-US" dirty="0" smtClean="0">
                <a:effectLst/>
              </a:rPr>
              <a:t> </a:t>
            </a:r>
            <a:r>
              <a:rPr lang="en-US" dirty="0" smtClean="0">
                <a:effectLst/>
                <a:hlinkClick r:id="rId19" tooltip="Innate immune system"/>
              </a:rPr>
              <a:t>innate immune system</a:t>
            </a:r>
            <a:r>
              <a:rPr lang="en-US" dirty="0" smtClean="0">
                <a:effectLst/>
              </a:rPr>
              <a:t> monocytes also influence the process of </a:t>
            </a:r>
            <a:r>
              <a:rPr lang="en-US" dirty="0" smtClean="0">
                <a:effectLst/>
                <a:hlinkClick r:id="rId20" tooltip="Adaptive immune system"/>
              </a:rPr>
              <a:t>adaptive immunity</a:t>
            </a:r>
            <a:r>
              <a:rPr lang="en-US" dirty="0" smtClean="0">
                <a:effectLst/>
              </a:rPr>
              <a:t>. There are at least three subclasses of monocytes in </a:t>
            </a:r>
            <a:r>
              <a:rPr lang="en-US" dirty="0" smtClean="0">
                <a:effectLst/>
                <a:hlinkClick r:id="rId21" tooltip="Human"/>
              </a:rPr>
              <a:t>human</a:t>
            </a:r>
            <a:r>
              <a:rPr lang="en-US" dirty="0" smtClean="0">
                <a:effectLst/>
              </a:rPr>
              <a:t> </a:t>
            </a:r>
            <a:r>
              <a:rPr lang="en-US" dirty="0" smtClean="0">
                <a:effectLst/>
                <a:hlinkClick r:id="rId22" tooltip="Blood"/>
              </a:rPr>
              <a:t>blood</a:t>
            </a:r>
            <a:r>
              <a:rPr lang="en-US" dirty="0" smtClean="0">
                <a:effectLst/>
              </a:rPr>
              <a:t> based on their phenotypic receptors.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10</a:t>
            </a:fld>
            <a:endParaRPr lang="en-US"/>
          </a:p>
        </p:txBody>
      </p:sp>
    </p:spTree>
    <p:extLst>
      <p:ext uri="{BB962C8B-B14F-4D97-AF65-F5344CB8AC3E}">
        <p14:creationId xmlns:p14="http://schemas.microsoft.com/office/powerpoint/2010/main" val="3228292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11</a:t>
            </a:fld>
            <a:endParaRPr lang="en-US"/>
          </a:p>
        </p:txBody>
      </p:sp>
    </p:spTree>
    <p:extLst>
      <p:ext uri="{BB962C8B-B14F-4D97-AF65-F5344CB8AC3E}">
        <p14:creationId xmlns:p14="http://schemas.microsoft.com/office/powerpoint/2010/main" val="52227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7030A0"/>
                </a:solidFill>
              </a:rPr>
              <a:t>Hydrocortisone: the pharmaceutical</a:t>
            </a:r>
            <a:r>
              <a:rPr lang="en-US" sz="1200" b="1" baseline="0" dirty="0" smtClean="0">
                <a:solidFill>
                  <a:srgbClr val="7030A0"/>
                </a:solidFill>
              </a:rPr>
              <a:t> preparation of cortisol</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14</a:t>
            </a:fld>
            <a:endParaRPr lang="en-US"/>
          </a:p>
        </p:txBody>
      </p:sp>
    </p:spTree>
    <p:extLst>
      <p:ext uri="{BB962C8B-B14F-4D97-AF65-F5344CB8AC3E}">
        <p14:creationId xmlns:p14="http://schemas.microsoft.com/office/powerpoint/2010/main" val="892039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17DA0A-354A-4025-8996-562735606817}" type="datetime1">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96936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1F3214-5FBF-4C71-8BBF-209F66D73A0A}" type="datetime1">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21773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F8267-16E2-4D37-82AD-884F26D1676C}" type="datetime1">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0917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9C49E7-D3F0-45E3-9CB2-E4EC6C69310F}" type="datetime1">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75432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37EC7-9284-4248-8223-91F8102FC34A}" type="datetime1">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1064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5A9C5F-303A-4011-8FB9-18225397A9CB}" type="datetime1">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388506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93246-298D-4152-8D08-DA0244370E70}" type="datetime1">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141803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55669E-ED45-4CC2-9126-1501217D3161}" type="datetime1">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51123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41C61A-5C77-4922-B205-5251CB212E1D}" type="datetime1">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79715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01E8C2-B14D-4D0D-95B5-D5FA7842A562}" type="datetime1">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82374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0575FC-0547-420C-BBFD-E759C2EF38A3}" type="datetime1">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199426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3D3E31-3F51-4978-BAF1-BF2F2FC8B37E}" type="datetime1">
              <a:rPr lang="en-US" smtClean="0"/>
              <a:t>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19756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F06CA8-1498-40C2-8286-4206BC70380A}" type="datetime1">
              <a:rPr lang="en-US" smtClean="0"/>
              <a:t>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60650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2FB4F-018F-4B61-8D30-7CEEEEF31784}" type="datetime1">
              <a:rPr lang="en-US" smtClean="0"/>
              <a:t>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413270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202F-0076-447D-9E11-294D0BB57BC5}" type="datetime1">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373531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E7C94-3FC4-471F-8F31-AD602052BF42}" type="datetime1">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43075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C1C091-50B5-4ADC-A06F-E58471A1C0B5}" type="datetime1">
              <a:rPr lang="en-US" smtClean="0"/>
              <a:t>3/1/2017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6E9D76-D293-4F90-A411-38BF9142FEDD}" type="slidenum">
              <a:rPr lang="en-US" smtClean="0"/>
              <a:t>‹#›</a:t>
            </a:fld>
            <a:endParaRPr lang="en-US"/>
          </a:p>
        </p:txBody>
      </p:sp>
    </p:spTree>
    <p:extLst>
      <p:ext uri="{BB962C8B-B14F-4D97-AF65-F5344CB8AC3E}">
        <p14:creationId xmlns:p14="http://schemas.microsoft.com/office/powerpoint/2010/main" val="23722964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13470"/>
            <a:ext cx="8596668" cy="666173"/>
          </a:xfrm>
        </p:spPr>
        <p:txBody>
          <a:bodyPr>
            <a:normAutofit fontScale="90000"/>
          </a:bodyPr>
          <a:lstStyle/>
          <a:p>
            <a:pPr marL="0" indent="0" algn="ctr"/>
            <a:r>
              <a:rPr lang="en-US" sz="4400" b="1" dirty="0">
                <a:solidFill>
                  <a:srgbClr val="0070C0"/>
                </a:solidFill>
              </a:rPr>
              <a:t>Pharmacology of </a:t>
            </a:r>
            <a:r>
              <a:rPr lang="en-US" sz="4400" b="1" dirty="0" smtClean="0">
                <a:solidFill>
                  <a:srgbClr val="0070C0"/>
                </a:solidFill>
              </a:rPr>
              <a:t>Corticosteroids</a:t>
            </a:r>
            <a:br>
              <a:rPr lang="en-US" sz="4400" b="1" dirty="0" smtClean="0">
                <a:solidFill>
                  <a:srgbClr val="0070C0"/>
                </a:solidFill>
              </a:rPr>
            </a:br>
            <a:r>
              <a:rPr lang="en-US" sz="4400" b="1" dirty="0" smtClean="0">
                <a:solidFill>
                  <a:srgbClr val="0070C0"/>
                </a:solidFill>
              </a:rPr>
              <a:t/>
            </a:r>
            <a:br>
              <a:rPr lang="en-US" sz="4400" b="1" dirty="0" smtClean="0">
                <a:solidFill>
                  <a:srgbClr val="0070C0"/>
                </a:solidFill>
              </a:rPr>
            </a:br>
            <a:r>
              <a:rPr lang="en-US" b="1" dirty="0" smtClean="0">
                <a:solidFill>
                  <a:srgbClr val="7030A0"/>
                </a:solidFill>
              </a:rPr>
              <a:t>Dr. </a:t>
            </a:r>
            <a:r>
              <a:rPr lang="en-US" b="1" smtClean="0">
                <a:solidFill>
                  <a:srgbClr val="7030A0"/>
                </a:solidFill>
              </a:rPr>
              <a:t>Saeed </a:t>
            </a:r>
            <a:r>
              <a:rPr lang="en-US" b="1" dirty="0" smtClean="0">
                <a:solidFill>
                  <a:srgbClr val="7030A0"/>
                </a:solidFill>
              </a:rPr>
              <a:t>and Dr. </a:t>
            </a:r>
            <a:r>
              <a:rPr lang="en-US" b="1" dirty="0" err="1" smtClean="0">
                <a:solidFill>
                  <a:srgbClr val="7030A0"/>
                </a:solidFill>
              </a:rPr>
              <a:t>Aliah</a:t>
            </a:r>
            <a:r>
              <a:rPr lang="en-US" b="1" dirty="0">
                <a:solidFill>
                  <a:srgbClr val="7030A0"/>
                </a:solidFill>
              </a:rPr>
              <a:t/>
            </a:r>
            <a:br>
              <a:rPr lang="en-US" b="1" dirty="0">
                <a:solidFill>
                  <a:srgbClr val="7030A0"/>
                </a:solidFill>
              </a:rPr>
            </a:br>
            <a:r>
              <a:rPr lang="en-US" b="1" dirty="0">
                <a:solidFill>
                  <a:srgbClr val="7030A0"/>
                </a:solidFill>
              </a:rPr>
              <a:t>Dept. of </a:t>
            </a:r>
            <a:r>
              <a:rPr lang="en-US" b="1" dirty="0" smtClean="0">
                <a:solidFill>
                  <a:srgbClr val="7030A0"/>
                </a:solidFill>
              </a:rPr>
              <a:t>Pharmacology</a:t>
            </a:r>
            <a:br>
              <a:rPr lang="en-US" b="1" dirty="0" smtClean="0">
                <a:solidFill>
                  <a:srgbClr val="7030A0"/>
                </a:solidFill>
              </a:rPr>
            </a:br>
            <a:r>
              <a:rPr lang="en-US" b="1" dirty="0">
                <a:solidFill>
                  <a:srgbClr val="7030A0"/>
                </a:solidFill>
              </a:rPr>
              <a:t/>
            </a:r>
            <a:br>
              <a:rPr lang="en-US" b="1" dirty="0">
                <a:solidFill>
                  <a:srgbClr val="7030A0"/>
                </a:solidFill>
              </a:rPr>
            </a:br>
            <a:r>
              <a:rPr lang="en-US" b="1" dirty="0" smtClean="0">
                <a:solidFill>
                  <a:srgbClr val="7030A0"/>
                </a:solidFill>
              </a:rPr>
              <a:t/>
            </a:r>
            <a:br>
              <a:rPr lang="en-US" b="1" dirty="0" smtClean="0">
                <a:solidFill>
                  <a:srgbClr val="7030A0"/>
                </a:solidFill>
              </a:rPr>
            </a:br>
            <a:r>
              <a:rPr lang="en-US" b="1" dirty="0">
                <a:solidFill>
                  <a:srgbClr val="7030A0"/>
                </a:solidFill>
              </a:rPr>
              <a:t/>
            </a:r>
            <a:br>
              <a:rPr lang="en-US" b="1" dirty="0">
                <a:solidFill>
                  <a:srgbClr val="7030A0"/>
                </a:solidFill>
              </a:rPr>
            </a:br>
            <a:r>
              <a:rPr lang="en-US" sz="1800" b="1" dirty="0" smtClean="0">
                <a:solidFill>
                  <a:srgbClr val="7030A0"/>
                </a:solidFill>
              </a:rPr>
              <a:t>College of Medicine, KSU</a:t>
            </a:r>
            <a:r>
              <a:rPr lang="en-US" b="1" dirty="0">
                <a:solidFill>
                  <a:srgbClr val="7030A0"/>
                </a:solidFill>
              </a:rPr>
              <a:t/>
            </a:r>
            <a:br>
              <a:rPr lang="en-US" b="1" dirty="0">
                <a:solidFill>
                  <a:srgbClr val="7030A0"/>
                </a:solidFill>
              </a:rPr>
            </a:br>
            <a:endParaRPr lang="en-US" dirty="0"/>
          </a:p>
        </p:txBody>
      </p:sp>
      <p:sp>
        <p:nvSpPr>
          <p:cNvPr id="3" name="Content Placeholder 2"/>
          <p:cNvSpPr>
            <a:spLocks noGrp="1"/>
          </p:cNvSpPr>
          <p:nvPr>
            <p:ph idx="1"/>
          </p:nvPr>
        </p:nvSpPr>
        <p:spPr>
          <a:xfrm>
            <a:off x="677334" y="1482811"/>
            <a:ext cx="8596668" cy="1315473"/>
          </a:xfrm>
        </p:spPr>
        <p:txBody>
          <a:bodyPr/>
          <a:lstStyle/>
          <a:p>
            <a:pPr marL="0" indent="0">
              <a:buNone/>
            </a:pPr>
            <a:r>
              <a:rPr lang="en-US" dirty="0"/>
              <a:t> </a:t>
            </a:r>
            <a:r>
              <a:rPr lang="en-US" dirty="0" smtClean="0"/>
              <a:t> </a:t>
            </a:r>
            <a:endParaRPr lang="en-US" sz="3200" b="1" dirty="0">
              <a:solidFill>
                <a:srgbClr val="7030A0"/>
              </a:solidFill>
            </a:endParaRPr>
          </a:p>
        </p:txBody>
      </p:sp>
      <p:sp>
        <p:nvSpPr>
          <p:cNvPr id="4" name="Slide Number Placeholder 3"/>
          <p:cNvSpPr>
            <a:spLocks noGrp="1"/>
          </p:cNvSpPr>
          <p:nvPr>
            <p:ph type="sldNum" sz="quarter" idx="12"/>
          </p:nvPr>
        </p:nvSpPr>
        <p:spPr/>
        <p:txBody>
          <a:bodyPr/>
          <a:lstStyle/>
          <a:p>
            <a:fld id="{3C6E9D76-D293-4F90-A411-38BF9142FEDD}" type="slidenum">
              <a:rPr lang="en-US" smtClean="0"/>
              <a:t>1</a:t>
            </a:fld>
            <a:endParaRPr lang="en-US"/>
          </a:p>
        </p:txBody>
      </p:sp>
    </p:spTree>
    <p:extLst>
      <p:ext uri="{BB962C8B-B14F-4D97-AF65-F5344CB8AC3E}">
        <p14:creationId xmlns:p14="http://schemas.microsoft.com/office/powerpoint/2010/main" val="1322139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65" y="225466"/>
            <a:ext cx="10515600" cy="6325645"/>
          </a:xfrm>
        </p:spPr>
        <p:txBody>
          <a:bodyPr>
            <a:normAutofit/>
          </a:bodyPr>
          <a:lstStyle/>
          <a:p>
            <a:pPr marL="0" indent="0">
              <a:lnSpc>
                <a:spcPct val="150000"/>
              </a:lnSpc>
              <a:buNone/>
            </a:pPr>
            <a:r>
              <a:rPr lang="en-US" sz="3200" b="1" dirty="0" smtClean="0">
                <a:solidFill>
                  <a:srgbClr val="00B0F0"/>
                </a:solidFill>
                <a:latin typeface="Arial" panose="020B0604020202020204" pitchFamily="34" charset="0"/>
                <a:cs typeface="Arial" panose="020B0604020202020204" pitchFamily="34" charset="0"/>
              </a:rPr>
              <a:t>D. Anti – inflammatory effects:</a:t>
            </a:r>
          </a:p>
          <a:p>
            <a:pPr>
              <a:lnSpc>
                <a:spcPct val="150000"/>
              </a:lnSpc>
            </a:pPr>
            <a:r>
              <a:rPr lang="en-US" sz="2800" dirty="0" smtClean="0">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Glucocorticoids have important inhibitory effects on the distribution, function </a:t>
            </a:r>
            <a:r>
              <a:rPr lang="en-US" sz="2800" dirty="0">
                <a:solidFill>
                  <a:schemeClr val="tx1"/>
                </a:solidFill>
                <a:latin typeface="Arial" panose="020B0604020202020204" pitchFamily="34" charset="0"/>
                <a:cs typeface="Arial" panose="020B0604020202020204" pitchFamily="34" charset="0"/>
              </a:rPr>
              <a:t>&amp; migration </a:t>
            </a:r>
            <a:r>
              <a:rPr lang="en-US" sz="2800" dirty="0" smtClean="0">
                <a:solidFill>
                  <a:schemeClr val="tx1"/>
                </a:solidFill>
                <a:latin typeface="Arial" panose="020B0604020202020204" pitchFamily="34" charset="0"/>
                <a:cs typeface="Arial" panose="020B0604020202020204" pitchFamily="34" charset="0"/>
              </a:rPr>
              <a:t>of </a:t>
            </a:r>
            <a:r>
              <a:rPr lang="en-US" sz="2800" b="1" dirty="0" smtClean="0">
                <a:solidFill>
                  <a:schemeClr val="tx1"/>
                </a:solidFill>
                <a:latin typeface="Arial" panose="020B0604020202020204" pitchFamily="34" charset="0"/>
                <a:cs typeface="Arial" panose="020B0604020202020204" pitchFamily="34" charset="0"/>
              </a:rPr>
              <a:t>leukocytes</a:t>
            </a:r>
            <a:r>
              <a:rPr lang="en-US" sz="2800" dirty="0" smtClean="0">
                <a:solidFill>
                  <a:schemeClr val="tx1"/>
                </a:solidFill>
                <a:latin typeface="Arial" panose="020B0604020202020204" pitchFamily="34" charset="0"/>
                <a:cs typeface="Arial" panose="020B0604020202020204" pitchFamily="34" charset="0"/>
              </a:rPr>
              <a:t>.</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 Suppressive effect on the inflammatory </a:t>
            </a:r>
            <a:r>
              <a:rPr lang="en-US" sz="2800" b="1" dirty="0" smtClean="0">
                <a:solidFill>
                  <a:schemeClr val="tx1"/>
                </a:solidFill>
                <a:latin typeface="Arial" panose="020B0604020202020204" pitchFamily="34" charset="0"/>
                <a:cs typeface="Arial" panose="020B0604020202020204" pitchFamily="34" charset="0"/>
              </a:rPr>
              <a:t>cytokines</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&amp; </a:t>
            </a:r>
            <a:r>
              <a:rPr lang="en-US" sz="2800" b="1" dirty="0" err="1" smtClean="0">
                <a:solidFill>
                  <a:schemeClr val="tx1"/>
                </a:solidFill>
                <a:latin typeface="Arial" panose="020B0604020202020204" pitchFamily="34" charset="0"/>
                <a:cs typeface="Arial" panose="020B0604020202020204" pitchFamily="34" charset="0"/>
              </a:rPr>
              <a:t>chemokines</a:t>
            </a:r>
            <a:r>
              <a:rPr lang="en-US" sz="2800" b="1" dirty="0" smtClean="0">
                <a:solidFill>
                  <a:schemeClr val="tx1"/>
                </a:solidFill>
                <a:latin typeface="Arial" panose="020B0604020202020204" pitchFamily="34" charset="0"/>
                <a:cs typeface="Arial" panose="020B0604020202020204" pitchFamily="34" charset="0"/>
              </a:rPr>
              <a:t>.</a:t>
            </a:r>
          </a:p>
          <a:p>
            <a:pPr marL="457200" lvl="1" indent="-457200">
              <a:lnSpc>
                <a:spcPct val="150000"/>
              </a:lnSpc>
            </a:pPr>
            <a:r>
              <a:rPr lang="en-US" sz="2600" u="sng" dirty="0" smtClean="0">
                <a:solidFill>
                  <a:schemeClr val="tx1"/>
                </a:solidFill>
                <a:latin typeface="Arial" panose="020B0604020202020204" pitchFamily="34" charset="0"/>
                <a:cs typeface="Arial" panose="020B0604020202020204" pitchFamily="34" charset="0"/>
              </a:rPr>
              <a:t>These drugs increase </a:t>
            </a:r>
            <a:r>
              <a:rPr lang="en-US" sz="2600" u="sng" dirty="0" smtClean="0">
                <a:solidFill>
                  <a:schemeClr val="tx1"/>
                </a:solidFill>
                <a:latin typeface="Arial" panose="020B0604020202020204" pitchFamily="34" charset="0"/>
                <a:cs typeface="Arial" panose="020B0604020202020204" pitchFamily="34" charset="0"/>
              </a:rPr>
              <a:t>neutrophils </a:t>
            </a:r>
            <a:r>
              <a:rPr lang="en-US" sz="2400" dirty="0">
                <a:solidFill>
                  <a:schemeClr val="tx1"/>
                </a:solidFill>
                <a:latin typeface="Arial" panose="020B0604020202020204" pitchFamily="34" charset="0"/>
                <a:cs typeface="Arial" panose="020B0604020202020204" pitchFamily="34" charset="0"/>
              </a:rPr>
              <a:t>&amp; </a:t>
            </a:r>
            <a:r>
              <a:rPr lang="en-US" sz="2600" dirty="0" smtClean="0">
                <a:solidFill>
                  <a:schemeClr val="tx1"/>
                </a:solidFill>
                <a:latin typeface="Arial" panose="020B0604020202020204" pitchFamily="34" charset="0"/>
                <a:cs typeface="Arial" panose="020B0604020202020204" pitchFamily="34" charset="0"/>
              </a:rPr>
              <a:t>decrease </a:t>
            </a:r>
            <a:r>
              <a:rPr lang="en-US" sz="2600" b="1" dirty="0" smtClean="0">
                <a:solidFill>
                  <a:schemeClr val="tx1"/>
                </a:solidFill>
                <a:latin typeface="Arial" panose="020B0604020202020204" pitchFamily="34" charset="0"/>
                <a:cs typeface="Arial" panose="020B0604020202020204" pitchFamily="34" charset="0"/>
              </a:rPr>
              <a:t>lymphocytes</a:t>
            </a:r>
            <a:r>
              <a:rPr lang="en-US" sz="2600" dirty="0" smtClean="0">
                <a:solidFill>
                  <a:schemeClr val="tx1"/>
                </a:solidFill>
                <a:latin typeface="Arial" panose="020B0604020202020204" pitchFamily="34" charset="0"/>
                <a:cs typeface="Arial" panose="020B0604020202020204" pitchFamily="34" charset="0"/>
              </a:rPr>
              <a:t>,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latin typeface="Arial" panose="020B0604020202020204" pitchFamily="34" charset="0"/>
                <a:cs typeface="Arial" panose="020B0604020202020204" pitchFamily="34" charset="0"/>
              </a:rPr>
              <a:t>eosinophils</a:t>
            </a:r>
            <a:r>
              <a:rPr lang="en-US" sz="2800" dirty="0" smtClean="0">
                <a:solidFill>
                  <a:schemeClr val="tx1"/>
                </a:solidFill>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basophils</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&amp; </a:t>
            </a:r>
            <a:r>
              <a:rPr lang="en-US" sz="2800" b="1" dirty="0" smtClean="0">
                <a:solidFill>
                  <a:schemeClr val="tx1"/>
                </a:solidFill>
                <a:latin typeface="Arial" panose="020B0604020202020204" pitchFamily="34" charset="0"/>
                <a:cs typeface="Arial" panose="020B0604020202020204" pitchFamily="34" charset="0"/>
              </a:rPr>
              <a:t>monocytes</a:t>
            </a:r>
            <a:r>
              <a:rPr lang="en-US" sz="2800" dirty="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10</a:t>
            </a:fld>
            <a:endParaRPr lang="en-US"/>
          </a:p>
        </p:txBody>
      </p:sp>
    </p:spTree>
    <p:extLst>
      <p:ext uri="{BB962C8B-B14F-4D97-AF65-F5344CB8AC3E}">
        <p14:creationId xmlns:p14="http://schemas.microsoft.com/office/powerpoint/2010/main" val="1350311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78" y="200417"/>
            <a:ext cx="10258817" cy="6501008"/>
          </a:xfrm>
        </p:spPr>
        <p:txBody>
          <a:bodyPr>
            <a:normAutofit/>
          </a:bodyPr>
          <a:lstStyle/>
          <a:p>
            <a:pPr marL="0" indent="0">
              <a:lnSpc>
                <a:spcPct val="150000"/>
              </a:lnSpc>
              <a:buNone/>
            </a:pPr>
            <a:r>
              <a:rPr lang="en-US" sz="2800" dirty="0" smtClean="0">
                <a:solidFill>
                  <a:srgbClr val="FF0000"/>
                </a:solidFill>
                <a:latin typeface="Arial" panose="020B0604020202020204" pitchFamily="34" charset="0"/>
                <a:cs typeface="Arial" panose="020B0604020202020204" pitchFamily="34" charset="0"/>
              </a:rPr>
              <a:t>  </a:t>
            </a:r>
            <a:r>
              <a:rPr lang="en-US" sz="3200" b="1" dirty="0" smtClean="0">
                <a:solidFill>
                  <a:srgbClr val="00B0F0"/>
                </a:solidFill>
                <a:latin typeface="Arial" panose="020B0604020202020204" pitchFamily="34" charset="0"/>
                <a:cs typeface="Arial" panose="020B0604020202020204" pitchFamily="34" charset="0"/>
              </a:rPr>
              <a:t>E. </a:t>
            </a:r>
            <a:r>
              <a:rPr lang="en-US" sz="3200" b="1" dirty="0">
                <a:solidFill>
                  <a:srgbClr val="00B0F0"/>
                </a:solidFill>
                <a:latin typeface="Arial" panose="020B0604020202020204" pitchFamily="34" charset="0"/>
                <a:cs typeface="Arial" panose="020B0604020202020204" pitchFamily="34" charset="0"/>
              </a:rPr>
              <a:t>Immunosuppressive effects:</a:t>
            </a:r>
          </a:p>
          <a:p>
            <a:pPr>
              <a:lnSpc>
                <a:spcPct val="150000"/>
              </a:lnSpc>
            </a:pPr>
            <a:r>
              <a:rPr lang="en-US" sz="2800" dirty="0" smtClean="0">
                <a:solidFill>
                  <a:srgbClr val="FF0000"/>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Glucocorticoids </a:t>
            </a:r>
            <a:r>
              <a:rPr lang="en-US" sz="2800" b="1" dirty="0" smtClean="0">
                <a:solidFill>
                  <a:schemeClr val="tx1"/>
                </a:solidFill>
                <a:latin typeface="Arial" panose="020B0604020202020204" pitchFamily="34" charset="0"/>
                <a:cs typeface="Arial" panose="020B0604020202020204" pitchFamily="34" charset="0"/>
              </a:rPr>
              <a:t>inhibit</a:t>
            </a:r>
            <a:r>
              <a:rPr lang="en-US" sz="2800" dirty="0" smtClean="0">
                <a:solidFill>
                  <a:schemeClr val="tx1"/>
                </a:solidFill>
                <a:latin typeface="Arial" panose="020B0604020202020204" pitchFamily="34" charset="0"/>
                <a:cs typeface="Arial" panose="020B0604020202020204" pitchFamily="34" charset="0"/>
              </a:rPr>
              <a:t> cell mediated immunologic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functions, especially dependent on </a:t>
            </a:r>
            <a:r>
              <a:rPr lang="en-US" sz="2800" b="1" dirty="0" smtClean="0">
                <a:solidFill>
                  <a:schemeClr val="tx1"/>
                </a:solidFill>
                <a:latin typeface="Arial" panose="020B0604020202020204" pitchFamily="34" charset="0"/>
                <a:cs typeface="Arial" panose="020B0604020202020204" pitchFamily="34" charset="0"/>
              </a:rPr>
              <a:t>lymphocytes </a:t>
            </a:r>
            <a:r>
              <a:rPr lang="en-US" sz="2800" dirty="0">
                <a:solidFill>
                  <a:schemeClr val="tx1"/>
                </a:solidFill>
                <a:latin typeface="Arial" panose="020B0604020202020204" pitchFamily="34" charset="0"/>
                <a:cs typeface="Arial" panose="020B0604020202020204" pitchFamily="34" charset="0"/>
              </a:rPr>
              <a:t>&amp;</a:t>
            </a:r>
            <a:endParaRPr lang="en-US" sz="28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decrease </a:t>
            </a:r>
            <a:r>
              <a:rPr lang="en-US" sz="2800" b="1" dirty="0" smtClean="0">
                <a:solidFill>
                  <a:schemeClr val="tx1"/>
                </a:solidFill>
                <a:latin typeface="Arial" panose="020B0604020202020204" pitchFamily="34" charset="0"/>
                <a:cs typeface="Arial" panose="020B0604020202020204" pitchFamily="34" charset="0"/>
              </a:rPr>
              <a:t>interleukins</a:t>
            </a:r>
            <a:r>
              <a:rPr lang="en-US" sz="2800" dirty="0" smtClean="0">
                <a:solidFill>
                  <a:schemeClr val="tx1"/>
                </a:solidFill>
                <a:latin typeface="Arial" panose="020B0604020202020204" pitchFamily="34" charset="0"/>
                <a:cs typeface="Arial" panose="020B0604020202020204" pitchFamily="34" charset="0"/>
              </a:rPr>
              <a:t> secretion.</a:t>
            </a:r>
          </a:p>
          <a:p>
            <a:pPr>
              <a:lnSpc>
                <a:spcPct val="150000"/>
              </a:lnSpc>
            </a:pPr>
            <a:r>
              <a:rPr lang="en-US" sz="2800" dirty="0">
                <a:solidFill>
                  <a:schemeClr val="tx1"/>
                </a:solidFill>
                <a:latin typeface="Arial" panose="020B0604020202020204" pitchFamily="34" charset="0"/>
                <a:cs typeface="Arial" panose="020B0604020202020204" pitchFamily="34" charset="0"/>
              </a:rPr>
              <a:t> </a:t>
            </a:r>
            <a:r>
              <a:rPr lang="en-US" sz="2800" u="sng" dirty="0" smtClean="0">
                <a:solidFill>
                  <a:schemeClr val="tx1"/>
                </a:solidFill>
                <a:latin typeface="Arial" panose="020B0604020202020204" pitchFamily="34" charset="0"/>
                <a:cs typeface="Arial" panose="020B0604020202020204" pitchFamily="34" charset="0"/>
              </a:rPr>
              <a:t>Glucocorticoids do not interfere with the development of </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      </a:t>
            </a:r>
            <a:r>
              <a:rPr lang="en-US" sz="2800" u="sng" dirty="0" smtClean="0">
                <a:solidFill>
                  <a:schemeClr val="tx1"/>
                </a:solidFill>
                <a:latin typeface="Arial" panose="020B0604020202020204" pitchFamily="34" charset="0"/>
                <a:cs typeface="Arial" panose="020B0604020202020204" pitchFamily="34" charset="0"/>
              </a:rPr>
              <a:t>normal acquired </a:t>
            </a:r>
            <a:r>
              <a:rPr lang="en-US" sz="2800" u="sng" dirty="0" smtClean="0">
                <a:solidFill>
                  <a:schemeClr val="tx1"/>
                </a:solidFill>
                <a:latin typeface="Arial" panose="020B0604020202020204" pitchFamily="34" charset="0"/>
                <a:cs typeface="Arial" panose="020B0604020202020204" pitchFamily="34" charset="0"/>
              </a:rPr>
              <a:t>immunity </a:t>
            </a:r>
            <a:r>
              <a:rPr lang="en-US" sz="2800" dirty="0" smtClean="0">
                <a:solidFill>
                  <a:schemeClr val="tx1"/>
                </a:solidFill>
                <a:latin typeface="Arial" panose="020B0604020202020204" pitchFamily="34" charset="0"/>
                <a:cs typeface="Arial" panose="020B0604020202020204" pitchFamily="34" charset="0"/>
              </a:rPr>
              <a:t>but delay rejection reactions in patients with organ transplants.</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11</a:t>
            </a:fld>
            <a:endParaRPr lang="en-US"/>
          </a:p>
        </p:txBody>
      </p:sp>
    </p:spTree>
    <p:extLst>
      <p:ext uri="{BB962C8B-B14F-4D97-AF65-F5344CB8AC3E}">
        <p14:creationId xmlns:p14="http://schemas.microsoft.com/office/powerpoint/2010/main" val="2478628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78" y="86061"/>
            <a:ext cx="10258816" cy="6627890"/>
          </a:xfrm>
        </p:spPr>
        <p:txBody>
          <a:bodyPr>
            <a:normAutofit/>
          </a:bodyPr>
          <a:lstStyle/>
          <a:p>
            <a:pPr marL="0" indent="0">
              <a:lnSpc>
                <a:spcPct val="150000"/>
              </a:lnSpc>
              <a:buNone/>
            </a:pPr>
            <a:r>
              <a:rPr lang="en-US" sz="3200" dirty="0" smtClean="0">
                <a:solidFill>
                  <a:srgbClr val="00B0F0"/>
                </a:solidFill>
                <a:latin typeface="Arial" panose="020B0604020202020204" pitchFamily="34" charset="0"/>
                <a:cs typeface="Arial" panose="020B0604020202020204" pitchFamily="34" charset="0"/>
              </a:rPr>
              <a:t>F. Other effects:                                       </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Glucocorticoids such as cortisol are required for normal </a:t>
            </a:r>
            <a:r>
              <a:rPr lang="en-US" sz="2800" b="1" dirty="0" smtClean="0">
                <a:solidFill>
                  <a:schemeClr val="tx1"/>
                </a:solidFill>
                <a:latin typeface="Arial" panose="020B0604020202020204" pitchFamily="34" charset="0"/>
                <a:cs typeface="Arial" panose="020B0604020202020204" pitchFamily="34" charset="0"/>
              </a:rPr>
              <a:t>renal excretion of water </a:t>
            </a:r>
            <a:r>
              <a:rPr lang="en-US" sz="2800" dirty="0" smtClean="0">
                <a:solidFill>
                  <a:schemeClr val="tx1"/>
                </a:solidFill>
                <a:latin typeface="Arial" panose="020B0604020202020204" pitchFamily="34" charset="0"/>
                <a:cs typeface="Arial" panose="020B0604020202020204" pitchFamily="34" charset="0"/>
              </a:rPr>
              <a:t>loads.</a:t>
            </a:r>
          </a:p>
          <a:p>
            <a:pPr>
              <a:lnSpc>
                <a:spcPct val="150000"/>
              </a:lnSpc>
            </a:pPr>
            <a:r>
              <a:rPr lang="en-US" sz="2800" b="1" dirty="0" smtClean="0">
                <a:solidFill>
                  <a:schemeClr val="tx1"/>
                </a:solidFill>
                <a:latin typeface="Arial" panose="020B0604020202020204" pitchFamily="34" charset="0"/>
                <a:cs typeface="Arial" panose="020B0604020202020204" pitchFamily="34" charset="0"/>
              </a:rPr>
              <a:t>CNS</a:t>
            </a:r>
            <a:r>
              <a:rPr lang="en-US" sz="2800" dirty="0" smtClean="0">
                <a:solidFill>
                  <a:schemeClr val="tx1"/>
                </a:solidFill>
                <a:latin typeface="Arial" panose="020B0604020202020204" pitchFamily="34" charset="0"/>
                <a:cs typeface="Arial" panose="020B0604020202020204" pitchFamily="34" charset="0"/>
              </a:rPr>
              <a:t>: When given in large doses these drugs may cause profound behavioral changes (first insomnia </a:t>
            </a:r>
            <a:r>
              <a:rPr lang="en-US" sz="2800" dirty="0">
                <a:solidFill>
                  <a:schemeClr val="tx1"/>
                </a:solidFill>
                <a:latin typeface="Arial" panose="020B0604020202020204" pitchFamily="34" charset="0"/>
                <a:cs typeface="Arial" panose="020B0604020202020204" pitchFamily="34" charset="0"/>
              </a:rPr>
              <a:t>&amp; euphoria </a:t>
            </a:r>
            <a:r>
              <a:rPr lang="en-US" sz="2800" dirty="0" smtClean="0">
                <a:solidFill>
                  <a:schemeClr val="tx1"/>
                </a:solidFill>
                <a:latin typeface="Arial" panose="020B0604020202020204" pitchFamily="34" charset="0"/>
                <a:cs typeface="Arial" panose="020B0604020202020204" pitchFamily="34" charset="0"/>
              </a:rPr>
              <a:t>then depression).</a:t>
            </a:r>
          </a:p>
          <a:p>
            <a:pPr>
              <a:lnSpc>
                <a:spcPct val="150000"/>
              </a:lnSpc>
            </a:pPr>
            <a:r>
              <a:rPr lang="en-US" sz="2800" b="1" dirty="0" smtClean="0">
                <a:solidFill>
                  <a:schemeClr val="tx1"/>
                </a:solidFill>
                <a:latin typeface="Arial" panose="020B0604020202020204" pitchFamily="34" charset="0"/>
                <a:cs typeface="Arial" panose="020B0604020202020204" pitchFamily="34" charset="0"/>
              </a:rPr>
              <a:t>GIT</a:t>
            </a:r>
            <a:r>
              <a:rPr lang="en-US" sz="2800" dirty="0" smtClean="0">
                <a:solidFill>
                  <a:schemeClr val="tx1"/>
                </a:solidFill>
                <a:latin typeface="Arial" panose="020B0604020202020204" pitchFamily="34" charset="0"/>
                <a:cs typeface="Arial" panose="020B0604020202020204" pitchFamily="34" charset="0"/>
              </a:rPr>
              <a:t>: Large doses also stimulate gastric acid secretion </a:t>
            </a:r>
            <a:r>
              <a:rPr lang="en-US" sz="2800" dirty="0">
                <a:solidFill>
                  <a:schemeClr val="tx1"/>
                </a:solidFill>
                <a:latin typeface="Arial" panose="020B0604020202020204" pitchFamily="34" charset="0"/>
                <a:cs typeface="Arial" panose="020B0604020202020204" pitchFamily="34" charset="0"/>
              </a:rPr>
              <a:t>&amp; decrease </a:t>
            </a:r>
            <a:r>
              <a:rPr lang="en-US" sz="2800" dirty="0" smtClean="0">
                <a:solidFill>
                  <a:schemeClr val="tx1"/>
                </a:solidFill>
                <a:latin typeface="Arial" panose="020B0604020202020204" pitchFamily="34" charset="0"/>
                <a:cs typeface="Arial" panose="020B0604020202020204" pitchFamily="34" charset="0"/>
              </a:rPr>
              <a:t>resistance to ulcer formation.  </a:t>
            </a:r>
          </a:p>
          <a:p>
            <a:pPr marL="0" indent="0">
              <a:buNone/>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12</a:t>
            </a:fld>
            <a:endParaRPr lang="en-US"/>
          </a:p>
        </p:txBody>
      </p:sp>
    </p:spTree>
    <p:extLst>
      <p:ext uri="{BB962C8B-B14F-4D97-AF65-F5344CB8AC3E}">
        <p14:creationId xmlns:p14="http://schemas.microsoft.com/office/powerpoint/2010/main" val="3911075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tretch>
            <a:fillRect/>
          </a:stretch>
        </p:blipFill>
        <p:spPr>
          <a:xfrm>
            <a:off x="88136" y="77118"/>
            <a:ext cx="12103864" cy="6780882"/>
          </a:xfrm>
          <a:prstGeom prst="rect">
            <a:avLst/>
          </a:prstGeom>
        </p:spPr>
      </p:pic>
      <p:sp>
        <p:nvSpPr>
          <p:cNvPr id="2" name="Slide Number Placeholder 1"/>
          <p:cNvSpPr>
            <a:spLocks noGrp="1"/>
          </p:cNvSpPr>
          <p:nvPr>
            <p:ph type="sldNum" sz="quarter" idx="12"/>
          </p:nvPr>
        </p:nvSpPr>
        <p:spPr/>
        <p:txBody>
          <a:bodyPr/>
          <a:lstStyle/>
          <a:p>
            <a:fld id="{3C6E9D76-D293-4F90-A411-38BF9142FEDD}" type="slidenum">
              <a:rPr lang="en-US" smtClean="0"/>
              <a:t>13</a:t>
            </a:fld>
            <a:endParaRPr lang="en-US"/>
          </a:p>
        </p:txBody>
      </p:sp>
    </p:spTree>
    <p:extLst>
      <p:ext uri="{BB962C8B-B14F-4D97-AF65-F5344CB8AC3E}">
        <p14:creationId xmlns:p14="http://schemas.microsoft.com/office/powerpoint/2010/main" val="2723843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56" y="37578"/>
            <a:ext cx="10346500" cy="6613742"/>
          </a:xfrm>
        </p:spPr>
        <p:txBody>
          <a:bodyPr>
            <a:normAutofit/>
          </a:bodyPr>
          <a:lstStyle/>
          <a:p>
            <a:pPr marL="0" indent="0">
              <a:lnSpc>
                <a:spcPct val="150000"/>
              </a:lnSpc>
              <a:buNone/>
            </a:pPr>
            <a:r>
              <a:rPr lang="en-US" b="1" dirty="0" smtClean="0">
                <a:solidFill>
                  <a:srgbClr val="92D050"/>
                </a:solidFill>
                <a:latin typeface="Arial" panose="020B0604020202020204" pitchFamily="34" charset="0"/>
                <a:cs typeface="Arial" panose="020B0604020202020204" pitchFamily="34" charset="0"/>
              </a:rPr>
              <a:t> </a:t>
            </a:r>
            <a:r>
              <a:rPr lang="en-US" sz="2800" b="1" dirty="0" smtClean="0">
                <a:solidFill>
                  <a:srgbClr val="00B050"/>
                </a:solidFill>
                <a:latin typeface="Arial" panose="020B0604020202020204" pitchFamily="34" charset="0"/>
                <a:cs typeface="Arial" panose="020B0604020202020204" pitchFamily="34" charset="0"/>
              </a:rPr>
              <a:t>Important Glucocorticoids:</a:t>
            </a:r>
            <a:endParaRPr lang="en-US" sz="2800" b="1" dirty="0">
              <a:solidFill>
                <a:srgbClr val="00B050"/>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rgbClr val="92D050"/>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1- </a:t>
            </a:r>
            <a:r>
              <a:rPr lang="en-US" sz="2800" b="1" dirty="0" smtClean="0">
                <a:solidFill>
                  <a:srgbClr val="FF0000"/>
                </a:solidFill>
                <a:latin typeface="Arial" panose="020B0604020202020204" pitchFamily="34" charset="0"/>
                <a:cs typeface="Arial" panose="020B0604020202020204" pitchFamily="34" charset="0"/>
              </a:rPr>
              <a:t>Cortisol (hydrocortisone)</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The major </a:t>
            </a:r>
            <a:r>
              <a:rPr lang="en-US" sz="2800" b="1" dirty="0" smtClean="0">
                <a:solidFill>
                  <a:schemeClr val="tx1"/>
                </a:solidFill>
                <a:latin typeface="Arial" panose="020B0604020202020204" pitchFamily="34" charset="0"/>
                <a:cs typeface="Arial" panose="020B0604020202020204" pitchFamily="34" charset="0"/>
              </a:rPr>
              <a:t>natural</a:t>
            </a:r>
            <a:r>
              <a:rPr lang="en-US" sz="2800" dirty="0" smtClean="0">
                <a:solidFill>
                  <a:schemeClr val="tx1"/>
                </a:solidFill>
                <a:latin typeface="Arial" panose="020B0604020202020204" pitchFamily="34" charset="0"/>
                <a:cs typeface="Arial" panose="020B0604020202020204" pitchFamily="34" charset="0"/>
              </a:rPr>
              <a:t> glucocorticoid.</a:t>
            </a:r>
            <a:endParaRPr lang="en-US" sz="2800" dirty="0">
              <a:solidFill>
                <a:schemeClr val="tx1"/>
              </a:solidFill>
              <a:latin typeface="Arial" panose="020B0604020202020204" pitchFamily="34" charset="0"/>
              <a:cs typeface="Arial" panose="020B0604020202020204" pitchFamily="34" charset="0"/>
            </a:endParaRPr>
          </a:p>
          <a:p>
            <a:pPr>
              <a:lnSpc>
                <a:spcPct val="150000"/>
              </a:lnSpc>
            </a:pPr>
            <a:r>
              <a:rPr lang="en-US" sz="2800" dirty="0" smtClean="0">
                <a:solidFill>
                  <a:schemeClr val="tx1"/>
                </a:solidFill>
                <a:latin typeface="Arial" panose="020B0604020202020204" pitchFamily="34" charset="0"/>
                <a:cs typeface="Arial" panose="020B0604020202020204" pitchFamily="34" charset="0"/>
              </a:rPr>
              <a:t>The physiologic secretion of cortisol is regulated by </a:t>
            </a:r>
            <a:r>
              <a:rPr lang="en-US" sz="2800" dirty="0" err="1" smtClean="0">
                <a:solidFill>
                  <a:schemeClr val="tx1"/>
                </a:solidFill>
                <a:latin typeface="Arial" panose="020B0604020202020204" pitchFamily="34" charset="0"/>
                <a:cs typeface="Arial" panose="020B0604020202020204" pitchFamily="34" charset="0"/>
              </a:rPr>
              <a:t>adrenocorticotropin</a:t>
            </a:r>
            <a:r>
              <a:rPr lang="en-US" sz="2800" dirty="0" smtClean="0">
                <a:solidFill>
                  <a:schemeClr val="tx1"/>
                </a:solidFill>
                <a:latin typeface="Arial" panose="020B0604020202020204" pitchFamily="34" charset="0"/>
                <a:cs typeface="Arial" panose="020B0604020202020204" pitchFamily="34" charset="0"/>
              </a:rPr>
              <a:t> hormone (ACTH) </a:t>
            </a:r>
            <a:r>
              <a:rPr lang="en-US" sz="2800" dirty="0">
                <a:solidFill>
                  <a:schemeClr val="tx1"/>
                </a:solidFill>
                <a:latin typeface="Arial" panose="020B0604020202020204" pitchFamily="34" charset="0"/>
                <a:cs typeface="Arial" panose="020B0604020202020204" pitchFamily="34" charset="0"/>
              </a:rPr>
              <a:t>&amp; secretion </a:t>
            </a:r>
            <a:r>
              <a:rPr lang="en-US" sz="2800" dirty="0" smtClean="0">
                <a:solidFill>
                  <a:schemeClr val="tx1"/>
                </a:solidFill>
                <a:latin typeface="Arial" panose="020B0604020202020204" pitchFamily="34" charset="0"/>
                <a:cs typeface="Arial" panose="020B0604020202020204" pitchFamily="34" charset="0"/>
              </a:rPr>
              <a:t>rate varies during the day (circadian rhythm), peaks in the early morning </a:t>
            </a:r>
            <a:r>
              <a:rPr lang="en-US" sz="2800" dirty="0">
                <a:solidFill>
                  <a:schemeClr val="tx1"/>
                </a:solidFill>
                <a:latin typeface="Arial" panose="020B0604020202020204" pitchFamily="34" charset="0"/>
                <a:cs typeface="Arial" panose="020B0604020202020204" pitchFamily="34" charset="0"/>
              </a:rPr>
              <a:t>&amp; declines </a:t>
            </a:r>
            <a:r>
              <a:rPr lang="en-US" sz="2800" dirty="0" smtClean="0">
                <a:solidFill>
                  <a:schemeClr val="tx1"/>
                </a:solidFill>
                <a:latin typeface="Arial" panose="020B0604020202020204" pitchFamily="34" charset="0"/>
                <a:cs typeface="Arial" panose="020B0604020202020204" pitchFamily="34" charset="0"/>
              </a:rPr>
              <a:t>about midnight.</a:t>
            </a:r>
          </a:p>
          <a:p>
            <a:pPr>
              <a:lnSpc>
                <a:spcPct val="150000"/>
              </a:lnSpc>
            </a:pPr>
            <a:endParaRPr lang="en-US" dirty="0" smtClean="0">
              <a:latin typeface="Arial" panose="020B0604020202020204" pitchFamily="34" charset="0"/>
              <a:cs typeface="Arial" panose="020B0604020202020204" pitchFamily="34" charset="0"/>
            </a:endParaRPr>
          </a:p>
          <a:p>
            <a:pPr>
              <a:lnSpc>
                <a:spcPct val="150000"/>
              </a:lnSpc>
            </a:pPr>
            <a:endParaRPr lang="en-US" u="sng" dirty="0" smtClean="0">
              <a:latin typeface="Arial" panose="020B0604020202020204" pitchFamily="34" charset="0"/>
              <a:cs typeface="Arial" panose="020B0604020202020204" pitchFamily="34" charset="0"/>
            </a:endParaRPr>
          </a:p>
          <a:p>
            <a:pPr>
              <a:lnSpc>
                <a:spcPct val="150000"/>
              </a:lnSpc>
            </a:pPr>
            <a:endParaRPr lang="en-US" u="sng"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14</a:t>
            </a:fld>
            <a:endParaRPr lang="en-US"/>
          </a:p>
        </p:txBody>
      </p:sp>
    </p:spTree>
    <p:extLst>
      <p:ext uri="{BB962C8B-B14F-4D97-AF65-F5344CB8AC3E}">
        <p14:creationId xmlns:p14="http://schemas.microsoft.com/office/powerpoint/2010/main" val="2004812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75304"/>
            <a:ext cx="10891779" cy="6782696"/>
          </a:xfrm>
        </p:spPr>
        <p:txBody>
          <a:bodyPr>
            <a:normAutofit lnSpcReduction="10000"/>
          </a:bodyPr>
          <a:lstStyle/>
          <a:p>
            <a:pPr marL="0" indent="0">
              <a:buNone/>
            </a:pPr>
            <a:r>
              <a:rPr lang="en-US" dirty="0" smtClean="0">
                <a:latin typeface="Arial" panose="020B0604020202020204" pitchFamily="34" charset="0"/>
                <a:cs typeface="Arial" panose="020B0604020202020204" pitchFamily="34" charset="0"/>
              </a:rPr>
              <a:t>    </a:t>
            </a:r>
            <a:r>
              <a:rPr lang="en-US" sz="3200" b="1" dirty="0" smtClean="0">
                <a:solidFill>
                  <a:srgbClr val="7030A0"/>
                </a:solidFill>
                <a:latin typeface="Arial" panose="020B0604020202020204" pitchFamily="34" charset="0"/>
                <a:cs typeface="Arial" panose="020B0604020202020204" pitchFamily="34" charset="0"/>
              </a:rPr>
              <a:t>Pharmacokinetics:</a:t>
            </a:r>
          </a:p>
          <a:p>
            <a:pPr>
              <a:lnSpc>
                <a:spcPct val="150000"/>
              </a:lnSpc>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Given </a:t>
            </a:r>
            <a:r>
              <a:rPr lang="en-US" sz="2800" b="1" dirty="0" smtClean="0">
                <a:solidFill>
                  <a:schemeClr val="tx1"/>
                </a:solidFill>
                <a:latin typeface="Arial" panose="020B0604020202020204" pitchFamily="34" charset="0"/>
                <a:cs typeface="Arial" panose="020B0604020202020204" pitchFamily="34" charset="0"/>
              </a:rPr>
              <a:t>orally</a:t>
            </a:r>
            <a:r>
              <a:rPr lang="en-US" sz="2800" dirty="0" smtClean="0">
                <a:solidFill>
                  <a:schemeClr val="tx1"/>
                </a:solidFill>
                <a:latin typeface="Arial" panose="020B0604020202020204" pitchFamily="34" charset="0"/>
                <a:cs typeface="Arial" panose="020B0604020202020204" pitchFamily="34" charset="0"/>
              </a:rPr>
              <a:t>, cortisol is well absorbed from GIT</a:t>
            </a:r>
          </a:p>
          <a:p>
            <a:pPr>
              <a:lnSpc>
                <a:spcPct val="150000"/>
              </a:lnSpc>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Cortisol in the plasma is 95% bound to </a:t>
            </a:r>
            <a:r>
              <a:rPr lang="en-US" sz="2800" b="1" dirty="0" smtClean="0">
                <a:solidFill>
                  <a:schemeClr val="tx1"/>
                </a:solidFill>
                <a:latin typeface="Arial" panose="020B0604020202020204" pitchFamily="34" charset="0"/>
                <a:cs typeface="Arial" panose="020B0604020202020204" pitchFamily="34" charset="0"/>
              </a:rPr>
              <a:t>CBG</a:t>
            </a:r>
          </a:p>
          <a:p>
            <a:pPr>
              <a:lnSpc>
                <a:spcPct val="150000"/>
              </a:lnSpc>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It is metabolized by the </a:t>
            </a:r>
            <a:r>
              <a:rPr lang="en-US" sz="2800" b="1" dirty="0" smtClean="0">
                <a:solidFill>
                  <a:schemeClr val="tx1"/>
                </a:solidFill>
                <a:latin typeface="Arial" panose="020B0604020202020204" pitchFamily="34" charset="0"/>
                <a:cs typeface="Arial" panose="020B0604020202020204" pitchFamily="34" charset="0"/>
              </a:rPr>
              <a:t>liver</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&amp; has </a:t>
            </a:r>
            <a:r>
              <a:rPr lang="en-US" sz="2800" b="1" dirty="0" smtClean="0">
                <a:solidFill>
                  <a:schemeClr val="tx1"/>
                </a:solidFill>
                <a:latin typeface="Arial" panose="020B0604020202020204" pitchFamily="34" charset="0"/>
                <a:cs typeface="Arial" panose="020B0604020202020204" pitchFamily="34" charset="0"/>
              </a:rPr>
              <a:t>short</a:t>
            </a:r>
            <a:r>
              <a:rPr lang="en-US" sz="2800" dirty="0" smtClean="0">
                <a:solidFill>
                  <a:schemeClr val="tx1"/>
                </a:solidFill>
                <a:latin typeface="Arial" panose="020B0604020202020204" pitchFamily="34" charset="0"/>
                <a:cs typeface="Arial" panose="020B0604020202020204" pitchFamily="34" charset="0"/>
              </a:rPr>
              <a:t> duration of</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action compared with the synthetic congeners.</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  It diffuses </a:t>
            </a:r>
            <a:r>
              <a:rPr lang="en-US" sz="2800" b="1" dirty="0" smtClean="0">
                <a:solidFill>
                  <a:schemeClr val="tx1"/>
                </a:solidFill>
                <a:latin typeface="Arial" panose="020B0604020202020204" pitchFamily="34" charset="0"/>
                <a:cs typeface="Arial" panose="020B0604020202020204" pitchFamily="34" charset="0"/>
              </a:rPr>
              <a:t>poorly</a:t>
            </a:r>
            <a:r>
              <a:rPr lang="en-US" sz="2800" dirty="0" smtClean="0">
                <a:solidFill>
                  <a:schemeClr val="tx1"/>
                </a:solidFill>
                <a:latin typeface="Arial" panose="020B0604020202020204" pitchFamily="34" charset="0"/>
                <a:cs typeface="Arial" panose="020B0604020202020204" pitchFamily="34" charset="0"/>
              </a:rPr>
              <a:t> across normal skin </a:t>
            </a:r>
            <a:r>
              <a:rPr lang="en-US" sz="2800" dirty="0">
                <a:solidFill>
                  <a:schemeClr val="tx1"/>
                </a:solidFill>
                <a:latin typeface="Arial" panose="020B0604020202020204" pitchFamily="34" charset="0"/>
                <a:cs typeface="Arial" panose="020B0604020202020204" pitchFamily="34" charset="0"/>
              </a:rPr>
              <a:t>&amp; mucous </a:t>
            </a:r>
            <a:r>
              <a:rPr lang="en-US" sz="2800" dirty="0" smtClean="0">
                <a:solidFill>
                  <a:schemeClr val="tx1"/>
                </a:solidFill>
                <a:latin typeface="Arial" panose="020B0604020202020204" pitchFamily="34" charset="0"/>
                <a:cs typeface="Arial" panose="020B0604020202020204" pitchFamily="34" charset="0"/>
              </a:rPr>
              <a:t>membranes</a:t>
            </a:r>
          </a:p>
          <a:p>
            <a:pPr>
              <a:lnSpc>
                <a:spcPct val="150000"/>
              </a:lnSpc>
            </a:pPr>
            <a:r>
              <a:rPr lang="en-US" sz="2800" dirty="0">
                <a:solidFill>
                  <a:schemeClr val="tx1"/>
                </a:solidFill>
                <a:latin typeface="Arial" panose="020B0604020202020204" pitchFamily="34" charset="0"/>
                <a:cs typeface="Arial" panose="020B0604020202020204" pitchFamily="34" charset="0"/>
              </a:rPr>
              <a:t> The cortisol molecule also has a small but significant </a:t>
            </a:r>
            <a:r>
              <a:rPr lang="en-US" sz="2800" b="1" dirty="0" smtClean="0">
                <a:solidFill>
                  <a:schemeClr val="tx1"/>
                </a:solidFill>
                <a:latin typeface="Arial" panose="020B0604020202020204" pitchFamily="34" charset="0"/>
                <a:cs typeface="Arial" panose="020B0604020202020204" pitchFamily="34" charset="0"/>
              </a:rPr>
              <a:t>salt</a:t>
            </a:r>
            <a:r>
              <a:rPr lang="en-US" sz="2800" dirty="0">
                <a:solidFill>
                  <a:schemeClr val="tx1"/>
                </a:solidFill>
                <a:latin typeface="Arial" panose="020B0604020202020204" pitchFamily="34" charset="0"/>
                <a:cs typeface="Arial" panose="020B0604020202020204" pitchFamily="34" charset="0"/>
              </a:rPr>
              <a:t>-</a:t>
            </a:r>
            <a:r>
              <a:rPr lang="en-US" sz="2800" b="1" dirty="0" smtClean="0">
                <a:solidFill>
                  <a:schemeClr val="tx1"/>
                </a:solidFill>
                <a:latin typeface="Arial" panose="020B0604020202020204" pitchFamily="34" charset="0"/>
                <a:cs typeface="Arial" panose="020B0604020202020204" pitchFamily="34" charset="0"/>
              </a:rPr>
              <a:t>retaining</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(mineralocorticoid) effect. This is an important cause of </a:t>
            </a:r>
            <a:r>
              <a:rPr lang="en-US" sz="2800" b="1" dirty="0">
                <a:solidFill>
                  <a:schemeClr val="tx1"/>
                </a:solidFill>
                <a:latin typeface="Arial" panose="020B0604020202020204" pitchFamily="34" charset="0"/>
                <a:cs typeface="Arial" panose="020B0604020202020204" pitchFamily="34" charset="0"/>
              </a:rPr>
              <a:t>hypertension</a:t>
            </a:r>
            <a:r>
              <a:rPr lang="en-US" sz="2800" dirty="0">
                <a:solidFill>
                  <a:schemeClr val="tx1"/>
                </a:solidFill>
                <a:latin typeface="Arial" panose="020B0604020202020204" pitchFamily="34" charset="0"/>
                <a:cs typeface="Arial" panose="020B0604020202020204" pitchFamily="34" charset="0"/>
              </a:rPr>
              <a:t> in patients with cortisol secreting </a:t>
            </a:r>
            <a:r>
              <a:rPr lang="en-US" sz="2800" b="1" dirty="0">
                <a:solidFill>
                  <a:schemeClr val="tx1"/>
                </a:solidFill>
                <a:latin typeface="Arial" panose="020B0604020202020204" pitchFamily="34" charset="0"/>
                <a:cs typeface="Arial" panose="020B0604020202020204" pitchFamily="34" charset="0"/>
              </a:rPr>
              <a:t>adrenal</a:t>
            </a:r>
            <a:r>
              <a:rPr lang="en-US" sz="2800" dirty="0">
                <a:solidFill>
                  <a:schemeClr val="tx1"/>
                </a:solidFill>
                <a:latin typeface="Arial" panose="020B0604020202020204" pitchFamily="34" charset="0"/>
                <a:cs typeface="Arial" panose="020B0604020202020204" pitchFamily="34" charset="0"/>
              </a:rPr>
              <a:t> tumor or a </a:t>
            </a:r>
            <a:r>
              <a:rPr lang="en-US" sz="2800" b="1" dirty="0">
                <a:solidFill>
                  <a:schemeClr val="tx1"/>
                </a:solidFill>
                <a:latin typeface="Arial" panose="020B0604020202020204" pitchFamily="34" charset="0"/>
                <a:cs typeface="Arial" panose="020B0604020202020204" pitchFamily="34" charset="0"/>
              </a:rPr>
              <a:t>pituitary</a:t>
            </a:r>
            <a:r>
              <a:rPr lang="en-US" sz="2800" dirty="0">
                <a:solidFill>
                  <a:schemeClr val="tx1"/>
                </a:solidFill>
                <a:latin typeface="Arial" panose="020B0604020202020204" pitchFamily="34" charset="0"/>
                <a:cs typeface="Arial" panose="020B0604020202020204" pitchFamily="34" charset="0"/>
              </a:rPr>
              <a:t> ACTH secreting </a:t>
            </a:r>
            <a:r>
              <a:rPr lang="en-US" sz="2800" dirty="0" smtClean="0">
                <a:solidFill>
                  <a:schemeClr val="tx1"/>
                </a:solidFill>
                <a:latin typeface="Arial" panose="020B0604020202020204" pitchFamily="34" charset="0"/>
                <a:cs typeface="Arial" panose="020B0604020202020204" pitchFamily="34" charset="0"/>
              </a:rPr>
              <a:t>tumor (</a:t>
            </a:r>
            <a:r>
              <a:rPr lang="en-US" sz="2800" dirty="0" err="1" smtClean="0">
                <a:solidFill>
                  <a:schemeClr val="tx1"/>
                </a:solidFill>
                <a:latin typeface="Arial" panose="020B0604020202020204" pitchFamily="34" charset="0"/>
                <a:cs typeface="Arial" panose="020B0604020202020204" pitchFamily="34" charset="0"/>
              </a:rPr>
              <a:t>cushing’s</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syndrome).</a:t>
            </a:r>
          </a:p>
          <a:p>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15</a:t>
            </a:fld>
            <a:endParaRPr lang="en-US"/>
          </a:p>
        </p:txBody>
      </p:sp>
    </p:spTree>
    <p:extLst>
      <p:ext uri="{BB962C8B-B14F-4D97-AF65-F5344CB8AC3E}">
        <p14:creationId xmlns:p14="http://schemas.microsoft.com/office/powerpoint/2010/main" val="892336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52" y="79348"/>
            <a:ext cx="10515600" cy="6753599"/>
          </a:xfrm>
        </p:spPr>
        <p:txBody>
          <a:bodyPr>
            <a:normAutofit fontScale="92500" lnSpcReduction="20000"/>
          </a:bodyPr>
          <a:lstStyle/>
          <a:p>
            <a:pPr marL="0" indent="0">
              <a:lnSpc>
                <a:spcPct val="150000"/>
              </a:lnSpc>
              <a:buNone/>
            </a:pPr>
            <a:r>
              <a:rPr lang="en-US" sz="2800" b="1" dirty="0" smtClean="0">
                <a:solidFill>
                  <a:srgbClr val="FF0000"/>
                </a:solidFill>
                <a:latin typeface="Arial" panose="020B0604020202020204" pitchFamily="34" charset="0"/>
                <a:cs typeface="Arial" panose="020B0604020202020204" pitchFamily="34" charset="0"/>
              </a:rPr>
              <a:t>2. Synthetic Glucocorticoids</a:t>
            </a:r>
          </a:p>
          <a:p>
            <a:pPr marL="0" indent="0">
              <a:lnSpc>
                <a:spcPct val="150000"/>
              </a:lnSpc>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Large number are available for use:</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Prednisone </a:t>
            </a:r>
            <a:r>
              <a:rPr lang="en-US" sz="2800" dirty="0">
                <a:solidFill>
                  <a:schemeClr val="tx1"/>
                </a:solidFill>
                <a:latin typeface="Arial" panose="020B0604020202020204" pitchFamily="34" charset="0"/>
                <a:cs typeface="Arial" panose="020B0604020202020204" pitchFamily="34" charset="0"/>
              </a:rPr>
              <a:t>&amp; its </a:t>
            </a:r>
            <a:r>
              <a:rPr lang="en-US" sz="2800" dirty="0" smtClean="0">
                <a:solidFill>
                  <a:schemeClr val="tx1"/>
                </a:solidFill>
                <a:latin typeface="Arial" panose="020B0604020202020204" pitchFamily="34" charset="0"/>
                <a:cs typeface="Arial" panose="020B0604020202020204" pitchFamily="34" charset="0"/>
              </a:rPr>
              <a:t>active metabolite prednisolone</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Dexamethasone </a:t>
            </a:r>
            <a:endParaRPr lang="en-US" sz="28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a:t>
            </a:r>
            <a:r>
              <a:rPr lang="en-US" sz="2800" dirty="0" err="1" smtClean="0">
                <a:solidFill>
                  <a:schemeClr val="tx1"/>
                </a:solidFill>
                <a:latin typeface="Arial" panose="020B0604020202020204" pitchFamily="34" charset="0"/>
                <a:cs typeface="Arial" panose="020B0604020202020204" pitchFamily="34" charset="0"/>
              </a:rPr>
              <a:t>eclomethasone</a:t>
            </a:r>
            <a:r>
              <a:rPr lang="en-US" sz="2800" dirty="0" smtClean="0">
                <a:solidFill>
                  <a:schemeClr val="tx1"/>
                </a:solidFill>
                <a:latin typeface="Arial" panose="020B0604020202020204" pitchFamily="34" charset="0"/>
                <a:cs typeface="Arial" panose="020B0604020202020204" pitchFamily="34" charset="0"/>
              </a:rPr>
              <a:t>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Budesonide </a:t>
            </a:r>
            <a:endParaRPr lang="en-US" sz="28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b="1" dirty="0" smtClean="0">
                <a:solidFill>
                  <a:schemeClr val="tx1"/>
                </a:solidFill>
                <a:latin typeface="Arial" panose="020B0604020202020204" pitchFamily="34" charset="0"/>
                <a:cs typeface="Arial" panose="020B0604020202020204" pitchFamily="34" charset="0"/>
              </a:rPr>
              <a:t>  Their properties (compared with cortisol) include:</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longer half life </a:t>
            </a:r>
            <a:r>
              <a:rPr lang="en-US" sz="2800" dirty="0">
                <a:solidFill>
                  <a:schemeClr val="tx1"/>
                </a:solidFill>
                <a:latin typeface="Arial" panose="020B0604020202020204" pitchFamily="34" charset="0"/>
                <a:cs typeface="Arial" panose="020B0604020202020204" pitchFamily="34" charset="0"/>
              </a:rPr>
              <a:t>&amp; duration </a:t>
            </a:r>
            <a:r>
              <a:rPr lang="en-US" sz="2800" dirty="0" smtClean="0">
                <a:solidFill>
                  <a:schemeClr val="tx1"/>
                </a:solidFill>
                <a:latin typeface="Arial" panose="020B0604020202020204" pitchFamily="34" charset="0"/>
                <a:cs typeface="Arial" panose="020B0604020202020204" pitchFamily="34" charset="0"/>
              </a:rPr>
              <a:t>of action.</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reduce salt retaining effect.</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better penetration of lipid barriers for topical activity.</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16</a:t>
            </a:fld>
            <a:endParaRPr lang="en-US"/>
          </a:p>
        </p:txBody>
      </p:sp>
    </p:spTree>
    <p:extLst>
      <p:ext uri="{BB962C8B-B14F-4D97-AF65-F5344CB8AC3E}">
        <p14:creationId xmlns:p14="http://schemas.microsoft.com/office/powerpoint/2010/main" val="1018363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srcRect t="4051"/>
          <a:stretch/>
        </p:blipFill>
        <p:spPr>
          <a:xfrm>
            <a:off x="23150" y="23146"/>
            <a:ext cx="11366339" cy="6626504"/>
          </a:xfrm>
          <a:prstGeom prst="rect">
            <a:avLst/>
          </a:prstGeom>
        </p:spPr>
      </p:pic>
      <p:sp>
        <p:nvSpPr>
          <p:cNvPr id="2" name="Slide Number Placeholder 1"/>
          <p:cNvSpPr>
            <a:spLocks noGrp="1"/>
          </p:cNvSpPr>
          <p:nvPr>
            <p:ph type="sldNum" sz="quarter" idx="12"/>
          </p:nvPr>
        </p:nvSpPr>
        <p:spPr/>
        <p:txBody>
          <a:bodyPr/>
          <a:lstStyle/>
          <a:p>
            <a:fld id="{3C6E9D76-D293-4F90-A411-38BF9142FEDD}" type="slidenum">
              <a:rPr lang="en-US" smtClean="0"/>
              <a:t>17</a:t>
            </a:fld>
            <a:endParaRPr lang="en-US"/>
          </a:p>
        </p:txBody>
      </p:sp>
      <p:sp>
        <p:nvSpPr>
          <p:cNvPr id="3" name="5-Point Star 2"/>
          <p:cNvSpPr/>
          <p:nvPr/>
        </p:nvSpPr>
        <p:spPr>
          <a:xfrm>
            <a:off x="606912" y="2231327"/>
            <a:ext cx="72188" cy="120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176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56" y="102270"/>
            <a:ext cx="9745249" cy="6755729"/>
          </a:xfrm>
        </p:spPr>
        <p:txBody>
          <a:bodyPr>
            <a:normAutofit/>
          </a:bodyPr>
          <a:lstStyle/>
          <a:p>
            <a:pPr>
              <a:lnSpc>
                <a:spcPct val="150000"/>
              </a:lnSpc>
            </a:pPr>
            <a:r>
              <a:rPr lang="en-US" sz="2800" b="1" dirty="0" err="1" smtClean="0">
                <a:solidFill>
                  <a:schemeClr val="tx1"/>
                </a:solidFill>
                <a:latin typeface="Arial" panose="020B0604020202020204" pitchFamily="34" charset="0"/>
                <a:cs typeface="Arial" panose="020B0604020202020204" pitchFamily="34" charset="0"/>
              </a:rPr>
              <a:t>Beclomethasone</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&amp; </a:t>
            </a:r>
            <a:r>
              <a:rPr lang="en-US" sz="2800" b="1" dirty="0" smtClean="0">
                <a:solidFill>
                  <a:schemeClr val="tx1"/>
                </a:solidFill>
                <a:latin typeface="Arial" panose="020B0604020202020204" pitchFamily="34" charset="0"/>
                <a:cs typeface="Arial" panose="020B0604020202020204" pitchFamily="34" charset="0"/>
              </a:rPr>
              <a:t>budesonide</a:t>
            </a:r>
            <a:r>
              <a:rPr lang="en-US" sz="2800" dirty="0" smtClean="0">
                <a:solidFill>
                  <a:schemeClr val="tx1"/>
                </a:solidFill>
                <a:latin typeface="Arial" panose="020B0604020202020204" pitchFamily="34" charset="0"/>
                <a:cs typeface="Arial" panose="020B0604020202020204" pitchFamily="34" charset="0"/>
              </a:rPr>
              <a:t> have been developed for use in </a:t>
            </a:r>
            <a:r>
              <a:rPr lang="en-US" sz="2800" b="1" dirty="0" smtClean="0">
                <a:solidFill>
                  <a:schemeClr val="tx1"/>
                </a:solidFill>
                <a:latin typeface="Arial" panose="020B0604020202020204" pitchFamily="34" charset="0"/>
                <a:cs typeface="Arial" panose="020B0604020202020204" pitchFamily="34" charset="0"/>
              </a:rPr>
              <a:t>asthma</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&amp; other </a:t>
            </a:r>
            <a:r>
              <a:rPr lang="en-US" sz="2800" dirty="0" smtClean="0">
                <a:solidFill>
                  <a:schemeClr val="tx1"/>
                </a:solidFill>
                <a:latin typeface="Arial" panose="020B0604020202020204" pitchFamily="34" charset="0"/>
                <a:cs typeface="Arial" panose="020B0604020202020204" pitchFamily="34" charset="0"/>
              </a:rPr>
              <a:t>conditions in which good surface activity on </a:t>
            </a:r>
            <a:r>
              <a:rPr lang="en-US" sz="2800" b="1" dirty="0" smtClean="0">
                <a:solidFill>
                  <a:schemeClr val="tx1"/>
                </a:solidFill>
                <a:latin typeface="Arial" panose="020B0604020202020204" pitchFamily="34" charset="0"/>
                <a:cs typeface="Arial" panose="020B0604020202020204" pitchFamily="34" charset="0"/>
              </a:rPr>
              <a:t>mucous membrane or skin </a:t>
            </a:r>
            <a:r>
              <a:rPr lang="en-US" sz="2800" dirty="0" smtClean="0">
                <a:solidFill>
                  <a:schemeClr val="tx1"/>
                </a:solidFill>
                <a:latin typeface="Arial" panose="020B0604020202020204" pitchFamily="34" charset="0"/>
                <a:cs typeface="Arial" panose="020B0604020202020204" pitchFamily="34" charset="0"/>
              </a:rPr>
              <a:t>is needed </a:t>
            </a:r>
            <a:r>
              <a:rPr lang="en-US" sz="2800" dirty="0">
                <a:solidFill>
                  <a:schemeClr val="tx1"/>
                </a:solidFill>
                <a:latin typeface="Arial" panose="020B0604020202020204" pitchFamily="34" charset="0"/>
                <a:cs typeface="Arial" panose="020B0604020202020204" pitchFamily="34" charset="0"/>
              </a:rPr>
              <a:t>&amp; systemic </a:t>
            </a:r>
            <a:r>
              <a:rPr lang="en-US" sz="2800" dirty="0" smtClean="0">
                <a:solidFill>
                  <a:schemeClr val="tx1"/>
                </a:solidFill>
                <a:latin typeface="Arial" panose="020B0604020202020204" pitchFamily="34" charset="0"/>
                <a:cs typeface="Arial" panose="020B0604020202020204" pitchFamily="34" charset="0"/>
              </a:rPr>
              <a:t>effects are to be avoided.</a:t>
            </a:r>
          </a:p>
          <a:p>
            <a:pPr>
              <a:lnSpc>
                <a:spcPct val="150000"/>
              </a:lnSpc>
            </a:pPr>
            <a:endParaRPr lang="en-US" sz="800" dirty="0" smtClean="0">
              <a:solidFill>
                <a:schemeClr val="tx1"/>
              </a:solidFill>
              <a:latin typeface="Arial" panose="020B0604020202020204" pitchFamily="34" charset="0"/>
              <a:cs typeface="Arial" panose="020B0604020202020204" pitchFamily="34" charset="0"/>
            </a:endParaRPr>
          </a:p>
          <a:p>
            <a:pPr>
              <a:lnSpc>
                <a:spcPct val="150000"/>
              </a:lnSpc>
            </a:pPr>
            <a:r>
              <a:rPr lang="en-US" sz="2800" dirty="0" smtClean="0">
                <a:solidFill>
                  <a:schemeClr val="tx1"/>
                </a:solidFill>
                <a:latin typeface="Arial" panose="020B0604020202020204" pitchFamily="34" charset="0"/>
                <a:cs typeface="Arial" panose="020B0604020202020204" pitchFamily="34" charset="0"/>
              </a:rPr>
              <a:t>These drugs </a:t>
            </a:r>
            <a:r>
              <a:rPr lang="en-US" sz="2800" b="1" dirty="0" smtClean="0">
                <a:solidFill>
                  <a:schemeClr val="tx1"/>
                </a:solidFill>
                <a:latin typeface="Arial" panose="020B0604020202020204" pitchFamily="34" charset="0"/>
                <a:cs typeface="Arial" panose="020B0604020202020204" pitchFamily="34" charset="0"/>
              </a:rPr>
              <a:t>rapidly</a:t>
            </a:r>
            <a:r>
              <a:rPr lang="en-US" sz="2800" dirty="0" smtClean="0">
                <a:solidFill>
                  <a:schemeClr val="tx1"/>
                </a:solidFill>
                <a:latin typeface="Arial" panose="020B0604020202020204" pitchFamily="34" charset="0"/>
                <a:cs typeface="Arial" panose="020B0604020202020204" pitchFamily="34" charset="0"/>
              </a:rPr>
              <a:t> penetrate the </a:t>
            </a:r>
            <a:r>
              <a:rPr lang="en-US" sz="2800" b="1" dirty="0" smtClean="0">
                <a:solidFill>
                  <a:schemeClr val="tx1"/>
                </a:solidFill>
                <a:latin typeface="Arial" panose="020B0604020202020204" pitchFamily="34" charset="0"/>
                <a:cs typeface="Arial" panose="020B0604020202020204" pitchFamily="34" charset="0"/>
              </a:rPr>
              <a:t>airway mucosa </a:t>
            </a:r>
            <a:r>
              <a:rPr lang="en-US" sz="2800" dirty="0" smtClean="0">
                <a:solidFill>
                  <a:schemeClr val="tx1"/>
                </a:solidFill>
                <a:latin typeface="Arial" panose="020B0604020202020204" pitchFamily="34" charset="0"/>
                <a:cs typeface="Arial" panose="020B0604020202020204" pitchFamily="34" charset="0"/>
              </a:rPr>
              <a:t>but have very short half lives after they enter the blood, so that systemic effects </a:t>
            </a:r>
            <a:r>
              <a:rPr lang="en-US" sz="2800" dirty="0">
                <a:solidFill>
                  <a:schemeClr val="tx1"/>
                </a:solidFill>
                <a:latin typeface="Arial" panose="020B0604020202020204" pitchFamily="34" charset="0"/>
                <a:cs typeface="Arial" panose="020B0604020202020204" pitchFamily="34" charset="0"/>
              </a:rPr>
              <a:t>&amp; toxicity </a:t>
            </a:r>
            <a:r>
              <a:rPr lang="en-US" sz="2800" dirty="0" smtClean="0">
                <a:solidFill>
                  <a:schemeClr val="tx1"/>
                </a:solidFill>
                <a:latin typeface="Arial" panose="020B0604020202020204" pitchFamily="34" charset="0"/>
                <a:cs typeface="Arial" panose="020B0604020202020204" pitchFamily="34" charset="0"/>
              </a:rPr>
              <a:t>are greatly reduced.</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18</a:t>
            </a:fld>
            <a:endParaRPr lang="en-US"/>
          </a:p>
        </p:txBody>
      </p:sp>
    </p:spTree>
    <p:extLst>
      <p:ext uri="{BB962C8B-B14F-4D97-AF65-F5344CB8AC3E}">
        <p14:creationId xmlns:p14="http://schemas.microsoft.com/office/powerpoint/2010/main" val="4206203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984" y="200415"/>
            <a:ext cx="10515600" cy="6576165"/>
          </a:xfrm>
        </p:spPr>
        <p:txBody>
          <a:bodyPr>
            <a:normAutofit fontScale="92500" lnSpcReduction="10000"/>
          </a:bodyPr>
          <a:lstStyle/>
          <a:p>
            <a:pPr marL="0" indent="0">
              <a:buNone/>
            </a:pPr>
            <a:r>
              <a:rPr lang="en-US" sz="2800" b="1" dirty="0" smtClean="0">
                <a:solidFill>
                  <a:schemeClr val="tx1"/>
                </a:solidFill>
                <a:latin typeface="Arial" panose="020B0604020202020204" pitchFamily="34" charset="0"/>
                <a:cs typeface="Arial" panose="020B0604020202020204" pitchFamily="34" charset="0"/>
              </a:rPr>
              <a:t>   </a:t>
            </a:r>
            <a:r>
              <a:rPr lang="en-US" sz="3900" b="1" dirty="0" smtClean="0">
                <a:solidFill>
                  <a:srgbClr val="FF0000"/>
                </a:solidFill>
                <a:latin typeface="Arial" panose="020B0604020202020204" pitchFamily="34" charset="0"/>
                <a:cs typeface="Arial" panose="020B0604020202020204" pitchFamily="34" charset="0"/>
              </a:rPr>
              <a:t>Clinical uses of corticosteroids</a:t>
            </a:r>
          </a:p>
          <a:p>
            <a:pPr marL="0" indent="0">
              <a:buNone/>
            </a:pPr>
            <a:endParaRPr lang="en-US" sz="3900" b="1" dirty="0" smtClean="0">
              <a:solidFill>
                <a:schemeClr val="tx1"/>
              </a:solidFill>
              <a:latin typeface="Arial" panose="020B0604020202020204" pitchFamily="34" charset="0"/>
              <a:cs typeface="Arial" panose="020B0604020202020204" pitchFamily="34" charset="0"/>
            </a:endParaRPr>
          </a:p>
          <a:p>
            <a:r>
              <a:rPr lang="en-US" sz="2800" b="1" dirty="0" smtClean="0">
                <a:solidFill>
                  <a:schemeClr val="tx1"/>
                </a:solidFill>
                <a:latin typeface="Arial" panose="020B0604020202020204" pitchFamily="34" charset="0"/>
                <a:cs typeface="Arial" panose="020B0604020202020204" pitchFamily="34" charset="0"/>
              </a:rPr>
              <a:t>A. Adrenal disorders:</a:t>
            </a:r>
          </a:p>
          <a:p>
            <a:pPr marL="0" indent="0">
              <a:buNone/>
            </a:pPr>
            <a:endParaRPr lang="en-US" sz="2800" dirty="0" smtClean="0">
              <a:solidFill>
                <a:schemeClr val="tx1"/>
              </a:solidFill>
              <a:latin typeface="Arial" panose="020B0604020202020204" pitchFamily="34" charset="0"/>
              <a:cs typeface="Arial" panose="020B0604020202020204" pitchFamily="34" charset="0"/>
            </a:endParaRPr>
          </a:p>
          <a:p>
            <a:pPr marL="0" indent="0">
              <a:buNone/>
            </a:pPr>
            <a:r>
              <a:rPr lang="en-US" sz="2800" dirty="0" smtClean="0">
                <a:solidFill>
                  <a:schemeClr val="tx1"/>
                </a:solidFill>
                <a:latin typeface="Arial" panose="020B0604020202020204" pitchFamily="34" charset="0"/>
                <a:cs typeface="Arial" panose="020B0604020202020204" pitchFamily="34" charset="0"/>
              </a:rPr>
              <a:t>1. Addison’s disease (chronic adrenal cortical insufficiency)</a:t>
            </a:r>
          </a:p>
          <a:p>
            <a:pPr marL="0" indent="0">
              <a:buNone/>
            </a:pPr>
            <a:endParaRPr lang="en-US" sz="2800" dirty="0" smtClean="0">
              <a:solidFill>
                <a:schemeClr val="tx1"/>
              </a:solidFill>
              <a:latin typeface="Arial" panose="020B0604020202020204" pitchFamily="34" charset="0"/>
              <a:cs typeface="Arial" panose="020B0604020202020204" pitchFamily="34" charset="0"/>
            </a:endParaRPr>
          </a:p>
          <a:p>
            <a:pPr marL="0" indent="0">
              <a:lnSpc>
                <a:spcPct val="160000"/>
              </a:lnSpc>
              <a:buNone/>
            </a:pPr>
            <a:r>
              <a:rPr lang="en-US" sz="2800" dirty="0" smtClean="0">
                <a:solidFill>
                  <a:schemeClr val="tx1"/>
                </a:solidFill>
                <a:latin typeface="Arial" panose="020B0604020202020204" pitchFamily="34" charset="0"/>
                <a:cs typeface="Arial" panose="020B0604020202020204" pitchFamily="34" charset="0"/>
              </a:rPr>
              <a:t>2. Acute adrenal insufficiency associated with life threatening</a:t>
            </a:r>
          </a:p>
          <a:p>
            <a:pPr marL="0" indent="0">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shock, infections or trauma</a:t>
            </a:r>
          </a:p>
          <a:p>
            <a:pPr marL="0" indent="0">
              <a:buNone/>
            </a:pPr>
            <a:endParaRPr lang="en-US" sz="2800" dirty="0" smtClean="0">
              <a:solidFill>
                <a:schemeClr val="tx1"/>
              </a:solidFill>
              <a:latin typeface="Arial" panose="020B0604020202020204" pitchFamily="34" charset="0"/>
              <a:cs typeface="Arial" panose="020B0604020202020204" pitchFamily="34" charset="0"/>
            </a:endParaRPr>
          </a:p>
          <a:p>
            <a:pPr marL="0" indent="0">
              <a:buNone/>
            </a:pPr>
            <a:r>
              <a:rPr lang="en-US" sz="2800" dirty="0" smtClean="0">
                <a:solidFill>
                  <a:schemeClr val="tx1"/>
                </a:solidFill>
                <a:latin typeface="Arial" panose="020B0604020202020204" pitchFamily="34" charset="0"/>
                <a:cs typeface="Arial" panose="020B0604020202020204" pitchFamily="34" charset="0"/>
              </a:rPr>
              <a:t>3. Congenital adrenal hyperplasia (in which synthesis of </a:t>
            </a:r>
          </a:p>
          <a:p>
            <a:pPr marL="0" indent="0">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abnormal forms </a:t>
            </a:r>
            <a:r>
              <a:rPr lang="en-US" sz="2800" dirty="0" smtClean="0">
                <a:solidFill>
                  <a:schemeClr val="tx1"/>
                </a:solidFill>
                <a:latin typeface="Arial" panose="020B0604020202020204" pitchFamily="34" charset="0"/>
                <a:cs typeface="Arial" panose="020B0604020202020204" pitchFamily="34" charset="0"/>
              </a:rPr>
              <a:t>of corticosteroids are stimulated by ACTH).</a:t>
            </a:r>
          </a:p>
          <a:p>
            <a:pPr marL="0" indent="0">
              <a:buNone/>
            </a:pPr>
            <a:r>
              <a:rPr lang="en-US" sz="2800" dirty="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19</a:t>
            </a:fld>
            <a:endParaRPr lang="en-US"/>
          </a:p>
        </p:txBody>
      </p:sp>
    </p:spTree>
    <p:extLst>
      <p:ext uri="{BB962C8B-B14F-4D97-AF65-F5344CB8AC3E}">
        <p14:creationId xmlns:p14="http://schemas.microsoft.com/office/powerpoint/2010/main" val="3144589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913" y="804230"/>
            <a:ext cx="9744170" cy="4708321"/>
          </a:xfrm>
        </p:spPr>
        <p:txBody>
          <a:bodyPr>
            <a:normAutofit fontScale="92500" lnSpcReduction="10000"/>
          </a:bodyPr>
          <a:lstStyle/>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The </a:t>
            </a:r>
            <a:r>
              <a:rPr lang="en-US" sz="2800" b="1" dirty="0" smtClean="0">
                <a:solidFill>
                  <a:schemeClr val="tx1"/>
                </a:solidFill>
                <a:latin typeface="Arial" panose="020B0604020202020204" pitchFamily="34" charset="0"/>
                <a:cs typeface="Arial" panose="020B0604020202020204" pitchFamily="34" charset="0"/>
              </a:rPr>
              <a:t>Corticosteroids</a:t>
            </a:r>
            <a:r>
              <a:rPr lang="en-US" sz="2800" dirty="0" smtClean="0">
                <a:solidFill>
                  <a:schemeClr val="tx1"/>
                </a:solidFill>
                <a:latin typeface="Arial" panose="020B0604020202020204" pitchFamily="34" charset="0"/>
                <a:cs typeface="Arial" panose="020B0604020202020204" pitchFamily="34" charset="0"/>
              </a:rPr>
              <a:t> are steroid hormones produced by the </a:t>
            </a:r>
            <a:r>
              <a:rPr lang="en-US" sz="2800" u="sng" dirty="0" smtClean="0">
                <a:solidFill>
                  <a:schemeClr val="tx1"/>
                </a:solidFill>
                <a:latin typeface="Arial" panose="020B0604020202020204" pitchFamily="34" charset="0"/>
                <a:cs typeface="Arial" panose="020B0604020202020204" pitchFamily="34" charset="0"/>
              </a:rPr>
              <a:t>adrenal cortex</a:t>
            </a:r>
            <a:r>
              <a:rPr lang="en-US" sz="2800" dirty="0" smtClean="0">
                <a:solidFill>
                  <a:schemeClr val="tx1"/>
                </a:solidFill>
                <a:latin typeface="Arial" panose="020B0604020202020204" pitchFamily="34" charset="0"/>
                <a:cs typeface="Arial" panose="020B0604020202020204" pitchFamily="34" charset="0"/>
              </a:rPr>
              <a:t>.</a:t>
            </a:r>
          </a:p>
          <a:p>
            <a:pPr marL="0" indent="0">
              <a:lnSpc>
                <a:spcPct val="150000"/>
              </a:lnSpc>
              <a:buNone/>
            </a:pPr>
            <a:endParaRPr lang="en-US" sz="2800" dirty="0" smtClean="0">
              <a:latin typeface="Arial" panose="020B0604020202020204" pitchFamily="34" charset="0"/>
              <a:cs typeface="Arial" panose="020B0604020202020204" pitchFamily="34" charset="0"/>
            </a:endParaRPr>
          </a:p>
          <a:p>
            <a:pPr marL="0" indent="0">
              <a:lnSpc>
                <a:spcPct val="150000"/>
              </a:lnSpc>
              <a:buNone/>
            </a:pPr>
            <a:r>
              <a:rPr lang="en-US" sz="2800" b="1" dirty="0" smtClean="0">
                <a:solidFill>
                  <a:srgbClr val="FF0000"/>
                </a:solidFill>
                <a:latin typeface="Arial" panose="020B0604020202020204" pitchFamily="34" charset="0"/>
                <a:cs typeface="Arial" panose="020B0604020202020204" pitchFamily="34" charset="0"/>
              </a:rPr>
              <a:t>They consist of two major groups:</a:t>
            </a:r>
          </a:p>
          <a:p>
            <a:pPr marL="0" lvl="1" indent="0">
              <a:lnSpc>
                <a:spcPct val="150000"/>
              </a:lnSpc>
              <a:buNone/>
            </a:pPr>
            <a:r>
              <a:rPr lang="en-US" sz="2800" dirty="0" smtClean="0">
                <a:latin typeface="Arial" panose="020B0604020202020204" pitchFamily="34" charset="0"/>
                <a:cs typeface="Arial" panose="020B0604020202020204" pitchFamily="34" charset="0"/>
              </a:rPr>
              <a:t>      </a:t>
            </a:r>
            <a:r>
              <a:rPr lang="en-US" sz="2800" b="1" dirty="0" smtClean="0">
                <a:solidFill>
                  <a:srgbClr val="0070C0"/>
                </a:solidFill>
                <a:latin typeface="Arial" panose="020B0604020202020204" pitchFamily="34" charset="0"/>
                <a:cs typeface="Arial" panose="020B0604020202020204" pitchFamily="34" charset="0"/>
              </a:rPr>
              <a:t>1. Glucocorticoids [Major cortisol</a:t>
            </a:r>
            <a:r>
              <a:rPr lang="ar-SA" sz="2800" b="1" dirty="0" smtClean="0">
                <a:solidFill>
                  <a:srgbClr val="0070C0"/>
                </a:solidFill>
                <a:latin typeface="Arial" panose="020B0604020202020204" pitchFamily="34" charset="0"/>
                <a:cs typeface="Arial" panose="020B0604020202020204" pitchFamily="34" charset="0"/>
              </a:rPr>
              <a:t> </a:t>
            </a:r>
            <a:r>
              <a:rPr lang="en-US" sz="2800" b="1" dirty="0" smtClean="0">
                <a:solidFill>
                  <a:srgbClr val="0070C0"/>
                </a:solidFill>
                <a:latin typeface="Arial" panose="020B0604020202020204" pitchFamily="34" charset="0"/>
                <a:cs typeface="Arial" panose="020B0604020202020204" pitchFamily="34" charset="0"/>
              </a:rPr>
              <a:t>(Hydrocortisone)]</a:t>
            </a:r>
            <a:endParaRPr lang="en-US" sz="2800" b="1" dirty="0">
              <a:solidFill>
                <a:srgbClr val="0070C0"/>
              </a:solidFill>
              <a:latin typeface="Arial" panose="020B0604020202020204" pitchFamily="34" charset="0"/>
              <a:cs typeface="Arial" panose="020B0604020202020204" pitchFamily="34" charset="0"/>
            </a:endParaRPr>
          </a:p>
          <a:p>
            <a:pPr marL="0" indent="0">
              <a:lnSpc>
                <a:spcPct val="150000"/>
              </a:lnSpc>
              <a:buNone/>
            </a:pPr>
            <a:endParaRPr lang="en-US" sz="2800" b="1" dirty="0" smtClean="0">
              <a:solidFill>
                <a:srgbClr val="0070C0"/>
              </a:solidFill>
              <a:latin typeface="Arial" panose="020B0604020202020204" pitchFamily="34" charset="0"/>
              <a:cs typeface="Arial" panose="020B0604020202020204" pitchFamily="34" charset="0"/>
            </a:endParaRPr>
          </a:p>
          <a:p>
            <a:pPr marL="0" indent="0">
              <a:lnSpc>
                <a:spcPct val="150000"/>
              </a:lnSpc>
              <a:buNone/>
            </a:pPr>
            <a:r>
              <a:rPr lang="en-US" sz="2800" b="1" dirty="0" smtClean="0">
                <a:solidFill>
                  <a:srgbClr val="0070C0"/>
                </a:solidFill>
                <a:latin typeface="Arial" panose="020B0604020202020204" pitchFamily="34" charset="0"/>
                <a:cs typeface="Arial" panose="020B0604020202020204" pitchFamily="34" charset="0"/>
              </a:rPr>
              <a:t>      2. Mineralocorticoids</a:t>
            </a:r>
            <a:r>
              <a:rPr lang="ar-SA" sz="2800" b="1" dirty="0" smtClean="0">
                <a:solidFill>
                  <a:srgbClr val="0070C0"/>
                </a:solidFill>
                <a:latin typeface="Arial" panose="020B0604020202020204" pitchFamily="34" charset="0"/>
                <a:cs typeface="Arial" panose="020B0604020202020204" pitchFamily="34" charset="0"/>
              </a:rPr>
              <a:t> </a:t>
            </a:r>
            <a:r>
              <a:rPr lang="en-US" sz="2800" b="1" dirty="0" smtClean="0">
                <a:solidFill>
                  <a:srgbClr val="0070C0"/>
                </a:solidFill>
                <a:latin typeface="Arial" panose="020B0604020202020204" pitchFamily="34" charset="0"/>
                <a:cs typeface="Arial" panose="020B0604020202020204" pitchFamily="34" charset="0"/>
              </a:rPr>
              <a:t>(most important Aldosterone) </a:t>
            </a:r>
          </a:p>
          <a:p>
            <a:pPr>
              <a:lnSpc>
                <a:spcPct val="150000"/>
              </a:lnSpc>
            </a:pPr>
            <a:endParaRPr lang="en-US" sz="2800" dirty="0"/>
          </a:p>
        </p:txBody>
      </p:sp>
      <p:sp>
        <p:nvSpPr>
          <p:cNvPr id="2" name="Slide Number Placeholder 1"/>
          <p:cNvSpPr>
            <a:spLocks noGrp="1"/>
          </p:cNvSpPr>
          <p:nvPr>
            <p:ph type="sldNum" sz="quarter" idx="12"/>
          </p:nvPr>
        </p:nvSpPr>
        <p:spPr/>
        <p:txBody>
          <a:bodyPr/>
          <a:lstStyle/>
          <a:p>
            <a:fld id="{3C6E9D76-D293-4F90-A411-38BF9142FEDD}" type="slidenum">
              <a:rPr lang="en-US" smtClean="0"/>
              <a:t>2</a:t>
            </a:fld>
            <a:endParaRPr lang="en-US"/>
          </a:p>
        </p:txBody>
      </p:sp>
    </p:spTree>
    <p:extLst>
      <p:ext uri="{BB962C8B-B14F-4D97-AF65-F5344CB8AC3E}">
        <p14:creationId xmlns:p14="http://schemas.microsoft.com/office/powerpoint/2010/main" val="1733786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117" y="86060"/>
            <a:ext cx="10978728" cy="6771939"/>
          </a:xfrm>
        </p:spPr>
        <p:txBody>
          <a:bodyPr>
            <a:normAutofit fontScale="92500" lnSpcReduction="20000"/>
          </a:bodyPr>
          <a:lstStyle/>
          <a:p>
            <a:pPr>
              <a:lnSpc>
                <a:spcPct val="160000"/>
              </a:lnSpc>
            </a:pPr>
            <a:r>
              <a:rPr lang="en-US" sz="2800" b="1" dirty="0" smtClean="0">
                <a:solidFill>
                  <a:schemeClr val="tx1"/>
                </a:solidFill>
                <a:latin typeface="Arial" panose="020B0604020202020204" pitchFamily="34" charset="0"/>
                <a:cs typeface="Arial" panose="020B0604020202020204" pitchFamily="34" charset="0"/>
              </a:rPr>
              <a:t>B. Non-adrenal disorders:</a:t>
            </a:r>
          </a:p>
          <a:p>
            <a:pPr marL="0" indent="0">
              <a:lnSpc>
                <a:spcPct val="160000"/>
              </a:lnSpc>
              <a:buNone/>
            </a:pPr>
            <a:endParaRPr lang="en-US" dirty="0" smtClean="0">
              <a:solidFill>
                <a:schemeClr val="tx1"/>
              </a:solidFill>
              <a:latin typeface="Arial" panose="020B0604020202020204" pitchFamily="34" charset="0"/>
              <a:cs typeface="Arial" panose="020B0604020202020204" pitchFamily="34" charset="0"/>
            </a:endParaRPr>
          </a:p>
          <a:p>
            <a:pPr marL="0" indent="0">
              <a:lnSpc>
                <a:spcPct val="160000"/>
              </a:lnSpc>
              <a:buNone/>
            </a:pPr>
            <a:r>
              <a:rPr lang="en-US" sz="2800" dirty="0" smtClean="0">
                <a:solidFill>
                  <a:schemeClr val="tx1"/>
                </a:solidFill>
                <a:latin typeface="Arial" panose="020B0604020202020204" pitchFamily="34" charset="0"/>
                <a:cs typeface="Arial" panose="020B0604020202020204" pitchFamily="34" charset="0"/>
              </a:rPr>
              <a:t> 1. Allergic reactions (e.g. bronchial asthma, </a:t>
            </a:r>
            <a:r>
              <a:rPr lang="en-US" sz="2800" dirty="0" err="1" smtClean="0">
                <a:solidFill>
                  <a:schemeClr val="tx1"/>
                </a:solidFill>
                <a:latin typeface="Arial" panose="020B0604020202020204" pitchFamily="34" charset="0"/>
                <a:cs typeface="Arial" panose="020B0604020202020204" pitchFamily="34" charset="0"/>
              </a:rPr>
              <a:t>angioneurotic</a:t>
            </a:r>
            <a:r>
              <a:rPr lang="en-US" sz="2800" dirty="0" smtClean="0">
                <a:solidFill>
                  <a:schemeClr val="tx1"/>
                </a:solidFill>
                <a:latin typeface="Arial" panose="020B0604020202020204" pitchFamily="34" charset="0"/>
                <a:cs typeface="Arial" panose="020B0604020202020204" pitchFamily="34" charset="0"/>
              </a:rPr>
              <a:t> edema,</a:t>
            </a: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drug reactions, </a:t>
            </a:r>
            <a:r>
              <a:rPr lang="en-US" sz="2800" dirty="0" err="1" smtClean="0">
                <a:solidFill>
                  <a:schemeClr val="tx1"/>
                </a:solidFill>
                <a:latin typeface="Arial" panose="020B0604020202020204" pitchFamily="34" charset="0"/>
                <a:cs typeface="Arial" panose="020B0604020202020204" pitchFamily="34" charset="0"/>
              </a:rPr>
              <a:t>urticaria</a:t>
            </a:r>
            <a:r>
              <a:rPr lang="en-US" sz="2800" dirty="0" smtClean="0">
                <a:solidFill>
                  <a:schemeClr val="tx1"/>
                </a:solidFill>
                <a:latin typeface="Arial" panose="020B0604020202020204" pitchFamily="34" charset="0"/>
                <a:cs typeface="Arial" panose="020B0604020202020204" pitchFamily="34" charset="0"/>
              </a:rPr>
              <a:t>, allergic rhinitis).</a:t>
            </a:r>
          </a:p>
          <a:p>
            <a:pPr marL="0" indent="0">
              <a:lnSpc>
                <a:spcPct val="160000"/>
              </a:lnSpc>
              <a:buNone/>
            </a:pPr>
            <a:r>
              <a:rPr lang="en-US" sz="1300" dirty="0" smtClean="0">
                <a:solidFill>
                  <a:schemeClr val="tx1"/>
                </a:solidFill>
                <a:latin typeface="Arial" panose="020B0604020202020204" pitchFamily="34" charset="0"/>
                <a:cs typeface="Arial" panose="020B0604020202020204" pitchFamily="34" charset="0"/>
              </a:rPr>
              <a:t> </a:t>
            </a:r>
          </a:p>
          <a:p>
            <a:pPr marL="0" indent="0">
              <a:lnSpc>
                <a:spcPct val="160000"/>
              </a:lnSpc>
              <a:buNone/>
            </a:pPr>
            <a:r>
              <a:rPr lang="en-US" sz="2800" dirty="0" smtClean="0">
                <a:solidFill>
                  <a:schemeClr val="tx1"/>
                </a:solidFill>
                <a:latin typeface="Arial" panose="020B0604020202020204" pitchFamily="34" charset="0"/>
                <a:cs typeface="Arial" panose="020B0604020202020204" pitchFamily="34" charset="0"/>
              </a:rPr>
              <a:t> 2. Collagen vascular disorder (</a:t>
            </a:r>
            <a:r>
              <a:rPr lang="en-US" sz="2800" dirty="0" err="1" smtClean="0">
                <a:solidFill>
                  <a:schemeClr val="tx1"/>
                </a:solidFill>
                <a:latin typeface="Arial" panose="020B0604020202020204" pitchFamily="34" charset="0"/>
                <a:cs typeface="Arial" panose="020B0604020202020204" pitchFamily="34" charset="0"/>
              </a:rPr>
              <a:t>e.g</a:t>
            </a:r>
            <a:r>
              <a:rPr lang="en-US" sz="2800" dirty="0" smtClean="0">
                <a:solidFill>
                  <a:schemeClr val="tx1"/>
                </a:solidFill>
                <a:latin typeface="Arial" panose="020B0604020202020204" pitchFamily="34" charset="0"/>
                <a:cs typeface="Arial" panose="020B0604020202020204" pitchFamily="34" charset="0"/>
              </a:rPr>
              <a:t>; rheumatoid arthritis,</a:t>
            </a: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systemic lupus erythematosus, giant cell arteritis, </a:t>
            </a:r>
            <a:r>
              <a:rPr lang="en-US" sz="2800" dirty="0" err="1" smtClean="0">
                <a:solidFill>
                  <a:schemeClr val="tx1"/>
                </a:solidFill>
                <a:latin typeface="Arial" panose="020B0604020202020204" pitchFamily="34" charset="0"/>
                <a:cs typeface="Arial" panose="020B0604020202020204" pitchFamily="34" charset="0"/>
              </a:rPr>
              <a:t>polymyositis</a:t>
            </a:r>
            <a:r>
              <a:rPr lang="en-US" sz="2800" dirty="0" smtClean="0">
                <a:solidFill>
                  <a:schemeClr val="tx1"/>
                </a:solidFill>
                <a:latin typeface="Arial" panose="020B0604020202020204" pitchFamily="34" charset="0"/>
                <a:cs typeface="Arial" panose="020B0604020202020204" pitchFamily="34" charset="0"/>
              </a:rPr>
              <a:t>, mixed connective tissue syndrome). </a:t>
            </a:r>
          </a:p>
          <a:p>
            <a:pPr marL="0" indent="0">
              <a:lnSpc>
                <a:spcPct val="160000"/>
              </a:lnSpc>
              <a:buNone/>
            </a:pPr>
            <a:endParaRPr lang="en-US" sz="1300" dirty="0" smtClean="0">
              <a:solidFill>
                <a:schemeClr val="tx1"/>
              </a:solidFill>
              <a:latin typeface="Arial" panose="020B0604020202020204" pitchFamily="34" charset="0"/>
              <a:cs typeface="Arial" panose="020B0604020202020204" pitchFamily="34" charset="0"/>
            </a:endParaRP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3. Organ transplants (prevention </a:t>
            </a:r>
            <a:r>
              <a:rPr lang="en-US" sz="2800" dirty="0">
                <a:solidFill>
                  <a:schemeClr val="tx1"/>
                </a:solidFill>
                <a:latin typeface="Arial" panose="020B0604020202020204" pitchFamily="34" charset="0"/>
                <a:cs typeface="Arial" panose="020B0604020202020204" pitchFamily="34" charset="0"/>
              </a:rPr>
              <a:t>&amp; treatment </a:t>
            </a:r>
            <a:r>
              <a:rPr lang="en-US" sz="2800" dirty="0" smtClean="0">
                <a:solidFill>
                  <a:schemeClr val="tx1"/>
                </a:solidFill>
                <a:latin typeface="Arial" panose="020B0604020202020204" pitchFamily="34" charset="0"/>
                <a:cs typeface="Arial" panose="020B0604020202020204" pitchFamily="34" charset="0"/>
              </a:rPr>
              <a:t>of rejection – </a:t>
            </a: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immunosuppression).</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20</a:t>
            </a:fld>
            <a:endParaRPr lang="en-US"/>
          </a:p>
        </p:txBody>
      </p:sp>
      <p:sp>
        <p:nvSpPr>
          <p:cNvPr id="4" name="TextBox 3"/>
          <p:cNvSpPr txBox="1"/>
          <p:nvPr/>
        </p:nvSpPr>
        <p:spPr>
          <a:xfrm>
            <a:off x="6458673" y="102143"/>
            <a:ext cx="467617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Clinical uses of </a:t>
            </a:r>
            <a:r>
              <a:rPr lang="en-US" b="1" dirty="0" smtClean="0">
                <a:solidFill>
                  <a:srgbClr val="FF0000"/>
                </a:solidFill>
                <a:latin typeface="Arial" panose="020B0604020202020204" pitchFamily="34" charset="0"/>
                <a:cs typeface="Arial" panose="020B0604020202020204" pitchFamily="34" charset="0"/>
              </a:rPr>
              <a:t>corticosteroids </a:t>
            </a:r>
            <a:r>
              <a:rPr lang="en-US" b="1" dirty="0" err="1" smtClean="0">
                <a:solidFill>
                  <a:srgbClr val="FF0000"/>
                </a:solidFill>
                <a:latin typeface="Arial" panose="020B0604020202020204" pitchFamily="34" charset="0"/>
                <a:cs typeface="Arial" panose="020B0604020202020204" pitchFamily="34" charset="0"/>
              </a:rPr>
              <a:t>Cont</a:t>
            </a:r>
            <a:r>
              <a:rPr lang="en-US" b="1" dirty="0" smtClean="0">
                <a:solidFill>
                  <a:srgbClr val="FF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824107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663" y="129092"/>
            <a:ext cx="9935738" cy="6728908"/>
          </a:xfrm>
        </p:spPr>
        <p:txBody>
          <a:bodyPr>
            <a:normAutofit/>
          </a:bodyPr>
          <a:lstStyle/>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4. Gastrointestinal disorders such as inflammatory bowel disease.</a:t>
            </a:r>
          </a:p>
          <a:p>
            <a:pPr marL="0" indent="0">
              <a:lnSpc>
                <a:spcPct val="150000"/>
              </a:lnSpc>
              <a:buNone/>
            </a:pPr>
            <a:endParaRPr lang="en-US" sz="13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5. Hematologic disorders (leukemia, multiple myeloma, acquired hemolytic anemia, acute allergic </a:t>
            </a:r>
            <a:r>
              <a:rPr lang="en-US" sz="2800" dirty="0" err="1" smtClean="0">
                <a:solidFill>
                  <a:schemeClr val="tx1"/>
                </a:solidFill>
                <a:latin typeface="Arial" panose="020B0604020202020204" pitchFamily="34" charset="0"/>
                <a:cs typeface="Arial" panose="020B0604020202020204" pitchFamily="34" charset="0"/>
              </a:rPr>
              <a:t>purpura</a:t>
            </a:r>
            <a:r>
              <a:rPr lang="en-US" sz="2800" dirty="0" smtClean="0">
                <a:solidFill>
                  <a:schemeClr val="tx1"/>
                </a:solidFill>
                <a:latin typeface="Arial" panose="020B0604020202020204" pitchFamily="34" charset="0"/>
                <a:cs typeface="Arial" panose="020B0604020202020204" pitchFamily="34" charset="0"/>
              </a:rPr>
              <a:t>).</a:t>
            </a:r>
          </a:p>
          <a:p>
            <a:pPr marL="0" indent="0">
              <a:lnSpc>
                <a:spcPct val="150000"/>
              </a:lnSpc>
              <a:buNone/>
            </a:pPr>
            <a:endParaRPr lang="en-US" sz="13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6. Infections (acute respiratory distress syndrome, sepsis)</a:t>
            </a:r>
          </a:p>
          <a:p>
            <a:pPr marL="0" indent="0">
              <a:lnSpc>
                <a:spcPct val="150000"/>
              </a:lnSpc>
              <a:buNone/>
            </a:pPr>
            <a:endParaRPr lang="en-US" sz="12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7. Neurologic </a:t>
            </a:r>
            <a:r>
              <a:rPr lang="en-US" sz="2800" dirty="0">
                <a:solidFill>
                  <a:schemeClr val="tx1"/>
                </a:solidFill>
                <a:latin typeface="Arial" panose="020B0604020202020204" pitchFamily="34" charset="0"/>
                <a:cs typeface="Arial" panose="020B0604020202020204" pitchFamily="34" charset="0"/>
              </a:rPr>
              <a:t>disorders (to minimize cerebral edema after </a:t>
            </a:r>
            <a:r>
              <a:rPr lang="en-US" sz="2800" dirty="0" smtClean="0">
                <a:solidFill>
                  <a:schemeClr val="tx1"/>
                </a:solidFill>
                <a:latin typeface="Arial" panose="020B0604020202020204" pitchFamily="34" charset="0"/>
                <a:cs typeface="Arial" panose="020B0604020202020204" pitchFamily="34" charset="0"/>
              </a:rPr>
              <a:t>brain surgery, multiple sclerosis).</a:t>
            </a:r>
            <a:endParaRPr lang="en-US"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21</a:t>
            </a:fld>
            <a:endParaRPr lang="en-US"/>
          </a:p>
        </p:txBody>
      </p:sp>
      <p:sp>
        <p:nvSpPr>
          <p:cNvPr id="4" name="TextBox 3"/>
          <p:cNvSpPr txBox="1"/>
          <p:nvPr/>
        </p:nvSpPr>
        <p:spPr>
          <a:xfrm>
            <a:off x="7812913" y="9543"/>
            <a:ext cx="467617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Clinical uses of </a:t>
            </a:r>
            <a:r>
              <a:rPr lang="en-US" b="1" dirty="0" smtClean="0">
                <a:solidFill>
                  <a:srgbClr val="FF0000"/>
                </a:solidFill>
                <a:latin typeface="Arial" panose="020B0604020202020204" pitchFamily="34" charset="0"/>
                <a:cs typeface="Arial" panose="020B0604020202020204" pitchFamily="34" charset="0"/>
              </a:rPr>
              <a:t>corticosteroids </a:t>
            </a:r>
            <a:r>
              <a:rPr lang="en-US" b="1" dirty="0" err="1" smtClean="0">
                <a:solidFill>
                  <a:srgbClr val="FF0000"/>
                </a:solidFill>
                <a:latin typeface="Arial" panose="020B0604020202020204" pitchFamily="34" charset="0"/>
                <a:cs typeface="Arial" panose="020B0604020202020204" pitchFamily="34" charset="0"/>
              </a:rPr>
              <a:t>Cont</a:t>
            </a:r>
            <a:r>
              <a:rPr lang="en-US" b="1" dirty="0" smtClean="0">
                <a:solidFill>
                  <a:srgbClr val="FF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506620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123" y="451690"/>
            <a:ext cx="9938344" cy="6230038"/>
          </a:xfrm>
        </p:spPr>
        <p:txBody>
          <a:bodyPr>
            <a:normAutofit/>
          </a:bodyPr>
          <a:lstStyle/>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8. Pulmonary diseases (e.g.; aspiration pneumonia, bronchial asthma, sarcoidosis).</a:t>
            </a:r>
          </a:p>
          <a:p>
            <a:pPr>
              <a:lnSpc>
                <a:spcPct val="150000"/>
              </a:lnSpc>
            </a:pPr>
            <a:endParaRPr lang="en-US" sz="13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9. Thyroid diseases (malignant exophthalmos, subacute thyroiditis)</a:t>
            </a:r>
          </a:p>
          <a:p>
            <a:pPr>
              <a:lnSpc>
                <a:spcPct val="150000"/>
              </a:lnSpc>
            </a:pPr>
            <a:endParaRPr lang="en-US" sz="12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10. Renal disorders (nephrotic syndrome)</a:t>
            </a:r>
          </a:p>
          <a:p>
            <a:pPr>
              <a:lnSpc>
                <a:spcPct val="150000"/>
              </a:lnSpc>
            </a:pPr>
            <a:endParaRPr lang="en-US" sz="12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11. Miscellaneous (</a:t>
            </a:r>
            <a:r>
              <a:rPr lang="en-US" sz="2800" dirty="0" err="1" smtClean="0">
                <a:solidFill>
                  <a:schemeClr val="tx1"/>
                </a:solidFill>
                <a:latin typeface="Arial" panose="020B0604020202020204" pitchFamily="34" charset="0"/>
                <a:cs typeface="Arial" panose="020B0604020202020204" pitchFamily="34" charset="0"/>
              </a:rPr>
              <a:t>hypercalcaemia</a:t>
            </a:r>
            <a:r>
              <a:rPr lang="en-US" sz="2800" dirty="0" smtClean="0">
                <a:solidFill>
                  <a:schemeClr val="tx1"/>
                </a:solidFill>
                <a:latin typeface="Arial" panose="020B0604020202020204" pitchFamily="34" charset="0"/>
                <a:cs typeface="Arial" panose="020B0604020202020204" pitchFamily="34" charset="0"/>
              </a:rPr>
              <a:t>, mountain sickness).</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22</a:t>
            </a:fld>
            <a:endParaRPr lang="en-US"/>
          </a:p>
        </p:txBody>
      </p:sp>
      <p:sp>
        <p:nvSpPr>
          <p:cNvPr id="4" name="TextBox 3"/>
          <p:cNvSpPr txBox="1"/>
          <p:nvPr/>
        </p:nvSpPr>
        <p:spPr>
          <a:xfrm>
            <a:off x="6458673" y="102143"/>
            <a:ext cx="467617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Clinical uses of </a:t>
            </a:r>
            <a:r>
              <a:rPr lang="en-US" b="1" dirty="0" smtClean="0">
                <a:solidFill>
                  <a:srgbClr val="FF0000"/>
                </a:solidFill>
                <a:latin typeface="Arial" panose="020B0604020202020204" pitchFamily="34" charset="0"/>
                <a:cs typeface="Arial" panose="020B0604020202020204" pitchFamily="34" charset="0"/>
              </a:rPr>
              <a:t>corticosteroids </a:t>
            </a:r>
            <a:r>
              <a:rPr lang="en-US" b="1" dirty="0" err="1" smtClean="0">
                <a:solidFill>
                  <a:srgbClr val="FF0000"/>
                </a:solidFill>
                <a:latin typeface="Arial" panose="020B0604020202020204" pitchFamily="34" charset="0"/>
                <a:cs typeface="Arial" panose="020B0604020202020204" pitchFamily="34" charset="0"/>
              </a:rPr>
              <a:t>Cont</a:t>
            </a:r>
            <a:r>
              <a:rPr lang="en-US" b="1" dirty="0" smtClean="0">
                <a:solidFill>
                  <a:srgbClr val="FF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684840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2203"/>
            <a:ext cx="10510092" cy="6896558"/>
          </a:xfrm>
        </p:spPr>
        <p:txBody>
          <a:bodyPr>
            <a:normAutofit fontScale="55000" lnSpcReduction="20000"/>
          </a:bodyPr>
          <a:lstStyle/>
          <a:p>
            <a:pPr marL="0" indent="0">
              <a:buNone/>
            </a:pPr>
            <a:r>
              <a:rPr lang="en-US" sz="3800" b="1" dirty="0" smtClean="0">
                <a:solidFill>
                  <a:schemeClr val="accent5"/>
                </a:solidFill>
                <a:latin typeface="Arial" panose="020B0604020202020204" pitchFamily="34" charset="0"/>
                <a:cs typeface="Arial" panose="020B0604020202020204" pitchFamily="34" charset="0"/>
              </a:rPr>
              <a:t>Toxicity (Adverse effects) </a:t>
            </a:r>
            <a:endParaRPr lang="en-US" sz="3800" b="1" dirty="0">
              <a:solidFill>
                <a:schemeClr val="accent5"/>
              </a:solidFill>
              <a:latin typeface="Arial" panose="020B0604020202020204" pitchFamily="34" charset="0"/>
              <a:cs typeface="Arial" panose="020B0604020202020204" pitchFamily="34" charset="0"/>
            </a:endParaRPr>
          </a:p>
          <a:p>
            <a:pPr>
              <a:lnSpc>
                <a:spcPct val="170000"/>
              </a:lnSpc>
            </a:pPr>
            <a:r>
              <a:rPr lang="en-US" sz="3300" dirty="0" smtClean="0">
                <a:solidFill>
                  <a:schemeClr val="tx1"/>
                </a:solidFill>
                <a:latin typeface="Arial" panose="020B0604020202020204" pitchFamily="34" charset="0"/>
                <a:cs typeface="Arial" panose="020B0604020202020204" pitchFamily="34" charset="0"/>
              </a:rPr>
              <a:t>Cushing’s syndrome (iatrogenic, by higher doses &gt; than 100 mg hydrocortisone daily for &gt; than 2 weeks characterized by moon shape face </a:t>
            </a:r>
            <a:r>
              <a:rPr lang="en-US" sz="3600" dirty="0">
                <a:solidFill>
                  <a:schemeClr val="tx1"/>
                </a:solidFill>
                <a:latin typeface="Arial" panose="020B0604020202020204" pitchFamily="34" charset="0"/>
                <a:cs typeface="Arial" panose="020B0604020202020204" pitchFamily="34" charset="0"/>
              </a:rPr>
              <a:t>&amp; </a:t>
            </a:r>
            <a:r>
              <a:rPr lang="en-US" sz="3300" dirty="0" smtClean="0">
                <a:solidFill>
                  <a:schemeClr val="tx1"/>
                </a:solidFill>
                <a:latin typeface="Arial" panose="020B0604020202020204" pitchFamily="34" charset="0"/>
                <a:cs typeface="Arial" panose="020B0604020202020204" pitchFamily="34" charset="0"/>
              </a:rPr>
              <a:t>buffalo hump)</a:t>
            </a:r>
          </a:p>
          <a:p>
            <a:pPr>
              <a:lnSpc>
                <a:spcPct val="170000"/>
              </a:lnSpc>
            </a:pPr>
            <a:r>
              <a:rPr lang="en-US" sz="3300" dirty="0" smtClean="0">
                <a:solidFill>
                  <a:schemeClr val="tx1"/>
                </a:solidFill>
                <a:latin typeface="Arial" panose="020B0604020202020204" pitchFamily="34" charset="0"/>
                <a:cs typeface="Arial" panose="020B0604020202020204" pitchFamily="34" charset="0"/>
              </a:rPr>
              <a:t>Increased growth of fine hair on face, thighs </a:t>
            </a:r>
            <a:r>
              <a:rPr lang="en-US" sz="3600" dirty="0">
                <a:solidFill>
                  <a:schemeClr val="tx1"/>
                </a:solidFill>
                <a:latin typeface="Arial" panose="020B0604020202020204" pitchFamily="34" charset="0"/>
                <a:cs typeface="Arial" panose="020B0604020202020204" pitchFamily="34" charset="0"/>
              </a:rPr>
              <a:t>&amp; </a:t>
            </a:r>
            <a:r>
              <a:rPr lang="en-US" sz="3300" dirty="0" smtClean="0">
                <a:solidFill>
                  <a:schemeClr val="tx1"/>
                </a:solidFill>
                <a:latin typeface="Arial" panose="020B0604020202020204" pitchFamily="34" charset="0"/>
                <a:cs typeface="Arial" panose="020B0604020202020204" pitchFamily="34" charset="0"/>
              </a:rPr>
              <a:t>trunk. Myopathy, muscle wasting, thinning of skin, Diabetes Mellitus</a:t>
            </a:r>
          </a:p>
          <a:p>
            <a:pPr>
              <a:lnSpc>
                <a:spcPct val="170000"/>
              </a:lnSpc>
            </a:pPr>
            <a:r>
              <a:rPr lang="en-US" sz="3300" dirty="0">
                <a:solidFill>
                  <a:schemeClr val="tx1"/>
                </a:solidFill>
                <a:latin typeface="Arial" panose="020B0604020202020204" pitchFamily="34" charset="0"/>
                <a:cs typeface="Arial" panose="020B0604020202020204" pitchFamily="34" charset="0"/>
              </a:rPr>
              <a:t>Osteoporosis </a:t>
            </a:r>
            <a:r>
              <a:rPr lang="en-US" sz="3600" dirty="0">
                <a:solidFill>
                  <a:schemeClr val="tx1"/>
                </a:solidFill>
                <a:latin typeface="Arial" panose="020B0604020202020204" pitchFamily="34" charset="0"/>
                <a:cs typeface="Arial" panose="020B0604020202020204" pitchFamily="34" charset="0"/>
              </a:rPr>
              <a:t>&amp; </a:t>
            </a:r>
            <a:r>
              <a:rPr lang="en-US" sz="3300" dirty="0" smtClean="0">
                <a:solidFill>
                  <a:schemeClr val="tx1"/>
                </a:solidFill>
                <a:latin typeface="Arial" panose="020B0604020202020204" pitchFamily="34" charset="0"/>
                <a:cs typeface="Arial" panose="020B0604020202020204" pitchFamily="34" charset="0"/>
              </a:rPr>
              <a:t>aseptic </a:t>
            </a:r>
            <a:r>
              <a:rPr lang="en-US" sz="3300" dirty="0">
                <a:solidFill>
                  <a:schemeClr val="tx1"/>
                </a:solidFill>
                <a:latin typeface="Arial" panose="020B0604020202020204" pitchFamily="34" charset="0"/>
                <a:cs typeface="Arial" panose="020B0604020202020204" pitchFamily="34" charset="0"/>
              </a:rPr>
              <a:t>necrosis of the </a:t>
            </a:r>
            <a:r>
              <a:rPr lang="en-US" sz="3300" dirty="0" smtClean="0">
                <a:solidFill>
                  <a:schemeClr val="tx1"/>
                </a:solidFill>
                <a:latin typeface="Arial" panose="020B0604020202020204" pitchFamily="34" charset="0"/>
                <a:cs typeface="Arial" panose="020B0604020202020204" pitchFamily="34" charset="0"/>
              </a:rPr>
              <a:t>hip</a:t>
            </a:r>
            <a:endParaRPr lang="en-US" sz="3300" dirty="0">
              <a:solidFill>
                <a:schemeClr val="tx1"/>
              </a:solidFill>
              <a:latin typeface="Arial" panose="020B0604020202020204" pitchFamily="34" charset="0"/>
              <a:cs typeface="Arial" panose="020B0604020202020204" pitchFamily="34" charset="0"/>
            </a:endParaRPr>
          </a:p>
          <a:p>
            <a:pPr>
              <a:lnSpc>
                <a:spcPct val="170000"/>
              </a:lnSpc>
            </a:pPr>
            <a:r>
              <a:rPr lang="en-US" sz="3300" dirty="0" smtClean="0">
                <a:solidFill>
                  <a:schemeClr val="tx1"/>
                </a:solidFill>
                <a:latin typeface="Arial" panose="020B0604020202020204" pitchFamily="34" charset="0"/>
                <a:cs typeface="Arial" panose="020B0604020202020204" pitchFamily="34" charset="0"/>
              </a:rPr>
              <a:t>Wound </a:t>
            </a:r>
            <a:r>
              <a:rPr lang="en-US" sz="3300" dirty="0">
                <a:solidFill>
                  <a:schemeClr val="tx1"/>
                </a:solidFill>
                <a:latin typeface="Arial" panose="020B0604020202020204" pitchFamily="34" charset="0"/>
                <a:cs typeface="Arial" panose="020B0604020202020204" pitchFamily="34" charset="0"/>
              </a:rPr>
              <a:t>healing is </a:t>
            </a:r>
            <a:r>
              <a:rPr lang="en-US" sz="3300" dirty="0" smtClean="0">
                <a:solidFill>
                  <a:schemeClr val="tx1"/>
                </a:solidFill>
                <a:latin typeface="Arial" panose="020B0604020202020204" pitchFamily="34" charset="0"/>
                <a:cs typeface="Arial" panose="020B0604020202020204" pitchFamily="34" charset="0"/>
              </a:rPr>
              <a:t>impaired</a:t>
            </a:r>
          </a:p>
          <a:p>
            <a:pPr>
              <a:lnSpc>
                <a:spcPct val="170000"/>
              </a:lnSpc>
            </a:pPr>
            <a:r>
              <a:rPr lang="en-US" sz="3300" dirty="0">
                <a:solidFill>
                  <a:schemeClr val="tx1"/>
                </a:solidFill>
                <a:latin typeface="Arial" panose="020B0604020202020204" pitchFamily="34" charset="0"/>
                <a:cs typeface="Arial" panose="020B0604020202020204" pitchFamily="34" charset="0"/>
              </a:rPr>
              <a:t>Peptic ulcer</a:t>
            </a:r>
          </a:p>
          <a:p>
            <a:pPr>
              <a:lnSpc>
                <a:spcPct val="170000"/>
              </a:lnSpc>
            </a:pPr>
            <a:r>
              <a:rPr lang="en-US" sz="3300" dirty="0">
                <a:solidFill>
                  <a:schemeClr val="tx1"/>
                </a:solidFill>
                <a:latin typeface="Arial" panose="020B0604020202020204" pitchFamily="34" charset="0"/>
                <a:cs typeface="Arial" panose="020B0604020202020204" pitchFamily="34" charset="0"/>
              </a:rPr>
              <a:t>Acute psychosis, depression</a:t>
            </a:r>
          </a:p>
          <a:p>
            <a:pPr>
              <a:lnSpc>
                <a:spcPct val="170000"/>
              </a:lnSpc>
            </a:pPr>
            <a:r>
              <a:rPr lang="en-US" sz="3300" dirty="0" err="1">
                <a:solidFill>
                  <a:schemeClr val="tx1"/>
                </a:solidFill>
                <a:latin typeface="Arial" panose="020B0604020202020204" pitchFamily="34" charset="0"/>
                <a:cs typeface="Arial" panose="020B0604020202020204" pitchFamily="34" charset="0"/>
              </a:rPr>
              <a:t>Subcapsular</a:t>
            </a:r>
            <a:r>
              <a:rPr lang="en-US" sz="3300" dirty="0">
                <a:solidFill>
                  <a:schemeClr val="tx1"/>
                </a:solidFill>
                <a:latin typeface="Arial" panose="020B0604020202020204" pitchFamily="34" charset="0"/>
                <a:cs typeface="Arial" panose="020B0604020202020204" pitchFamily="34" charset="0"/>
              </a:rPr>
              <a:t> cataracts</a:t>
            </a:r>
          </a:p>
          <a:p>
            <a:pPr>
              <a:lnSpc>
                <a:spcPct val="170000"/>
              </a:lnSpc>
            </a:pPr>
            <a:r>
              <a:rPr lang="en-US" sz="3300" dirty="0">
                <a:solidFill>
                  <a:schemeClr val="tx1"/>
                </a:solidFill>
                <a:latin typeface="Arial" panose="020B0604020202020204" pitchFamily="34" charset="0"/>
                <a:cs typeface="Arial" panose="020B0604020202020204" pitchFamily="34" charset="0"/>
              </a:rPr>
              <a:t>Growth suppression</a:t>
            </a:r>
          </a:p>
          <a:p>
            <a:pPr>
              <a:lnSpc>
                <a:spcPct val="170000"/>
              </a:lnSpc>
            </a:pPr>
            <a:r>
              <a:rPr lang="en-US" sz="3300" dirty="0">
                <a:solidFill>
                  <a:schemeClr val="tx1"/>
                </a:solidFill>
                <a:latin typeface="Arial" panose="020B0604020202020204" pitchFamily="34" charset="0"/>
                <a:cs typeface="Arial" panose="020B0604020202020204" pitchFamily="34" charset="0"/>
              </a:rPr>
              <a:t>Hypertension</a:t>
            </a:r>
          </a:p>
          <a:p>
            <a:pPr>
              <a:lnSpc>
                <a:spcPct val="170000"/>
              </a:lnSpc>
            </a:pPr>
            <a:r>
              <a:rPr lang="en-US" sz="3300" dirty="0">
                <a:solidFill>
                  <a:schemeClr val="tx1"/>
                </a:solidFill>
                <a:latin typeface="Arial" panose="020B0604020202020204" pitchFamily="34" charset="0"/>
                <a:cs typeface="Arial" panose="020B0604020202020204" pitchFamily="34" charset="0"/>
              </a:rPr>
              <a:t>Adrenal </a:t>
            </a:r>
            <a:r>
              <a:rPr lang="en-US" sz="3300" dirty="0" smtClean="0">
                <a:solidFill>
                  <a:schemeClr val="tx1"/>
                </a:solidFill>
                <a:latin typeface="Arial" panose="020B0604020202020204" pitchFamily="34" charset="0"/>
                <a:cs typeface="Arial" panose="020B0604020202020204" pitchFamily="34" charset="0"/>
              </a:rPr>
              <a:t>suppression.</a:t>
            </a: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23</a:t>
            </a:fld>
            <a:endParaRPr lang="en-US"/>
          </a:p>
        </p:txBody>
      </p:sp>
    </p:spTree>
    <p:extLst>
      <p:ext uri="{BB962C8B-B14F-4D97-AF65-F5344CB8AC3E}">
        <p14:creationId xmlns:p14="http://schemas.microsoft.com/office/powerpoint/2010/main" val="3905657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786" y="189451"/>
            <a:ext cx="10515600" cy="6133171"/>
          </a:xfrm>
        </p:spPr>
        <p:txBody>
          <a:bodyPr>
            <a:normAutofit/>
          </a:bodyPr>
          <a:lstStyle/>
          <a:p>
            <a:pPr marL="0" indent="0">
              <a:lnSpc>
                <a:spcPct val="150000"/>
              </a:lnSpc>
              <a:buNone/>
            </a:pPr>
            <a:r>
              <a:rPr lang="en-US" sz="2800" b="1" dirty="0" smtClean="0">
                <a:solidFill>
                  <a:srgbClr val="FF0000"/>
                </a:solidFill>
                <a:latin typeface="Arial" panose="020B0604020202020204" pitchFamily="34" charset="0"/>
                <a:cs typeface="Arial" panose="020B0604020202020204" pitchFamily="34" charset="0"/>
              </a:rPr>
              <a:t>Methods for minimizing these toxicities include</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Local application (e.g., aerosol for asthma)</a:t>
            </a:r>
          </a:p>
          <a:p>
            <a:pPr>
              <a:lnSpc>
                <a:spcPct val="150000"/>
              </a:lnSpc>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Alternate day therapy (to reduce pituitary suppression)</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Tapering the dose soon after achieving a therapeutic response</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To </a:t>
            </a:r>
            <a:r>
              <a:rPr lang="en-US" sz="2800" dirty="0">
                <a:solidFill>
                  <a:schemeClr val="tx1"/>
                </a:solidFill>
                <a:latin typeface="Arial" panose="020B0604020202020204" pitchFamily="34" charset="0"/>
                <a:cs typeface="Arial" panose="020B0604020202020204" pitchFamily="34" charset="0"/>
              </a:rPr>
              <a:t>avoid adrenal insufficiency in patients who have had long term therapy, </a:t>
            </a:r>
            <a:r>
              <a:rPr lang="en-US" sz="2800" b="1" u="sng" dirty="0">
                <a:solidFill>
                  <a:schemeClr val="tx1"/>
                </a:solidFill>
                <a:latin typeface="Arial" panose="020B0604020202020204" pitchFamily="34" charset="0"/>
                <a:cs typeface="Arial" panose="020B0604020202020204" pitchFamily="34" charset="0"/>
              </a:rPr>
              <a:t>additional stress </a:t>
            </a:r>
            <a:r>
              <a:rPr lang="en-US" sz="2800" b="1" u="sng" smtClean="0">
                <a:solidFill>
                  <a:schemeClr val="tx1"/>
                </a:solidFill>
                <a:latin typeface="Arial" panose="020B0604020202020204" pitchFamily="34" charset="0"/>
                <a:cs typeface="Arial" panose="020B0604020202020204" pitchFamily="34" charset="0"/>
              </a:rPr>
              <a:t>doses </a:t>
            </a:r>
            <a:r>
              <a:rPr lang="en-US" sz="2800" b="1" smtClean="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may </a:t>
            </a:r>
            <a:r>
              <a:rPr lang="en-US" sz="2800" dirty="0">
                <a:solidFill>
                  <a:schemeClr val="tx1"/>
                </a:solidFill>
                <a:latin typeface="Arial" panose="020B0604020202020204" pitchFamily="34" charset="0"/>
                <a:cs typeface="Arial" panose="020B0604020202020204" pitchFamily="34" charset="0"/>
              </a:rPr>
              <a:t>need to be given during serious illness, or before major </a:t>
            </a:r>
            <a:r>
              <a:rPr lang="en-US" sz="2800" dirty="0" smtClean="0">
                <a:solidFill>
                  <a:schemeClr val="tx1"/>
                </a:solidFill>
                <a:latin typeface="Arial" panose="020B0604020202020204" pitchFamily="34" charset="0"/>
                <a:cs typeface="Arial" panose="020B0604020202020204" pitchFamily="34" charset="0"/>
              </a:rPr>
              <a:t>surgery.</a:t>
            </a:r>
            <a:endParaRPr lang="en-US" sz="2800" dirty="0">
              <a:solidFill>
                <a:schemeClr val="tx1"/>
              </a:solidFill>
              <a:latin typeface="Arial" panose="020B0604020202020204" pitchFamily="34" charset="0"/>
              <a:cs typeface="Arial" panose="020B0604020202020204" pitchFamily="34" charset="0"/>
            </a:endParaRPr>
          </a:p>
          <a:p>
            <a:pPr>
              <a:lnSpc>
                <a:spcPct val="150000"/>
              </a:lnSpc>
            </a:pPr>
            <a:endParaRPr lang="en-US" sz="2800" dirty="0" smtClean="0">
              <a:solidFill>
                <a:schemeClr val="tx1"/>
              </a:solidFill>
              <a:latin typeface="Arial" panose="020B0604020202020204" pitchFamily="34" charset="0"/>
              <a:cs typeface="Arial" panose="020B0604020202020204" pitchFamily="34" charset="0"/>
            </a:endParaRPr>
          </a:p>
          <a:p>
            <a:pPr>
              <a:lnSpc>
                <a:spcPct val="150000"/>
              </a:lnSpc>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24</a:t>
            </a:fld>
            <a:endParaRPr lang="en-US"/>
          </a:p>
        </p:txBody>
      </p:sp>
    </p:spTree>
    <p:extLst>
      <p:ext uri="{BB962C8B-B14F-4D97-AF65-F5344CB8AC3E}">
        <p14:creationId xmlns:p14="http://schemas.microsoft.com/office/powerpoint/2010/main" val="692836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06" y="0"/>
            <a:ext cx="10058400" cy="6722076"/>
          </a:xfrm>
        </p:spPr>
        <p:txBody>
          <a:bodyPr>
            <a:normAutofit fontScale="77500" lnSpcReduction="20000"/>
          </a:bodyPr>
          <a:lstStyle/>
          <a:p>
            <a:pPr marL="0" indent="0">
              <a:lnSpc>
                <a:spcPct val="160000"/>
              </a:lnSpc>
              <a:buNone/>
            </a:pPr>
            <a:r>
              <a:rPr lang="en-US" sz="2800" b="1" dirty="0" smtClean="0">
                <a:solidFill>
                  <a:srgbClr val="00B0F0"/>
                </a:solidFill>
                <a:latin typeface="Arial" panose="020B0604020202020204" pitchFamily="34" charset="0"/>
                <a:cs typeface="Arial" panose="020B0604020202020204" pitchFamily="34" charset="0"/>
              </a:rPr>
              <a:t> Mineralocorticoids:</a:t>
            </a:r>
          </a:p>
          <a:p>
            <a:pPr marL="0" indent="0">
              <a:lnSpc>
                <a:spcPct val="160000"/>
              </a:lnSpc>
              <a:buNone/>
            </a:pPr>
            <a:r>
              <a:rPr lang="en-US" sz="2800" b="1" dirty="0" smtClean="0">
                <a:solidFill>
                  <a:srgbClr val="7030A0"/>
                </a:solidFill>
                <a:latin typeface="Arial" panose="020B0604020202020204" pitchFamily="34" charset="0"/>
                <a:cs typeface="Arial" panose="020B0604020202020204" pitchFamily="34" charset="0"/>
              </a:rPr>
              <a:t>  A. Aldosterone:</a:t>
            </a:r>
          </a:p>
          <a:p>
            <a:pPr>
              <a:lnSpc>
                <a:spcPct val="160000"/>
              </a:lnSpc>
            </a:pPr>
            <a:r>
              <a:rPr lang="en-US" sz="2800" dirty="0">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The major </a:t>
            </a:r>
            <a:r>
              <a:rPr lang="en-US" sz="2800" b="1" dirty="0" smtClean="0">
                <a:solidFill>
                  <a:schemeClr val="tx1"/>
                </a:solidFill>
                <a:latin typeface="Arial" panose="020B0604020202020204" pitchFamily="34" charset="0"/>
                <a:cs typeface="Arial" panose="020B0604020202020204" pitchFamily="34" charset="0"/>
              </a:rPr>
              <a:t>natural</a:t>
            </a:r>
            <a:r>
              <a:rPr lang="en-US" sz="2800" dirty="0" smtClean="0">
                <a:solidFill>
                  <a:schemeClr val="tx1"/>
                </a:solidFill>
                <a:latin typeface="Arial" panose="020B0604020202020204" pitchFamily="34" charset="0"/>
                <a:cs typeface="Arial" panose="020B0604020202020204" pitchFamily="34" charset="0"/>
              </a:rPr>
              <a:t> mineralocorticoid in human.</a:t>
            </a:r>
          </a:p>
          <a:p>
            <a:pPr>
              <a:lnSpc>
                <a:spcPct val="160000"/>
              </a:lnSpc>
            </a:pPr>
            <a:r>
              <a:rPr lang="en-US" sz="2800" dirty="0" smtClean="0">
                <a:solidFill>
                  <a:schemeClr val="tx1"/>
                </a:solidFill>
                <a:latin typeface="Arial" panose="020B0604020202020204" pitchFamily="34" charset="0"/>
                <a:cs typeface="Arial" panose="020B0604020202020204" pitchFamily="34" charset="0"/>
              </a:rPr>
              <a:t>Aldosterone is the main salt-retaining hormone, promotes Na reabsorption, K excretion, in the distal convoluted </a:t>
            </a:r>
            <a:r>
              <a:rPr lang="en-US" sz="2800" dirty="0">
                <a:solidFill>
                  <a:schemeClr val="tx1"/>
                </a:solidFill>
                <a:latin typeface="Arial" panose="020B0604020202020204" pitchFamily="34" charset="0"/>
                <a:cs typeface="Arial" panose="020B0604020202020204" pitchFamily="34" charset="0"/>
              </a:rPr>
              <a:t>tubule &amp; </a:t>
            </a:r>
            <a:r>
              <a:rPr lang="en-US" sz="2800" dirty="0" smtClean="0">
                <a:solidFill>
                  <a:schemeClr val="tx1"/>
                </a:solidFill>
                <a:latin typeface="Arial" panose="020B0604020202020204" pitchFamily="34" charset="0"/>
                <a:cs typeface="Arial" panose="020B0604020202020204" pitchFamily="34" charset="0"/>
              </a:rPr>
              <a:t>thus it is very important in the regulation of blood volume &amp; blood pressure</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Its secretion is </a:t>
            </a:r>
            <a:r>
              <a:rPr lang="en-US" sz="2800" dirty="0">
                <a:solidFill>
                  <a:schemeClr val="tx1"/>
                </a:solidFill>
                <a:latin typeface="Arial" panose="020B0604020202020204" pitchFamily="34" charset="0"/>
                <a:cs typeface="Arial" panose="020B0604020202020204" pitchFamily="34" charset="0"/>
              </a:rPr>
              <a:t>regulated by ACTH &amp; </a:t>
            </a:r>
            <a:r>
              <a:rPr lang="en-US" sz="2800" dirty="0" smtClean="0">
                <a:solidFill>
                  <a:schemeClr val="tx1"/>
                </a:solidFill>
                <a:latin typeface="Arial" panose="020B0604020202020204" pitchFamily="34" charset="0"/>
                <a:cs typeface="Arial" panose="020B0604020202020204" pitchFamily="34" charset="0"/>
              </a:rPr>
              <a:t>by </a:t>
            </a:r>
            <a:r>
              <a:rPr lang="en-US" sz="2800" dirty="0">
                <a:solidFill>
                  <a:schemeClr val="tx1"/>
                </a:solidFill>
                <a:latin typeface="Arial" panose="020B0604020202020204" pitchFamily="34" charset="0"/>
                <a:cs typeface="Arial" panose="020B0604020202020204" pitchFamily="34" charset="0"/>
              </a:rPr>
              <a:t>the renin-angiotensin system.</a:t>
            </a:r>
            <a:endParaRPr lang="en-US" sz="2800" dirty="0" smtClean="0">
              <a:solidFill>
                <a:schemeClr val="tx1"/>
              </a:solidFill>
              <a:latin typeface="Arial" panose="020B0604020202020204" pitchFamily="34" charset="0"/>
              <a:cs typeface="Arial" panose="020B0604020202020204" pitchFamily="34" charset="0"/>
            </a:endParaRPr>
          </a:p>
          <a:p>
            <a:pPr>
              <a:lnSpc>
                <a:spcPct val="160000"/>
              </a:lnSpc>
            </a:pPr>
            <a:r>
              <a:rPr lang="en-US" sz="2800" dirty="0" smtClean="0">
                <a:solidFill>
                  <a:schemeClr val="tx1"/>
                </a:solidFill>
                <a:latin typeface="Arial" panose="020B0604020202020204" pitchFamily="34" charset="0"/>
                <a:cs typeface="Arial" panose="020B0604020202020204" pitchFamily="34" charset="0"/>
              </a:rPr>
              <a:t>Aldosterone has short half life </a:t>
            </a:r>
            <a:r>
              <a:rPr lang="en-US" sz="2800" dirty="0">
                <a:solidFill>
                  <a:schemeClr val="tx1"/>
                </a:solidFill>
                <a:latin typeface="Arial" panose="020B0604020202020204" pitchFamily="34" charset="0"/>
                <a:cs typeface="Arial" panose="020B0604020202020204" pitchFamily="34" charset="0"/>
              </a:rPr>
              <a:t>&amp; little </a:t>
            </a:r>
            <a:r>
              <a:rPr lang="en-US" sz="2800" dirty="0" smtClean="0">
                <a:solidFill>
                  <a:schemeClr val="tx1"/>
                </a:solidFill>
                <a:latin typeface="Arial" panose="020B0604020202020204" pitchFamily="34" charset="0"/>
                <a:cs typeface="Arial" panose="020B0604020202020204" pitchFamily="34" charset="0"/>
              </a:rPr>
              <a:t>glucocorticoid activity.  </a:t>
            </a:r>
          </a:p>
          <a:p>
            <a:pPr marL="0" indent="0">
              <a:lnSpc>
                <a:spcPct val="160000"/>
              </a:lnSpc>
              <a:buNone/>
            </a:pPr>
            <a:r>
              <a:rPr lang="en-US" sz="2800" b="1" dirty="0" smtClean="0">
                <a:solidFill>
                  <a:schemeClr val="accent2"/>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Mechanism </a:t>
            </a:r>
            <a:r>
              <a:rPr lang="en-US" sz="2800" b="1" dirty="0">
                <a:solidFill>
                  <a:srgbClr val="FF0000"/>
                </a:solidFill>
                <a:latin typeface="Arial" panose="020B0604020202020204" pitchFamily="34" charset="0"/>
                <a:cs typeface="Arial" panose="020B0604020202020204" pitchFamily="34" charset="0"/>
              </a:rPr>
              <a:t>of action:</a:t>
            </a:r>
          </a:p>
          <a:p>
            <a:pPr marL="0" indent="0">
              <a:lnSpc>
                <a:spcPct val="160000"/>
              </a:lnSpc>
              <a:buNone/>
            </a:pPr>
            <a:r>
              <a:rPr lang="en-US" sz="2800" dirty="0" smtClean="0">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Same </a:t>
            </a:r>
            <a:r>
              <a:rPr lang="en-US" sz="2800" dirty="0">
                <a:solidFill>
                  <a:schemeClr val="tx1"/>
                </a:solidFill>
                <a:latin typeface="Arial" panose="020B0604020202020204" pitchFamily="34" charset="0"/>
                <a:cs typeface="Arial" panose="020B0604020202020204" pitchFamily="34" charset="0"/>
              </a:rPr>
              <a:t>as that of </a:t>
            </a:r>
            <a:r>
              <a:rPr lang="en-US" sz="2800" dirty="0" smtClean="0">
                <a:solidFill>
                  <a:schemeClr val="tx1"/>
                </a:solidFill>
                <a:latin typeface="Arial" panose="020B0604020202020204" pitchFamily="34" charset="0"/>
                <a:cs typeface="Arial" panose="020B0604020202020204" pitchFamily="34" charset="0"/>
              </a:rPr>
              <a:t>glucocorticoids.</a:t>
            </a:r>
          </a:p>
          <a:p>
            <a:pPr marL="0" indent="0">
              <a:lnSpc>
                <a:spcPct val="160000"/>
              </a:lnSpc>
              <a:buNone/>
            </a:pPr>
            <a:r>
              <a:rPr lang="en-US" sz="2800" b="1" dirty="0" smtClean="0">
                <a:solidFill>
                  <a:schemeClr val="tx1"/>
                </a:solidFill>
                <a:latin typeface="Arial" panose="020B0604020202020204" pitchFamily="34" charset="0"/>
                <a:cs typeface="Arial" panose="020B0604020202020204" pitchFamily="34" charset="0"/>
              </a:rPr>
              <a:t>Fludrocortisone</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is favored for replacement therapy after </a:t>
            </a:r>
            <a:r>
              <a:rPr lang="en-US" sz="2800" dirty="0" err="1">
                <a:solidFill>
                  <a:schemeClr val="tx1"/>
                </a:solidFill>
                <a:latin typeface="Arial" panose="020B0604020202020204" pitchFamily="34" charset="0"/>
                <a:cs typeface="Arial" panose="020B0604020202020204" pitchFamily="34" charset="0"/>
              </a:rPr>
              <a:t>adrenalectomy</a:t>
            </a:r>
            <a:r>
              <a:rPr lang="en-US" sz="2800" dirty="0">
                <a:solidFill>
                  <a:schemeClr val="tx1"/>
                </a:solidFill>
                <a:latin typeface="Arial" panose="020B0604020202020204" pitchFamily="34" charset="0"/>
                <a:cs typeface="Arial" panose="020B0604020202020204" pitchFamily="34" charset="0"/>
              </a:rPr>
              <a:t> &amp; in other conditions in which </a:t>
            </a:r>
            <a:r>
              <a:rPr lang="en-US" sz="2800" dirty="0" smtClean="0">
                <a:solidFill>
                  <a:schemeClr val="tx1"/>
                </a:solidFill>
                <a:latin typeface="Arial" panose="020B0604020202020204" pitchFamily="34" charset="0"/>
                <a:cs typeface="Arial" panose="020B0604020202020204" pitchFamily="34" charset="0"/>
              </a:rPr>
              <a:t>mineralocorticoid </a:t>
            </a:r>
            <a:r>
              <a:rPr lang="en-US" sz="2800" dirty="0">
                <a:solidFill>
                  <a:schemeClr val="tx1"/>
                </a:solidFill>
                <a:latin typeface="Arial" panose="020B0604020202020204" pitchFamily="34" charset="0"/>
                <a:cs typeface="Arial" panose="020B0604020202020204" pitchFamily="34" charset="0"/>
              </a:rPr>
              <a:t>therapy is </a:t>
            </a:r>
            <a:r>
              <a:rPr lang="en-US" sz="2800" dirty="0" smtClean="0">
                <a:solidFill>
                  <a:schemeClr val="tx1"/>
                </a:solidFill>
                <a:latin typeface="Arial" panose="020B0604020202020204" pitchFamily="34" charset="0"/>
                <a:cs typeface="Arial" panose="020B0604020202020204" pitchFamily="34" charset="0"/>
              </a:rPr>
              <a:t>needed. </a:t>
            </a:r>
            <a:endParaRPr lang="en-US" sz="2800" dirty="0">
              <a:solidFill>
                <a:schemeClr val="tx1"/>
              </a:solidFill>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25</a:t>
            </a:fld>
            <a:endParaRPr lang="en-US"/>
          </a:p>
        </p:txBody>
      </p:sp>
    </p:spTree>
    <p:extLst>
      <p:ext uri="{BB962C8B-B14F-4D97-AF65-F5344CB8AC3E}">
        <p14:creationId xmlns:p14="http://schemas.microsoft.com/office/powerpoint/2010/main" val="3820546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54430"/>
            <a:ext cx="10058400" cy="6643825"/>
          </a:xfrm>
        </p:spPr>
        <p:txBody>
          <a:bodyPr>
            <a:normAutofit fontScale="92500" lnSpcReduction="10000"/>
          </a:bodyPr>
          <a:lstStyle/>
          <a:p>
            <a:pPr marL="0" indent="0">
              <a:lnSpc>
                <a:spcPct val="150000"/>
              </a:lnSpc>
              <a:buNone/>
            </a:pPr>
            <a:r>
              <a:rPr lang="en-US" sz="2800" b="1" dirty="0" smtClean="0">
                <a:solidFill>
                  <a:schemeClr val="accent2"/>
                </a:solidFill>
                <a:latin typeface="Arial" panose="020B0604020202020204" pitchFamily="34" charset="0"/>
                <a:cs typeface="Arial" panose="020B0604020202020204" pitchFamily="34" charset="0"/>
              </a:rPr>
              <a:t>  Corticosteroid Antagonists</a:t>
            </a:r>
            <a:r>
              <a:rPr lang="en-US" sz="2800" dirty="0" smtClean="0">
                <a:solidFill>
                  <a:schemeClr val="accent2"/>
                </a:solidFill>
                <a:latin typeface="Arial" panose="020B0604020202020204" pitchFamily="34" charset="0"/>
                <a:cs typeface="Arial" panose="020B0604020202020204" pitchFamily="34" charset="0"/>
              </a:rPr>
              <a:t>:</a:t>
            </a:r>
          </a:p>
          <a:p>
            <a:pPr marL="0" indent="0">
              <a:lnSpc>
                <a:spcPct val="150000"/>
              </a:lnSpc>
              <a:buNone/>
            </a:pPr>
            <a:r>
              <a:rPr lang="en-US" sz="2800" b="1" dirty="0" smtClean="0">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A. Receptor Antagonists</a:t>
            </a:r>
          </a:p>
          <a:p>
            <a:pPr marL="0" indent="0">
              <a:lnSpc>
                <a:spcPct val="150000"/>
              </a:lnSpc>
              <a:buNone/>
            </a:pPr>
            <a:endParaRPr lang="en-US" sz="1200" b="1" dirty="0" smtClean="0">
              <a:solidFill>
                <a:schemeClr val="tx1"/>
              </a:solidFill>
              <a:latin typeface="Arial" panose="020B0604020202020204" pitchFamily="34" charset="0"/>
              <a:cs typeface="Arial" panose="020B0604020202020204" pitchFamily="34" charset="0"/>
            </a:endParaRPr>
          </a:p>
          <a:p>
            <a:pPr>
              <a:lnSpc>
                <a:spcPct val="150000"/>
              </a:lnSpc>
            </a:pPr>
            <a:r>
              <a:rPr lang="en-US" sz="2800" b="1" dirty="0" smtClean="0">
                <a:solidFill>
                  <a:schemeClr val="tx1"/>
                </a:solidFill>
                <a:latin typeface="Arial" panose="020B0604020202020204" pitchFamily="34" charset="0"/>
                <a:cs typeface="Arial" panose="020B0604020202020204" pitchFamily="34" charset="0"/>
              </a:rPr>
              <a:t>Spironolactone </a:t>
            </a:r>
            <a:r>
              <a:rPr lang="en-US" sz="2800" dirty="0" smtClean="0">
                <a:solidFill>
                  <a:schemeClr val="tx1"/>
                </a:solidFill>
                <a:latin typeface="Arial" panose="020B0604020202020204" pitchFamily="34" charset="0"/>
                <a:cs typeface="Arial" panose="020B0604020202020204" pitchFamily="34" charset="0"/>
              </a:rPr>
              <a:t>(</a:t>
            </a:r>
            <a:r>
              <a:rPr lang="en-US" sz="2800" u="sng" dirty="0" smtClean="0">
                <a:solidFill>
                  <a:schemeClr val="tx1"/>
                </a:solidFill>
                <a:latin typeface="Arial" panose="020B0604020202020204" pitchFamily="34" charset="0"/>
                <a:cs typeface="Arial" panose="020B0604020202020204" pitchFamily="34" charset="0"/>
              </a:rPr>
              <a:t>mineralocorticoid</a:t>
            </a:r>
            <a:r>
              <a:rPr lang="en-US" sz="2800" dirty="0" smtClean="0">
                <a:solidFill>
                  <a:schemeClr val="tx1"/>
                </a:solidFill>
                <a:latin typeface="Arial" panose="020B0604020202020204" pitchFamily="34" charset="0"/>
                <a:cs typeface="Arial" panose="020B0604020202020204" pitchFamily="34" charset="0"/>
              </a:rPr>
              <a:t> antagonist </a:t>
            </a:r>
            <a:r>
              <a:rPr lang="en-US" sz="2800" dirty="0">
                <a:solidFill>
                  <a:schemeClr val="tx1"/>
                </a:solidFill>
                <a:latin typeface="Arial" panose="020B0604020202020204" pitchFamily="34" charset="0"/>
                <a:cs typeface="Arial" panose="020B0604020202020204" pitchFamily="34" charset="0"/>
              </a:rPr>
              <a:t>&amp; K-sparing </a:t>
            </a:r>
            <a:r>
              <a:rPr lang="en-US" sz="2800" dirty="0" smtClean="0">
                <a:solidFill>
                  <a:schemeClr val="tx1"/>
                </a:solidFill>
                <a:latin typeface="Arial" panose="020B0604020202020204" pitchFamily="34" charset="0"/>
                <a:cs typeface="Arial" panose="020B0604020202020204" pitchFamily="34" charset="0"/>
              </a:rPr>
              <a:t>diuretic)</a:t>
            </a:r>
            <a:endParaRPr lang="en-US" sz="28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    antagonists of aldosterone at its receptor, used in the treatment of primary </a:t>
            </a:r>
            <a:r>
              <a:rPr lang="en-US" sz="2800" dirty="0" err="1" smtClean="0">
                <a:solidFill>
                  <a:schemeClr val="tx1"/>
                </a:solidFill>
                <a:latin typeface="Arial" panose="020B0604020202020204" pitchFamily="34" charset="0"/>
                <a:cs typeface="Arial" panose="020B0604020202020204" pitchFamily="34" charset="0"/>
              </a:rPr>
              <a:t>aldosteronism</a:t>
            </a:r>
            <a:r>
              <a:rPr lang="en-US" sz="2800" dirty="0" smtClean="0">
                <a:solidFill>
                  <a:schemeClr val="tx1"/>
                </a:solidFill>
                <a:latin typeface="Arial" panose="020B0604020202020204" pitchFamily="34" charset="0"/>
                <a:cs typeface="Arial" panose="020B0604020202020204" pitchFamily="34" charset="0"/>
              </a:rPr>
              <a:t>.</a:t>
            </a:r>
          </a:p>
          <a:p>
            <a:pPr marL="0" indent="0">
              <a:lnSpc>
                <a:spcPct val="150000"/>
              </a:lnSpc>
              <a:buNone/>
            </a:pPr>
            <a:endParaRPr lang="en-US" sz="1300" dirty="0" smtClean="0">
              <a:solidFill>
                <a:schemeClr val="tx1"/>
              </a:solidFill>
              <a:latin typeface="Arial" panose="020B0604020202020204" pitchFamily="34" charset="0"/>
              <a:cs typeface="Arial" panose="020B0604020202020204" pitchFamily="34" charset="0"/>
            </a:endParaRPr>
          </a:p>
          <a:p>
            <a:pPr>
              <a:lnSpc>
                <a:spcPct val="150000"/>
              </a:lnSpc>
            </a:pPr>
            <a:r>
              <a:rPr lang="en-US" sz="2800" b="1" dirty="0" smtClean="0">
                <a:solidFill>
                  <a:schemeClr val="tx1"/>
                </a:solidFill>
                <a:latin typeface="Arial" panose="020B0604020202020204" pitchFamily="34" charset="0"/>
                <a:cs typeface="Arial" panose="020B0604020202020204" pitchFamily="34" charset="0"/>
              </a:rPr>
              <a:t>Mifepristone:</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   A competitive inhibitor of </a:t>
            </a:r>
            <a:r>
              <a:rPr lang="en-US" sz="2800" u="sng" dirty="0" smtClean="0">
                <a:solidFill>
                  <a:schemeClr val="tx1"/>
                </a:solidFill>
                <a:latin typeface="Arial" panose="020B0604020202020204" pitchFamily="34" charset="0"/>
                <a:cs typeface="Arial" panose="020B0604020202020204" pitchFamily="34" charset="0"/>
              </a:rPr>
              <a:t>glucocorticoid</a:t>
            </a:r>
            <a:r>
              <a:rPr lang="en-US" sz="2800" dirty="0" smtClean="0">
                <a:solidFill>
                  <a:schemeClr val="tx1"/>
                </a:solidFill>
                <a:latin typeface="Arial" panose="020B0604020202020204" pitchFamily="34" charset="0"/>
                <a:cs typeface="Arial" panose="020B0604020202020204" pitchFamily="34" charset="0"/>
              </a:rPr>
              <a:t> receptors </a:t>
            </a:r>
            <a:r>
              <a:rPr lang="en-US" sz="2800" dirty="0">
                <a:solidFill>
                  <a:schemeClr val="tx1"/>
                </a:solidFill>
                <a:latin typeface="Arial" panose="020B0604020202020204" pitchFamily="34" charset="0"/>
                <a:cs typeface="Arial" panose="020B0604020202020204" pitchFamily="34" charset="0"/>
              </a:rPr>
              <a:t>&amp;</a:t>
            </a:r>
            <a:endParaRPr lang="en-US" sz="28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useful </a:t>
            </a:r>
            <a:r>
              <a:rPr lang="en-US" sz="2800" dirty="0">
                <a:solidFill>
                  <a:schemeClr val="tx1"/>
                </a:solidFill>
                <a:latin typeface="Arial" panose="020B0604020202020204" pitchFamily="34" charset="0"/>
                <a:cs typeface="Arial" panose="020B0604020202020204" pitchFamily="34" charset="0"/>
              </a:rPr>
              <a:t>in the treatment of Cushing's syndrome.</a:t>
            </a:r>
          </a:p>
          <a:p>
            <a:pPr marL="0" indent="0">
              <a:lnSpc>
                <a:spcPct val="150000"/>
              </a:lnSpc>
              <a:buNone/>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26</a:t>
            </a:fld>
            <a:endParaRPr lang="en-US"/>
          </a:p>
        </p:txBody>
      </p:sp>
    </p:spTree>
    <p:extLst>
      <p:ext uri="{BB962C8B-B14F-4D97-AF65-F5344CB8AC3E}">
        <p14:creationId xmlns:p14="http://schemas.microsoft.com/office/powerpoint/2010/main" val="1548923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953" y="387179"/>
            <a:ext cx="10058400" cy="6196600"/>
          </a:xfrm>
        </p:spPr>
        <p:txBody>
          <a:bodyPr>
            <a:normAutofit/>
          </a:bodyPr>
          <a:lstStyle/>
          <a:p>
            <a:pPr marL="0" indent="0">
              <a:lnSpc>
                <a:spcPct val="150000"/>
              </a:lnSpc>
              <a:buNone/>
            </a:pPr>
            <a:r>
              <a:rPr lang="en-US" sz="2800" b="1" dirty="0" smtClean="0">
                <a:latin typeface="Arial" panose="020B0604020202020204" pitchFamily="34" charset="0"/>
                <a:cs typeface="Arial" panose="020B0604020202020204" pitchFamily="34" charset="0"/>
              </a:rPr>
              <a:t>  </a:t>
            </a:r>
            <a:r>
              <a:rPr lang="en-US" sz="2800" b="1" dirty="0" smtClean="0">
                <a:solidFill>
                  <a:schemeClr val="accent2"/>
                </a:solidFill>
                <a:latin typeface="Arial" panose="020B0604020202020204" pitchFamily="34" charset="0"/>
                <a:cs typeface="Arial" panose="020B0604020202020204" pitchFamily="34" charset="0"/>
              </a:rPr>
              <a:t>B. Synthesis inhibitors:</a:t>
            </a:r>
          </a:p>
          <a:p>
            <a:pPr marL="0" indent="0">
              <a:lnSpc>
                <a:spcPct val="150000"/>
              </a:lnSpc>
              <a:buNone/>
            </a:pPr>
            <a:endParaRPr lang="en-US" sz="1200" b="1" dirty="0" smtClean="0">
              <a:solidFill>
                <a:schemeClr val="accent2"/>
              </a:solidFill>
              <a:latin typeface="Arial" panose="020B0604020202020204" pitchFamily="34" charset="0"/>
              <a:cs typeface="Arial" panose="020B0604020202020204" pitchFamily="34" charset="0"/>
            </a:endParaRPr>
          </a:p>
          <a:p>
            <a:pPr>
              <a:lnSpc>
                <a:spcPct val="150000"/>
              </a:lnSpc>
            </a:pPr>
            <a:r>
              <a:rPr lang="en-US" sz="2800" b="1" dirty="0">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Ketoconazole</a:t>
            </a:r>
            <a:r>
              <a:rPr lang="en-US" sz="2800" b="1" dirty="0" smtClean="0">
                <a:latin typeface="Arial" panose="020B0604020202020204" pitchFamily="34" charset="0"/>
                <a:cs typeface="Arial" panose="020B0604020202020204" pitchFamily="34" charset="0"/>
              </a:rPr>
              <a:t> </a:t>
            </a:r>
            <a:r>
              <a:rPr lang="en-US" sz="2800" b="1" dirty="0">
                <a:solidFill>
                  <a:schemeClr val="accent4">
                    <a:lumMod val="50000"/>
                  </a:schemeClr>
                </a:solidFill>
                <a:latin typeface="Arial" panose="020B0604020202020204" pitchFamily="34" charset="0"/>
                <a:cs typeface="Arial" panose="020B0604020202020204" pitchFamily="34" charset="0"/>
              </a:rPr>
              <a:t>(anti fungal)</a:t>
            </a:r>
            <a:endParaRPr lang="en-US" sz="2800" b="1" dirty="0" smtClean="0">
              <a:latin typeface="Arial" panose="020B0604020202020204" pitchFamily="34" charset="0"/>
              <a:cs typeface="Arial" panose="020B0604020202020204" pitchFamily="34" charset="0"/>
            </a:endParaRPr>
          </a:p>
          <a:p>
            <a:pPr marL="0" indent="0">
              <a:lnSpc>
                <a:spcPct val="150000"/>
              </a:lnSpc>
              <a:buNone/>
            </a:pP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Clinical uses:</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Adrenal cancer</a:t>
            </a:r>
            <a:r>
              <a:rPr lang="en-US" sz="2800" dirty="0" smtClean="0">
                <a:solidFill>
                  <a:schemeClr val="tx1"/>
                </a:solidFill>
                <a:latin typeface="Arial" panose="020B0604020202020204" pitchFamily="34" charset="0"/>
                <a:cs typeface="Arial" panose="020B0604020202020204" pitchFamily="34" charset="0"/>
              </a:rPr>
              <a:t>, when surgical therapy is impractical or </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       unsuccessful because of metastasis.</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27</a:t>
            </a:fld>
            <a:endParaRPr lang="en-US"/>
          </a:p>
        </p:txBody>
      </p:sp>
    </p:spTree>
    <p:extLst>
      <p:ext uri="{BB962C8B-B14F-4D97-AF65-F5344CB8AC3E}">
        <p14:creationId xmlns:p14="http://schemas.microsoft.com/office/powerpoint/2010/main" val="1550368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040" y="85725"/>
            <a:ext cx="10147797" cy="6546429"/>
          </a:xfrm>
        </p:spPr>
        <p:txBody>
          <a:bodyPr>
            <a:normAutofit lnSpcReduction="10000"/>
          </a:bodyPr>
          <a:lstStyle/>
          <a:p>
            <a:pPr marL="0" indent="0">
              <a:lnSpc>
                <a:spcPct val="150000"/>
              </a:lnSpc>
              <a:buNone/>
            </a:pPr>
            <a:r>
              <a:rPr lang="en-US" sz="2800" b="1" dirty="0" smtClean="0">
                <a:solidFill>
                  <a:schemeClr val="accent4">
                    <a:lumMod val="50000"/>
                  </a:schemeClr>
                </a:solidFill>
                <a:latin typeface="Arial" panose="020B0604020202020204" pitchFamily="34" charset="0"/>
                <a:cs typeface="Arial" panose="020B0604020202020204" pitchFamily="34" charset="0"/>
              </a:rPr>
              <a:t>Ketoconazole :</a:t>
            </a:r>
          </a:p>
          <a:p>
            <a:pPr marL="0" indent="0">
              <a:lnSpc>
                <a:spcPct val="150000"/>
              </a:lnSpc>
              <a:buNone/>
            </a:pPr>
            <a:r>
              <a:rPr lang="en-US" sz="2800" b="1" dirty="0" smtClean="0">
                <a:solidFill>
                  <a:schemeClr val="accent2"/>
                </a:solidFill>
                <a:latin typeface="Arial" panose="020B0604020202020204" pitchFamily="34" charset="0"/>
                <a:cs typeface="Arial" panose="020B0604020202020204" pitchFamily="34" charset="0"/>
              </a:rPr>
              <a:t>Mechanism of Action: </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It inhibits the cytochrome p450 enzymes necessary for the synthesis of all steroids </a:t>
            </a:r>
            <a:r>
              <a:rPr lang="en-US" sz="2800" dirty="0">
                <a:solidFill>
                  <a:schemeClr val="tx1"/>
                </a:solidFill>
                <a:latin typeface="Arial" panose="020B0604020202020204" pitchFamily="34" charset="0"/>
                <a:cs typeface="Arial" panose="020B0604020202020204" pitchFamily="34" charset="0"/>
              </a:rPr>
              <a:t>&amp; is </a:t>
            </a:r>
            <a:r>
              <a:rPr lang="en-US" sz="2800" dirty="0" smtClean="0">
                <a:solidFill>
                  <a:schemeClr val="tx1"/>
                </a:solidFill>
                <a:latin typeface="Arial" panose="020B0604020202020204" pitchFamily="34" charset="0"/>
                <a:cs typeface="Arial" panose="020B0604020202020204" pitchFamily="34" charset="0"/>
              </a:rPr>
              <a:t>used in a no. of conditions in which reduced steroid level are desirable such as:</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1. Adrenal carcinoma</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2. </a:t>
            </a:r>
            <a:r>
              <a:rPr lang="en-US" sz="2800" dirty="0" err="1" smtClean="0">
                <a:solidFill>
                  <a:schemeClr val="tx1"/>
                </a:solidFill>
                <a:latin typeface="Arial" panose="020B0604020202020204" pitchFamily="34" charset="0"/>
                <a:cs typeface="Arial" panose="020B0604020202020204" pitchFamily="34" charset="0"/>
              </a:rPr>
              <a:t>Hirsutism</a:t>
            </a:r>
            <a:endParaRPr lang="en-US" sz="28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3. Breast cancer</a:t>
            </a:r>
          </a:p>
          <a:p>
            <a:pPr marL="0" indent="0">
              <a:lnSpc>
                <a:spcPct val="150000"/>
              </a:lnSpc>
              <a:buNone/>
            </a:pPr>
            <a:r>
              <a:rPr lang="en-US" sz="2800" dirty="0" smtClean="0">
                <a:solidFill>
                  <a:schemeClr val="tx1"/>
                </a:solidFill>
                <a:latin typeface="Arial" panose="020B0604020202020204" pitchFamily="34" charset="0"/>
                <a:cs typeface="Arial" panose="020B0604020202020204" pitchFamily="34" charset="0"/>
              </a:rPr>
              <a:t>4. Prostate cancer.</a:t>
            </a:r>
          </a:p>
        </p:txBody>
      </p:sp>
      <p:sp>
        <p:nvSpPr>
          <p:cNvPr id="2" name="Slide Number Placeholder 1"/>
          <p:cNvSpPr>
            <a:spLocks noGrp="1"/>
          </p:cNvSpPr>
          <p:nvPr>
            <p:ph type="sldNum" sz="quarter" idx="12"/>
          </p:nvPr>
        </p:nvSpPr>
        <p:spPr/>
        <p:txBody>
          <a:bodyPr/>
          <a:lstStyle/>
          <a:p>
            <a:fld id="{3C6E9D76-D293-4F90-A411-38BF9142FEDD}" type="slidenum">
              <a:rPr lang="en-US" smtClean="0"/>
              <a:t>28</a:t>
            </a:fld>
            <a:endParaRPr lang="en-US"/>
          </a:p>
        </p:txBody>
      </p:sp>
    </p:spTree>
    <p:extLst>
      <p:ext uri="{BB962C8B-B14F-4D97-AF65-F5344CB8AC3E}">
        <p14:creationId xmlns:p14="http://schemas.microsoft.com/office/powerpoint/2010/main" val="3363648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6E9D76-D293-4F90-A411-38BF9142FEDD}" type="slidenum">
              <a:rPr lang="en-US" smtClean="0"/>
              <a:t>3</a:t>
            </a:fld>
            <a:endParaRPr lang="en-US"/>
          </a:p>
        </p:txBody>
      </p:sp>
      <p:grpSp>
        <p:nvGrpSpPr>
          <p:cNvPr id="8" name="Group 7"/>
          <p:cNvGrpSpPr/>
          <p:nvPr/>
        </p:nvGrpSpPr>
        <p:grpSpPr>
          <a:xfrm>
            <a:off x="130002" y="1429089"/>
            <a:ext cx="9144000" cy="4977398"/>
            <a:chOff x="130002" y="1483862"/>
            <a:chExt cx="9144000" cy="4977398"/>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7060" b="953"/>
            <a:stretch/>
          </p:blipFill>
          <p:spPr>
            <a:xfrm>
              <a:off x="130002" y="1483862"/>
              <a:ext cx="9144000" cy="4942116"/>
            </a:xfrm>
            <a:prstGeom prst="rect">
              <a:avLst/>
            </a:prstGeom>
          </p:spPr>
        </p:pic>
        <p:sp>
          <p:nvSpPr>
            <p:cNvPr id="6" name="TextBox 5"/>
            <p:cNvSpPr txBox="1"/>
            <p:nvPr/>
          </p:nvSpPr>
          <p:spPr>
            <a:xfrm>
              <a:off x="8137415" y="6091928"/>
              <a:ext cx="906496" cy="369332"/>
            </a:xfrm>
            <a:prstGeom prst="rect">
              <a:avLst/>
            </a:prstGeom>
            <a:solidFill>
              <a:schemeClr val="bg1"/>
            </a:solidFill>
          </p:spPr>
          <p:txBody>
            <a:bodyPr wrap="square" rtlCol="0">
              <a:spAutoFit/>
            </a:bodyPr>
            <a:lstStyle/>
            <a:p>
              <a:endParaRPr lang="en-US" dirty="0" smtClean="0"/>
            </a:p>
          </p:txBody>
        </p:sp>
      </p:grpSp>
      <p:sp>
        <p:nvSpPr>
          <p:cNvPr id="7" name="TextBox 6"/>
          <p:cNvSpPr txBox="1"/>
          <p:nvPr/>
        </p:nvSpPr>
        <p:spPr>
          <a:xfrm>
            <a:off x="293914" y="468085"/>
            <a:ext cx="6093305" cy="523220"/>
          </a:xfrm>
          <a:prstGeom prst="rect">
            <a:avLst/>
          </a:prstGeom>
          <a:solidFill>
            <a:schemeClr val="accent1">
              <a:lumMod val="40000"/>
              <a:lumOff val="60000"/>
            </a:schemeClr>
          </a:solidFill>
        </p:spPr>
        <p:txBody>
          <a:bodyPr wrap="square" rtlCol="0">
            <a:spAutoFit/>
          </a:bodyPr>
          <a:lstStyle/>
          <a:p>
            <a:r>
              <a:rPr lang="en-US" sz="2800" dirty="0" smtClean="0"/>
              <a:t>Biosynthesis of adrenal hormones</a:t>
            </a:r>
            <a:endParaRPr lang="en-US" sz="2800" dirty="0"/>
          </a:p>
        </p:txBody>
      </p:sp>
    </p:spTree>
    <p:extLst>
      <p:ext uri="{BB962C8B-B14F-4D97-AF65-F5344CB8AC3E}">
        <p14:creationId xmlns:p14="http://schemas.microsoft.com/office/powerpoint/2010/main" val="616074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471" y="111512"/>
            <a:ext cx="10576868" cy="6746488"/>
          </a:xfrm>
        </p:spPr>
        <p:txBody>
          <a:bodyPr>
            <a:normAutofit/>
          </a:bodyPr>
          <a:lstStyle/>
          <a:p>
            <a:pPr marL="457200" lvl="1" indent="0">
              <a:lnSpc>
                <a:spcPct val="160000"/>
              </a:lnSpc>
              <a:buNone/>
            </a:pPr>
            <a:r>
              <a:rPr lang="en-US" sz="2800" b="1" dirty="0" smtClean="0">
                <a:solidFill>
                  <a:schemeClr val="tx1"/>
                </a:solidFill>
                <a:latin typeface="Arial" panose="020B0604020202020204" pitchFamily="34" charset="0"/>
                <a:cs typeface="Arial" panose="020B0604020202020204" pitchFamily="34" charset="0"/>
              </a:rPr>
              <a:t>1.  Glucocorticoids:</a:t>
            </a:r>
          </a:p>
          <a:p>
            <a:pPr marL="457200" lvl="1" indent="0">
              <a:lnSpc>
                <a:spcPct val="160000"/>
              </a:lnSpc>
              <a:buNone/>
            </a:pPr>
            <a:r>
              <a:rPr lang="en-US" sz="2800" b="1" dirty="0" smtClean="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They have important effects on intermediary metabolism, catabolism, immune responses, growth &amp; inflammation.</a:t>
            </a:r>
          </a:p>
          <a:p>
            <a:pPr marL="457200" lvl="1" indent="0">
              <a:lnSpc>
                <a:spcPct val="160000"/>
              </a:lnSpc>
              <a:buNone/>
            </a:pPr>
            <a:endParaRPr lang="en-US" sz="1300" dirty="0" smtClean="0">
              <a:solidFill>
                <a:schemeClr val="tx1"/>
              </a:solidFill>
              <a:latin typeface="Arial" panose="020B0604020202020204" pitchFamily="34" charset="0"/>
              <a:cs typeface="Arial" panose="020B0604020202020204" pitchFamily="34" charset="0"/>
            </a:endParaRPr>
          </a:p>
          <a:p>
            <a:pPr marL="457200" lvl="1" indent="0">
              <a:lnSpc>
                <a:spcPct val="160000"/>
              </a:lnSpc>
              <a:buNone/>
            </a:pPr>
            <a:r>
              <a:rPr lang="en-US" sz="2800" b="1" dirty="0" smtClean="0">
                <a:solidFill>
                  <a:schemeClr val="tx1"/>
                </a:solidFill>
                <a:latin typeface="Arial" panose="020B0604020202020204" pitchFamily="34" charset="0"/>
                <a:cs typeface="Arial" panose="020B0604020202020204" pitchFamily="34" charset="0"/>
              </a:rPr>
              <a:t>2.  Mineralocorticoids:</a:t>
            </a:r>
          </a:p>
          <a:p>
            <a:pPr marL="457200" lvl="1" indent="0">
              <a:lnSpc>
                <a:spcPct val="160000"/>
              </a:lnSpc>
              <a:buNone/>
            </a:pPr>
            <a:r>
              <a:rPr lang="en-US" sz="2800" dirty="0" smtClean="0">
                <a:solidFill>
                  <a:schemeClr val="tx1"/>
                </a:solidFill>
                <a:latin typeface="Arial" panose="020B0604020202020204" pitchFamily="34" charset="0"/>
                <a:cs typeface="Arial" panose="020B0604020202020204" pitchFamily="34" charset="0"/>
              </a:rPr>
              <a:t>      They have </a:t>
            </a:r>
            <a:r>
              <a:rPr lang="en-US" sz="2800" b="1" dirty="0" smtClean="0">
                <a:solidFill>
                  <a:schemeClr val="tx1"/>
                </a:solidFill>
                <a:latin typeface="Arial" panose="020B0604020202020204" pitchFamily="34" charset="0"/>
                <a:cs typeface="Arial" panose="020B0604020202020204" pitchFamily="34" charset="0"/>
              </a:rPr>
              <a:t>salt retaining activity </a:t>
            </a:r>
            <a:r>
              <a:rPr lang="en-US" sz="2800" dirty="0" smtClean="0">
                <a:solidFill>
                  <a:schemeClr val="tx1"/>
                </a:solidFill>
                <a:latin typeface="Arial" panose="020B0604020202020204" pitchFamily="34" charset="0"/>
                <a:cs typeface="Arial" panose="020B0604020202020204" pitchFamily="34" charset="0"/>
              </a:rPr>
              <a:t>which regulate sodium </a:t>
            </a:r>
            <a:r>
              <a:rPr lang="en-US" sz="2800" dirty="0">
                <a:solidFill>
                  <a:schemeClr val="tx1"/>
                </a:solidFill>
                <a:latin typeface="Arial" panose="020B0604020202020204" pitchFamily="34" charset="0"/>
                <a:cs typeface="Arial" panose="020B0604020202020204" pitchFamily="34" charset="0"/>
              </a:rPr>
              <a:t>&amp; potassium reabsorption in the </a:t>
            </a:r>
            <a:r>
              <a:rPr lang="en-US" sz="2800" dirty="0" smtClean="0">
                <a:solidFill>
                  <a:schemeClr val="tx1"/>
                </a:solidFill>
                <a:latin typeface="Arial" panose="020B0604020202020204" pitchFamily="34" charset="0"/>
                <a:cs typeface="Arial" panose="020B0604020202020204" pitchFamily="34" charset="0"/>
              </a:rPr>
              <a:t>collecting tubules </a:t>
            </a:r>
            <a:r>
              <a:rPr lang="en-US" sz="2800" dirty="0">
                <a:solidFill>
                  <a:schemeClr val="tx1"/>
                </a:solidFill>
                <a:latin typeface="Arial" panose="020B0604020202020204" pitchFamily="34" charset="0"/>
                <a:cs typeface="Arial" panose="020B0604020202020204" pitchFamily="34" charset="0"/>
              </a:rPr>
              <a:t>of the kidney.</a:t>
            </a:r>
          </a:p>
          <a:p>
            <a:pPr marL="457200" lvl="1" indent="0">
              <a:lnSpc>
                <a:spcPct val="160000"/>
              </a:lnSpc>
              <a:buNone/>
            </a:pPr>
            <a:endParaRPr lang="en-US" sz="2800" dirty="0" smtClean="0">
              <a:solidFill>
                <a:schemeClr val="tx1"/>
              </a:solidFill>
              <a:latin typeface="Arial" panose="020B0604020202020204" pitchFamily="34" charset="0"/>
              <a:cs typeface="Arial" panose="020B0604020202020204" pitchFamily="34" charset="0"/>
            </a:endParaRPr>
          </a:p>
          <a:p>
            <a:pPr marL="457200" lvl="1" indent="0">
              <a:lnSpc>
                <a:spcPct val="16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4</a:t>
            </a:fld>
            <a:endParaRPr lang="en-US"/>
          </a:p>
        </p:txBody>
      </p:sp>
    </p:spTree>
    <p:extLst>
      <p:ext uri="{BB962C8B-B14F-4D97-AF65-F5344CB8AC3E}">
        <p14:creationId xmlns:p14="http://schemas.microsoft.com/office/powerpoint/2010/main" val="1862907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tretch>
            <a:fillRect/>
          </a:stretch>
        </p:blipFill>
        <p:spPr>
          <a:xfrm>
            <a:off x="239494" y="0"/>
            <a:ext cx="10245686" cy="6940626"/>
          </a:xfrm>
          <a:prstGeom prst="rect">
            <a:avLst/>
          </a:prstGeom>
        </p:spPr>
      </p:pic>
      <p:sp>
        <p:nvSpPr>
          <p:cNvPr id="2" name="Slide Number Placeholder 1"/>
          <p:cNvSpPr>
            <a:spLocks noGrp="1"/>
          </p:cNvSpPr>
          <p:nvPr>
            <p:ph type="sldNum" sz="quarter" idx="12"/>
          </p:nvPr>
        </p:nvSpPr>
        <p:spPr/>
        <p:txBody>
          <a:bodyPr/>
          <a:lstStyle/>
          <a:p>
            <a:fld id="{3C6E9D76-D293-4F90-A411-38BF9142FEDD}" type="slidenum">
              <a:rPr lang="en-US" smtClean="0"/>
              <a:t>5</a:t>
            </a:fld>
            <a:endParaRPr lang="en-US"/>
          </a:p>
        </p:txBody>
      </p:sp>
      <p:cxnSp>
        <p:nvCxnSpPr>
          <p:cNvPr id="5" name="Straight Connector 4"/>
          <p:cNvCxnSpPr/>
          <p:nvPr/>
        </p:nvCxnSpPr>
        <p:spPr>
          <a:xfrm flipV="1">
            <a:off x="1876926" y="5017167"/>
            <a:ext cx="2923674" cy="120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01579" y="5374106"/>
            <a:ext cx="2737184" cy="401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536473" y="5989487"/>
            <a:ext cx="2737184" cy="401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319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0329" y="172994"/>
            <a:ext cx="8596668" cy="1320800"/>
          </a:xfrm>
        </p:spPr>
        <p:txBody>
          <a:bodyPr>
            <a:normAutofit fontScale="90000"/>
          </a:bodyPr>
          <a:lstStyle/>
          <a:p>
            <a:r>
              <a:rPr lang="en-US" b="1" dirty="0" smtClean="0">
                <a:solidFill>
                  <a:srgbClr val="FF0000"/>
                </a:solidFill>
                <a:latin typeface="Arial" panose="020B0604020202020204" pitchFamily="34" charset="0"/>
                <a:cs typeface="Arial" panose="020B0604020202020204" pitchFamily="34" charset="0"/>
              </a:rPr>
              <a:t>Pharmacodynamics</a:t>
            </a:r>
            <a:br>
              <a:rPr lang="en-US" b="1" dirty="0" smtClean="0">
                <a:solidFill>
                  <a:srgbClr val="FF0000"/>
                </a:solidFill>
                <a:latin typeface="Arial" panose="020B0604020202020204" pitchFamily="34" charset="0"/>
                <a:cs typeface="Arial" panose="020B0604020202020204" pitchFamily="34" charset="0"/>
              </a:rPr>
            </a:br>
            <a:r>
              <a:rPr lang="en-US" b="1" dirty="0" smtClean="0">
                <a:solidFill>
                  <a:srgbClr val="00B0F0"/>
                </a:solidFill>
                <a:latin typeface="Arial" panose="020B0604020202020204" pitchFamily="34" charset="0"/>
                <a:cs typeface="Arial" panose="020B0604020202020204" pitchFamily="34" charset="0"/>
              </a:rPr>
              <a:t>A. Mechanism </a:t>
            </a:r>
            <a:r>
              <a:rPr lang="en-US" b="1" dirty="0">
                <a:solidFill>
                  <a:srgbClr val="00B0F0"/>
                </a:solidFill>
                <a:latin typeface="Arial" panose="020B0604020202020204" pitchFamily="34" charset="0"/>
                <a:cs typeface="Arial" panose="020B0604020202020204" pitchFamily="34" charset="0"/>
              </a:rPr>
              <a:t>of </a:t>
            </a:r>
            <a:r>
              <a:rPr lang="en-US" b="1" dirty="0" smtClean="0">
                <a:solidFill>
                  <a:srgbClr val="00B0F0"/>
                </a:solidFill>
                <a:latin typeface="Arial" panose="020B0604020202020204" pitchFamily="34" charset="0"/>
                <a:cs typeface="Arial" panose="020B0604020202020204" pitchFamily="34" charset="0"/>
              </a:rPr>
              <a:t>Action</a:t>
            </a:r>
            <a:r>
              <a:rPr lang="en-US" b="1" dirty="0">
                <a:solidFill>
                  <a:srgbClr val="FF0000"/>
                </a:solidFill>
                <a:latin typeface="Arial" panose="020B0604020202020204" pitchFamily="34" charset="0"/>
                <a:cs typeface="Arial" panose="020B0604020202020204" pitchFamily="34" charset="0"/>
              </a:rPr>
              <a:t/>
            </a:r>
            <a:br>
              <a:rPr lang="en-US" b="1" dirty="0">
                <a:solidFill>
                  <a:srgbClr val="FF0000"/>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6885" y="1612231"/>
            <a:ext cx="9288378" cy="5221705"/>
          </a:xfrm>
        </p:spPr>
        <p:txBody>
          <a:bodyPr>
            <a:normAutofit lnSpcReduction="10000"/>
          </a:bodyPr>
          <a:lstStyle/>
          <a:p>
            <a:pPr>
              <a:lnSpc>
                <a:spcPct val="150000"/>
              </a:lnSpc>
            </a:pPr>
            <a:r>
              <a:rPr lang="en-US" sz="2800" dirty="0" smtClean="0">
                <a:solidFill>
                  <a:schemeClr val="tx1"/>
                </a:solidFill>
                <a:latin typeface="Arial" panose="020B0604020202020204" pitchFamily="34" charset="0"/>
                <a:cs typeface="Arial" panose="020B0604020202020204" pitchFamily="34" charset="0"/>
              </a:rPr>
              <a:t>Corticosteroid is present in the blood bound to the </a:t>
            </a:r>
            <a:r>
              <a:rPr lang="en-US" sz="2800" b="1" dirty="0" smtClean="0">
                <a:solidFill>
                  <a:schemeClr val="tx1"/>
                </a:solidFill>
                <a:latin typeface="Arial" panose="020B0604020202020204" pitchFamily="34" charset="0"/>
                <a:cs typeface="Arial" panose="020B0604020202020204" pitchFamily="34" charset="0"/>
              </a:rPr>
              <a:t>corticosteroid binding globulin </a:t>
            </a:r>
            <a:r>
              <a:rPr lang="en-US" sz="2800" dirty="0" smtClean="0">
                <a:solidFill>
                  <a:schemeClr val="tx1"/>
                </a:solidFill>
                <a:latin typeface="Arial" panose="020B0604020202020204" pitchFamily="34" charset="0"/>
                <a:cs typeface="Arial" panose="020B0604020202020204" pitchFamily="34" charset="0"/>
              </a:rPr>
              <a:t>(CBG) </a:t>
            </a:r>
            <a:r>
              <a:rPr lang="en-US" sz="2800" dirty="0">
                <a:solidFill>
                  <a:schemeClr val="tx1"/>
                </a:solidFill>
                <a:latin typeface="Arial" panose="020B0604020202020204" pitchFamily="34" charset="0"/>
                <a:cs typeface="Arial" panose="020B0604020202020204" pitchFamily="34" charset="0"/>
              </a:rPr>
              <a:t>&amp; enters </a:t>
            </a:r>
            <a:r>
              <a:rPr lang="en-US" sz="2800" dirty="0" smtClean="0">
                <a:solidFill>
                  <a:schemeClr val="tx1"/>
                </a:solidFill>
                <a:latin typeface="Arial" panose="020B0604020202020204" pitchFamily="34" charset="0"/>
                <a:cs typeface="Arial" panose="020B0604020202020204" pitchFamily="34" charset="0"/>
              </a:rPr>
              <a:t>the cell as the free molecule.</a:t>
            </a:r>
          </a:p>
          <a:p>
            <a:pPr>
              <a:lnSpc>
                <a:spcPct val="150000"/>
              </a:lnSpc>
            </a:pPr>
            <a:r>
              <a:rPr lang="en-US" sz="2800" dirty="0" smtClean="0">
                <a:solidFill>
                  <a:schemeClr val="tx1"/>
                </a:solidFill>
                <a:latin typeface="Arial" panose="020B0604020202020204" pitchFamily="34" charset="0"/>
                <a:cs typeface="Arial" panose="020B0604020202020204" pitchFamily="34" charset="0"/>
              </a:rPr>
              <a:t>The intracellular receptor (R) is bound to the stabilizing proteins, including heat shock protein 90 (Hsp90) </a:t>
            </a:r>
            <a:r>
              <a:rPr lang="en-US" sz="2800" dirty="0">
                <a:solidFill>
                  <a:schemeClr val="tx1"/>
                </a:solidFill>
                <a:latin typeface="Arial" panose="020B0604020202020204" pitchFamily="34" charset="0"/>
                <a:cs typeface="Arial" panose="020B0604020202020204" pitchFamily="34" charset="0"/>
              </a:rPr>
              <a:t>&amp; several </a:t>
            </a:r>
            <a:r>
              <a:rPr lang="en-US" sz="2800" dirty="0" smtClean="0">
                <a:solidFill>
                  <a:schemeClr val="tx1"/>
                </a:solidFill>
                <a:latin typeface="Arial" panose="020B0604020202020204" pitchFamily="34" charset="0"/>
                <a:cs typeface="Arial" panose="020B0604020202020204" pitchFamily="34" charset="0"/>
              </a:rPr>
              <a:t>others(X). When the complex binds a molecule of steroid, the Hsp90 </a:t>
            </a:r>
            <a:r>
              <a:rPr lang="en-US" sz="2800" dirty="0">
                <a:solidFill>
                  <a:schemeClr val="tx1"/>
                </a:solidFill>
                <a:latin typeface="Arial" panose="020B0604020202020204" pitchFamily="34" charset="0"/>
                <a:cs typeface="Arial" panose="020B0604020202020204" pitchFamily="34" charset="0"/>
              </a:rPr>
              <a:t>&amp; associated </a:t>
            </a:r>
            <a:r>
              <a:rPr lang="en-US" sz="2800" dirty="0" smtClean="0">
                <a:solidFill>
                  <a:schemeClr val="tx1"/>
                </a:solidFill>
                <a:latin typeface="Arial" panose="020B0604020202020204" pitchFamily="34" charset="0"/>
                <a:cs typeface="Arial" panose="020B0604020202020204" pitchFamily="34" charset="0"/>
              </a:rPr>
              <a:t>molecules are released. </a:t>
            </a:r>
          </a:p>
          <a:p>
            <a:pPr marL="0" indent="0">
              <a:buNone/>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latin typeface="Arial" panose="020B0604020202020204" pitchFamily="34" charset="0"/>
                <a:cs typeface="Arial" panose="020B0604020202020204" pitchFamily="34" charset="0"/>
              </a:rPr>
              <a:t>6</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166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33" y="450937"/>
            <a:ext cx="10133556" cy="6407063"/>
          </a:xfrm>
        </p:spPr>
        <p:txBody>
          <a:bodyPr>
            <a:normAutofit/>
          </a:bodyPr>
          <a:lstStyle/>
          <a:p>
            <a:pPr marL="640080" lvl="8" indent="-457200">
              <a:lnSpc>
                <a:spcPct val="150000"/>
              </a:lnSpc>
            </a:pPr>
            <a:r>
              <a:rPr lang="en-US" sz="2800" dirty="0" smtClean="0">
                <a:solidFill>
                  <a:schemeClr val="tx1"/>
                </a:solidFill>
                <a:latin typeface="Arial" panose="020B0604020202020204" pitchFamily="34" charset="0"/>
                <a:cs typeface="Arial" panose="020B0604020202020204" pitchFamily="34" charset="0"/>
              </a:rPr>
              <a:t>The Steroid– R complex enters the nucleus as a dimer, binds to the </a:t>
            </a:r>
            <a:r>
              <a:rPr lang="en-US" sz="2800" b="1" dirty="0" smtClean="0">
                <a:solidFill>
                  <a:schemeClr val="tx1"/>
                </a:solidFill>
                <a:latin typeface="Arial" panose="020B0604020202020204" pitchFamily="34" charset="0"/>
                <a:cs typeface="Arial" panose="020B0604020202020204" pitchFamily="34" charset="0"/>
              </a:rPr>
              <a:t>glucocorticoid response element </a:t>
            </a:r>
            <a:r>
              <a:rPr lang="en-US" sz="2800" dirty="0" smtClean="0">
                <a:solidFill>
                  <a:schemeClr val="tx1"/>
                </a:solidFill>
                <a:latin typeface="Arial" panose="020B0604020202020204" pitchFamily="34" charset="0"/>
                <a:cs typeface="Arial" panose="020B0604020202020204" pitchFamily="34" charset="0"/>
              </a:rPr>
              <a:t>(GRE) on the gene </a:t>
            </a:r>
            <a:r>
              <a:rPr lang="en-US" sz="2800" dirty="0">
                <a:solidFill>
                  <a:schemeClr val="tx1"/>
                </a:solidFill>
                <a:latin typeface="Arial" panose="020B0604020202020204" pitchFamily="34" charset="0"/>
                <a:cs typeface="Arial" panose="020B0604020202020204" pitchFamily="34" charset="0"/>
              </a:rPr>
              <a:t>&amp; regulates </a:t>
            </a:r>
            <a:r>
              <a:rPr lang="en-US" sz="2800" dirty="0" smtClean="0">
                <a:solidFill>
                  <a:schemeClr val="tx1"/>
                </a:solidFill>
                <a:latin typeface="Arial" panose="020B0604020202020204" pitchFamily="34" charset="0"/>
                <a:cs typeface="Arial" panose="020B0604020202020204" pitchFamily="34" charset="0"/>
              </a:rPr>
              <a:t>gene transcription by RNA polymerase II </a:t>
            </a:r>
            <a:r>
              <a:rPr lang="en-US" sz="2800" dirty="0">
                <a:solidFill>
                  <a:schemeClr val="tx1"/>
                </a:solidFill>
                <a:latin typeface="Arial" panose="020B0604020202020204" pitchFamily="34" charset="0"/>
                <a:cs typeface="Arial" panose="020B0604020202020204" pitchFamily="34" charset="0"/>
              </a:rPr>
              <a:t>&amp; associated </a:t>
            </a:r>
            <a:r>
              <a:rPr lang="en-US" sz="2800" dirty="0" smtClean="0">
                <a:solidFill>
                  <a:schemeClr val="tx1"/>
                </a:solidFill>
                <a:latin typeface="Arial" panose="020B0604020202020204" pitchFamily="34" charset="0"/>
                <a:cs typeface="Arial" panose="020B0604020202020204" pitchFamily="34" charset="0"/>
              </a:rPr>
              <a:t>transcription factors.</a:t>
            </a:r>
          </a:p>
          <a:p>
            <a:pPr marL="640080" lvl="8" indent="-457200">
              <a:lnSpc>
                <a:spcPct val="150000"/>
              </a:lnSpc>
            </a:pPr>
            <a:endParaRPr lang="en-US" dirty="0" smtClean="0">
              <a:solidFill>
                <a:schemeClr val="tx1"/>
              </a:solidFill>
              <a:latin typeface="Arial" panose="020B0604020202020204" pitchFamily="34" charset="0"/>
              <a:cs typeface="Arial" panose="020B0604020202020204" pitchFamily="34" charset="0"/>
            </a:endParaRPr>
          </a:p>
          <a:p>
            <a:pPr marL="640080" lvl="8" indent="-457200">
              <a:lnSpc>
                <a:spcPct val="150000"/>
              </a:lnSpc>
            </a:pPr>
            <a:r>
              <a:rPr lang="en-US" sz="2800" dirty="0" smtClean="0">
                <a:solidFill>
                  <a:schemeClr val="tx1"/>
                </a:solidFill>
                <a:latin typeface="Arial" panose="020B0604020202020204" pitchFamily="34" charset="0"/>
                <a:cs typeface="Arial" panose="020B0604020202020204" pitchFamily="34" charset="0"/>
              </a:rPr>
              <a:t>The resulting mRNA is edited </a:t>
            </a:r>
            <a:r>
              <a:rPr lang="en-US" sz="2800" dirty="0">
                <a:solidFill>
                  <a:schemeClr val="tx1"/>
                </a:solidFill>
                <a:latin typeface="Arial" panose="020B0604020202020204" pitchFamily="34" charset="0"/>
                <a:cs typeface="Arial" panose="020B0604020202020204" pitchFamily="34" charset="0"/>
              </a:rPr>
              <a:t>&amp; exported </a:t>
            </a:r>
            <a:r>
              <a:rPr lang="en-US" sz="2800" dirty="0" smtClean="0">
                <a:solidFill>
                  <a:schemeClr val="tx1"/>
                </a:solidFill>
                <a:latin typeface="Arial" panose="020B0604020202020204" pitchFamily="34" charset="0"/>
                <a:cs typeface="Arial" panose="020B0604020202020204" pitchFamily="34" charset="0"/>
              </a:rPr>
              <a:t>to the cytoplasm for the production of protein that brings about the final hormone response.</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7</a:t>
            </a:fld>
            <a:endParaRPr lang="en-US"/>
          </a:p>
        </p:txBody>
      </p:sp>
    </p:spTree>
    <p:extLst>
      <p:ext uri="{BB962C8B-B14F-4D97-AF65-F5344CB8AC3E}">
        <p14:creationId xmlns:p14="http://schemas.microsoft.com/office/powerpoint/2010/main" val="3505443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57" y="288097"/>
            <a:ext cx="10290806" cy="5987443"/>
          </a:xfrm>
        </p:spPr>
        <p:txBody>
          <a:bodyPr>
            <a:normAutofit/>
          </a:bodyPr>
          <a:lstStyle/>
          <a:p>
            <a:pPr marL="0" indent="0">
              <a:buNone/>
            </a:pPr>
            <a:r>
              <a:rPr lang="en-US" sz="3200" dirty="0" smtClean="0">
                <a:solidFill>
                  <a:srgbClr val="00B0F0"/>
                </a:solidFill>
                <a:latin typeface="Arial" panose="020B0604020202020204" pitchFamily="34" charset="0"/>
                <a:cs typeface="Arial" panose="020B0604020202020204" pitchFamily="34" charset="0"/>
              </a:rPr>
              <a:t>B. </a:t>
            </a:r>
            <a:r>
              <a:rPr lang="en-US" sz="3200" b="1" dirty="0" smtClean="0">
                <a:solidFill>
                  <a:srgbClr val="00B0F0"/>
                </a:solidFill>
                <a:latin typeface="Arial" panose="020B0604020202020204" pitchFamily="34" charset="0"/>
                <a:cs typeface="Arial" panose="020B0604020202020204" pitchFamily="34" charset="0"/>
              </a:rPr>
              <a:t>Metabolic effects:</a:t>
            </a:r>
          </a:p>
          <a:p>
            <a:r>
              <a:rPr lang="en-US" sz="2400" dirty="0">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Glucocorticoids stimulate gluconeogenesis, as a result:</a:t>
            </a:r>
          </a:p>
          <a:p>
            <a:pPr marL="0" indent="0">
              <a:lnSpc>
                <a:spcPct val="150000"/>
              </a:lnSpc>
              <a:buNone/>
            </a:pPr>
            <a:r>
              <a:rPr lang="en-US" sz="2400" dirty="0" smtClean="0">
                <a:solidFill>
                  <a:schemeClr val="tx1"/>
                </a:solidFill>
                <a:latin typeface="Arial" panose="020B0604020202020204" pitchFamily="34" charset="0"/>
                <a:cs typeface="Arial" panose="020B0604020202020204" pitchFamily="34" charset="0"/>
              </a:rPr>
              <a:t>          Blood glucose rises</a:t>
            </a:r>
          </a:p>
          <a:p>
            <a:pPr marL="0" indent="0">
              <a:lnSpc>
                <a:spcPct val="150000"/>
              </a:lnSpc>
              <a:buNone/>
            </a:pPr>
            <a:r>
              <a:rPr lang="en-US" sz="2400" dirty="0" smtClean="0">
                <a:solidFill>
                  <a:schemeClr val="tx1"/>
                </a:solidFill>
                <a:latin typeface="Arial" panose="020B0604020202020204" pitchFamily="34" charset="0"/>
                <a:cs typeface="Arial" panose="020B0604020202020204" pitchFamily="34" charset="0"/>
              </a:rPr>
              <a:t>          Insulin secretion is stimulated</a:t>
            </a:r>
          </a:p>
          <a:p>
            <a:pPr marL="0" indent="0">
              <a:lnSpc>
                <a:spcPct val="150000"/>
              </a:lnSpc>
              <a:buNone/>
            </a:pPr>
            <a:r>
              <a:rPr lang="en-US" sz="2400" dirty="0" smtClean="0">
                <a:solidFill>
                  <a:schemeClr val="tx1"/>
                </a:solidFill>
                <a:latin typeface="Arial" panose="020B0604020202020204" pitchFamily="34" charset="0"/>
                <a:cs typeface="Arial" panose="020B0604020202020204" pitchFamily="34" charset="0"/>
              </a:rPr>
              <a:t>          Stimulate </a:t>
            </a:r>
            <a:r>
              <a:rPr lang="en-US" sz="2400" dirty="0">
                <a:solidFill>
                  <a:schemeClr val="tx1"/>
                </a:solidFill>
                <a:latin typeface="Arial" panose="020B0604020202020204" pitchFamily="34" charset="0"/>
                <a:cs typeface="Arial" panose="020B0604020202020204" pitchFamily="34" charset="0"/>
              </a:rPr>
              <a:t>l</a:t>
            </a:r>
            <a:r>
              <a:rPr lang="en-US" sz="2400" dirty="0" smtClean="0">
                <a:solidFill>
                  <a:schemeClr val="tx1"/>
                </a:solidFill>
                <a:latin typeface="Arial" panose="020B0604020202020204" pitchFamily="34" charset="0"/>
                <a:cs typeface="Arial" panose="020B0604020202020204" pitchFamily="34" charset="0"/>
              </a:rPr>
              <a:t>ipolysis </a:t>
            </a:r>
            <a:r>
              <a:rPr lang="en-US" sz="2400" dirty="0">
                <a:solidFill>
                  <a:schemeClr val="tx1"/>
                </a:solidFill>
                <a:latin typeface="Arial" panose="020B0604020202020204" pitchFamily="34" charset="0"/>
                <a:cs typeface="Arial" panose="020B0604020202020204" pitchFamily="34" charset="0"/>
              </a:rPr>
              <a:t>&amp; </a:t>
            </a:r>
            <a:r>
              <a:rPr lang="en-US" sz="2400" dirty="0" err="1">
                <a:solidFill>
                  <a:schemeClr val="tx1"/>
                </a:solidFill>
                <a:latin typeface="Arial" panose="020B0604020202020204" pitchFamily="34" charset="0"/>
                <a:cs typeface="Arial" panose="020B0604020202020204" pitchFamily="34" charset="0"/>
              </a:rPr>
              <a:t>lipogenesis</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(due to increased insulin)</a:t>
            </a:r>
          </a:p>
          <a:p>
            <a:pPr marL="0" indent="0">
              <a:lnSpc>
                <a:spcPct val="150000"/>
              </a:lnSpc>
              <a:buNone/>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With a net increase of fat deposition in certain areas (</a:t>
            </a:r>
            <a:r>
              <a:rPr lang="en-US" sz="2400" dirty="0" err="1" smtClean="0">
                <a:solidFill>
                  <a:schemeClr val="tx1"/>
                </a:solidFill>
                <a:latin typeface="Arial" panose="020B0604020202020204" pitchFamily="34" charset="0"/>
                <a:cs typeface="Arial" panose="020B0604020202020204" pitchFamily="34" charset="0"/>
              </a:rPr>
              <a:t>e.g</a:t>
            </a:r>
            <a:r>
              <a:rPr lang="en-US" sz="2400" dirty="0" smtClean="0">
                <a:solidFill>
                  <a:schemeClr val="tx1"/>
                </a:solidFill>
                <a:latin typeface="Arial" panose="020B0604020202020204" pitchFamily="34" charset="0"/>
                <a:cs typeface="Arial" panose="020B0604020202020204" pitchFamily="34" charset="0"/>
              </a:rPr>
              <a:t>, the face (moon facies) </a:t>
            </a:r>
            <a:r>
              <a:rPr lang="en-US" sz="2400" dirty="0">
                <a:solidFill>
                  <a:schemeClr val="tx1"/>
                </a:solidFill>
                <a:latin typeface="Arial" panose="020B0604020202020204" pitchFamily="34" charset="0"/>
                <a:cs typeface="Arial" panose="020B0604020202020204" pitchFamily="34" charset="0"/>
              </a:rPr>
              <a:t>&amp; shoulder &amp; back </a:t>
            </a:r>
            <a:r>
              <a:rPr lang="en-US" sz="2400" dirty="0" smtClean="0">
                <a:solidFill>
                  <a:schemeClr val="tx1"/>
                </a:solidFill>
                <a:latin typeface="Arial" panose="020B0604020202020204" pitchFamily="34" charset="0"/>
                <a:cs typeface="Arial" panose="020B0604020202020204" pitchFamily="34" charset="0"/>
              </a:rPr>
              <a:t>(buffalo hump).</a:t>
            </a:r>
          </a:p>
          <a:p>
            <a:pPr marL="0" indent="0">
              <a:lnSpc>
                <a:spcPct val="150000"/>
              </a:lnSpc>
              <a:buNone/>
            </a:pPr>
            <a:endParaRPr lang="en-US" sz="12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400" dirty="0" smtClean="0">
                <a:solidFill>
                  <a:schemeClr val="tx1"/>
                </a:solidFill>
                <a:latin typeface="Arial" panose="020B0604020202020204" pitchFamily="34" charset="0"/>
                <a:cs typeface="Arial" panose="020B0604020202020204" pitchFamily="34" charset="0"/>
              </a:rPr>
              <a:t>   These effects occur when the patient is treated with 100 mg of hydrocortisone or &gt; for longer than 2 weeks. </a:t>
            </a:r>
            <a:endParaRPr lang="en-US" sz="24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8</a:t>
            </a:fld>
            <a:endParaRPr lang="en-US"/>
          </a:p>
        </p:txBody>
      </p:sp>
    </p:spTree>
    <p:extLst>
      <p:ext uri="{BB962C8B-B14F-4D97-AF65-F5344CB8AC3E}">
        <p14:creationId xmlns:p14="http://schemas.microsoft.com/office/powerpoint/2010/main" val="3935678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06" y="326659"/>
            <a:ext cx="10286435" cy="6363507"/>
          </a:xfrm>
        </p:spPr>
        <p:txBody>
          <a:bodyPr>
            <a:normAutofit/>
          </a:bodyPr>
          <a:lstStyle/>
          <a:p>
            <a:pPr marL="0" indent="0">
              <a:lnSpc>
                <a:spcPct val="150000"/>
              </a:lnSpc>
              <a:buNone/>
            </a:pPr>
            <a:r>
              <a:rPr lang="en-US" sz="3200" b="1" dirty="0">
                <a:solidFill>
                  <a:srgbClr val="00B0F0"/>
                </a:solidFill>
                <a:latin typeface="Arial" panose="020B0604020202020204" pitchFamily="34" charset="0"/>
                <a:cs typeface="Arial" panose="020B0604020202020204" pitchFamily="34" charset="0"/>
              </a:rPr>
              <a:t>C</a:t>
            </a:r>
            <a:r>
              <a:rPr lang="en-US" sz="3200" b="1" dirty="0" smtClean="0">
                <a:solidFill>
                  <a:srgbClr val="00B0F0"/>
                </a:solidFill>
                <a:latin typeface="Arial" panose="020B0604020202020204" pitchFamily="34" charset="0"/>
                <a:cs typeface="Arial" panose="020B0604020202020204" pitchFamily="34" charset="0"/>
              </a:rPr>
              <a:t>. Catabolic effects:</a:t>
            </a:r>
            <a:endParaRPr lang="en-US" sz="3200" b="1" dirty="0">
              <a:solidFill>
                <a:srgbClr val="00B0F0"/>
              </a:solidFill>
              <a:latin typeface="Arial" panose="020B0604020202020204" pitchFamily="34" charset="0"/>
              <a:cs typeface="Arial" panose="020B0604020202020204" pitchFamily="34" charset="0"/>
            </a:endParaRPr>
          </a:p>
          <a:p>
            <a:pPr>
              <a:lnSpc>
                <a:spcPct val="150000"/>
              </a:lnSpc>
            </a:pPr>
            <a:r>
              <a:rPr lang="en-US" sz="2800" dirty="0" smtClean="0">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Glucocorticoids cause muscle </a:t>
            </a:r>
            <a:r>
              <a:rPr lang="en-US" sz="2800" b="1" dirty="0" smtClean="0">
                <a:solidFill>
                  <a:schemeClr val="tx1"/>
                </a:solidFill>
                <a:latin typeface="Arial" panose="020B0604020202020204" pitchFamily="34" charset="0"/>
                <a:cs typeface="Arial" panose="020B0604020202020204" pitchFamily="34" charset="0"/>
              </a:rPr>
              <a:t>protein</a:t>
            </a:r>
            <a:r>
              <a:rPr lang="en-US" sz="2800" dirty="0" smtClean="0">
                <a:solidFill>
                  <a:schemeClr val="tx1"/>
                </a:solidFill>
                <a:latin typeface="Arial" panose="020B0604020202020204" pitchFamily="34" charset="0"/>
                <a:cs typeface="Arial" panose="020B0604020202020204" pitchFamily="34" charset="0"/>
              </a:rPr>
              <a:t> catabolism (  muscle mass)</a:t>
            </a:r>
            <a:endParaRPr lang="en-US" sz="2800" dirty="0">
              <a:solidFill>
                <a:schemeClr val="tx1"/>
              </a:solidFill>
              <a:latin typeface="Arial" panose="020B0604020202020204" pitchFamily="34" charset="0"/>
              <a:cs typeface="Arial" panose="020B0604020202020204" pitchFamily="34" charset="0"/>
            </a:endParaRPr>
          </a:p>
          <a:p>
            <a:pPr>
              <a:lnSpc>
                <a:spcPct val="150000"/>
              </a:lnSpc>
            </a:pPr>
            <a:r>
              <a:rPr lang="en-US" sz="2800" dirty="0" smtClean="0">
                <a:solidFill>
                  <a:schemeClr val="tx1"/>
                </a:solidFill>
                <a:latin typeface="Arial" panose="020B0604020202020204" pitchFamily="34" charset="0"/>
                <a:cs typeface="Arial" panose="020B0604020202020204" pitchFamily="34" charset="0"/>
              </a:rPr>
              <a:t> Lymphoid </a:t>
            </a:r>
            <a:r>
              <a:rPr lang="en-US" sz="2800" dirty="0">
                <a:solidFill>
                  <a:schemeClr val="tx1"/>
                </a:solidFill>
                <a:latin typeface="Arial" panose="020B0604020202020204" pitchFamily="34" charset="0"/>
                <a:cs typeface="Arial" panose="020B0604020202020204" pitchFamily="34" charset="0"/>
              </a:rPr>
              <a:t>&amp; connective </a:t>
            </a:r>
            <a:r>
              <a:rPr lang="en-US" sz="2800" dirty="0" smtClean="0">
                <a:solidFill>
                  <a:schemeClr val="tx1"/>
                </a:solidFill>
                <a:latin typeface="Arial" panose="020B0604020202020204" pitchFamily="34" charset="0"/>
                <a:cs typeface="Arial" panose="020B0604020202020204" pitchFamily="34" charset="0"/>
              </a:rPr>
              <a:t>tissue </a:t>
            </a:r>
            <a:r>
              <a:rPr lang="en-US" sz="2800" b="1" dirty="0" smtClean="0">
                <a:solidFill>
                  <a:schemeClr val="tx1"/>
                </a:solidFill>
                <a:latin typeface="Arial" panose="020B0604020202020204" pitchFamily="34" charset="0"/>
                <a:cs typeface="Arial" panose="020B0604020202020204" pitchFamily="34" charset="0"/>
              </a:rPr>
              <a:t>fat</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&amp; skin </a:t>
            </a:r>
            <a:r>
              <a:rPr lang="en-US" sz="2800" dirty="0" smtClean="0">
                <a:solidFill>
                  <a:schemeClr val="tx1"/>
                </a:solidFill>
                <a:latin typeface="Arial" panose="020B0604020202020204" pitchFamily="34" charset="0"/>
                <a:cs typeface="Arial" panose="020B0604020202020204" pitchFamily="34" charset="0"/>
              </a:rPr>
              <a:t>undergo wasting.</a:t>
            </a:r>
          </a:p>
          <a:p>
            <a:pPr>
              <a:lnSpc>
                <a:spcPct val="150000"/>
              </a:lnSpc>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Catabolic effects on </a:t>
            </a:r>
            <a:r>
              <a:rPr lang="en-US" sz="2800" b="1" dirty="0" smtClean="0">
                <a:solidFill>
                  <a:schemeClr val="tx1"/>
                </a:solidFill>
                <a:latin typeface="Arial" panose="020B0604020202020204" pitchFamily="34" charset="0"/>
                <a:cs typeface="Arial" panose="020B0604020202020204" pitchFamily="34" charset="0"/>
              </a:rPr>
              <a:t>bone</a:t>
            </a:r>
            <a:r>
              <a:rPr lang="en-US" sz="2800" dirty="0" smtClean="0">
                <a:solidFill>
                  <a:schemeClr val="tx1"/>
                </a:solidFill>
                <a:latin typeface="Arial" panose="020B0604020202020204" pitchFamily="34" charset="0"/>
                <a:cs typeface="Arial" panose="020B0604020202020204" pitchFamily="34" charset="0"/>
              </a:rPr>
              <a:t> lead to osteoporosis</a:t>
            </a:r>
          </a:p>
          <a:p>
            <a:pPr>
              <a:lnSpc>
                <a:spcPct val="150000"/>
              </a:lnSpc>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In </a:t>
            </a:r>
            <a:r>
              <a:rPr lang="en-US" sz="2800" b="1" dirty="0" smtClean="0">
                <a:solidFill>
                  <a:schemeClr val="tx1"/>
                </a:solidFill>
                <a:latin typeface="Arial" panose="020B0604020202020204" pitchFamily="34" charset="0"/>
                <a:cs typeface="Arial" panose="020B0604020202020204" pitchFamily="34" charset="0"/>
              </a:rPr>
              <a:t>children, growth</a:t>
            </a:r>
            <a:r>
              <a:rPr lang="en-US" sz="2800" dirty="0" smtClean="0">
                <a:solidFill>
                  <a:schemeClr val="tx1"/>
                </a:solidFill>
                <a:latin typeface="Arial" panose="020B0604020202020204" pitchFamily="34" charset="0"/>
                <a:cs typeface="Arial" panose="020B0604020202020204" pitchFamily="34" charset="0"/>
              </a:rPr>
              <a:t> is inhibited.</a:t>
            </a:r>
            <a:endParaRPr lang="en-US" sz="2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9</a:t>
            </a:fld>
            <a:endParaRPr lang="en-US"/>
          </a:p>
        </p:txBody>
      </p:sp>
      <p:cxnSp>
        <p:nvCxnSpPr>
          <p:cNvPr id="5" name="Straight Arrow Connector 4"/>
          <p:cNvCxnSpPr/>
          <p:nvPr/>
        </p:nvCxnSpPr>
        <p:spPr>
          <a:xfrm>
            <a:off x="8793113" y="1361373"/>
            <a:ext cx="0" cy="3883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697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5510</TotalTime>
  <Words>2581</Words>
  <Application>Microsoft Office PowerPoint</Application>
  <PresentationFormat>Widescreen</PresentationFormat>
  <Paragraphs>259</Paragraphs>
  <Slides>28</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Trebuchet MS</vt:lpstr>
      <vt:lpstr>Wingdings 3</vt:lpstr>
      <vt:lpstr>Facet</vt:lpstr>
      <vt:lpstr>Pharmacology of Corticosteroids  Dr. Saeed and Dr. Aliah Dept. of Pharmacology    College of Medicine, KSU </vt:lpstr>
      <vt:lpstr>PowerPoint Presentation</vt:lpstr>
      <vt:lpstr>PowerPoint Presentation</vt:lpstr>
      <vt:lpstr>PowerPoint Presentation</vt:lpstr>
      <vt:lpstr>PowerPoint Presentation</vt:lpstr>
      <vt:lpstr>Pharmacodynamics A. Mechanism of 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Pharmacology of corticosteroids</dc:title>
  <dc:creator>User</dc:creator>
  <cp:lastModifiedBy>User</cp:lastModifiedBy>
  <cp:revision>394</cp:revision>
  <cp:lastPrinted>2017-01-29T08:51:19Z</cp:lastPrinted>
  <dcterms:created xsi:type="dcterms:W3CDTF">2016-01-28T05:17:59Z</dcterms:created>
  <dcterms:modified xsi:type="dcterms:W3CDTF">2017-03-01T06:26:12Z</dcterms:modified>
</cp:coreProperties>
</file>