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9" r:id="rId4"/>
    <p:sldId id="258" r:id="rId5"/>
    <p:sldId id="267" r:id="rId6"/>
    <p:sldId id="260" r:id="rId7"/>
    <p:sldId id="261" r:id="rId8"/>
    <p:sldId id="272" r:id="rId9"/>
    <p:sldId id="263" r:id="rId10"/>
    <p:sldId id="268" r:id="rId11"/>
    <p:sldId id="269" r:id="rId12"/>
    <p:sldId id="277" r:id="rId13"/>
    <p:sldId id="278" r:id="rId14"/>
    <p:sldId id="27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1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29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79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24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56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32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44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33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648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890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F6AD-92B0-4450-A0D3-6BCFC8A5DD15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6DDE-7413-4841-9422-9202FF8BF9A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bdelkarim@ksu.edu.s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978482" y="701987"/>
            <a:ext cx="8135615" cy="165735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Adrenal </a:t>
            </a:r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Medulla</a:t>
            </a:r>
          </a:p>
        </p:txBody>
      </p:sp>
      <p:pic>
        <p:nvPicPr>
          <p:cNvPr id="3" name="Image 6" descr="ksu-college-of-medici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0218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4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20886" y="4079964"/>
            <a:ext cx="4581525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Dr.Mouaadh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abdelkarim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Assistant Professor of Physiology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Department of Physiology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floor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Email: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hlinkClick r:id="rId4"/>
              </a:rPr>
              <a:t>mabdelkarim@ksu.edu.sa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Tel: 0114671606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5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92668" y="357188"/>
            <a:ext cx="11006667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Actions of adrenal medullary hormones</a:t>
            </a:r>
            <a:endParaRPr lang="en-US" sz="36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27113"/>
            <a:ext cx="911201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92668" y="144463"/>
            <a:ext cx="11006667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Actions of adrenal medullary hormones</a:t>
            </a:r>
            <a:endParaRPr lang="en-US" sz="36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2" y="785814"/>
            <a:ext cx="1043281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5" y="2066926"/>
            <a:ext cx="10414001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338667" y="5429250"/>
            <a:ext cx="115146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1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The effects of the adrenal </a:t>
            </a:r>
            <a:r>
              <a:rPr lang="en-US" sz="18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medullary</a:t>
            </a:r>
            <a:r>
              <a:rPr lang="en-US" sz="1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hormones underlie the role of these hormones in preparation of body for fight or flight.</a:t>
            </a:r>
          </a:p>
          <a:p>
            <a:pPr>
              <a:buFontTx/>
              <a:buBlip>
                <a:blip r:embed="rId4"/>
              </a:buBlip>
            </a:pPr>
            <a:r>
              <a:rPr lang="en-US" sz="1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The overall effect is to ensue that all requirements for increased muscle activity are available.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27740" y="261257"/>
            <a:ext cx="392392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Pheochromocytoma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7645" y="1724297"/>
            <a:ext cx="9535886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Pheochromocytoma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is a tumor of adrenal medulla 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It can be life threatening if not recognized &amp; not treated.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Most often occurs in middle age.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Symptoms &amp; signs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u="sng" dirty="0" smtClean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" name="Image 3" descr="Pheochromocytoma-Mnemon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973" y="3519759"/>
            <a:ext cx="5172075" cy="2352675"/>
          </a:xfrm>
          <a:prstGeom prst="rect">
            <a:avLst/>
          </a:prstGeom>
        </p:spPr>
      </p:pic>
      <p:pic>
        <p:nvPicPr>
          <p:cNvPr id="5" name="Image 4" descr="pheochromocyt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1174" y="1872615"/>
            <a:ext cx="37147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1062671"/>
            <a:ext cx="67622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&gt;&gt; </a:t>
            </a:r>
            <a:r>
              <a:rPr lang="fr-FR" sz="3200" dirty="0" err="1" smtClean="0"/>
              <a:t>Pheochromocytoma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derived</a:t>
            </a:r>
            <a:r>
              <a:rPr lang="fr-FR" sz="3200" dirty="0" smtClean="0"/>
              <a:t> </a:t>
            </a:r>
            <a:r>
              <a:rPr lang="fr-FR" sz="3200" dirty="0" err="1" smtClean="0"/>
              <a:t>from</a:t>
            </a:r>
            <a:r>
              <a:rPr lang="fr-FR" sz="3200" dirty="0" smtClean="0"/>
              <a:t> </a:t>
            </a:r>
            <a:r>
              <a:rPr lang="fr-FR" sz="3200" dirty="0" err="1" smtClean="0"/>
              <a:t>chromaffin</a:t>
            </a:r>
            <a:r>
              <a:rPr lang="fr-FR" sz="3200" dirty="0" smtClean="0"/>
              <a:t> </a:t>
            </a:r>
            <a:r>
              <a:rPr lang="fr-FR" sz="3200" dirty="0" err="1" smtClean="0"/>
              <a:t>cells</a:t>
            </a:r>
            <a:r>
              <a:rPr lang="fr-FR" sz="3200" dirty="0" smtClean="0"/>
              <a:t> (arise </a:t>
            </a:r>
            <a:r>
              <a:rPr lang="fr-FR" sz="3200" dirty="0" err="1" smtClean="0"/>
              <a:t>from</a:t>
            </a:r>
            <a:r>
              <a:rPr lang="fr-FR" sz="3200" dirty="0" smtClean="0"/>
              <a:t> neural </a:t>
            </a:r>
            <a:r>
              <a:rPr lang="fr-FR" sz="3200" dirty="0" err="1" smtClean="0"/>
              <a:t>crest</a:t>
            </a:r>
            <a:r>
              <a:rPr lang="fr-FR" sz="3200" dirty="0" smtClean="0"/>
              <a:t>). </a:t>
            </a:r>
          </a:p>
          <a:p>
            <a:r>
              <a:rPr lang="fr-FR" sz="3200" dirty="0" smtClean="0"/>
              <a:t>&gt;&gt; Most </a:t>
            </a:r>
            <a:r>
              <a:rPr lang="fr-FR" sz="3200" dirty="0" err="1" smtClean="0"/>
              <a:t>tumors</a:t>
            </a:r>
            <a:r>
              <a:rPr lang="fr-FR" sz="3200" dirty="0" smtClean="0"/>
              <a:t> </a:t>
            </a:r>
            <a:r>
              <a:rPr lang="fr-FR" sz="3200" dirty="0" err="1" smtClean="0"/>
              <a:t>secrete</a:t>
            </a:r>
            <a:r>
              <a:rPr lang="fr-FR" sz="3200" dirty="0" smtClean="0"/>
              <a:t> </a:t>
            </a:r>
            <a:r>
              <a:rPr lang="fr-FR" sz="3200" dirty="0" err="1" smtClean="0"/>
              <a:t>epinephrine</a:t>
            </a:r>
            <a:r>
              <a:rPr lang="fr-FR" sz="3200" dirty="0" smtClean="0"/>
              <a:t>, NE, and dopamine and </a:t>
            </a:r>
            <a:r>
              <a:rPr lang="fr-FR" sz="3200" dirty="0" err="1" smtClean="0"/>
              <a:t>can</a:t>
            </a:r>
            <a:r>
              <a:rPr lang="fr-FR" sz="3200" dirty="0" smtClean="0"/>
              <a:t> cause </a:t>
            </a:r>
            <a:r>
              <a:rPr lang="fr-FR" sz="3200" dirty="0" err="1" smtClean="0"/>
              <a:t>episodic</a:t>
            </a:r>
            <a:r>
              <a:rPr lang="fr-FR" sz="3200" dirty="0" smtClean="0"/>
              <a:t> hypertension. </a:t>
            </a:r>
          </a:p>
          <a:p>
            <a:r>
              <a:rPr lang="fr-FR" sz="3200" dirty="0" smtClean="0"/>
              <a:t>&gt;&gt; </a:t>
            </a:r>
            <a:r>
              <a:rPr lang="fr-FR" sz="3200" dirty="0" err="1" smtClean="0"/>
              <a:t>Urinary</a:t>
            </a:r>
            <a:r>
              <a:rPr lang="fr-FR" sz="3200" dirty="0" smtClean="0"/>
              <a:t> </a:t>
            </a:r>
            <a:r>
              <a:rPr lang="fr-FR" sz="3200" dirty="0" err="1" smtClean="0"/>
              <a:t>vanillylmandelic</a:t>
            </a:r>
            <a:r>
              <a:rPr lang="fr-FR" sz="3200" dirty="0" smtClean="0"/>
              <a:t> </a:t>
            </a:r>
            <a:r>
              <a:rPr lang="fr-FR" sz="3200" dirty="0" err="1" smtClean="0"/>
              <a:t>acid</a:t>
            </a:r>
            <a:r>
              <a:rPr lang="fr-FR" sz="3200" dirty="0" smtClean="0"/>
              <a:t>, VMA (a breakdown </a:t>
            </a:r>
            <a:r>
              <a:rPr lang="fr-FR" sz="3200" dirty="0" err="1" smtClean="0"/>
              <a:t>product</a:t>
            </a:r>
            <a:r>
              <a:rPr lang="fr-FR" sz="3200" dirty="0" smtClean="0"/>
              <a:t> of </a:t>
            </a:r>
            <a:r>
              <a:rPr lang="fr-FR" sz="3200" dirty="0" err="1" smtClean="0"/>
              <a:t>norepinephrine</a:t>
            </a:r>
            <a:r>
              <a:rPr lang="fr-FR" sz="3200" dirty="0" smtClean="0"/>
              <a:t>) and plasma </a:t>
            </a:r>
            <a:r>
              <a:rPr lang="fr-FR" sz="3200" dirty="0" err="1" smtClean="0"/>
              <a:t>catecholamines</a:t>
            </a:r>
            <a:r>
              <a:rPr lang="fr-FR" sz="3200" dirty="0" smtClean="0"/>
              <a:t> are </a:t>
            </a:r>
            <a:r>
              <a:rPr lang="fr-FR" sz="3200" dirty="0" err="1" smtClean="0"/>
              <a:t>elevated</a:t>
            </a:r>
            <a:r>
              <a:rPr lang="fr-FR" sz="3200" dirty="0" smtClean="0"/>
              <a:t>. </a:t>
            </a:r>
          </a:p>
          <a:p>
            <a:r>
              <a:rPr lang="fr-FR" sz="3200" dirty="0" smtClean="0"/>
              <a:t>&gt;&gt; </a:t>
            </a:r>
            <a:r>
              <a:rPr lang="fr-FR" sz="3200" dirty="0" err="1" smtClean="0"/>
              <a:t>Associated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neurofibromatosis</a:t>
            </a:r>
            <a:r>
              <a:rPr lang="fr-FR" sz="3200" dirty="0" smtClean="0"/>
              <a:t>.</a:t>
            </a:r>
            <a:endParaRPr lang="en-US" sz="3200" dirty="0"/>
          </a:p>
        </p:txBody>
      </p:sp>
      <p:pic>
        <p:nvPicPr>
          <p:cNvPr id="4" name="Image 3" descr="Pheochromocytoma-Animation-Medical-Instit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72" y="115390"/>
            <a:ext cx="4832032" cy="48320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29303" y="5381897"/>
            <a:ext cx="295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www.medical-institution.com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38666" y="2087265"/>
            <a:ext cx="1152219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Describe the cellular arrangements and functional components of the adrenal gland.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List the hormones secreted by the medulla and cortex of the adrenal gland.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Summarize regulation of secretion of adrenocortical steroids.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Discuss regulation of aldosterone secretion.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List the major stimuli for aldosterone secretion.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Explain how negative feedback regulates aldosterone secretion.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Explain regulation of glucocorticoid and adrenal androgen secretion.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List the trigger(s) for cortisol secretion.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Describe the physiological actions of aldosterone.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Outline the actions of glucocorticoids.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Summarize the actions of adrenal androgens.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Describe the causes and major manifestations of </a:t>
            </a:r>
            <a:r>
              <a:rPr lang="en-US" sz="1900" b="1" dirty="0" err="1">
                <a:latin typeface="Calibri" pitchFamily="34" charset="0"/>
                <a:cs typeface="Calibri" pitchFamily="34" charset="0"/>
              </a:rPr>
              <a:t>hyperadrenocorticism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900" b="1" dirty="0" err="1">
                <a:latin typeface="Calibri" pitchFamily="34" charset="0"/>
                <a:cs typeface="Calibri" pitchFamily="34" charset="0"/>
              </a:rPr>
              <a:t>Hypoadrenocorticism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Describe circumstances in which </a:t>
            </a:r>
            <a:r>
              <a:rPr lang="en-US" sz="1900" b="1" dirty="0" err="1">
                <a:latin typeface="Calibri" pitchFamily="34" charset="0"/>
                <a:cs typeface="Calibri" pitchFamily="34" charset="0"/>
              </a:rPr>
              <a:t>catecholamines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are released from the adrenal gland.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List the major actions of </a:t>
            </a:r>
            <a:r>
              <a:rPr lang="en-US" sz="1900" b="1" dirty="0" err="1">
                <a:latin typeface="Calibri" pitchFamily="34" charset="0"/>
                <a:cs typeface="Calibri" pitchFamily="34" charset="0"/>
              </a:rPr>
              <a:t>catecholamines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.</a:t>
            </a:r>
            <a:endParaRPr lang="ar-SA" sz="19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88640"/>
            <a:ext cx="12192000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54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Learning outcomes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5778" y="1052737"/>
            <a:ext cx="117404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b="1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After reviewing the PowerPoint presentation, lecture notes and associated material, the student should be able to:</a:t>
            </a:r>
            <a:r>
              <a:rPr lang="en-US" sz="24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0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1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1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81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</a:p>
          <a:p>
            <a:pPr algn="ctr">
              <a:defRPr/>
            </a:pP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39400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720476" y="3485605"/>
            <a:ext cx="5080000" cy="2895600"/>
            <a:chOff x="4454662" y="0"/>
            <a:chExt cx="4689338" cy="2895600"/>
          </a:xfrm>
        </p:grpSpPr>
        <p:pic>
          <p:nvPicPr>
            <p:cNvPr id="8" name="Picture 5" descr="adrenal_glan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54662" y="228600"/>
              <a:ext cx="4419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7543800" y="0"/>
              <a:ext cx="160020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sz="2000" b="1"/>
                <a:t>Cortex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7848600" y="438090"/>
              <a:ext cx="129540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sz="2000" b="1"/>
                <a:t>Medulla</a:t>
              </a: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22144" y="435939"/>
            <a:ext cx="98964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The adrenal medulla is the inner part or core of each adrenal gland.</a:t>
            </a:r>
          </a:p>
          <a:p>
            <a:pPr>
              <a:buFontTx/>
              <a:buBlip>
                <a:blip r:embed="rId3"/>
              </a:buBlip>
            </a:pP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It is considered as part of sympathetic nervous system.</a:t>
            </a:r>
          </a:p>
          <a:p>
            <a:pPr>
              <a:buFontTx/>
              <a:buBlip>
                <a:blip r:embed="rId3"/>
              </a:buBlip>
            </a:pP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It </a:t>
            </a:r>
            <a:r>
              <a:rPr lang="en-GB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secretes </a:t>
            </a:r>
            <a:r>
              <a:rPr lang="en-GB" sz="2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catecholamines</a:t>
            </a:r>
            <a:r>
              <a:rPr lang="en-GB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Tx/>
              <a:buBlip>
                <a:blip r:embed="rId3"/>
              </a:buBlip>
            </a:pPr>
            <a:endParaRPr lang="en-GB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Blip>
                <a:blip r:embed="rId4"/>
              </a:buBlip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Adrenaline (epinephrine)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-- 80% of the secretion.</a:t>
            </a:r>
          </a:p>
          <a:p>
            <a:pPr lvl="3">
              <a:buFontTx/>
              <a:buBlip>
                <a:blip r:embed="rId4"/>
              </a:buBlip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Noradrenaline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norepinephrine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-- 20 % of the secretion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3">
              <a:buFontTx/>
              <a:buBlip>
                <a:blip r:embed="rId4"/>
              </a:buBlip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small amount of dopamine </a:t>
            </a: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6" y="4619114"/>
            <a:ext cx="2515565" cy="1899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761" y="28576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They are released from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chromaffin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9382" y="1803671"/>
            <a:ext cx="949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&gt;&gt; Secretion of these hormones causes: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Blood to be diverted to the brain, heart, and skeletal muscle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5041" y="3708626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&gt; Epinephrine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the more potent stimulator of the heart and metabolic activities</a:t>
            </a: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Norepinephrine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more influential on peripheral vasoconstriction and blood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116632"/>
            <a:ext cx="9144000" cy="6690320"/>
            <a:chOff x="-508000" y="0"/>
            <a:chExt cx="9652000" cy="7239000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08000" y="0"/>
              <a:ext cx="9652000" cy="723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37535" y="3501008"/>
              <a:ext cx="1122097" cy="648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5729" y="1124744"/>
              <a:ext cx="1065582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32899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45833" y="2035992"/>
            <a:ext cx="98250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Enhance the effects of the sympathetic nervous system.</a:t>
            </a:r>
          </a:p>
          <a:p>
            <a:endParaRPr lang="en-US" sz="23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Prepare the body for a stressful event.</a:t>
            </a:r>
          </a:p>
          <a:p>
            <a:endParaRPr lang="en-US" sz="23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response is known as the “fight or flight” response.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0063" y="858838"/>
            <a:ext cx="9286875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Role of the adrenal </a:t>
            </a:r>
            <a:r>
              <a:rPr lang="en-US" altLang="en-US" sz="36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medullary</a:t>
            </a:r>
            <a:r>
              <a:rPr lang="en-US" altLang="en-US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hormones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91745" y="332657"/>
            <a:ext cx="4938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Effects of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Catecholamines</a:t>
            </a:r>
            <a:endParaRPr lang="en-CA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19536" y="1124745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6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CC"/>
                </a:solidFill>
                <a:latin typeface="Arial" charset="0"/>
              </a:rPr>
              <a:t>1- </a:t>
            </a:r>
            <a:r>
              <a:rPr lang="en-US" sz="2600" dirty="0" err="1">
                <a:solidFill>
                  <a:srgbClr val="0000CC"/>
                </a:solidFill>
                <a:latin typeface="Arial" charset="0"/>
              </a:rPr>
              <a:t>Glycogenolysis</a:t>
            </a:r>
            <a:r>
              <a:rPr lang="en-US" sz="2600" dirty="0">
                <a:solidFill>
                  <a:srgbClr val="0000CC"/>
                </a:solidFill>
                <a:latin typeface="Arial" charset="0"/>
              </a:rPr>
              <a:t> in liver and skeletal muscle (can lead to hyperglycemia) which increases blood glucose level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rgbClr val="C00000"/>
                </a:solidFill>
                <a:latin typeface="Arial" charset="0"/>
              </a:rPr>
              <a:t>2-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Increase heart rate and blood pressure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 Cause vasoconstriction of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blood vessels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Arial" charset="0"/>
              </a:rPr>
              <a:t>4- Mobilization of free fatty acids</a:t>
            </a:r>
          </a:p>
          <a:p>
            <a:pPr algn="l" rtl="0">
              <a:lnSpc>
                <a:spcPct val="150000"/>
              </a:lnSpc>
            </a:pPr>
            <a:r>
              <a:rPr lang="en-US" sz="2600" dirty="0">
                <a:latin typeface="Arial" charset="0"/>
              </a:rPr>
              <a:t>5- Increase metabolic rate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7030A0"/>
                </a:solidFill>
                <a:latin typeface="Arial" charset="0"/>
              </a:rPr>
              <a:t>6- Increase O</a:t>
            </a:r>
            <a:r>
              <a:rPr lang="en-US" sz="2600" baseline="-25000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en-US" sz="2600" dirty="0">
                <a:solidFill>
                  <a:srgbClr val="7030A0"/>
                </a:solidFill>
                <a:latin typeface="Arial" charset="0"/>
              </a:rPr>
              <a:t> consumption</a:t>
            </a:r>
            <a:endParaRPr lang="en-CA" sz="2600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2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5752" y="-27384"/>
            <a:ext cx="8534400" cy="758952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 and the Adrenal Gland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881064"/>
            <a:ext cx="8839200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0841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34434" y="0"/>
            <a:ext cx="11857567" cy="1772816"/>
          </a:xfrm>
        </p:spPr>
        <p:txBody>
          <a:bodyPr>
            <a:normAutofit fontScale="92500"/>
          </a:bodyPr>
          <a:lstStyle/>
          <a:p>
            <a:pPr algn="l" rtl="0">
              <a:defRPr/>
            </a:pPr>
            <a:r>
              <a:rPr lang="en-US" sz="2600" dirty="0" smtClean="0"/>
              <a:t>Its secretions are derived from</a:t>
            </a:r>
            <a:r>
              <a:rPr lang="en-US" sz="2600" u="sng" dirty="0" smtClean="0"/>
              <a:t> tyrosine </a:t>
            </a:r>
            <a:r>
              <a:rPr lang="en-US" sz="2600" dirty="0" smtClean="0"/>
              <a:t>:</a:t>
            </a:r>
          </a:p>
          <a:p>
            <a:pPr algn="l" rtl="0">
              <a:defRPr/>
            </a:pPr>
            <a:r>
              <a:rPr lang="en-US" sz="2400" dirty="0" smtClean="0"/>
              <a:t>Tyrosine          Dopamine         </a:t>
            </a:r>
            <a:r>
              <a:rPr lang="en-US" sz="2400" dirty="0" err="1" smtClean="0"/>
              <a:t>Norepinephrine</a:t>
            </a:r>
            <a:r>
              <a:rPr lang="en-US" sz="2400" dirty="0" smtClean="0"/>
              <a:t>        Epinephrine</a:t>
            </a:r>
            <a:endParaRPr lang="ar-SA" sz="2400" dirty="0" smtClean="0"/>
          </a:p>
          <a:p>
            <a:pPr algn="l" rtl="0">
              <a:defRPr/>
            </a:pPr>
            <a:r>
              <a:rPr lang="en-US" sz="2400" dirty="0" err="1" smtClean="0">
                <a:effectLst/>
                <a:latin typeface="Comic Sans MS" pitchFamily="66" charset="0"/>
              </a:rPr>
              <a:t>Phenylethanolamine</a:t>
            </a:r>
            <a:r>
              <a:rPr lang="en-US" sz="2400" dirty="0" smtClean="0">
                <a:effectLst/>
                <a:latin typeface="Comic Sans MS" pitchFamily="66" charset="0"/>
              </a:rPr>
              <a:t> N-</a:t>
            </a:r>
            <a:r>
              <a:rPr lang="en-US" sz="2400" dirty="0" err="1" smtClean="0">
                <a:effectLst/>
                <a:latin typeface="Comic Sans MS" pitchFamily="66" charset="0"/>
              </a:rPr>
              <a:t>methyltransferase</a:t>
            </a:r>
            <a:r>
              <a:rPr lang="en-US" sz="2400" dirty="0" smtClean="0">
                <a:effectLst/>
                <a:latin typeface="Comic Sans MS" pitchFamily="66" charset="0"/>
              </a:rPr>
              <a:t> (PNMT) is an enzyme found in the adrenal medulla</a:t>
            </a:r>
            <a:r>
              <a:rPr lang="ar-SA" sz="2400" dirty="0" smtClean="0">
                <a:effectLst/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that converts </a:t>
            </a:r>
            <a:r>
              <a:rPr lang="en-US" sz="2400" dirty="0" err="1" smtClean="0">
                <a:effectLst/>
                <a:latin typeface="Comic Sans MS" pitchFamily="66" charset="0"/>
              </a:rPr>
              <a:t>norepinephrine</a:t>
            </a:r>
            <a:r>
              <a:rPr lang="en-US" sz="2400" dirty="0" smtClean="0">
                <a:effectLst/>
                <a:latin typeface="Comic Sans MS" pitchFamily="66" charset="0"/>
              </a:rPr>
              <a:t> (</a:t>
            </a:r>
            <a:r>
              <a:rPr lang="en-US" sz="2400" dirty="0" err="1" smtClean="0">
                <a:effectLst/>
                <a:latin typeface="Comic Sans MS" pitchFamily="66" charset="0"/>
              </a:rPr>
              <a:t>noradrenaline</a:t>
            </a:r>
            <a:r>
              <a:rPr lang="en-US" sz="2400" dirty="0" smtClean="0">
                <a:effectLst/>
                <a:latin typeface="Comic Sans MS" pitchFamily="66" charset="0"/>
              </a:rPr>
              <a:t>) to epinephrine (adrenaline).</a:t>
            </a:r>
          </a:p>
          <a:p>
            <a:pPr algn="l" rtl="0">
              <a:defRPr/>
            </a:pPr>
            <a:endParaRPr lang="en-US" sz="1800" dirty="0" smtClean="0"/>
          </a:p>
          <a:p>
            <a:pPr algn="l" rtl="0">
              <a:defRPr/>
            </a:pPr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1026" name="Picture 2" descr="G:\2013 Medical Endocrine Ls\Adrenal Medulla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2093624" cy="4955703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1664472" y="627057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9878" y="679309"/>
            <a:ext cx="384043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58219" y="666245"/>
            <a:ext cx="384043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142875"/>
            <a:ext cx="9286875" cy="1323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Control of secretion of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adrenal medullary hormones</a:t>
            </a:r>
            <a:endParaRPr lang="en-US" sz="32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50" y="1544638"/>
            <a:ext cx="5857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The adrenal medulla is innervated by the sympathetic nervous system. </a:t>
            </a:r>
          </a:p>
          <a:p>
            <a:pPr>
              <a:buFontTx/>
              <a:buBlip>
                <a:blip r:embed="rId2"/>
              </a:buBlip>
            </a:pPr>
            <a:endParaRPr lang="en-US" sz="2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Adrenal hormones are released from the medulla in response to signals from the sympathetic nervous system.</a:t>
            </a:r>
          </a:p>
          <a:p>
            <a:pPr>
              <a:buFontTx/>
              <a:buBlip>
                <a:blip r:embed="rId2"/>
              </a:buBlip>
            </a:pPr>
            <a:endParaRPr lang="en-US" sz="2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The sympathetic nervous system is activated in response to stress also know as the “fight or flight” response. Stress can be physical (exercise), physiological (hypoglycemia, hemmorhage), or emotional,</a:t>
            </a:r>
          </a:p>
          <a:p>
            <a:pPr>
              <a:buFontTx/>
              <a:buBlip>
                <a:blip r:embed="rId2"/>
              </a:buBlip>
            </a:pPr>
            <a:endParaRPr lang="en-US" sz="2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Cortisol, when secreted from the adrenal cortex in response to stress, causes release of these hormones from the medulla.</a:t>
            </a:r>
          </a:p>
        </p:txBody>
      </p:sp>
      <p:pic>
        <p:nvPicPr>
          <p:cNvPr id="6" name="Picture 7" descr="REGULATION OF EPINEPHR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812925"/>
            <a:ext cx="335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641</Words>
  <Application>Microsoft Office PowerPoint</Application>
  <PresentationFormat>Personnalisé</PresentationFormat>
  <Paragraphs>84</Paragraphs>
  <Slides>15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Stress and the Adrenal Gland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mouaadh</dc:creator>
  <cp:lastModifiedBy>admin</cp:lastModifiedBy>
  <cp:revision>18</cp:revision>
  <dcterms:created xsi:type="dcterms:W3CDTF">2016-02-08T11:10:27Z</dcterms:created>
  <dcterms:modified xsi:type="dcterms:W3CDTF">2017-02-28T14:55:54Z</dcterms:modified>
</cp:coreProperties>
</file>