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324" r:id="rId2"/>
    <p:sldId id="311" r:id="rId3"/>
    <p:sldId id="258" r:id="rId4"/>
    <p:sldId id="259" r:id="rId5"/>
    <p:sldId id="335" r:id="rId6"/>
    <p:sldId id="260" r:id="rId7"/>
    <p:sldId id="261" r:id="rId8"/>
    <p:sldId id="337" r:id="rId9"/>
    <p:sldId id="262" r:id="rId10"/>
    <p:sldId id="321" r:id="rId11"/>
    <p:sldId id="265" r:id="rId12"/>
    <p:sldId id="266" r:id="rId13"/>
    <p:sldId id="327" r:id="rId14"/>
    <p:sldId id="328" r:id="rId15"/>
    <p:sldId id="338" r:id="rId16"/>
    <p:sldId id="269" r:id="rId17"/>
    <p:sldId id="270" r:id="rId18"/>
    <p:sldId id="271" r:id="rId19"/>
    <p:sldId id="272" r:id="rId20"/>
    <p:sldId id="307" r:id="rId21"/>
    <p:sldId id="273" r:id="rId22"/>
    <p:sldId id="274" r:id="rId23"/>
    <p:sldId id="329" r:id="rId24"/>
    <p:sldId id="277" r:id="rId25"/>
    <p:sldId id="276" r:id="rId26"/>
    <p:sldId id="275" r:id="rId27"/>
    <p:sldId id="322" r:id="rId28"/>
    <p:sldId id="283" r:id="rId29"/>
    <p:sldId id="330" r:id="rId30"/>
    <p:sldId id="331" r:id="rId31"/>
    <p:sldId id="285" r:id="rId32"/>
    <p:sldId id="287" r:id="rId33"/>
    <p:sldId id="288" r:id="rId34"/>
    <p:sldId id="339" r:id="rId35"/>
    <p:sldId id="340" r:id="rId36"/>
    <p:sldId id="289" r:id="rId37"/>
    <p:sldId id="290" r:id="rId38"/>
    <p:sldId id="292" r:id="rId39"/>
    <p:sldId id="293" r:id="rId40"/>
    <p:sldId id="313" r:id="rId41"/>
    <p:sldId id="314" r:id="rId42"/>
    <p:sldId id="332" r:id="rId43"/>
    <p:sldId id="334" r:id="rId44"/>
    <p:sldId id="312" r:id="rId45"/>
    <p:sldId id="308" r:id="rId46"/>
    <p:sldId id="309" r:id="rId47"/>
    <p:sldId id="295" r:id="rId48"/>
    <p:sldId id="310" r:id="rId49"/>
    <p:sldId id="315" r:id="rId50"/>
    <p:sldId id="333" r:id="rId51"/>
    <p:sldId id="317" r:id="rId52"/>
    <p:sldId id="318" r:id="rId53"/>
    <p:sldId id="319" r:id="rId54"/>
    <p:sldId id="320" r:id="rId55"/>
    <p:sldId id="306" r:id="rId56"/>
    <p:sldId id="341" r:id="rId57"/>
    <p:sldId id="325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112A4-199E-4C5C-98D8-CB0CC54576BD}" type="datetimeFigureOut">
              <a:rPr lang="en-GB" smtClean="0"/>
              <a:pPr/>
              <a:t>03/03/2017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B32B5-5669-4E15-B88D-ACBCF9E5E9B5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65510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6998B9-D721-457C-812E-F87C871295F0}" type="slidenum">
              <a:rPr lang="ar-SA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980551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737B88-9176-4666-BDFF-2AC1F056018C}" type="slidenum">
              <a:rPr lang="ar-SA" smtClean="0"/>
              <a:pPr/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943699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FEBFCD-3EEF-4522-BE9B-839FA2745151}" type="slidenum">
              <a:rPr lang="ar-SA" smtClean="0"/>
              <a:pPr/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608110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B7E9DA-0E1B-40CB-BE6A-17E9012FFD70}" type="slidenum">
              <a:rPr lang="ar-SA" smtClean="0"/>
              <a:pPr/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142224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8395CC-794D-4FE9-996D-D2DDF5374731}" type="slidenum">
              <a:rPr lang="ar-SA" smtClean="0"/>
              <a:pPr/>
              <a:t>36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767953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8D1298-C13F-466A-9307-0EFFE287ECA8}" type="slidenum">
              <a:rPr lang="ar-SA" smtClean="0"/>
              <a:pPr/>
              <a:t>37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54072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C78383-AA3A-4CF4-AEB7-086D39FBA5B6}" type="slidenum">
              <a:rPr lang="ar-SA" smtClean="0"/>
              <a:pPr/>
              <a:t>38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7754665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18A32E1-38BA-4560-81EB-CF15E2A4158F}" type="slidenum">
              <a:rPr lang="ar-SA" altLang="en-US" smtClean="0"/>
              <a:pPr>
                <a:spcBef>
                  <a:spcPct val="0"/>
                </a:spcBef>
              </a:pPr>
              <a:t>52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73999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3ECE5D-1FB8-411C-A850-57B75FDE7294}" type="slidenum">
              <a:rPr lang="ar-SA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840554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F73EE7-C4D4-44AD-8981-579248490B08}" type="slidenum">
              <a:rPr lang="ar-SA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31383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0195A0-930F-4EB0-84CD-46E6ADB6F42F}" type="slidenum">
              <a:rPr lang="ar-SA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212847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C5224C-4E0D-46C4-B174-1BD600AF7E95}" type="slidenum">
              <a:rPr lang="ar-SA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103894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D537F6-635A-4333-8357-5F040BA9BEEF}" type="slidenum">
              <a:rPr lang="ar-SA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225908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857B7-B773-4A30-AAAB-9525178F4054}" type="slidenum">
              <a:rPr lang="ar-SA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333097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CC310-99A6-4ED1-AE0D-AA455D44E0F0}" type="slidenum">
              <a:rPr lang="ar-SA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383042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D17F48-1476-45F4-80C2-B6CA8CA643FC}" type="slidenum">
              <a:rPr lang="ar-SA" smtClean="0"/>
              <a:pPr/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14083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4534-3038-49BA-9EC4-4CA1F2DABB4C}" type="datetimeFigureOut">
              <a:rPr lang="en-GB" smtClean="0"/>
              <a:pPr/>
              <a:t>03/03/2017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9E56C9A-5CC1-4CAC-B989-ED79A18A9A8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4534-3038-49BA-9EC4-4CA1F2DABB4C}" type="datetimeFigureOut">
              <a:rPr lang="en-GB" smtClean="0"/>
              <a:pPr/>
              <a:t>03/03/2017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6C9A-5CC1-4CAC-B989-ED79A18A9A85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9E56C9A-5CC1-4CAC-B989-ED79A18A9A8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4534-3038-49BA-9EC4-4CA1F2DABB4C}" type="datetimeFigureOut">
              <a:rPr lang="en-GB" smtClean="0"/>
              <a:pPr/>
              <a:t>03/03/2017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4534-3038-49BA-9EC4-4CA1F2DABB4C}" type="datetimeFigureOut">
              <a:rPr lang="en-GB" smtClean="0"/>
              <a:pPr/>
              <a:t>03/03/2017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9E56C9A-5CC1-4CAC-B989-ED79A18A9A8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4534-3038-49BA-9EC4-4CA1F2DABB4C}" type="datetimeFigureOut">
              <a:rPr lang="en-GB" smtClean="0"/>
              <a:pPr/>
              <a:t>03/03/2017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9E56C9A-5CC1-4CAC-B989-ED79A18A9A8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F814534-3038-49BA-9EC4-4CA1F2DABB4C}" type="datetimeFigureOut">
              <a:rPr lang="en-GB" smtClean="0"/>
              <a:pPr/>
              <a:t>03/03/2017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6C9A-5CC1-4CAC-B989-ED79A18A9A8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4534-3038-49BA-9EC4-4CA1F2DABB4C}" type="datetimeFigureOut">
              <a:rPr lang="en-GB" smtClean="0"/>
              <a:pPr/>
              <a:t>03/03/2017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9E56C9A-5CC1-4CAC-B989-ED79A18A9A8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4534-3038-49BA-9EC4-4CA1F2DABB4C}" type="datetimeFigureOut">
              <a:rPr lang="en-GB" smtClean="0"/>
              <a:pPr/>
              <a:t>03/03/2017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9E56C9A-5CC1-4CAC-B989-ED79A18A9A85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4534-3038-49BA-9EC4-4CA1F2DABB4C}" type="datetimeFigureOut">
              <a:rPr lang="en-GB" smtClean="0"/>
              <a:pPr/>
              <a:t>03/03/2017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E56C9A-5CC1-4CAC-B989-ED79A18A9A85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9E56C9A-5CC1-4CAC-B989-ED79A18A9A8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4534-3038-49BA-9EC4-4CA1F2DABB4C}" type="datetimeFigureOut">
              <a:rPr lang="en-GB" smtClean="0"/>
              <a:pPr/>
              <a:t>03/03/2017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9E56C9A-5CC1-4CAC-B989-ED79A18A9A8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F814534-3038-49BA-9EC4-4CA1F2DABB4C}" type="datetimeFigureOut">
              <a:rPr lang="en-GB" smtClean="0"/>
              <a:pPr/>
              <a:t>03/03/2017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F814534-3038-49BA-9EC4-4CA1F2DABB4C}" type="datetimeFigureOut">
              <a:rPr lang="en-GB" smtClean="0"/>
              <a:pPr/>
              <a:t>03/03/2017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9E56C9A-5CC1-4CAC-B989-ED79A18A9A8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imgres?imgurl=http://crazy-frankenstein.com/free-wallpapers-files/flowers-wallpapers-files/flower2b.jpg&amp;imgrefurl=http://crazy-frankenstein.com/page-6.html&amp;usg=__HiLTOcnykcQ5cMXgbuWQX_wgbJE=&amp;h=768&amp;w=1024&amp;sz=167&amp;hl=ar&amp;start=20&amp;zoom=1&amp;um=1&amp;itbs=1&amp;tbnid=P8_ubBQ7yo0OFM:&amp;tbnh=113&amp;tbnw=150&amp;prev=/images?q=flowers&amp;um=1&amp;hl=ar&amp;safe=active&amp;rlz=1T4RNTN_enSA374SA396&amp;tbs=isch:1" TargetMode="External"/><Relationship Id="rId2" Type="http://schemas.openxmlformats.org/officeDocument/2006/relationships/hyperlink" Target="http://www.google.com.sa/imgres?imgurl=http://blog.craftzine.com/QuilledFlowers.jpg&amp;imgrefurl=http://blog.craftzine.com/archive/2008/02/quilled_flowers.html&amp;usg=__mvQkAc1M4oXNbmoTKxM8h_2ylXk=&amp;h=472&amp;w=430&amp;sz=55&amp;hl=ar&amp;start=18&amp;zoom=1&amp;um=1&amp;itbs=1&amp;tbnid=t0O0-6O2HI69gM:&amp;tbnh=129&amp;tbnw=118&amp;prev=/images?q=flowers&amp;um=1&amp;hl=ar&amp;safe=active&amp;rlz=1T4RNTN_enSA374SA396&amp;tbs=isch:1" TargetMode="Externa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3" descr="Hall_978141604574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2875"/>
            <a:ext cx="4965700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8512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907704" y="1556792"/>
            <a:ext cx="5664880" cy="6669360"/>
            <a:chOff x="2771800" y="548680"/>
            <a:chExt cx="3792672" cy="57332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71800" y="548680"/>
              <a:ext cx="3792672" cy="573325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771800" y="3284984"/>
              <a:ext cx="3792672" cy="29969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20219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24075"/>
            <a:ext cx="8686800" cy="32226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Insulin secretion is stimulated by an increase in blood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glucose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decreased by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fasting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decrease in blood glucose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Mechanism of Insulin Secretion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404664"/>
            <a:ext cx="8763000" cy="47625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Glucose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is the primary stimulator of insulin secretion</a:t>
            </a:r>
          </a:p>
        </p:txBody>
      </p:sp>
      <p:pic>
        <p:nvPicPr>
          <p:cNvPr id="5" name="Picture 4" descr="800px-BIOE_Diagram_2_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540718"/>
            <a:ext cx="8964488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198983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8341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" y="0"/>
            <a:ext cx="9067800" cy="657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2053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7809" y="381000"/>
            <a:ext cx="3084689" cy="20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7737" y="381000"/>
            <a:ext cx="6976533" cy="677333"/>
          </a:xfrm>
          <a:prstGeom prst="rect">
            <a:avLst/>
          </a:prstGeom>
        </p:spPr>
        <p:txBody>
          <a:bodyPr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rtl="0"/>
            <a:r>
              <a:rPr lang="en-US" sz="3911" b="1" kern="0" dirty="0">
                <a:solidFill>
                  <a:srgbClr val="FF6600"/>
                </a:solidFill>
                <a:latin typeface="Calibri" panose="020F0502020204030204" pitchFamily="34" charset="0"/>
              </a:rPr>
              <a:t>Release of insulin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83524" y="1199864"/>
            <a:ext cx="5555367" cy="4597400"/>
          </a:xfrm>
          <a:prstGeom prst="rect">
            <a:avLst/>
          </a:prstGeom>
        </p:spPr>
        <p:txBody>
          <a:bodyPr/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rtl="0">
              <a:lnSpc>
                <a:spcPct val="90000"/>
              </a:lnSpc>
            </a:pPr>
            <a:r>
              <a:rPr lang="en-US" sz="1422" b="1" kern="0" dirty="0">
                <a:latin typeface="Calibri" panose="020F0502020204030204" pitchFamily="34" charset="0"/>
              </a:rPr>
              <a:t>(There is a continuous low basal level of insulin release, regardless of stimulus)</a:t>
            </a:r>
          </a:p>
          <a:p>
            <a:pPr algn="l" rtl="0">
              <a:lnSpc>
                <a:spcPct val="90000"/>
              </a:lnSpc>
            </a:pPr>
            <a:endParaRPr lang="en-US" sz="2133" b="1" kern="0" dirty="0">
              <a:latin typeface="Calibri" panose="020F0502020204030204" pitchFamily="34" charset="0"/>
            </a:endParaRP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2044" b="1" kern="0" dirty="0">
                <a:latin typeface="Calibri" panose="020F0502020204030204" pitchFamily="34" charset="0"/>
              </a:rPr>
              <a:t>Insulin release occurs in two phases:</a:t>
            </a:r>
          </a:p>
          <a:p>
            <a:pPr algn="l" rtl="0">
              <a:lnSpc>
                <a:spcPct val="90000"/>
              </a:lnSpc>
            </a:pPr>
            <a:r>
              <a:rPr lang="en-US" sz="2044" b="1" u="sng" kern="0" dirty="0">
                <a:solidFill>
                  <a:srgbClr val="0070C0"/>
                </a:solidFill>
                <a:latin typeface="Calibri" panose="020F0502020204030204" pitchFamily="34" charset="0"/>
              </a:rPr>
              <a:t>Immediate:</a:t>
            </a:r>
            <a:r>
              <a:rPr lang="en-US" sz="2044" b="1" kern="0" dirty="0">
                <a:latin typeface="Calibri" panose="020F0502020204030204" pitchFamily="34" charset="0"/>
              </a:rPr>
              <a:t> In 3-5 minutes after acute raise in glucose </a:t>
            </a:r>
            <a:r>
              <a:rPr lang="en-US" sz="2044" b="1" kern="0" dirty="0" smtClean="0">
                <a:latin typeface="Calibri" panose="020F0502020204030204" pitchFamily="34" charset="0"/>
              </a:rPr>
              <a:t>levels, </a:t>
            </a:r>
            <a:r>
              <a:rPr lang="en-US" sz="2044" b="1" kern="0" dirty="0">
                <a:latin typeface="Calibri" panose="020F0502020204030204" pitchFamily="34" charset="0"/>
              </a:rPr>
              <a:t>plasma insulin levels increase 10-fold</a:t>
            </a:r>
          </a:p>
          <a:p>
            <a:pPr algn="l" rtl="0">
              <a:lnSpc>
                <a:spcPct val="90000"/>
              </a:lnSpc>
            </a:pPr>
            <a:endParaRPr lang="en-US" sz="2044" b="1" kern="0" dirty="0">
              <a:latin typeface="Calibri" panose="020F0502020204030204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2044" b="1" kern="0" dirty="0">
                <a:latin typeface="Calibri" panose="020F0502020204030204" pitchFamily="34" charset="0"/>
              </a:rPr>
              <a:t>Insulin levels then fall about half-way back</a:t>
            </a:r>
          </a:p>
          <a:p>
            <a:pPr algn="l" rtl="0">
              <a:lnSpc>
                <a:spcPct val="90000"/>
              </a:lnSpc>
            </a:pPr>
            <a:endParaRPr lang="en-US" sz="2044" b="1" kern="0" dirty="0">
              <a:latin typeface="Calibri" panose="020F0502020204030204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2044" b="1" u="sng" kern="0" dirty="0">
                <a:solidFill>
                  <a:srgbClr val="0070C0"/>
                </a:solidFill>
                <a:latin typeface="Calibri" panose="020F0502020204030204" pitchFamily="34" charset="0"/>
              </a:rPr>
              <a:t>Delayed:</a:t>
            </a:r>
            <a:r>
              <a:rPr lang="en-US" sz="2044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044" b="1" kern="0" dirty="0">
                <a:latin typeface="Calibri" panose="020F0502020204030204" pitchFamily="34" charset="0"/>
              </a:rPr>
              <a:t>Then rise again over about 1 hour</a:t>
            </a:r>
          </a:p>
          <a:p>
            <a:pPr algn="l" rtl="0">
              <a:lnSpc>
                <a:spcPct val="90000"/>
              </a:lnSpc>
            </a:pPr>
            <a:endParaRPr lang="en-US" sz="2044" b="1" kern="0" dirty="0">
              <a:latin typeface="Calibri" panose="020F0502020204030204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2044" b="1" kern="0" dirty="0">
                <a:latin typeface="Calibri" panose="020F0502020204030204" pitchFamily="34" charset="0"/>
              </a:rPr>
              <a:t>The immediate release probably due to release of insulin granules close to the capillaries; later rise is probably due to release of preformed insulin and new synthesis</a:t>
            </a:r>
          </a:p>
          <a:p>
            <a:pPr algn="l" rtl="0">
              <a:lnSpc>
                <a:spcPct val="90000"/>
              </a:lnSpc>
            </a:pPr>
            <a:endParaRPr lang="en-US" sz="2133" b="1" kern="0" dirty="0"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67808" y="2731373"/>
            <a:ext cx="30846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70C0"/>
                </a:solidFill>
                <a:latin typeface="Calibri" panose="020F0502020204030204" pitchFamily="34" charset="0"/>
              </a:rPr>
              <a:t>This graph shows result from infusion of glucose </a:t>
            </a:r>
            <a:endParaRPr lang="en-US" sz="16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184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467100" y="533400"/>
            <a:ext cx="2184400" cy="646331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>
            <a:spAutoFit/>
            <a:flatTx/>
          </a:bodyPr>
          <a:lstStyle/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 Blood glucose concentration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467100" y="3032125"/>
            <a:ext cx="2184400" cy="369332"/>
          </a:xfrm>
          <a:prstGeom prst="rect">
            <a:avLst/>
          </a:prstGeom>
          <a:solidFill>
            <a:srgbClr val="00FFCC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CC"/>
            </a:extrusionClr>
          </a:sp3d>
        </p:spPr>
        <p:txBody>
          <a:bodyPr>
            <a:spAutoFit/>
            <a:flatTx/>
          </a:bodyPr>
          <a:lstStyle/>
          <a:p>
            <a:pPr algn="ctr">
              <a:defRPr/>
            </a:pPr>
            <a:r>
              <a:rPr lang="en-US" b="1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Islet  cells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390900" y="3810000"/>
            <a:ext cx="2336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spAutoFit/>
            <a:flatTx/>
          </a:bodyPr>
          <a:lstStyle/>
          <a:p>
            <a:pPr algn="ctr">
              <a:defRPr/>
            </a:pPr>
            <a:r>
              <a:rPr lang="en-US" b="1">
                <a:latin typeface="Arial" pitchFamily="34" charset="0"/>
                <a:cs typeface="Arial" pitchFamily="34" charset="0"/>
                <a:sym typeface="Symbol" pitchFamily="18" charset="2"/>
              </a:rPr>
              <a:t>Insulin secretion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276600" y="4648200"/>
            <a:ext cx="2565400" cy="147732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 Blood glucose</a:t>
            </a:r>
          </a:p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 Blood fatty acids</a:t>
            </a:r>
          </a:p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 Blood amino acid</a:t>
            </a: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 Protein synthesis</a:t>
            </a: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 Fuel storage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368800" y="4206875"/>
            <a:ext cx="3825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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4368800" y="3382963"/>
            <a:ext cx="3825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</a:t>
            </a: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4572000" y="1981200"/>
            <a:ext cx="0" cy="990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467100" y="1660525"/>
            <a:ext cx="2184400" cy="36933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>
            <a:spAutoFit/>
            <a:flatTx/>
          </a:bodyPr>
          <a:lstStyle/>
          <a:p>
            <a:pPr algn="ctr">
              <a:defRPr/>
            </a:pPr>
            <a:r>
              <a:rPr lang="en-US" b="1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Major control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367213" y="1219200"/>
            <a:ext cx="3825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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381000" y="3048000"/>
            <a:ext cx="2362200" cy="646331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>
            <a:spAutoFit/>
            <a:flatTx/>
          </a:bodyPr>
          <a:lstStyle/>
          <a:p>
            <a:pPr algn="ctr">
              <a:defRPr/>
            </a:pPr>
            <a:r>
              <a:rPr lang="en-US" b="1" dirty="0">
                <a:latin typeface="Arial" pitchFamily="34" charset="0"/>
                <a:cs typeface="Arial" pitchFamily="34" charset="0"/>
                <a:sym typeface="Symbol" pitchFamily="18" charset="2"/>
              </a:rPr>
              <a:t>Parasympathetic stimulation</a:t>
            </a:r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H="1">
            <a:off x="5715000" y="3200400"/>
            <a:ext cx="609600" cy="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6324600" y="3032125"/>
            <a:ext cx="2362200" cy="92333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>
            <a:spAutoFit/>
            <a:flatTx/>
          </a:bodyPr>
          <a:lstStyle/>
          <a:p>
            <a:pPr algn="ctr">
              <a:defRPr/>
            </a:pPr>
            <a:r>
              <a:rPr lang="en-US" b="1" dirty="0">
                <a:latin typeface="Arial" pitchFamily="34" charset="0"/>
                <a:cs typeface="Arial" pitchFamily="34" charset="0"/>
                <a:sym typeface="Symbol" pitchFamily="18" charset="2"/>
              </a:rPr>
              <a:t>Sympathetic stimulation</a:t>
            </a:r>
          </a:p>
          <a:p>
            <a:pPr algn="ctr">
              <a:defRPr/>
            </a:pPr>
            <a:r>
              <a:rPr lang="en-US" b="1" dirty="0">
                <a:latin typeface="Arial" pitchFamily="34" charset="0"/>
                <a:cs typeface="Arial" pitchFamily="34" charset="0"/>
                <a:sym typeface="Symbol" pitchFamily="18" charset="2"/>
              </a:rPr>
              <a:t>(and epinephrine)</a:t>
            </a: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5943600" y="2971800"/>
            <a:ext cx="228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2819400" y="3200400"/>
            <a:ext cx="6096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n-GB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048000" y="2819400"/>
            <a:ext cx="228600" cy="228600"/>
            <a:chOff x="3240" y="1296"/>
            <a:chExt cx="144" cy="144"/>
          </a:xfrm>
        </p:grpSpPr>
        <p:sp>
          <p:nvSpPr>
            <p:cNvPr id="9236" name="Line 20"/>
            <p:cNvSpPr>
              <a:spLocks noChangeShapeType="1"/>
            </p:cNvSpPr>
            <p:nvPr/>
          </p:nvSpPr>
          <p:spPr bwMode="auto">
            <a:xfrm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37" name="Line 21"/>
            <p:cNvSpPr>
              <a:spLocks noChangeShapeType="1"/>
            </p:cNvSpPr>
            <p:nvPr/>
          </p:nvSpPr>
          <p:spPr bwMode="auto">
            <a:xfrm rot="-5400000"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5257800" y="2362200"/>
            <a:ext cx="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5257800" y="2362200"/>
            <a:ext cx="22098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 flipV="1">
            <a:off x="7467600" y="1905000"/>
            <a:ext cx="0" cy="457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 flipV="1">
            <a:off x="2438400" y="1752600"/>
            <a:ext cx="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81000" y="1050925"/>
            <a:ext cx="2362200" cy="646331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>
            <a:spAutoFit/>
            <a:flatTx/>
          </a:bodyPr>
          <a:lstStyle/>
          <a:p>
            <a:pPr algn="ctr">
              <a:defRPr/>
            </a:pPr>
            <a:r>
              <a:rPr lang="en-US" b="1" dirty="0">
                <a:latin typeface="Arial" pitchFamily="34" charset="0"/>
                <a:cs typeface="Arial" pitchFamily="34" charset="0"/>
                <a:sym typeface="Symbol" pitchFamily="18" charset="2"/>
              </a:rPr>
              <a:t> Gastrointestinal hormones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324600" y="1219200"/>
            <a:ext cx="2362200" cy="646331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>
            <a:spAutoFit/>
            <a:flatTx/>
          </a:bodyPr>
          <a:lstStyle/>
          <a:p>
            <a:pPr algn="ctr">
              <a:defRPr/>
            </a:pPr>
            <a:r>
              <a:rPr lang="en-US" b="1">
                <a:latin typeface="Arial" pitchFamily="34" charset="0"/>
                <a:cs typeface="Arial" pitchFamily="34" charset="0"/>
                <a:sym typeface="Symbol" pitchFamily="18" charset="2"/>
              </a:rPr>
              <a:t> Blood amino acid conc.</a:t>
            </a:r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 flipH="1">
            <a:off x="2438400" y="2362200"/>
            <a:ext cx="14478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3886200" y="2362200"/>
            <a:ext cx="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n-GB"/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3962400" y="2590800"/>
            <a:ext cx="228600" cy="228600"/>
            <a:chOff x="3240" y="1296"/>
            <a:chExt cx="144" cy="144"/>
          </a:xfrm>
        </p:grpSpPr>
        <p:sp>
          <p:nvSpPr>
            <p:cNvPr id="9246" name="Line 30"/>
            <p:cNvSpPr>
              <a:spLocks noChangeShapeType="1"/>
            </p:cNvSpPr>
            <p:nvPr/>
          </p:nvSpPr>
          <p:spPr bwMode="auto">
            <a:xfrm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47" name="Line 31"/>
            <p:cNvSpPr>
              <a:spLocks noChangeShapeType="1"/>
            </p:cNvSpPr>
            <p:nvPr/>
          </p:nvSpPr>
          <p:spPr bwMode="auto">
            <a:xfrm rot="-5400000"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4724400" y="2590800"/>
            <a:ext cx="228600" cy="228600"/>
            <a:chOff x="3240" y="1296"/>
            <a:chExt cx="144" cy="144"/>
          </a:xfrm>
        </p:grpSpPr>
        <p:sp>
          <p:nvSpPr>
            <p:cNvPr id="9249" name="Line 33"/>
            <p:cNvSpPr>
              <a:spLocks noChangeShapeType="1"/>
            </p:cNvSpPr>
            <p:nvPr/>
          </p:nvSpPr>
          <p:spPr bwMode="auto">
            <a:xfrm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50" name="Line 34"/>
            <p:cNvSpPr>
              <a:spLocks noChangeShapeType="1"/>
            </p:cNvSpPr>
            <p:nvPr/>
          </p:nvSpPr>
          <p:spPr bwMode="auto">
            <a:xfrm rot="-5400000"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5410200" y="2590800"/>
            <a:ext cx="228600" cy="228600"/>
            <a:chOff x="3240" y="1296"/>
            <a:chExt cx="144" cy="144"/>
          </a:xfrm>
        </p:grpSpPr>
        <p:sp>
          <p:nvSpPr>
            <p:cNvPr id="9252" name="Line 36"/>
            <p:cNvSpPr>
              <a:spLocks noChangeShapeType="1"/>
            </p:cNvSpPr>
            <p:nvPr/>
          </p:nvSpPr>
          <p:spPr bwMode="auto">
            <a:xfrm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53" name="Line 37"/>
            <p:cNvSpPr>
              <a:spLocks noChangeShapeType="1"/>
            </p:cNvSpPr>
            <p:nvPr/>
          </p:nvSpPr>
          <p:spPr bwMode="auto">
            <a:xfrm rot="-5400000"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254" name="Text Box 38"/>
          <p:cNvSpPr txBox="1">
            <a:spLocks noChangeArrowheads="1"/>
          </p:cNvSpPr>
          <p:nvPr/>
        </p:nvSpPr>
        <p:spPr bwMode="auto">
          <a:xfrm>
            <a:off x="381000" y="2193925"/>
            <a:ext cx="16764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spAutoFit/>
            <a:flatTx/>
          </a:bodyPr>
          <a:lstStyle/>
          <a:p>
            <a:pPr algn="ctr">
              <a:defRPr/>
            </a:pPr>
            <a:r>
              <a:rPr lang="en-US" b="1">
                <a:latin typeface="Arial" pitchFamily="34" charset="0"/>
                <a:cs typeface="Arial" pitchFamily="34" charset="0"/>
                <a:sym typeface="Symbol" pitchFamily="18" charset="2"/>
              </a:rPr>
              <a:t>Food intake</a:t>
            </a:r>
          </a:p>
        </p:txBody>
      </p:sp>
      <p:sp>
        <p:nvSpPr>
          <p:cNvPr id="9255" name="Text Box 39"/>
          <p:cNvSpPr txBox="1">
            <a:spLocks noChangeArrowheads="1"/>
          </p:cNvSpPr>
          <p:nvPr/>
        </p:nvSpPr>
        <p:spPr bwMode="auto">
          <a:xfrm>
            <a:off x="1065213" y="2590800"/>
            <a:ext cx="3825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</a:t>
            </a:r>
          </a:p>
        </p:txBody>
      </p:sp>
      <p:sp>
        <p:nvSpPr>
          <p:cNvPr id="9256" name="Text Box 40"/>
          <p:cNvSpPr txBox="1">
            <a:spLocks noChangeArrowheads="1"/>
          </p:cNvSpPr>
          <p:nvPr/>
        </p:nvSpPr>
        <p:spPr bwMode="auto">
          <a:xfrm>
            <a:off x="1065213" y="1752600"/>
            <a:ext cx="3825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</a:t>
            </a:r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1447800" y="2667000"/>
            <a:ext cx="228600" cy="228600"/>
            <a:chOff x="3240" y="1296"/>
            <a:chExt cx="144" cy="144"/>
          </a:xfrm>
        </p:grpSpPr>
        <p:sp>
          <p:nvSpPr>
            <p:cNvPr id="9258" name="Line 42"/>
            <p:cNvSpPr>
              <a:spLocks noChangeShapeType="1"/>
            </p:cNvSpPr>
            <p:nvPr/>
          </p:nvSpPr>
          <p:spPr bwMode="auto">
            <a:xfrm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59" name="Line 43"/>
            <p:cNvSpPr>
              <a:spLocks noChangeShapeType="1"/>
            </p:cNvSpPr>
            <p:nvPr/>
          </p:nvSpPr>
          <p:spPr bwMode="auto">
            <a:xfrm rot="-5400000"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1447800" y="1828800"/>
            <a:ext cx="228600" cy="228600"/>
            <a:chOff x="3240" y="1296"/>
            <a:chExt cx="144" cy="144"/>
          </a:xfrm>
        </p:grpSpPr>
        <p:sp>
          <p:nvSpPr>
            <p:cNvPr id="9261" name="Line 45"/>
            <p:cNvSpPr>
              <a:spLocks noChangeShapeType="1"/>
            </p:cNvSpPr>
            <p:nvPr/>
          </p:nvSpPr>
          <p:spPr bwMode="auto">
            <a:xfrm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62" name="Line 46"/>
            <p:cNvSpPr>
              <a:spLocks noChangeShapeType="1"/>
            </p:cNvSpPr>
            <p:nvPr/>
          </p:nvSpPr>
          <p:spPr bwMode="auto">
            <a:xfrm rot="-5400000"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263" name="Text Box 47"/>
          <p:cNvSpPr txBox="1">
            <a:spLocks noChangeArrowheads="1"/>
          </p:cNvSpPr>
          <p:nvPr/>
        </p:nvSpPr>
        <p:spPr bwMode="auto">
          <a:xfrm>
            <a:off x="533400" y="4645025"/>
            <a:ext cx="22098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>
              <a:defRPr/>
            </a:pPr>
            <a:r>
              <a:rPr lang="en-US" sz="2600" b="1" dirty="0">
                <a:latin typeface="Arial" pitchFamily="34" charset="0"/>
                <a:cs typeface="Arial" pitchFamily="34" charset="0"/>
                <a:sym typeface="Symbol" pitchFamily="18" charset="2"/>
              </a:rPr>
              <a:t>Factors controlling insulin secretion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5" grpId="0" animBg="1"/>
      <p:bldP spid="9226" grpId="0"/>
      <p:bldP spid="9228" grpId="0" animBg="1"/>
      <p:bldP spid="9221" grpId="0" animBg="1"/>
      <p:bldP spid="9222" grpId="0"/>
      <p:bldP spid="9230" grpId="0" animBg="1"/>
      <p:bldP spid="9233" grpId="0" animBg="1"/>
      <p:bldP spid="9232" grpId="0" animBg="1"/>
      <p:bldP spid="9234" grpId="0" animBg="1"/>
      <p:bldP spid="9235" grpId="0" animBg="1"/>
      <p:bldP spid="9239" grpId="0" animBg="1"/>
      <p:bldP spid="9241" grpId="0" animBg="1"/>
      <p:bldP spid="9242" grpId="0" animBg="1"/>
      <p:bldP spid="9244" grpId="0" animBg="1"/>
      <p:bldP spid="9229" grpId="0" animBg="1"/>
      <p:bldP spid="9231" grpId="0" animBg="1"/>
      <p:bldP spid="9243" grpId="0" animBg="1"/>
      <p:bldP spid="9240" grpId="0" animBg="1"/>
      <p:bldP spid="9254" grpId="0" animBg="1"/>
      <p:bldP spid="9255" grpId="0"/>
      <p:bldP spid="9256" grpId="0"/>
      <p:bldP spid="92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16387" name="Picture 4" descr="Untitled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73138"/>
            <a:ext cx="8839200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381000" y="2057400"/>
            <a:ext cx="2057400" cy="304800"/>
          </a:xfrm>
          <a:prstGeom prst="rect">
            <a:avLst/>
          </a:prstGeom>
          <a:noFill/>
          <a:ln w="28575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5105400" y="1981200"/>
            <a:ext cx="1447800" cy="3810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28600" y="373732"/>
            <a:ext cx="8763000" cy="534988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Insulin Receptor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51520" y="2132856"/>
            <a:ext cx="8686800" cy="27420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insulin receptor is a transmembrane receptor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Belongs to the large class of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tyrosine kinase receptors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Made of </a:t>
            </a:r>
            <a:r>
              <a:rPr lang="en-US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two alpha subunits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two beta subunits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pic>
        <p:nvPicPr>
          <p:cNvPr id="18435" name="Content Placeholder 4" descr="gghgh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476672"/>
            <a:ext cx="7704856" cy="6234112"/>
          </a:xfrm>
        </p:spPr>
      </p:pic>
      <p:sp>
        <p:nvSpPr>
          <p:cNvPr id="18436" name="AutoShape 2" descr="https://mail.google.com/mail/?attid=0.1&amp;disp=emb&amp;view=att&amp;th=12fee7ba47167484"/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5733256"/>
            <a:ext cx="6400800" cy="175260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Dr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Mouaadh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Abdelkarim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mabdelkarim@ksu.edu.sa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Physiology of the Pancreas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6847" y="124766"/>
            <a:ext cx="1519881" cy="1519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44424"/>
            <a:ext cx="1024128" cy="10637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3512815"/>
            <a:ext cx="1619250" cy="1647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2650802"/>
            <a:ext cx="2657475" cy="17240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698144"/>
            <a:ext cx="1743075" cy="2619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1995" y="4723606"/>
            <a:ext cx="2081846" cy="159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397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534400" cy="974976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Glucose regulation and metabolism terms</a:t>
            </a:r>
            <a:br>
              <a:rPr lang="en-GB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endParaRPr lang="en-GB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/>
          </a:bodyPr>
          <a:lstStyle/>
          <a:p>
            <a:pPr marL="3175" indent="-3175">
              <a:buNone/>
            </a:pPr>
            <a:r>
              <a:rPr lang="en-GB" sz="23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GB" sz="23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Gluconeogenesis</a:t>
            </a:r>
            <a:r>
              <a:rPr lang="en-GB" sz="2300" dirty="0" smtClean="0">
                <a:latin typeface="Arial" pitchFamily="34" charset="0"/>
                <a:cs typeface="Arial" pitchFamily="34" charset="0"/>
              </a:rPr>
              <a:t> - Synthesis of glucose from </a:t>
            </a:r>
            <a:r>
              <a:rPr lang="en-GB" sz="2300" dirty="0" err="1" smtClean="0">
                <a:latin typeface="Arial" pitchFamily="34" charset="0"/>
                <a:cs typeface="Arial" pitchFamily="34" charset="0"/>
              </a:rPr>
              <a:t>noncarbohydrate</a:t>
            </a:r>
            <a:r>
              <a:rPr lang="en-GB" sz="2300" dirty="0" smtClean="0">
                <a:latin typeface="Arial" pitchFamily="34" charset="0"/>
                <a:cs typeface="Arial" pitchFamily="34" charset="0"/>
              </a:rPr>
              <a:t> precursors, Lactic acid, glycerol, amino acids, liver cells synthesis glucose when carbohydrates are depleted.</a:t>
            </a:r>
          </a:p>
          <a:p>
            <a:pPr marL="3175" indent="-3175">
              <a:buNone/>
            </a:pPr>
            <a:r>
              <a:rPr lang="en-GB" sz="2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2300" dirty="0" smtClean="0">
                <a:latin typeface="Arial" pitchFamily="34" charset="0"/>
                <a:cs typeface="Arial" pitchFamily="34" charset="0"/>
              </a:rPr>
            </a:br>
            <a:r>
              <a:rPr lang="en-GB" sz="23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GB" sz="2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3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Glycogenesis</a:t>
            </a:r>
            <a:r>
              <a:rPr lang="en-GB" sz="2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300" dirty="0" smtClean="0">
                <a:latin typeface="Arial" pitchFamily="34" charset="0"/>
                <a:cs typeface="Arial" pitchFamily="34" charset="0"/>
              </a:rPr>
              <a:t>- Formation of glycogen, glucose stored in liver and skeletal muscle as glycogen, important energy reserve.</a:t>
            </a:r>
          </a:p>
          <a:p>
            <a:pPr marL="3175" indent="-3175">
              <a:buNone/>
            </a:pPr>
            <a:r>
              <a:rPr lang="en-GB" sz="2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2300" dirty="0" smtClean="0">
                <a:latin typeface="Arial" pitchFamily="34" charset="0"/>
                <a:cs typeface="Arial" pitchFamily="34" charset="0"/>
              </a:rPr>
            </a:br>
            <a:r>
              <a:rPr lang="en-GB" sz="23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GB" sz="23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Glycogenolysis</a:t>
            </a:r>
            <a:r>
              <a:rPr lang="en-GB" sz="2300" dirty="0" smtClean="0">
                <a:latin typeface="Arial" pitchFamily="34" charset="0"/>
                <a:cs typeface="Arial" pitchFamily="34" charset="0"/>
              </a:rPr>
              <a:t> – breakdown of glycogen (polysaccharide) into glucose molecules (monosaccharide)</a:t>
            </a:r>
          </a:p>
          <a:p>
            <a:pPr marL="3175" indent="-3175">
              <a:buNone/>
            </a:pPr>
            <a:r>
              <a:rPr lang="en-GB" sz="2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2300" dirty="0" smtClean="0">
                <a:latin typeface="Arial" pitchFamily="34" charset="0"/>
                <a:cs typeface="Arial" pitchFamily="34" charset="0"/>
              </a:rPr>
            </a:br>
            <a:r>
              <a:rPr lang="en-GB" sz="23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GB" sz="2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Glycolysis</a:t>
            </a:r>
            <a:r>
              <a:rPr lang="en-GB" sz="2300" dirty="0" smtClean="0">
                <a:latin typeface="Arial" pitchFamily="34" charset="0"/>
                <a:cs typeface="Arial" pitchFamily="34" charset="0"/>
              </a:rPr>
              <a:t> - the breakdown of glucose into pyruvate by cells for the production of ATP</a:t>
            </a:r>
            <a:endParaRPr lang="en-GB" sz="23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8686800" cy="1562472"/>
          </a:xfrm>
        </p:spPr>
        <p:txBody>
          <a:bodyPr>
            <a:noAutofit/>
          </a:bodyPr>
          <a:lstStyle/>
          <a:p>
            <a:pPr algn="ctr">
              <a:buFont typeface="Times New Roman" pitchFamily="18" charset="0"/>
              <a:buNone/>
            </a:pPr>
            <a:r>
              <a:rPr lang="en-US" sz="6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Actions of insulin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05680" y="1675879"/>
            <a:ext cx="8686800" cy="5182121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Main action of insulin: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Increase transport of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glucose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amino acids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K+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into </a:t>
            </a:r>
            <a:r>
              <a:rPr lang="en-US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insulin-sensitive cells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- Liver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- Muscles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- Adipose tissue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07704" y="260648"/>
            <a:ext cx="5715744" cy="62636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Times New Roman" pitchFamily="18" charset="0"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Actions of insulin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686800" cy="6118225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Rapid (seconds)</a:t>
            </a:r>
          </a:p>
          <a:p>
            <a:r>
              <a:rPr lang="en-US" altLang="en-US" dirty="0" smtClean="0"/>
              <a:t>(+) transport of glucose, amino acids, K</a:t>
            </a:r>
            <a:r>
              <a:rPr lang="en-US" altLang="en-US" b="1" baseline="30000" dirty="0" smtClean="0"/>
              <a:t>+</a:t>
            </a:r>
            <a:r>
              <a:rPr lang="en-US" altLang="en-US" dirty="0" smtClean="0"/>
              <a:t> into insulin-sensitive cells</a:t>
            </a:r>
          </a:p>
          <a:p>
            <a:r>
              <a:rPr lang="en-US" altLang="en-US" dirty="0" smtClean="0">
                <a:solidFill>
                  <a:srgbClr val="FF0000"/>
                </a:solidFill>
              </a:rPr>
              <a:t>Intermediate (minutes)</a:t>
            </a:r>
          </a:p>
          <a:p>
            <a:r>
              <a:rPr lang="en-US" altLang="en-US" dirty="0" smtClean="0"/>
              <a:t> (+) protein synthesis</a:t>
            </a:r>
          </a:p>
          <a:p>
            <a:r>
              <a:rPr lang="en-US" altLang="en-US" dirty="0" smtClean="0"/>
              <a:t>(-) protein  degradation</a:t>
            </a:r>
          </a:p>
          <a:p>
            <a:r>
              <a:rPr lang="en-US" altLang="en-US" dirty="0" smtClean="0"/>
              <a:t>(+) of glycolytic enzymes and glycogen synthase</a:t>
            </a:r>
          </a:p>
          <a:p>
            <a:r>
              <a:rPr lang="en-US" altLang="en-US" dirty="0" smtClean="0"/>
              <a:t>(-) </a:t>
            </a:r>
            <a:r>
              <a:rPr lang="en-US" altLang="en-US" dirty="0" err="1" smtClean="0"/>
              <a:t>phosphorylase</a:t>
            </a:r>
            <a:r>
              <a:rPr lang="en-US" altLang="en-US" dirty="0" smtClean="0"/>
              <a:t> and </a:t>
            </a:r>
            <a:r>
              <a:rPr lang="en-US" altLang="en-US" dirty="0" err="1" smtClean="0"/>
              <a:t>gluconeogenic</a:t>
            </a:r>
            <a:r>
              <a:rPr lang="en-US" altLang="en-US" dirty="0" smtClean="0"/>
              <a:t> enzymes </a:t>
            </a:r>
          </a:p>
          <a:p>
            <a:r>
              <a:rPr lang="en-US" altLang="en-US" dirty="0" smtClean="0">
                <a:solidFill>
                  <a:srgbClr val="FF0000"/>
                </a:solidFill>
              </a:rPr>
              <a:t>Delayed (hours)</a:t>
            </a:r>
          </a:p>
          <a:p>
            <a:r>
              <a:rPr lang="en-US" altLang="en-US" dirty="0" smtClean="0"/>
              <a:t>(+) mRNAs for </a:t>
            </a:r>
            <a:r>
              <a:rPr lang="en-US" altLang="en-US" dirty="0" err="1" smtClean="0"/>
              <a:t>lipogenic</a:t>
            </a:r>
            <a:r>
              <a:rPr lang="en-US" altLang="en-US" dirty="0" smtClean="0"/>
              <a:t> and other enzymes</a:t>
            </a:r>
          </a:p>
          <a:p>
            <a:endParaRPr lang="en-US" alt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1520" y="332656"/>
            <a:ext cx="8686800" cy="8397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Times New Roman" panose="02020603050405020304" pitchFamily="18" charset="0"/>
              <a:buNone/>
            </a:pPr>
            <a:r>
              <a:rPr lang="en-US" altLang="en-US" sz="2800" b="1" smtClean="0">
                <a:solidFill>
                  <a:srgbClr val="FF0000"/>
                </a:solidFill>
              </a:rPr>
              <a:t>Actions of insulin</a:t>
            </a:r>
            <a:endParaRPr lang="en-US" altLang="en-US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449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28600" y="577304"/>
            <a:ext cx="8763000" cy="979488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Action of insulin on Liver: </a:t>
            </a:r>
            <a:b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US" sz="4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04800" y="980728"/>
            <a:ext cx="8686800" cy="525658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Times New Roman" pitchFamily="18" charset="0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(-)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ketogenesis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(+) protein synthesis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(+) lipid synthesis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(-)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gluconeogenesis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(+) glycogen synthesis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(-)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glycogenolysis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(+)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glycolysis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95936" y="429309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953735"/>
              </a:buClr>
            </a:pPr>
            <a:r>
              <a:rPr lang="en-US" altLang="ar-SA" sz="2400" dirty="0">
                <a:latin typeface="Times New Roman" panose="02020603050405020304" pitchFamily="18" charset="0"/>
              </a:rPr>
              <a:t> </a:t>
            </a:r>
            <a:r>
              <a:rPr lang="en-US" altLang="ar-SA" sz="2400" dirty="0" smtClean="0">
                <a:latin typeface="Times New Roman" panose="02020603050405020304" pitchFamily="18" charset="0"/>
              </a:rPr>
              <a:t>+ GLUT2 </a:t>
            </a:r>
            <a:r>
              <a:rPr lang="en-US" altLang="ar-SA" sz="2400" dirty="0">
                <a:latin typeface="Times New Roman" panose="02020603050405020304" pitchFamily="18" charset="0"/>
              </a:rPr>
              <a:t>transporters</a:t>
            </a:r>
          </a:p>
          <a:p>
            <a:pPr lvl="1">
              <a:buClr>
                <a:schemeClr val="tx1"/>
              </a:buClr>
            </a:pPr>
            <a:r>
              <a:rPr lang="en-US" altLang="ar-SA" dirty="0">
                <a:latin typeface="Times New Roman" panose="02020603050405020304" pitchFamily="18" charset="0"/>
              </a:rPr>
              <a:t>↑ </a:t>
            </a:r>
            <a:r>
              <a:rPr lang="en-US" altLang="ar-SA" dirty="0" err="1">
                <a:latin typeface="Times New Roman" panose="02020603050405020304" pitchFamily="18" charset="0"/>
              </a:rPr>
              <a:t>Glucokinase</a:t>
            </a:r>
            <a:endParaRPr lang="en-US" altLang="ar-SA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73496" y="505296"/>
            <a:ext cx="8763000" cy="979488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Action of insulin on Muscle: </a:t>
            </a:r>
            <a:b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US" sz="4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04800" y="836712"/>
            <a:ext cx="8686800" cy="5688632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Font typeface="Times New Roman" pitchFamily="18" charset="0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6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(+) glucose entry</a:t>
            </a:r>
          </a:p>
          <a:p>
            <a:pPr>
              <a:lnSpc>
                <a:spcPct val="16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(+) glycogen synthesis</a:t>
            </a:r>
          </a:p>
          <a:p>
            <a:pPr>
              <a:lnSpc>
                <a:spcPct val="16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(+) amino acid uptake</a:t>
            </a:r>
          </a:p>
          <a:p>
            <a:pPr>
              <a:lnSpc>
                <a:spcPct val="16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(+) protein synthesis 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ribosomes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6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(-) protein catabolism</a:t>
            </a:r>
          </a:p>
          <a:p>
            <a:pPr>
              <a:lnSpc>
                <a:spcPct val="160000"/>
              </a:lnSpc>
            </a:pP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(+) potassium uptake</a:t>
            </a:r>
          </a:p>
          <a:p>
            <a:pPr>
              <a:lnSpc>
                <a:spcPct val="16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6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6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577304"/>
            <a:ext cx="8763000" cy="979488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Action of insulin on Adipose tissue</a:t>
            </a:r>
            <a:b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US" sz="4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95536" y="1724025"/>
            <a:ext cx="8686800" cy="51339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(+) glucose entry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(+) fatty acid synthesis and deposition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(-)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lipolysis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 (+) potassium uptake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76672"/>
            <a:ext cx="7638756" cy="577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16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 l="20053" t="842" r="22025" b="3281"/>
          <a:stretch>
            <a:fillRect/>
          </a:stretch>
        </p:blipFill>
        <p:spPr bwMode="auto">
          <a:xfrm>
            <a:off x="1331640" y="908720"/>
            <a:ext cx="7056784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5302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Insulin: Summary</a:t>
            </a:r>
            <a:endParaRPr lang="en-US" b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738" y="384357"/>
            <a:ext cx="8828087" cy="449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Hormonal Effects on FFA Production in Adipose Tissue</a:t>
            </a:r>
          </a:p>
        </p:txBody>
      </p:sp>
      <p:sp>
        <p:nvSpPr>
          <p:cNvPr id="5" name="Freeform 3"/>
          <p:cNvSpPr>
            <a:spLocks/>
          </p:cNvSpPr>
          <p:nvPr/>
        </p:nvSpPr>
        <p:spPr bwMode="auto">
          <a:xfrm>
            <a:off x="1136080" y="1600200"/>
            <a:ext cx="6211888" cy="3954463"/>
          </a:xfrm>
          <a:custGeom>
            <a:avLst/>
            <a:gdLst>
              <a:gd name="T0" fmla="*/ 2147483646 w 4968"/>
              <a:gd name="T1" fmla="*/ 2147483646 h 3033"/>
              <a:gd name="T2" fmla="*/ 2147483646 w 4968"/>
              <a:gd name="T3" fmla="*/ 2147483646 h 3033"/>
              <a:gd name="T4" fmla="*/ 2147483646 w 4968"/>
              <a:gd name="T5" fmla="*/ 2147483646 h 3033"/>
              <a:gd name="T6" fmla="*/ 2147483646 w 4968"/>
              <a:gd name="T7" fmla="*/ 2147483646 h 3033"/>
              <a:gd name="T8" fmla="*/ 2147483646 w 4968"/>
              <a:gd name="T9" fmla="*/ 2147483646 h 3033"/>
              <a:gd name="T10" fmla="*/ 2147483646 w 4968"/>
              <a:gd name="T11" fmla="*/ 2147483646 h 3033"/>
              <a:gd name="T12" fmla="*/ 2147483646 w 4968"/>
              <a:gd name="T13" fmla="*/ 2147483646 h 3033"/>
              <a:gd name="T14" fmla="*/ 2147483646 w 4968"/>
              <a:gd name="T15" fmla="*/ 2147483646 h 3033"/>
              <a:gd name="T16" fmla="*/ 2147483646 w 4968"/>
              <a:gd name="T17" fmla="*/ 2147483646 h 3033"/>
              <a:gd name="T18" fmla="*/ 2147483646 w 4968"/>
              <a:gd name="T19" fmla="*/ 2147483646 h 3033"/>
              <a:gd name="T20" fmla="*/ 2147483646 w 4968"/>
              <a:gd name="T21" fmla="*/ 2147483646 h 3033"/>
              <a:gd name="T22" fmla="*/ 2147483646 w 4968"/>
              <a:gd name="T23" fmla="*/ 2147483646 h 3033"/>
              <a:gd name="T24" fmla="*/ 2147483646 w 4968"/>
              <a:gd name="T25" fmla="*/ 2147483646 h 3033"/>
              <a:gd name="T26" fmla="*/ 2147483646 w 4968"/>
              <a:gd name="T27" fmla="*/ 2147483646 h 3033"/>
              <a:gd name="T28" fmla="*/ 2147483646 w 4968"/>
              <a:gd name="T29" fmla="*/ 2147483646 h 3033"/>
              <a:gd name="T30" fmla="*/ 2147483646 w 4968"/>
              <a:gd name="T31" fmla="*/ 2147483646 h 3033"/>
              <a:gd name="T32" fmla="*/ 2147483646 w 4968"/>
              <a:gd name="T33" fmla="*/ 2147483646 h 3033"/>
              <a:gd name="T34" fmla="*/ 2147483646 w 4968"/>
              <a:gd name="T35" fmla="*/ 2147483646 h 3033"/>
              <a:gd name="T36" fmla="*/ 2147483646 w 4968"/>
              <a:gd name="T37" fmla="*/ 2147483646 h 3033"/>
              <a:gd name="T38" fmla="*/ 2147483646 w 4968"/>
              <a:gd name="T39" fmla="*/ 2147483646 h 3033"/>
              <a:gd name="T40" fmla="*/ 2147483646 w 4968"/>
              <a:gd name="T41" fmla="*/ 2147483646 h 3033"/>
              <a:gd name="T42" fmla="*/ 2147483646 w 4968"/>
              <a:gd name="T43" fmla="*/ 2147483646 h 3033"/>
              <a:gd name="T44" fmla="*/ 2147483646 w 4968"/>
              <a:gd name="T45" fmla="*/ 2147483646 h 3033"/>
              <a:gd name="T46" fmla="*/ 2147483646 w 4968"/>
              <a:gd name="T47" fmla="*/ 2147483646 h 3033"/>
              <a:gd name="T48" fmla="*/ 2147483646 w 4968"/>
              <a:gd name="T49" fmla="*/ 2147483646 h 3033"/>
              <a:gd name="T50" fmla="*/ 2147483646 w 4968"/>
              <a:gd name="T51" fmla="*/ 2147483646 h 3033"/>
              <a:gd name="T52" fmla="*/ 2147483646 w 4968"/>
              <a:gd name="T53" fmla="*/ 2147483646 h 3033"/>
              <a:gd name="T54" fmla="*/ 2147483646 w 4968"/>
              <a:gd name="T55" fmla="*/ 2147483646 h 3033"/>
              <a:gd name="T56" fmla="*/ 2147483646 w 4968"/>
              <a:gd name="T57" fmla="*/ 2147483646 h 3033"/>
              <a:gd name="T58" fmla="*/ 2147483646 w 4968"/>
              <a:gd name="T59" fmla="*/ 2147483646 h 3033"/>
              <a:gd name="T60" fmla="*/ 2147483646 w 4968"/>
              <a:gd name="T61" fmla="*/ 2147483646 h 3033"/>
              <a:gd name="T62" fmla="*/ 2147483646 w 4968"/>
              <a:gd name="T63" fmla="*/ 2147483646 h 3033"/>
              <a:gd name="T64" fmla="*/ 2147483646 w 4968"/>
              <a:gd name="T65" fmla="*/ 2147483646 h 3033"/>
              <a:gd name="T66" fmla="*/ 2147483646 w 4968"/>
              <a:gd name="T67" fmla="*/ 2147483646 h 3033"/>
              <a:gd name="T68" fmla="*/ 2147483646 w 4968"/>
              <a:gd name="T69" fmla="*/ 2147483646 h 3033"/>
              <a:gd name="T70" fmla="*/ 2147483646 w 4968"/>
              <a:gd name="T71" fmla="*/ 2147483646 h 3033"/>
              <a:gd name="T72" fmla="*/ 2147483646 w 4968"/>
              <a:gd name="T73" fmla="*/ 2147483646 h 3033"/>
              <a:gd name="T74" fmla="*/ 2147483646 w 4968"/>
              <a:gd name="T75" fmla="*/ 2147483646 h 3033"/>
              <a:gd name="T76" fmla="*/ 2147483646 w 4968"/>
              <a:gd name="T77" fmla="*/ 2147483646 h 3033"/>
              <a:gd name="T78" fmla="*/ 2147483646 w 4968"/>
              <a:gd name="T79" fmla="*/ 2147483646 h 3033"/>
              <a:gd name="T80" fmla="*/ 2147483646 w 4968"/>
              <a:gd name="T81" fmla="*/ 2147483646 h 3033"/>
              <a:gd name="T82" fmla="*/ 2147483646 w 4968"/>
              <a:gd name="T83" fmla="*/ 2147483646 h 3033"/>
              <a:gd name="T84" fmla="*/ 2147483646 w 4968"/>
              <a:gd name="T85" fmla="*/ 2147483646 h 3033"/>
              <a:gd name="T86" fmla="*/ 2147483646 w 4968"/>
              <a:gd name="T87" fmla="*/ 2147483646 h 3033"/>
              <a:gd name="T88" fmla="*/ 2147483646 w 4968"/>
              <a:gd name="T89" fmla="*/ 2147483646 h 3033"/>
              <a:gd name="T90" fmla="*/ 2147483646 w 4968"/>
              <a:gd name="T91" fmla="*/ 2147483646 h 3033"/>
              <a:gd name="T92" fmla="*/ 2147483646 w 4968"/>
              <a:gd name="T93" fmla="*/ 2147483646 h 3033"/>
              <a:gd name="T94" fmla="*/ 2147483646 w 4968"/>
              <a:gd name="T95" fmla="*/ 2147483646 h 3033"/>
              <a:gd name="T96" fmla="*/ 2147483646 w 4968"/>
              <a:gd name="T97" fmla="*/ 2147483646 h 3033"/>
              <a:gd name="T98" fmla="*/ 2147483646 w 4968"/>
              <a:gd name="T99" fmla="*/ 2147483646 h 3033"/>
              <a:gd name="T100" fmla="*/ 2147483646 w 4968"/>
              <a:gd name="T101" fmla="*/ 2147483646 h 3033"/>
              <a:gd name="T102" fmla="*/ 2147483646 w 4968"/>
              <a:gd name="T103" fmla="*/ 2147483646 h 3033"/>
              <a:gd name="T104" fmla="*/ 2147483646 w 4968"/>
              <a:gd name="T105" fmla="*/ 2147483646 h 3033"/>
              <a:gd name="T106" fmla="*/ 2147483646 w 4968"/>
              <a:gd name="T107" fmla="*/ 2147483646 h 3033"/>
              <a:gd name="T108" fmla="*/ 2147483646 w 4968"/>
              <a:gd name="T109" fmla="*/ 2147483646 h 3033"/>
              <a:gd name="T110" fmla="*/ 2147483646 w 4968"/>
              <a:gd name="T111" fmla="*/ 2147483646 h 3033"/>
              <a:gd name="T112" fmla="*/ 2147483646 w 4968"/>
              <a:gd name="T113" fmla="*/ 2147483646 h 3033"/>
              <a:gd name="T114" fmla="*/ 2147483646 w 4968"/>
              <a:gd name="T115" fmla="*/ 2147483646 h 303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968"/>
              <a:gd name="T175" fmla="*/ 0 h 3033"/>
              <a:gd name="T176" fmla="*/ 4968 w 4968"/>
              <a:gd name="T177" fmla="*/ 3033 h 303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968" h="3033">
                <a:moveTo>
                  <a:pt x="1669" y="265"/>
                </a:moveTo>
                <a:lnTo>
                  <a:pt x="1608" y="242"/>
                </a:lnTo>
                <a:lnTo>
                  <a:pt x="1608" y="219"/>
                </a:lnTo>
                <a:lnTo>
                  <a:pt x="1608" y="184"/>
                </a:lnTo>
                <a:lnTo>
                  <a:pt x="1608" y="161"/>
                </a:lnTo>
                <a:lnTo>
                  <a:pt x="1608" y="127"/>
                </a:lnTo>
                <a:lnTo>
                  <a:pt x="1608" y="104"/>
                </a:lnTo>
                <a:lnTo>
                  <a:pt x="1629" y="81"/>
                </a:lnTo>
                <a:lnTo>
                  <a:pt x="1669" y="69"/>
                </a:lnTo>
                <a:lnTo>
                  <a:pt x="1690" y="46"/>
                </a:lnTo>
                <a:lnTo>
                  <a:pt x="1730" y="46"/>
                </a:lnTo>
                <a:lnTo>
                  <a:pt x="1771" y="35"/>
                </a:lnTo>
                <a:lnTo>
                  <a:pt x="1832" y="35"/>
                </a:lnTo>
                <a:lnTo>
                  <a:pt x="1893" y="23"/>
                </a:lnTo>
                <a:lnTo>
                  <a:pt x="1975" y="23"/>
                </a:lnTo>
                <a:lnTo>
                  <a:pt x="2015" y="23"/>
                </a:lnTo>
                <a:lnTo>
                  <a:pt x="2076" y="23"/>
                </a:lnTo>
                <a:lnTo>
                  <a:pt x="2117" y="23"/>
                </a:lnTo>
                <a:lnTo>
                  <a:pt x="2158" y="23"/>
                </a:lnTo>
                <a:lnTo>
                  <a:pt x="2178" y="46"/>
                </a:lnTo>
                <a:lnTo>
                  <a:pt x="2199" y="69"/>
                </a:lnTo>
                <a:lnTo>
                  <a:pt x="2219" y="92"/>
                </a:lnTo>
                <a:lnTo>
                  <a:pt x="2239" y="115"/>
                </a:lnTo>
                <a:lnTo>
                  <a:pt x="2300" y="81"/>
                </a:lnTo>
                <a:lnTo>
                  <a:pt x="2321" y="58"/>
                </a:lnTo>
                <a:lnTo>
                  <a:pt x="2361" y="35"/>
                </a:lnTo>
                <a:lnTo>
                  <a:pt x="2382" y="12"/>
                </a:lnTo>
                <a:lnTo>
                  <a:pt x="2422" y="12"/>
                </a:lnTo>
                <a:lnTo>
                  <a:pt x="2463" y="0"/>
                </a:lnTo>
                <a:lnTo>
                  <a:pt x="2524" y="0"/>
                </a:lnTo>
                <a:lnTo>
                  <a:pt x="2585" y="0"/>
                </a:lnTo>
                <a:lnTo>
                  <a:pt x="2646" y="0"/>
                </a:lnTo>
                <a:lnTo>
                  <a:pt x="2687" y="0"/>
                </a:lnTo>
                <a:lnTo>
                  <a:pt x="2748" y="12"/>
                </a:lnTo>
                <a:lnTo>
                  <a:pt x="2789" y="12"/>
                </a:lnTo>
                <a:lnTo>
                  <a:pt x="2850" y="23"/>
                </a:lnTo>
                <a:lnTo>
                  <a:pt x="2931" y="35"/>
                </a:lnTo>
                <a:lnTo>
                  <a:pt x="2992" y="46"/>
                </a:lnTo>
                <a:lnTo>
                  <a:pt x="3033" y="58"/>
                </a:lnTo>
                <a:lnTo>
                  <a:pt x="3074" y="69"/>
                </a:lnTo>
                <a:lnTo>
                  <a:pt x="3094" y="92"/>
                </a:lnTo>
                <a:lnTo>
                  <a:pt x="3115" y="115"/>
                </a:lnTo>
                <a:lnTo>
                  <a:pt x="3115" y="138"/>
                </a:lnTo>
                <a:lnTo>
                  <a:pt x="3115" y="161"/>
                </a:lnTo>
                <a:lnTo>
                  <a:pt x="3115" y="184"/>
                </a:lnTo>
                <a:lnTo>
                  <a:pt x="3155" y="184"/>
                </a:lnTo>
                <a:lnTo>
                  <a:pt x="3196" y="173"/>
                </a:lnTo>
                <a:lnTo>
                  <a:pt x="3237" y="161"/>
                </a:lnTo>
                <a:lnTo>
                  <a:pt x="3277" y="161"/>
                </a:lnTo>
                <a:lnTo>
                  <a:pt x="3318" y="150"/>
                </a:lnTo>
                <a:lnTo>
                  <a:pt x="3359" y="150"/>
                </a:lnTo>
                <a:lnTo>
                  <a:pt x="3400" y="150"/>
                </a:lnTo>
                <a:lnTo>
                  <a:pt x="3461" y="161"/>
                </a:lnTo>
                <a:lnTo>
                  <a:pt x="3501" y="173"/>
                </a:lnTo>
                <a:lnTo>
                  <a:pt x="3542" y="196"/>
                </a:lnTo>
                <a:lnTo>
                  <a:pt x="3583" y="196"/>
                </a:lnTo>
                <a:lnTo>
                  <a:pt x="3623" y="219"/>
                </a:lnTo>
                <a:lnTo>
                  <a:pt x="3664" y="231"/>
                </a:lnTo>
                <a:lnTo>
                  <a:pt x="3685" y="254"/>
                </a:lnTo>
                <a:lnTo>
                  <a:pt x="3705" y="277"/>
                </a:lnTo>
                <a:lnTo>
                  <a:pt x="3705" y="300"/>
                </a:lnTo>
                <a:lnTo>
                  <a:pt x="3725" y="323"/>
                </a:lnTo>
                <a:lnTo>
                  <a:pt x="3725" y="346"/>
                </a:lnTo>
                <a:lnTo>
                  <a:pt x="3685" y="369"/>
                </a:lnTo>
                <a:lnTo>
                  <a:pt x="3644" y="380"/>
                </a:lnTo>
                <a:lnTo>
                  <a:pt x="3603" y="380"/>
                </a:lnTo>
                <a:lnTo>
                  <a:pt x="3644" y="392"/>
                </a:lnTo>
                <a:lnTo>
                  <a:pt x="3705" y="369"/>
                </a:lnTo>
                <a:lnTo>
                  <a:pt x="3746" y="357"/>
                </a:lnTo>
                <a:lnTo>
                  <a:pt x="3766" y="334"/>
                </a:lnTo>
                <a:lnTo>
                  <a:pt x="3807" y="323"/>
                </a:lnTo>
                <a:lnTo>
                  <a:pt x="3847" y="323"/>
                </a:lnTo>
                <a:lnTo>
                  <a:pt x="3888" y="334"/>
                </a:lnTo>
                <a:lnTo>
                  <a:pt x="3929" y="346"/>
                </a:lnTo>
                <a:lnTo>
                  <a:pt x="3970" y="369"/>
                </a:lnTo>
                <a:lnTo>
                  <a:pt x="4010" y="380"/>
                </a:lnTo>
                <a:lnTo>
                  <a:pt x="4010" y="403"/>
                </a:lnTo>
                <a:lnTo>
                  <a:pt x="4010" y="427"/>
                </a:lnTo>
                <a:lnTo>
                  <a:pt x="3990" y="450"/>
                </a:lnTo>
                <a:lnTo>
                  <a:pt x="3970" y="473"/>
                </a:lnTo>
                <a:lnTo>
                  <a:pt x="3949" y="496"/>
                </a:lnTo>
                <a:lnTo>
                  <a:pt x="3990" y="484"/>
                </a:lnTo>
                <a:lnTo>
                  <a:pt x="4031" y="473"/>
                </a:lnTo>
                <a:lnTo>
                  <a:pt x="4132" y="450"/>
                </a:lnTo>
                <a:lnTo>
                  <a:pt x="4173" y="438"/>
                </a:lnTo>
                <a:lnTo>
                  <a:pt x="4234" y="427"/>
                </a:lnTo>
                <a:lnTo>
                  <a:pt x="4295" y="415"/>
                </a:lnTo>
                <a:lnTo>
                  <a:pt x="4336" y="415"/>
                </a:lnTo>
                <a:lnTo>
                  <a:pt x="4377" y="415"/>
                </a:lnTo>
                <a:lnTo>
                  <a:pt x="4438" y="427"/>
                </a:lnTo>
                <a:lnTo>
                  <a:pt x="4478" y="450"/>
                </a:lnTo>
                <a:lnTo>
                  <a:pt x="4519" y="484"/>
                </a:lnTo>
                <a:lnTo>
                  <a:pt x="4540" y="507"/>
                </a:lnTo>
                <a:lnTo>
                  <a:pt x="4560" y="530"/>
                </a:lnTo>
                <a:lnTo>
                  <a:pt x="4560" y="553"/>
                </a:lnTo>
                <a:lnTo>
                  <a:pt x="4560" y="576"/>
                </a:lnTo>
                <a:lnTo>
                  <a:pt x="4560" y="611"/>
                </a:lnTo>
                <a:lnTo>
                  <a:pt x="4560" y="634"/>
                </a:lnTo>
                <a:lnTo>
                  <a:pt x="4540" y="657"/>
                </a:lnTo>
                <a:lnTo>
                  <a:pt x="4519" y="680"/>
                </a:lnTo>
                <a:lnTo>
                  <a:pt x="4478" y="703"/>
                </a:lnTo>
                <a:lnTo>
                  <a:pt x="4438" y="715"/>
                </a:lnTo>
                <a:lnTo>
                  <a:pt x="4478" y="726"/>
                </a:lnTo>
                <a:lnTo>
                  <a:pt x="4519" y="726"/>
                </a:lnTo>
                <a:lnTo>
                  <a:pt x="4560" y="715"/>
                </a:lnTo>
                <a:lnTo>
                  <a:pt x="4601" y="715"/>
                </a:lnTo>
                <a:lnTo>
                  <a:pt x="4641" y="738"/>
                </a:lnTo>
                <a:lnTo>
                  <a:pt x="4702" y="761"/>
                </a:lnTo>
                <a:lnTo>
                  <a:pt x="4743" y="772"/>
                </a:lnTo>
                <a:lnTo>
                  <a:pt x="4784" y="784"/>
                </a:lnTo>
                <a:lnTo>
                  <a:pt x="4804" y="807"/>
                </a:lnTo>
                <a:lnTo>
                  <a:pt x="4825" y="830"/>
                </a:lnTo>
                <a:lnTo>
                  <a:pt x="4845" y="865"/>
                </a:lnTo>
                <a:lnTo>
                  <a:pt x="4845" y="888"/>
                </a:lnTo>
                <a:lnTo>
                  <a:pt x="4865" y="911"/>
                </a:lnTo>
                <a:lnTo>
                  <a:pt x="4886" y="934"/>
                </a:lnTo>
                <a:lnTo>
                  <a:pt x="4906" y="968"/>
                </a:lnTo>
                <a:lnTo>
                  <a:pt x="4947" y="1003"/>
                </a:lnTo>
                <a:lnTo>
                  <a:pt x="4947" y="1026"/>
                </a:lnTo>
                <a:lnTo>
                  <a:pt x="4947" y="1049"/>
                </a:lnTo>
                <a:lnTo>
                  <a:pt x="4926" y="1072"/>
                </a:lnTo>
                <a:lnTo>
                  <a:pt x="4886" y="1107"/>
                </a:lnTo>
                <a:lnTo>
                  <a:pt x="4865" y="1130"/>
                </a:lnTo>
                <a:lnTo>
                  <a:pt x="4825" y="1141"/>
                </a:lnTo>
                <a:lnTo>
                  <a:pt x="4784" y="1141"/>
                </a:lnTo>
                <a:lnTo>
                  <a:pt x="4784" y="1164"/>
                </a:lnTo>
                <a:lnTo>
                  <a:pt x="4825" y="1187"/>
                </a:lnTo>
                <a:lnTo>
                  <a:pt x="4845" y="1210"/>
                </a:lnTo>
                <a:lnTo>
                  <a:pt x="4886" y="1234"/>
                </a:lnTo>
                <a:lnTo>
                  <a:pt x="4906" y="1257"/>
                </a:lnTo>
                <a:lnTo>
                  <a:pt x="4906" y="1280"/>
                </a:lnTo>
                <a:lnTo>
                  <a:pt x="4926" y="1303"/>
                </a:lnTo>
                <a:lnTo>
                  <a:pt x="4926" y="1326"/>
                </a:lnTo>
                <a:lnTo>
                  <a:pt x="4926" y="1349"/>
                </a:lnTo>
                <a:lnTo>
                  <a:pt x="4926" y="1372"/>
                </a:lnTo>
                <a:lnTo>
                  <a:pt x="4906" y="1395"/>
                </a:lnTo>
                <a:lnTo>
                  <a:pt x="4886" y="1418"/>
                </a:lnTo>
                <a:lnTo>
                  <a:pt x="4845" y="1441"/>
                </a:lnTo>
                <a:lnTo>
                  <a:pt x="4804" y="1453"/>
                </a:lnTo>
                <a:lnTo>
                  <a:pt x="4763" y="1453"/>
                </a:lnTo>
                <a:lnTo>
                  <a:pt x="4723" y="1453"/>
                </a:lnTo>
                <a:lnTo>
                  <a:pt x="4682" y="1430"/>
                </a:lnTo>
                <a:lnTo>
                  <a:pt x="4641" y="1418"/>
                </a:lnTo>
                <a:lnTo>
                  <a:pt x="4682" y="1418"/>
                </a:lnTo>
                <a:lnTo>
                  <a:pt x="4723" y="1430"/>
                </a:lnTo>
                <a:lnTo>
                  <a:pt x="4763" y="1430"/>
                </a:lnTo>
                <a:lnTo>
                  <a:pt x="4804" y="1441"/>
                </a:lnTo>
                <a:lnTo>
                  <a:pt x="4845" y="1441"/>
                </a:lnTo>
                <a:lnTo>
                  <a:pt x="4886" y="1453"/>
                </a:lnTo>
                <a:lnTo>
                  <a:pt x="4906" y="1476"/>
                </a:lnTo>
                <a:lnTo>
                  <a:pt x="4926" y="1499"/>
                </a:lnTo>
                <a:lnTo>
                  <a:pt x="4947" y="1522"/>
                </a:lnTo>
                <a:lnTo>
                  <a:pt x="4967" y="1545"/>
                </a:lnTo>
                <a:lnTo>
                  <a:pt x="4967" y="1568"/>
                </a:lnTo>
                <a:lnTo>
                  <a:pt x="4947" y="1591"/>
                </a:lnTo>
                <a:lnTo>
                  <a:pt x="4947" y="1614"/>
                </a:lnTo>
                <a:lnTo>
                  <a:pt x="4926" y="1637"/>
                </a:lnTo>
                <a:lnTo>
                  <a:pt x="4886" y="1672"/>
                </a:lnTo>
                <a:lnTo>
                  <a:pt x="4865" y="1706"/>
                </a:lnTo>
                <a:lnTo>
                  <a:pt x="4825" y="1729"/>
                </a:lnTo>
                <a:lnTo>
                  <a:pt x="4825" y="1752"/>
                </a:lnTo>
                <a:lnTo>
                  <a:pt x="4845" y="1775"/>
                </a:lnTo>
                <a:lnTo>
                  <a:pt x="4865" y="1798"/>
                </a:lnTo>
                <a:lnTo>
                  <a:pt x="4886" y="1822"/>
                </a:lnTo>
                <a:lnTo>
                  <a:pt x="4906" y="1845"/>
                </a:lnTo>
                <a:lnTo>
                  <a:pt x="4926" y="1868"/>
                </a:lnTo>
                <a:lnTo>
                  <a:pt x="4926" y="1891"/>
                </a:lnTo>
                <a:lnTo>
                  <a:pt x="4926" y="1914"/>
                </a:lnTo>
                <a:lnTo>
                  <a:pt x="4906" y="1937"/>
                </a:lnTo>
                <a:lnTo>
                  <a:pt x="4886" y="1960"/>
                </a:lnTo>
                <a:lnTo>
                  <a:pt x="4865" y="1983"/>
                </a:lnTo>
                <a:lnTo>
                  <a:pt x="4845" y="2006"/>
                </a:lnTo>
                <a:lnTo>
                  <a:pt x="4845" y="2029"/>
                </a:lnTo>
                <a:lnTo>
                  <a:pt x="4804" y="2041"/>
                </a:lnTo>
                <a:lnTo>
                  <a:pt x="4763" y="2052"/>
                </a:lnTo>
                <a:lnTo>
                  <a:pt x="4723" y="2064"/>
                </a:lnTo>
                <a:lnTo>
                  <a:pt x="4682" y="2075"/>
                </a:lnTo>
                <a:lnTo>
                  <a:pt x="4641" y="2098"/>
                </a:lnTo>
                <a:lnTo>
                  <a:pt x="4601" y="2110"/>
                </a:lnTo>
                <a:lnTo>
                  <a:pt x="4601" y="2133"/>
                </a:lnTo>
                <a:lnTo>
                  <a:pt x="4621" y="2110"/>
                </a:lnTo>
                <a:lnTo>
                  <a:pt x="4662" y="2098"/>
                </a:lnTo>
                <a:lnTo>
                  <a:pt x="4682" y="2121"/>
                </a:lnTo>
                <a:lnTo>
                  <a:pt x="4702" y="2144"/>
                </a:lnTo>
                <a:lnTo>
                  <a:pt x="4702" y="2167"/>
                </a:lnTo>
                <a:lnTo>
                  <a:pt x="4702" y="2190"/>
                </a:lnTo>
                <a:lnTo>
                  <a:pt x="4682" y="2213"/>
                </a:lnTo>
                <a:lnTo>
                  <a:pt x="4682" y="2237"/>
                </a:lnTo>
                <a:lnTo>
                  <a:pt x="4662" y="2260"/>
                </a:lnTo>
                <a:lnTo>
                  <a:pt x="4641" y="2283"/>
                </a:lnTo>
                <a:lnTo>
                  <a:pt x="4601" y="2294"/>
                </a:lnTo>
                <a:lnTo>
                  <a:pt x="4560" y="2317"/>
                </a:lnTo>
                <a:lnTo>
                  <a:pt x="4519" y="2329"/>
                </a:lnTo>
                <a:lnTo>
                  <a:pt x="4478" y="2340"/>
                </a:lnTo>
                <a:lnTo>
                  <a:pt x="4438" y="2352"/>
                </a:lnTo>
                <a:lnTo>
                  <a:pt x="4438" y="2375"/>
                </a:lnTo>
                <a:lnTo>
                  <a:pt x="4417" y="2398"/>
                </a:lnTo>
                <a:lnTo>
                  <a:pt x="4397" y="2421"/>
                </a:lnTo>
                <a:lnTo>
                  <a:pt x="4377" y="2444"/>
                </a:lnTo>
                <a:lnTo>
                  <a:pt x="4336" y="2456"/>
                </a:lnTo>
                <a:lnTo>
                  <a:pt x="4295" y="2467"/>
                </a:lnTo>
                <a:lnTo>
                  <a:pt x="4255" y="2479"/>
                </a:lnTo>
                <a:lnTo>
                  <a:pt x="4214" y="2467"/>
                </a:lnTo>
                <a:lnTo>
                  <a:pt x="4173" y="2456"/>
                </a:lnTo>
                <a:lnTo>
                  <a:pt x="4173" y="2433"/>
                </a:lnTo>
                <a:lnTo>
                  <a:pt x="4132" y="2421"/>
                </a:lnTo>
                <a:lnTo>
                  <a:pt x="4132" y="2398"/>
                </a:lnTo>
                <a:lnTo>
                  <a:pt x="4132" y="2375"/>
                </a:lnTo>
                <a:lnTo>
                  <a:pt x="4112" y="2398"/>
                </a:lnTo>
                <a:lnTo>
                  <a:pt x="4112" y="2421"/>
                </a:lnTo>
                <a:lnTo>
                  <a:pt x="4132" y="2444"/>
                </a:lnTo>
                <a:lnTo>
                  <a:pt x="4153" y="2467"/>
                </a:lnTo>
                <a:lnTo>
                  <a:pt x="4193" y="2479"/>
                </a:lnTo>
                <a:lnTo>
                  <a:pt x="4193" y="2525"/>
                </a:lnTo>
                <a:lnTo>
                  <a:pt x="4193" y="2548"/>
                </a:lnTo>
                <a:lnTo>
                  <a:pt x="4193" y="2571"/>
                </a:lnTo>
                <a:lnTo>
                  <a:pt x="4193" y="2594"/>
                </a:lnTo>
                <a:lnTo>
                  <a:pt x="4173" y="2617"/>
                </a:lnTo>
                <a:lnTo>
                  <a:pt x="4132" y="2640"/>
                </a:lnTo>
                <a:lnTo>
                  <a:pt x="4112" y="2663"/>
                </a:lnTo>
                <a:lnTo>
                  <a:pt x="4071" y="2675"/>
                </a:lnTo>
                <a:lnTo>
                  <a:pt x="4031" y="2686"/>
                </a:lnTo>
                <a:lnTo>
                  <a:pt x="3990" y="2698"/>
                </a:lnTo>
                <a:lnTo>
                  <a:pt x="3949" y="2698"/>
                </a:lnTo>
                <a:lnTo>
                  <a:pt x="3908" y="2709"/>
                </a:lnTo>
                <a:lnTo>
                  <a:pt x="3868" y="2709"/>
                </a:lnTo>
                <a:lnTo>
                  <a:pt x="3827" y="2709"/>
                </a:lnTo>
                <a:lnTo>
                  <a:pt x="3807" y="2686"/>
                </a:lnTo>
                <a:lnTo>
                  <a:pt x="3786" y="2709"/>
                </a:lnTo>
                <a:lnTo>
                  <a:pt x="3786" y="2732"/>
                </a:lnTo>
                <a:lnTo>
                  <a:pt x="3766" y="2755"/>
                </a:lnTo>
                <a:lnTo>
                  <a:pt x="3746" y="2778"/>
                </a:lnTo>
                <a:lnTo>
                  <a:pt x="3725" y="2801"/>
                </a:lnTo>
                <a:lnTo>
                  <a:pt x="3685" y="2813"/>
                </a:lnTo>
                <a:lnTo>
                  <a:pt x="3664" y="2836"/>
                </a:lnTo>
                <a:lnTo>
                  <a:pt x="3623" y="2848"/>
                </a:lnTo>
                <a:lnTo>
                  <a:pt x="3603" y="2871"/>
                </a:lnTo>
                <a:lnTo>
                  <a:pt x="3562" y="2871"/>
                </a:lnTo>
                <a:lnTo>
                  <a:pt x="3522" y="2882"/>
                </a:lnTo>
                <a:lnTo>
                  <a:pt x="3481" y="2871"/>
                </a:lnTo>
                <a:lnTo>
                  <a:pt x="3461" y="2848"/>
                </a:lnTo>
                <a:lnTo>
                  <a:pt x="3440" y="2824"/>
                </a:lnTo>
                <a:lnTo>
                  <a:pt x="3420" y="2801"/>
                </a:lnTo>
                <a:lnTo>
                  <a:pt x="3420" y="2778"/>
                </a:lnTo>
                <a:lnTo>
                  <a:pt x="3400" y="2801"/>
                </a:lnTo>
                <a:lnTo>
                  <a:pt x="3379" y="2824"/>
                </a:lnTo>
                <a:lnTo>
                  <a:pt x="3338" y="2836"/>
                </a:lnTo>
                <a:lnTo>
                  <a:pt x="3298" y="2859"/>
                </a:lnTo>
                <a:lnTo>
                  <a:pt x="3257" y="2871"/>
                </a:lnTo>
                <a:lnTo>
                  <a:pt x="3216" y="2871"/>
                </a:lnTo>
                <a:lnTo>
                  <a:pt x="3196" y="2848"/>
                </a:lnTo>
                <a:lnTo>
                  <a:pt x="3176" y="2824"/>
                </a:lnTo>
                <a:lnTo>
                  <a:pt x="3135" y="2824"/>
                </a:lnTo>
                <a:lnTo>
                  <a:pt x="3115" y="2859"/>
                </a:lnTo>
                <a:lnTo>
                  <a:pt x="3115" y="2882"/>
                </a:lnTo>
                <a:lnTo>
                  <a:pt x="3074" y="2905"/>
                </a:lnTo>
                <a:lnTo>
                  <a:pt x="3033" y="2928"/>
                </a:lnTo>
                <a:lnTo>
                  <a:pt x="3013" y="2951"/>
                </a:lnTo>
                <a:lnTo>
                  <a:pt x="2972" y="2963"/>
                </a:lnTo>
                <a:lnTo>
                  <a:pt x="2952" y="2986"/>
                </a:lnTo>
                <a:lnTo>
                  <a:pt x="2931" y="3009"/>
                </a:lnTo>
                <a:lnTo>
                  <a:pt x="2891" y="3020"/>
                </a:lnTo>
                <a:lnTo>
                  <a:pt x="2850" y="3020"/>
                </a:lnTo>
                <a:lnTo>
                  <a:pt x="2809" y="3032"/>
                </a:lnTo>
                <a:lnTo>
                  <a:pt x="2768" y="3032"/>
                </a:lnTo>
                <a:lnTo>
                  <a:pt x="2707" y="3032"/>
                </a:lnTo>
                <a:lnTo>
                  <a:pt x="2667" y="3020"/>
                </a:lnTo>
                <a:lnTo>
                  <a:pt x="2606" y="3009"/>
                </a:lnTo>
                <a:lnTo>
                  <a:pt x="2545" y="2997"/>
                </a:lnTo>
                <a:lnTo>
                  <a:pt x="2524" y="2974"/>
                </a:lnTo>
                <a:lnTo>
                  <a:pt x="2484" y="2974"/>
                </a:lnTo>
                <a:lnTo>
                  <a:pt x="2484" y="2951"/>
                </a:lnTo>
                <a:lnTo>
                  <a:pt x="2463" y="2928"/>
                </a:lnTo>
                <a:lnTo>
                  <a:pt x="2484" y="2905"/>
                </a:lnTo>
                <a:lnTo>
                  <a:pt x="2504" y="2882"/>
                </a:lnTo>
                <a:lnTo>
                  <a:pt x="2524" y="2859"/>
                </a:lnTo>
                <a:lnTo>
                  <a:pt x="2524" y="2882"/>
                </a:lnTo>
                <a:lnTo>
                  <a:pt x="2504" y="2859"/>
                </a:lnTo>
                <a:lnTo>
                  <a:pt x="2504" y="2882"/>
                </a:lnTo>
                <a:lnTo>
                  <a:pt x="2463" y="2894"/>
                </a:lnTo>
                <a:lnTo>
                  <a:pt x="2443" y="2917"/>
                </a:lnTo>
                <a:lnTo>
                  <a:pt x="2402" y="2928"/>
                </a:lnTo>
                <a:lnTo>
                  <a:pt x="2382" y="2951"/>
                </a:lnTo>
                <a:lnTo>
                  <a:pt x="2341" y="2963"/>
                </a:lnTo>
                <a:lnTo>
                  <a:pt x="2300" y="2974"/>
                </a:lnTo>
                <a:lnTo>
                  <a:pt x="2260" y="2974"/>
                </a:lnTo>
                <a:lnTo>
                  <a:pt x="2219" y="2974"/>
                </a:lnTo>
                <a:lnTo>
                  <a:pt x="2178" y="2974"/>
                </a:lnTo>
                <a:lnTo>
                  <a:pt x="2137" y="2963"/>
                </a:lnTo>
                <a:lnTo>
                  <a:pt x="2097" y="2951"/>
                </a:lnTo>
                <a:lnTo>
                  <a:pt x="2056" y="2928"/>
                </a:lnTo>
                <a:lnTo>
                  <a:pt x="2056" y="2905"/>
                </a:lnTo>
                <a:lnTo>
                  <a:pt x="2056" y="2882"/>
                </a:lnTo>
                <a:lnTo>
                  <a:pt x="2056" y="2859"/>
                </a:lnTo>
                <a:lnTo>
                  <a:pt x="2036" y="2882"/>
                </a:lnTo>
                <a:lnTo>
                  <a:pt x="1995" y="2894"/>
                </a:lnTo>
                <a:lnTo>
                  <a:pt x="1954" y="2905"/>
                </a:lnTo>
                <a:lnTo>
                  <a:pt x="1893" y="2905"/>
                </a:lnTo>
                <a:lnTo>
                  <a:pt x="1832" y="2905"/>
                </a:lnTo>
                <a:lnTo>
                  <a:pt x="1791" y="2905"/>
                </a:lnTo>
                <a:lnTo>
                  <a:pt x="1751" y="2905"/>
                </a:lnTo>
                <a:lnTo>
                  <a:pt x="1710" y="2905"/>
                </a:lnTo>
                <a:lnTo>
                  <a:pt x="1669" y="2905"/>
                </a:lnTo>
                <a:lnTo>
                  <a:pt x="1629" y="2905"/>
                </a:lnTo>
                <a:lnTo>
                  <a:pt x="1588" y="2905"/>
                </a:lnTo>
                <a:lnTo>
                  <a:pt x="1567" y="2882"/>
                </a:lnTo>
                <a:lnTo>
                  <a:pt x="1547" y="2859"/>
                </a:lnTo>
                <a:lnTo>
                  <a:pt x="1506" y="2836"/>
                </a:lnTo>
                <a:lnTo>
                  <a:pt x="1506" y="2813"/>
                </a:lnTo>
                <a:lnTo>
                  <a:pt x="1506" y="2790"/>
                </a:lnTo>
                <a:lnTo>
                  <a:pt x="1527" y="2767"/>
                </a:lnTo>
                <a:lnTo>
                  <a:pt x="1567" y="2755"/>
                </a:lnTo>
                <a:lnTo>
                  <a:pt x="1588" y="2732"/>
                </a:lnTo>
                <a:lnTo>
                  <a:pt x="1629" y="2732"/>
                </a:lnTo>
                <a:lnTo>
                  <a:pt x="1588" y="2732"/>
                </a:lnTo>
                <a:lnTo>
                  <a:pt x="1547" y="2744"/>
                </a:lnTo>
                <a:lnTo>
                  <a:pt x="1506" y="2755"/>
                </a:lnTo>
                <a:lnTo>
                  <a:pt x="1466" y="2767"/>
                </a:lnTo>
                <a:lnTo>
                  <a:pt x="1425" y="2778"/>
                </a:lnTo>
                <a:lnTo>
                  <a:pt x="1384" y="2778"/>
                </a:lnTo>
                <a:lnTo>
                  <a:pt x="1344" y="2790"/>
                </a:lnTo>
                <a:lnTo>
                  <a:pt x="1303" y="2790"/>
                </a:lnTo>
                <a:lnTo>
                  <a:pt x="1262" y="2778"/>
                </a:lnTo>
                <a:lnTo>
                  <a:pt x="1242" y="2755"/>
                </a:lnTo>
                <a:lnTo>
                  <a:pt x="1201" y="2744"/>
                </a:lnTo>
                <a:lnTo>
                  <a:pt x="1160" y="2721"/>
                </a:lnTo>
                <a:lnTo>
                  <a:pt x="1120" y="2698"/>
                </a:lnTo>
                <a:lnTo>
                  <a:pt x="1099" y="2675"/>
                </a:lnTo>
                <a:lnTo>
                  <a:pt x="1059" y="2652"/>
                </a:lnTo>
                <a:lnTo>
                  <a:pt x="1059" y="2629"/>
                </a:lnTo>
                <a:lnTo>
                  <a:pt x="1099" y="2617"/>
                </a:lnTo>
                <a:lnTo>
                  <a:pt x="1120" y="2594"/>
                </a:lnTo>
                <a:lnTo>
                  <a:pt x="1160" y="2582"/>
                </a:lnTo>
                <a:lnTo>
                  <a:pt x="1120" y="2582"/>
                </a:lnTo>
                <a:lnTo>
                  <a:pt x="1079" y="2594"/>
                </a:lnTo>
                <a:lnTo>
                  <a:pt x="1018" y="2605"/>
                </a:lnTo>
                <a:lnTo>
                  <a:pt x="977" y="2605"/>
                </a:lnTo>
                <a:lnTo>
                  <a:pt x="936" y="2605"/>
                </a:lnTo>
                <a:lnTo>
                  <a:pt x="896" y="2605"/>
                </a:lnTo>
                <a:lnTo>
                  <a:pt x="835" y="2605"/>
                </a:lnTo>
                <a:lnTo>
                  <a:pt x="814" y="2582"/>
                </a:lnTo>
                <a:lnTo>
                  <a:pt x="774" y="2571"/>
                </a:lnTo>
                <a:lnTo>
                  <a:pt x="753" y="2548"/>
                </a:lnTo>
                <a:lnTo>
                  <a:pt x="733" y="2525"/>
                </a:lnTo>
                <a:lnTo>
                  <a:pt x="712" y="2502"/>
                </a:lnTo>
                <a:lnTo>
                  <a:pt x="692" y="2467"/>
                </a:lnTo>
                <a:lnTo>
                  <a:pt x="692" y="2444"/>
                </a:lnTo>
                <a:lnTo>
                  <a:pt x="692" y="2409"/>
                </a:lnTo>
                <a:lnTo>
                  <a:pt x="692" y="2386"/>
                </a:lnTo>
                <a:lnTo>
                  <a:pt x="712" y="2363"/>
                </a:lnTo>
                <a:lnTo>
                  <a:pt x="753" y="2352"/>
                </a:lnTo>
                <a:lnTo>
                  <a:pt x="794" y="2340"/>
                </a:lnTo>
                <a:lnTo>
                  <a:pt x="814" y="2363"/>
                </a:lnTo>
                <a:lnTo>
                  <a:pt x="855" y="2375"/>
                </a:lnTo>
                <a:lnTo>
                  <a:pt x="814" y="2363"/>
                </a:lnTo>
                <a:lnTo>
                  <a:pt x="774" y="2352"/>
                </a:lnTo>
                <a:lnTo>
                  <a:pt x="733" y="2352"/>
                </a:lnTo>
                <a:lnTo>
                  <a:pt x="692" y="2352"/>
                </a:lnTo>
                <a:lnTo>
                  <a:pt x="651" y="2352"/>
                </a:lnTo>
                <a:lnTo>
                  <a:pt x="611" y="2352"/>
                </a:lnTo>
                <a:lnTo>
                  <a:pt x="570" y="2340"/>
                </a:lnTo>
                <a:lnTo>
                  <a:pt x="529" y="2317"/>
                </a:lnTo>
                <a:lnTo>
                  <a:pt x="489" y="2306"/>
                </a:lnTo>
                <a:lnTo>
                  <a:pt x="489" y="2283"/>
                </a:lnTo>
                <a:lnTo>
                  <a:pt x="448" y="2271"/>
                </a:lnTo>
                <a:lnTo>
                  <a:pt x="427" y="2248"/>
                </a:lnTo>
                <a:lnTo>
                  <a:pt x="427" y="2225"/>
                </a:lnTo>
                <a:lnTo>
                  <a:pt x="448" y="2202"/>
                </a:lnTo>
                <a:lnTo>
                  <a:pt x="489" y="2179"/>
                </a:lnTo>
                <a:lnTo>
                  <a:pt x="448" y="2179"/>
                </a:lnTo>
                <a:lnTo>
                  <a:pt x="407" y="2190"/>
                </a:lnTo>
                <a:lnTo>
                  <a:pt x="366" y="2190"/>
                </a:lnTo>
                <a:lnTo>
                  <a:pt x="326" y="2179"/>
                </a:lnTo>
                <a:lnTo>
                  <a:pt x="285" y="2179"/>
                </a:lnTo>
                <a:lnTo>
                  <a:pt x="244" y="2156"/>
                </a:lnTo>
                <a:lnTo>
                  <a:pt x="204" y="2133"/>
                </a:lnTo>
                <a:lnTo>
                  <a:pt x="183" y="2110"/>
                </a:lnTo>
                <a:lnTo>
                  <a:pt x="163" y="2087"/>
                </a:lnTo>
                <a:lnTo>
                  <a:pt x="163" y="2064"/>
                </a:lnTo>
                <a:lnTo>
                  <a:pt x="163" y="2041"/>
                </a:lnTo>
                <a:lnTo>
                  <a:pt x="163" y="2017"/>
                </a:lnTo>
                <a:lnTo>
                  <a:pt x="163" y="1983"/>
                </a:lnTo>
                <a:lnTo>
                  <a:pt x="163" y="1960"/>
                </a:lnTo>
                <a:lnTo>
                  <a:pt x="183" y="1925"/>
                </a:lnTo>
                <a:lnTo>
                  <a:pt x="204" y="1902"/>
                </a:lnTo>
                <a:lnTo>
                  <a:pt x="224" y="1879"/>
                </a:lnTo>
                <a:lnTo>
                  <a:pt x="265" y="1868"/>
                </a:lnTo>
                <a:lnTo>
                  <a:pt x="224" y="1879"/>
                </a:lnTo>
                <a:lnTo>
                  <a:pt x="183" y="1879"/>
                </a:lnTo>
                <a:lnTo>
                  <a:pt x="142" y="1891"/>
                </a:lnTo>
                <a:lnTo>
                  <a:pt x="102" y="1879"/>
                </a:lnTo>
                <a:lnTo>
                  <a:pt x="81" y="1856"/>
                </a:lnTo>
                <a:lnTo>
                  <a:pt x="61" y="1833"/>
                </a:lnTo>
                <a:lnTo>
                  <a:pt x="41" y="1810"/>
                </a:lnTo>
                <a:lnTo>
                  <a:pt x="20" y="1787"/>
                </a:lnTo>
                <a:lnTo>
                  <a:pt x="20" y="1764"/>
                </a:lnTo>
                <a:lnTo>
                  <a:pt x="0" y="1741"/>
                </a:lnTo>
                <a:lnTo>
                  <a:pt x="0" y="1718"/>
                </a:lnTo>
                <a:lnTo>
                  <a:pt x="0" y="1695"/>
                </a:lnTo>
                <a:lnTo>
                  <a:pt x="0" y="1672"/>
                </a:lnTo>
                <a:lnTo>
                  <a:pt x="20" y="1637"/>
                </a:lnTo>
                <a:lnTo>
                  <a:pt x="20" y="1614"/>
                </a:lnTo>
                <a:lnTo>
                  <a:pt x="41" y="1591"/>
                </a:lnTo>
                <a:lnTo>
                  <a:pt x="61" y="1568"/>
                </a:lnTo>
                <a:lnTo>
                  <a:pt x="102" y="1556"/>
                </a:lnTo>
                <a:lnTo>
                  <a:pt x="142" y="1556"/>
                </a:lnTo>
                <a:lnTo>
                  <a:pt x="183" y="1568"/>
                </a:lnTo>
                <a:lnTo>
                  <a:pt x="224" y="1579"/>
                </a:lnTo>
                <a:lnTo>
                  <a:pt x="224" y="1556"/>
                </a:lnTo>
                <a:lnTo>
                  <a:pt x="183" y="1556"/>
                </a:lnTo>
                <a:lnTo>
                  <a:pt x="142" y="1556"/>
                </a:lnTo>
                <a:lnTo>
                  <a:pt x="102" y="1545"/>
                </a:lnTo>
                <a:lnTo>
                  <a:pt x="102" y="1522"/>
                </a:lnTo>
                <a:lnTo>
                  <a:pt x="61" y="1499"/>
                </a:lnTo>
                <a:lnTo>
                  <a:pt x="61" y="1476"/>
                </a:lnTo>
                <a:lnTo>
                  <a:pt x="41" y="1453"/>
                </a:lnTo>
                <a:lnTo>
                  <a:pt x="41" y="1430"/>
                </a:lnTo>
                <a:lnTo>
                  <a:pt x="41" y="1395"/>
                </a:lnTo>
                <a:lnTo>
                  <a:pt x="61" y="1360"/>
                </a:lnTo>
                <a:lnTo>
                  <a:pt x="81" y="1337"/>
                </a:lnTo>
                <a:lnTo>
                  <a:pt x="102" y="1314"/>
                </a:lnTo>
                <a:lnTo>
                  <a:pt x="122" y="1291"/>
                </a:lnTo>
                <a:lnTo>
                  <a:pt x="163" y="1280"/>
                </a:lnTo>
                <a:lnTo>
                  <a:pt x="204" y="1280"/>
                </a:lnTo>
                <a:lnTo>
                  <a:pt x="244" y="1291"/>
                </a:lnTo>
                <a:lnTo>
                  <a:pt x="204" y="1280"/>
                </a:lnTo>
                <a:lnTo>
                  <a:pt x="163" y="1280"/>
                </a:lnTo>
                <a:lnTo>
                  <a:pt x="142" y="1257"/>
                </a:lnTo>
                <a:lnTo>
                  <a:pt x="142" y="1234"/>
                </a:lnTo>
                <a:lnTo>
                  <a:pt x="142" y="1210"/>
                </a:lnTo>
                <a:lnTo>
                  <a:pt x="142" y="1187"/>
                </a:lnTo>
                <a:lnTo>
                  <a:pt x="142" y="1164"/>
                </a:lnTo>
                <a:lnTo>
                  <a:pt x="142" y="1141"/>
                </a:lnTo>
                <a:lnTo>
                  <a:pt x="142" y="1118"/>
                </a:lnTo>
                <a:lnTo>
                  <a:pt x="142" y="1095"/>
                </a:lnTo>
                <a:lnTo>
                  <a:pt x="142" y="1072"/>
                </a:lnTo>
                <a:lnTo>
                  <a:pt x="163" y="1049"/>
                </a:lnTo>
                <a:lnTo>
                  <a:pt x="204" y="1038"/>
                </a:lnTo>
                <a:lnTo>
                  <a:pt x="244" y="1026"/>
                </a:lnTo>
                <a:lnTo>
                  <a:pt x="265" y="1049"/>
                </a:lnTo>
                <a:lnTo>
                  <a:pt x="305" y="1061"/>
                </a:lnTo>
                <a:lnTo>
                  <a:pt x="326" y="1038"/>
                </a:lnTo>
                <a:lnTo>
                  <a:pt x="305" y="1015"/>
                </a:lnTo>
                <a:lnTo>
                  <a:pt x="244" y="1015"/>
                </a:lnTo>
                <a:lnTo>
                  <a:pt x="204" y="1003"/>
                </a:lnTo>
                <a:lnTo>
                  <a:pt x="204" y="980"/>
                </a:lnTo>
                <a:lnTo>
                  <a:pt x="224" y="957"/>
                </a:lnTo>
                <a:lnTo>
                  <a:pt x="244" y="934"/>
                </a:lnTo>
                <a:lnTo>
                  <a:pt x="265" y="911"/>
                </a:lnTo>
                <a:lnTo>
                  <a:pt x="305" y="888"/>
                </a:lnTo>
                <a:lnTo>
                  <a:pt x="326" y="865"/>
                </a:lnTo>
                <a:lnTo>
                  <a:pt x="366" y="853"/>
                </a:lnTo>
                <a:lnTo>
                  <a:pt x="407" y="842"/>
                </a:lnTo>
                <a:lnTo>
                  <a:pt x="366" y="842"/>
                </a:lnTo>
                <a:lnTo>
                  <a:pt x="326" y="819"/>
                </a:lnTo>
                <a:lnTo>
                  <a:pt x="326" y="795"/>
                </a:lnTo>
                <a:lnTo>
                  <a:pt x="326" y="772"/>
                </a:lnTo>
                <a:lnTo>
                  <a:pt x="326" y="749"/>
                </a:lnTo>
                <a:lnTo>
                  <a:pt x="366" y="726"/>
                </a:lnTo>
                <a:lnTo>
                  <a:pt x="387" y="703"/>
                </a:lnTo>
                <a:lnTo>
                  <a:pt x="427" y="692"/>
                </a:lnTo>
                <a:lnTo>
                  <a:pt x="468" y="680"/>
                </a:lnTo>
                <a:lnTo>
                  <a:pt x="509" y="669"/>
                </a:lnTo>
                <a:lnTo>
                  <a:pt x="550" y="657"/>
                </a:lnTo>
                <a:lnTo>
                  <a:pt x="590" y="657"/>
                </a:lnTo>
                <a:lnTo>
                  <a:pt x="611" y="680"/>
                </a:lnTo>
                <a:lnTo>
                  <a:pt x="651" y="692"/>
                </a:lnTo>
                <a:lnTo>
                  <a:pt x="631" y="669"/>
                </a:lnTo>
                <a:lnTo>
                  <a:pt x="611" y="646"/>
                </a:lnTo>
                <a:lnTo>
                  <a:pt x="590" y="623"/>
                </a:lnTo>
                <a:lnTo>
                  <a:pt x="590" y="599"/>
                </a:lnTo>
                <a:lnTo>
                  <a:pt x="590" y="576"/>
                </a:lnTo>
                <a:lnTo>
                  <a:pt x="590" y="553"/>
                </a:lnTo>
                <a:lnTo>
                  <a:pt x="611" y="530"/>
                </a:lnTo>
                <a:lnTo>
                  <a:pt x="611" y="507"/>
                </a:lnTo>
                <a:lnTo>
                  <a:pt x="651" y="496"/>
                </a:lnTo>
                <a:lnTo>
                  <a:pt x="651" y="473"/>
                </a:lnTo>
                <a:lnTo>
                  <a:pt x="692" y="461"/>
                </a:lnTo>
                <a:lnTo>
                  <a:pt x="733" y="450"/>
                </a:lnTo>
                <a:lnTo>
                  <a:pt x="774" y="450"/>
                </a:lnTo>
                <a:lnTo>
                  <a:pt x="814" y="450"/>
                </a:lnTo>
                <a:lnTo>
                  <a:pt x="855" y="461"/>
                </a:lnTo>
                <a:lnTo>
                  <a:pt x="896" y="461"/>
                </a:lnTo>
                <a:lnTo>
                  <a:pt x="916" y="484"/>
                </a:lnTo>
                <a:lnTo>
                  <a:pt x="916" y="507"/>
                </a:lnTo>
                <a:lnTo>
                  <a:pt x="916" y="484"/>
                </a:lnTo>
                <a:lnTo>
                  <a:pt x="896" y="461"/>
                </a:lnTo>
                <a:lnTo>
                  <a:pt x="875" y="438"/>
                </a:lnTo>
                <a:lnTo>
                  <a:pt x="875" y="415"/>
                </a:lnTo>
                <a:lnTo>
                  <a:pt x="875" y="392"/>
                </a:lnTo>
                <a:lnTo>
                  <a:pt x="896" y="369"/>
                </a:lnTo>
                <a:lnTo>
                  <a:pt x="916" y="346"/>
                </a:lnTo>
                <a:lnTo>
                  <a:pt x="936" y="323"/>
                </a:lnTo>
                <a:lnTo>
                  <a:pt x="977" y="300"/>
                </a:lnTo>
                <a:lnTo>
                  <a:pt x="1018" y="288"/>
                </a:lnTo>
                <a:lnTo>
                  <a:pt x="1059" y="277"/>
                </a:lnTo>
                <a:lnTo>
                  <a:pt x="1099" y="277"/>
                </a:lnTo>
                <a:lnTo>
                  <a:pt x="1140" y="277"/>
                </a:lnTo>
                <a:lnTo>
                  <a:pt x="1181" y="277"/>
                </a:lnTo>
                <a:lnTo>
                  <a:pt x="1221" y="277"/>
                </a:lnTo>
                <a:lnTo>
                  <a:pt x="1262" y="288"/>
                </a:lnTo>
                <a:lnTo>
                  <a:pt x="1282" y="311"/>
                </a:lnTo>
                <a:lnTo>
                  <a:pt x="1303" y="334"/>
                </a:lnTo>
                <a:lnTo>
                  <a:pt x="1303" y="357"/>
                </a:lnTo>
                <a:lnTo>
                  <a:pt x="1323" y="334"/>
                </a:lnTo>
                <a:lnTo>
                  <a:pt x="1303" y="311"/>
                </a:lnTo>
                <a:lnTo>
                  <a:pt x="1303" y="288"/>
                </a:lnTo>
                <a:lnTo>
                  <a:pt x="1282" y="265"/>
                </a:lnTo>
                <a:lnTo>
                  <a:pt x="1282" y="242"/>
                </a:lnTo>
                <a:lnTo>
                  <a:pt x="1282" y="219"/>
                </a:lnTo>
                <a:lnTo>
                  <a:pt x="1323" y="208"/>
                </a:lnTo>
                <a:lnTo>
                  <a:pt x="1344" y="184"/>
                </a:lnTo>
                <a:lnTo>
                  <a:pt x="1384" y="184"/>
                </a:lnTo>
                <a:lnTo>
                  <a:pt x="1425" y="184"/>
                </a:lnTo>
                <a:lnTo>
                  <a:pt x="1466" y="184"/>
                </a:lnTo>
                <a:lnTo>
                  <a:pt x="1527" y="196"/>
                </a:lnTo>
                <a:lnTo>
                  <a:pt x="1547" y="219"/>
                </a:lnTo>
                <a:lnTo>
                  <a:pt x="1567" y="242"/>
                </a:lnTo>
                <a:lnTo>
                  <a:pt x="1608" y="254"/>
                </a:lnTo>
                <a:lnTo>
                  <a:pt x="1608" y="277"/>
                </a:lnTo>
                <a:lnTo>
                  <a:pt x="1629" y="300"/>
                </a:lnTo>
                <a:lnTo>
                  <a:pt x="1649" y="323"/>
                </a:lnTo>
                <a:lnTo>
                  <a:pt x="1649" y="346"/>
                </a:lnTo>
                <a:lnTo>
                  <a:pt x="1608" y="369"/>
                </a:lnTo>
                <a:lnTo>
                  <a:pt x="1567" y="380"/>
                </a:lnTo>
                <a:lnTo>
                  <a:pt x="1527" y="392"/>
                </a:lnTo>
                <a:lnTo>
                  <a:pt x="1466" y="392"/>
                </a:lnTo>
              </a:path>
            </a:pathLst>
          </a:custGeom>
          <a:noFill/>
          <a:ln w="25400" cap="rnd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057580" y="3525838"/>
            <a:ext cx="8826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725" tIns="42862" rIns="85725" bIns="42862">
            <a:spAutoFit/>
          </a:bodyPr>
          <a:lstStyle>
            <a:lvl1pPr defTabSz="792163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792163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792163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792163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792163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79216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79216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79216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79216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 i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glucose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090918" y="2614613"/>
            <a:ext cx="8572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725" tIns="42862" rIns="85725" bIns="42862">
            <a:spAutoFit/>
          </a:bodyPr>
          <a:lstStyle>
            <a:lvl1pPr defTabSz="792163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792163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792163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792163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792163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79216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79216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79216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79216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 i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Insulin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 flipV="1">
            <a:off x="4860355" y="5791200"/>
            <a:ext cx="673100" cy="336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666805" y="3541713"/>
            <a:ext cx="14890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725" tIns="42862" rIns="85725" bIns="42862">
            <a:spAutoFit/>
          </a:bodyPr>
          <a:lstStyle>
            <a:lvl1pPr defTabSz="792163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792163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792163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792163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792163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79216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79216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79216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79216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n-US" sz="1800" b="1" i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α</a:t>
            </a:r>
            <a:r>
              <a:rPr lang="en-US" altLang="en-US" sz="1800" b="1" i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-Glycerol-P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512443" y="3379788"/>
            <a:ext cx="103505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725" tIns="42862" rIns="85725" bIns="42862">
            <a:spAutoFit/>
          </a:bodyPr>
          <a:lstStyle>
            <a:lvl1pPr defTabSz="792163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792163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792163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792163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792163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79216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79216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79216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79216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i="0">
                <a:solidFill>
                  <a:srgbClr val="8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Hormone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i="0">
                <a:solidFill>
                  <a:srgbClr val="8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Sensitive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i="0">
                <a:solidFill>
                  <a:srgbClr val="8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Lipase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723705" y="2913063"/>
            <a:ext cx="1254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725" tIns="42862" rIns="85725" bIns="42862">
            <a:spAutoFit/>
          </a:bodyPr>
          <a:lstStyle>
            <a:lvl1pPr defTabSz="792163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792163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792163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792163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792163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79216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79216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79216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79216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i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Triglycerides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600" i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600" i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600" i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600" i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i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Fatty Acids</a:t>
            </a:r>
          </a:p>
        </p:txBody>
      </p: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3493518" y="3089275"/>
            <a:ext cx="274637" cy="1211263"/>
            <a:chOff x="2434" y="2719"/>
            <a:chExt cx="190" cy="743"/>
          </a:xfrm>
        </p:grpSpPr>
        <p:sp>
          <p:nvSpPr>
            <p:cNvPr id="13" name="Arc 11"/>
            <p:cNvSpPr>
              <a:spLocks/>
            </p:cNvSpPr>
            <p:nvPr/>
          </p:nvSpPr>
          <p:spPr bwMode="auto">
            <a:xfrm>
              <a:off x="2443" y="2719"/>
              <a:ext cx="181" cy="3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717"/>
                    <a:pt x="9598" y="65"/>
                    <a:pt x="21481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717"/>
                    <a:pt x="9598" y="65"/>
                    <a:pt x="21481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rc 12"/>
            <p:cNvSpPr>
              <a:spLocks/>
            </p:cNvSpPr>
            <p:nvPr/>
          </p:nvSpPr>
          <p:spPr bwMode="auto">
            <a:xfrm rot="10800000">
              <a:off x="2434" y="3095"/>
              <a:ext cx="180" cy="367"/>
            </a:xfrm>
            <a:custGeom>
              <a:avLst/>
              <a:gdLst>
                <a:gd name="T0" fmla="*/ 0 w 21720"/>
                <a:gd name="T1" fmla="*/ 0 h 21600"/>
                <a:gd name="T2" fmla="*/ 0 w 21720"/>
                <a:gd name="T3" fmla="*/ 0 h 21600"/>
                <a:gd name="T4" fmla="*/ 0 w 2172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20"/>
                <a:gd name="T10" fmla="*/ 0 h 21600"/>
                <a:gd name="T11" fmla="*/ 21720 w 2172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20" h="21600" fill="none" extrusionOk="0">
                  <a:moveTo>
                    <a:pt x="0" y="0"/>
                  </a:moveTo>
                  <a:cubicBezTo>
                    <a:pt x="40" y="0"/>
                    <a:pt x="80" y="-1"/>
                    <a:pt x="120" y="0"/>
                  </a:cubicBezTo>
                  <a:cubicBezTo>
                    <a:pt x="12049" y="0"/>
                    <a:pt x="21720" y="9670"/>
                    <a:pt x="21720" y="21600"/>
                  </a:cubicBezTo>
                </a:path>
                <a:path w="21720" h="21600" stroke="0" extrusionOk="0">
                  <a:moveTo>
                    <a:pt x="0" y="0"/>
                  </a:moveTo>
                  <a:cubicBezTo>
                    <a:pt x="40" y="0"/>
                    <a:pt x="80" y="-1"/>
                    <a:pt x="120" y="0"/>
                  </a:cubicBezTo>
                  <a:cubicBezTo>
                    <a:pt x="12049" y="0"/>
                    <a:pt x="21720" y="9670"/>
                    <a:pt x="21720" y="21600"/>
                  </a:cubicBezTo>
                  <a:lnTo>
                    <a:pt x="12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ap="rnd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4923855" y="3101975"/>
            <a:ext cx="274638" cy="1211263"/>
            <a:chOff x="3425" y="2719"/>
            <a:chExt cx="191" cy="743"/>
          </a:xfrm>
        </p:grpSpPr>
        <p:sp>
          <p:nvSpPr>
            <p:cNvPr id="16" name="Arc 14"/>
            <p:cNvSpPr>
              <a:spLocks/>
            </p:cNvSpPr>
            <p:nvPr/>
          </p:nvSpPr>
          <p:spPr bwMode="auto">
            <a:xfrm rot="10800000">
              <a:off x="3436" y="3095"/>
              <a:ext cx="180" cy="3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717"/>
                    <a:pt x="9597" y="66"/>
                    <a:pt x="21480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717"/>
                    <a:pt x="9597" y="66"/>
                    <a:pt x="21480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Arc 15"/>
            <p:cNvSpPr>
              <a:spLocks/>
            </p:cNvSpPr>
            <p:nvPr/>
          </p:nvSpPr>
          <p:spPr bwMode="auto">
            <a:xfrm>
              <a:off x="3425" y="2719"/>
              <a:ext cx="182" cy="368"/>
            </a:xfrm>
            <a:custGeom>
              <a:avLst/>
              <a:gdLst>
                <a:gd name="T0" fmla="*/ 0 w 21719"/>
                <a:gd name="T1" fmla="*/ 0 h 21600"/>
                <a:gd name="T2" fmla="*/ 0 w 21719"/>
                <a:gd name="T3" fmla="*/ 0 h 21600"/>
                <a:gd name="T4" fmla="*/ 0 w 21719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19"/>
                <a:gd name="T10" fmla="*/ 0 h 21600"/>
                <a:gd name="T11" fmla="*/ 21719 w 2171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19" h="21600" fill="none" extrusionOk="0">
                  <a:moveTo>
                    <a:pt x="0" y="0"/>
                  </a:moveTo>
                  <a:cubicBezTo>
                    <a:pt x="39" y="0"/>
                    <a:pt x="79" y="-1"/>
                    <a:pt x="119" y="0"/>
                  </a:cubicBezTo>
                  <a:cubicBezTo>
                    <a:pt x="12048" y="0"/>
                    <a:pt x="21719" y="9670"/>
                    <a:pt x="21719" y="21600"/>
                  </a:cubicBezTo>
                </a:path>
                <a:path w="21719" h="21600" stroke="0" extrusionOk="0">
                  <a:moveTo>
                    <a:pt x="0" y="0"/>
                  </a:moveTo>
                  <a:cubicBezTo>
                    <a:pt x="39" y="0"/>
                    <a:pt x="79" y="-1"/>
                    <a:pt x="119" y="0"/>
                  </a:cubicBezTo>
                  <a:cubicBezTo>
                    <a:pt x="12048" y="0"/>
                    <a:pt x="21719" y="9670"/>
                    <a:pt x="21719" y="21600"/>
                  </a:cubicBezTo>
                  <a:lnTo>
                    <a:pt x="119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ap="rnd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" name="Freeform 16"/>
          <p:cNvSpPr>
            <a:spLocks/>
          </p:cNvSpPr>
          <p:nvPr/>
        </p:nvSpPr>
        <p:spPr bwMode="auto">
          <a:xfrm>
            <a:off x="5208018" y="3592513"/>
            <a:ext cx="515937" cy="249237"/>
          </a:xfrm>
          <a:custGeom>
            <a:avLst/>
            <a:gdLst>
              <a:gd name="T0" fmla="*/ 0 w 358"/>
              <a:gd name="T1" fmla="*/ 0 h 153"/>
              <a:gd name="T2" fmla="*/ 2147483646 w 358"/>
              <a:gd name="T3" fmla="*/ 2147483646 h 153"/>
              <a:gd name="T4" fmla="*/ 2147483646 w 358"/>
              <a:gd name="T5" fmla="*/ 2147483646 h 153"/>
              <a:gd name="T6" fmla="*/ 2147483646 w 358"/>
              <a:gd name="T7" fmla="*/ 2147483646 h 153"/>
              <a:gd name="T8" fmla="*/ 2147483646 w 358"/>
              <a:gd name="T9" fmla="*/ 2147483646 h 153"/>
              <a:gd name="T10" fmla="*/ 2147483646 w 358"/>
              <a:gd name="T11" fmla="*/ 2147483646 h 153"/>
              <a:gd name="T12" fmla="*/ 2147483646 w 358"/>
              <a:gd name="T13" fmla="*/ 2147483646 h 153"/>
              <a:gd name="T14" fmla="*/ 2147483646 w 358"/>
              <a:gd name="T15" fmla="*/ 2147483646 h 153"/>
              <a:gd name="T16" fmla="*/ 2147483646 w 358"/>
              <a:gd name="T17" fmla="*/ 2147483646 h 153"/>
              <a:gd name="T18" fmla="*/ 2147483646 w 358"/>
              <a:gd name="T19" fmla="*/ 2147483646 h 153"/>
              <a:gd name="T20" fmla="*/ 2147483646 w 358"/>
              <a:gd name="T21" fmla="*/ 2147483646 h 153"/>
              <a:gd name="T22" fmla="*/ 2147483646 w 358"/>
              <a:gd name="T23" fmla="*/ 2147483646 h 153"/>
              <a:gd name="T24" fmla="*/ 2147483646 w 358"/>
              <a:gd name="T25" fmla="*/ 2147483646 h 153"/>
              <a:gd name="T26" fmla="*/ 2147483646 w 358"/>
              <a:gd name="T27" fmla="*/ 2147483646 h 153"/>
              <a:gd name="T28" fmla="*/ 2147483646 w 358"/>
              <a:gd name="T29" fmla="*/ 2147483646 h 153"/>
              <a:gd name="T30" fmla="*/ 2147483646 w 358"/>
              <a:gd name="T31" fmla="*/ 2147483646 h 153"/>
              <a:gd name="T32" fmla="*/ 2147483646 w 358"/>
              <a:gd name="T33" fmla="*/ 2147483646 h 153"/>
              <a:gd name="T34" fmla="*/ 2147483646 w 358"/>
              <a:gd name="T35" fmla="*/ 2147483646 h 15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58"/>
              <a:gd name="T55" fmla="*/ 0 h 153"/>
              <a:gd name="T56" fmla="*/ 358 w 358"/>
              <a:gd name="T57" fmla="*/ 153 h 15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58" h="153">
                <a:moveTo>
                  <a:pt x="0" y="0"/>
                </a:moveTo>
                <a:lnTo>
                  <a:pt x="12" y="22"/>
                </a:lnTo>
                <a:lnTo>
                  <a:pt x="25" y="43"/>
                </a:lnTo>
                <a:lnTo>
                  <a:pt x="37" y="65"/>
                </a:lnTo>
                <a:lnTo>
                  <a:pt x="49" y="87"/>
                </a:lnTo>
                <a:lnTo>
                  <a:pt x="74" y="98"/>
                </a:lnTo>
                <a:lnTo>
                  <a:pt x="74" y="119"/>
                </a:lnTo>
                <a:lnTo>
                  <a:pt x="98" y="130"/>
                </a:lnTo>
                <a:lnTo>
                  <a:pt x="123" y="141"/>
                </a:lnTo>
                <a:lnTo>
                  <a:pt x="148" y="152"/>
                </a:lnTo>
                <a:lnTo>
                  <a:pt x="172" y="152"/>
                </a:lnTo>
                <a:lnTo>
                  <a:pt x="197" y="152"/>
                </a:lnTo>
                <a:lnTo>
                  <a:pt x="222" y="152"/>
                </a:lnTo>
                <a:lnTo>
                  <a:pt x="259" y="141"/>
                </a:lnTo>
                <a:lnTo>
                  <a:pt x="283" y="141"/>
                </a:lnTo>
                <a:lnTo>
                  <a:pt x="308" y="130"/>
                </a:lnTo>
                <a:lnTo>
                  <a:pt x="332" y="119"/>
                </a:lnTo>
                <a:lnTo>
                  <a:pt x="357" y="109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>
            <a:off x="7073330" y="3748088"/>
            <a:ext cx="968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-108520" y="3746500"/>
            <a:ext cx="96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 i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Insulin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4263455" y="6156325"/>
            <a:ext cx="658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 i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FA</a:t>
            </a: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rot="5400000">
            <a:off x="3495899" y="5295107"/>
            <a:ext cx="17414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rot="5400000">
            <a:off x="2935512" y="5291931"/>
            <a:ext cx="1441450" cy="150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3044255" y="6078538"/>
            <a:ext cx="1011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 i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Glycerol</a:t>
            </a:r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 rot="16200000">
            <a:off x="3747518" y="5264150"/>
            <a:ext cx="1725612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-105345" y="2606675"/>
            <a:ext cx="14716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 i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Epinephrine</a:t>
            </a:r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rot="1740000" flipV="1">
            <a:off x="493143" y="3017838"/>
            <a:ext cx="793750" cy="147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 rot="1740000" flipV="1">
            <a:off x="759843" y="3854450"/>
            <a:ext cx="373062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7165405" y="4689475"/>
            <a:ext cx="18859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 i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Growth hormone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 i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Cortisol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1" i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rot="1740000" flipH="1" flipV="1">
            <a:off x="7521005" y="4270375"/>
            <a:ext cx="636588" cy="3476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1347218" y="3241675"/>
            <a:ext cx="935037" cy="319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>
            <a:off x="1220218" y="3965575"/>
            <a:ext cx="1023937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" name="Group 31"/>
          <p:cNvGrpSpPr>
            <a:grpSpLocks/>
          </p:cNvGrpSpPr>
          <p:nvPr/>
        </p:nvGrpSpPr>
        <p:grpSpPr bwMode="auto">
          <a:xfrm>
            <a:off x="2266380" y="3354388"/>
            <a:ext cx="325438" cy="406400"/>
            <a:chOff x="3868" y="2619"/>
            <a:chExt cx="225" cy="249"/>
          </a:xfrm>
        </p:grpSpPr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3887" y="2682"/>
              <a:ext cx="169" cy="1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i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3868" y="2619"/>
              <a:ext cx="225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7312" tIns="42862" rIns="87312" bIns="42862">
              <a:spAutoFit/>
            </a:bodyPr>
            <a:lstStyle>
              <a:lvl1pPr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100" i="0">
                  <a:latin typeface="Times New Roman" panose="02020603050405020304" pitchFamily="18" charset="0"/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+</a:t>
              </a:r>
              <a:endParaRPr lang="en-US" altLang="en-US" sz="1800" i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34"/>
          <p:cNvGrpSpPr>
            <a:grpSpLocks/>
          </p:cNvGrpSpPr>
          <p:nvPr/>
        </p:nvGrpSpPr>
        <p:grpSpPr bwMode="auto">
          <a:xfrm>
            <a:off x="7444805" y="3317875"/>
            <a:ext cx="325438" cy="406400"/>
            <a:chOff x="3868" y="2619"/>
            <a:chExt cx="226" cy="249"/>
          </a:xfrm>
        </p:grpSpPr>
        <p:sp>
          <p:nvSpPr>
            <p:cNvPr id="37" name="Oval 35"/>
            <p:cNvSpPr>
              <a:spLocks noChangeArrowheads="1"/>
            </p:cNvSpPr>
            <p:nvPr/>
          </p:nvSpPr>
          <p:spPr bwMode="auto">
            <a:xfrm>
              <a:off x="3887" y="2682"/>
              <a:ext cx="169" cy="1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i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3868" y="2619"/>
              <a:ext cx="226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7312" tIns="42862" rIns="87312" bIns="42862">
              <a:spAutoFit/>
            </a:bodyPr>
            <a:lstStyle>
              <a:lvl1pPr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100" i="0">
                  <a:latin typeface="Times New Roman" panose="02020603050405020304" pitchFamily="18" charset="0"/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+</a:t>
              </a:r>
            </a:p>
          </p:txBody>
        </p:sp>
      </p:grpSp>
      <p:grpSp>
        <p:nvGrpSpPr>
          <p:cNvPr id="39" name="Group 37"/>
          <p:cNvGrpSpPr>
            <a:grpSpLocks/>
          </p:cNvGrpSpPr>
          <p:nvPr/>
        </p:nvGrpSpPr>
        <p:grpSpPr bwMode="auto">
          <a:xfrm>
            <a:off x="2250505" y="3687763"/>
            <a:ext cx="307975" cy="477837"/>
            <a:chOff x="2136" y="684"/>
            <a:chExt cx="213" cy="293"/>
          </a:xfrm>
        </p:grpSpPr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 flipH="1">
              <a:off x="2136" y="684"/>
              <a:ext cx="213" cy="2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7312" tIns="42862" rIns="87312" bIns="42862">
              <a:spAutoFit/>
            </a:bodyPr>
            <a:lstStyle/>
            <a:p>
              <a:pPr defTabSz="457200" eaLnBrk="1" hangingPunct="1">
                <a:defRPr/>
              </a:pPr>
              <a:r>
                <a:rPr lang="en-US" sz="2100" b="1" i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ＭＳ Ｐゴシック" charset="-128"/>
                  <a:cs typeface="Times New Roman" charset="0"/>
                </a:rPr>
                <a:t>_</a:t>
              </a:r>
              <a:endParaRPr lang="en-US" sz="1800" i="0">
                <a:latin typeface="Times New Roman" charset="0"/>
                <a:ea typeface="ＭＳ Ｐゴシック" charset="-128"/>
                <a:cs typeface="Times New Roman" charset="0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2164" y="834"/>
              <a:ext cx="163" cy="143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i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0"/>
          <p:cNvGrpSpPr>
            <a:grpSpLocks/>
          </p:cNvGrpSpPr>
          <p:nvPr/>
        </p:nvGrpSpPr>
        <p:grpSpPr bwMode="auto">
          <a:xfrm>
            <a:off x="7451155" y="3571875"/>
            <a:ext cx="307975" cy="477838"/>
            <a:chOff x="2135" y="684"/>
            <a:chExt cx="214" cy="293"/>
          </a:xfrm>
        </p:grpSpPr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 flipH="1">
              <a:off x="2135" y="684"/>
              <a:ext cx="214" cy="2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7312" tIns="42862" rIns="87312" bIns="42862">
              <a:spAutoFit/>
            </a:bodyPr>
            <a:lstStyle/>
            <a:p>
              <a:pPr defTabSz="457200" eaLnBrk="1" hangingPunct="1">
                <a:defRPr/>
              </a:pPr>
              <a:r>
                <a:rPr lang="en-US" sz="2100" b="1" i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ＭＳ Ｐゴシック" charset="-128"/>
                  <a:cs typeface="Times New Roman" charset="0"/>
                </a:rPr>
                <a:t>_</a:t>
              </a:r>
              <a:endParaRPr lang="en-US" sz="1800" i="0">
                <a:latin typeface="Times New Roman" charset="0"/>
                <a:ea typeface="ＭＳ Ｐゴシック" charset="-128"/>
                <a:cs typeface="Times New Roman" charset="0"/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auto">
            <a:xfrm>
              <a:off x="2164" y="834"/>
              <a:ext cx="163" cy="143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i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618555" y="13589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8038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808038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808038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808038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808038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8080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8080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8080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8080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 b="1" i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Growth hormone</a:t>
            </a:r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>
            <a:off x="821755" y="1625600"/>
            <a:ext cx="170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8038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808038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808038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808038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808038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8080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8080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8080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8080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 b="1" i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Cortisol</a:t>
            </a:r>
          </a:p>
        </p:txBody>
      </p:sp>
      <p:sp>
        <p:nvSpPr>
          <p:cNvPr id="47" name="Text Box 45"/>
          <p:cNvSpPr txBox="1">
            <a:spLocks noChangeArrowheads="1"/>
          </p:cNvSpPr>
          <p:nvPr/>
        </p:nvSpPr>
        <p:spPr bwMode="auto">
          <a:xfrm>
            <a:off x="1050355" y="1892300"/>
            <a:ext cx="1206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8038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808038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808038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808038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808038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8080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8080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8080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8080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 b="1" i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</a:t>
            </a:r>
            <a:r>
              <a:rPr lang="en-US" altLang="en-US" sz="1800" b="1" i="0" baseline="-2500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8" name="Line 46"/>
          <p:cNvSpPr>
            <a:spLocks noChangeShapeType="1"/>
          </p:cNvSpPr>
          <p:nvPr/>
        </p:nvSpPr>
        <p:spPr bwMode="auto">
          <a:xfrm>
            <a:off x="2553718" y="1628775"/>
            <a:ext cx="858837" cy="1233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47"/>
          <p:cNvSpPr>
            <a:spLocks noChangeShapeType="1"/>
          </p:cNvSpPr>
          <p:nvPr/>
        </p:nvSpPr>
        <p:spPr bwMode="auto">
          <a:xfrm>
            <a:off x="2109218" y="1857375"/>
            <a:ext cx="1138237" cy="1182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>
            <a:off x="1766318" y="2174875"/>
            <a:ext cx="1366837" cy="1017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" name="Group 49"/>
          <p:cNvGrpSpPr>
            <a:grpSpLocks/>
          </p:cNvGrpSpPr>
          <p:nvPr/>
        </p:nvGrpSpPr>
        <p:grpSpPr bwMode="auto">
          <a:xfrm>
            <a:off x="3256980" y="2884488"/>
            <a:ext cx="325438" cy="406400"/>
            <a:chOff x="3868" y="2619"/>
            <a:chExt cx="225" cy="249"/>
          </a:xfrm>
        </p:grpSpPr>
        <p:sp>
          <p:nvSpPr>
            <p:cNvPr id="52" name="Oval 50"/>
            <p:cNvSpPr>
              <a:spLocks noChangeArrowheads="1"/>
            </p:cNvSpPr>
            <p:nvPr/>
          </p:nvSpPr>
          <p:spPr bwMode="auto">
            <a:xfrm>
              <a:off x="3887" y="2682"/>
              <a:ext cx="169" cy="1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i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3868" y="2619"/>
              <a:ext cx="225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7312" tIns="42862" rIns="87312" bIns="42862">
              <a:spAutoFit/>
            </a:bodyPr>
            <a:lstStyle>
              <a:lvl1pPr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100" i="0">
                  <a:latin typeface="Times New Roman" panose="02020603050405020304" pitchFamily="18" charset="0"/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+</a:t>
              </a:r>
              <a:endParaRPr lang="en-US" altLang="en-US" sz="1800" i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54" name="Line 52"/>
          <p:cNvSpPr>
            <a:spLocks noChangeShapeType="1"/>
          </p:cNvSpPr>
          <p:nvPr/>
        </p:nvSpPr>
        <p:spPr bwMode="auto">
          <a:xfrm flipH="1">
            <a:off x="7730555" y="2978150"/>
            <a:ext cx="541338" cy="5349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5546155" y="5943600"/>
            <a:ext cx="1100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 i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Insulin</a:t>
            </a:r>
          </a:p>
        </p:txBody>
      </p: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4625405" y="5441950"/>
            <a:ext cx="325438" cy="406400"/>
            <a:chOff x="3868" y="2619"/>
            <a:chExt cx="226" cy="249"/>
          </a:xfrm>
        </p:grpSpPr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3887" y="2682"/>
              <a:ext cx="169" cy="1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i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3868" y="2619"/>
              <a:ext cx="226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7312" tIns="42862" rIns="87312" bIns="42862">
              <a:spAutoFit/>
            </a:bodyPr>
            <a:lstStyle>
              <a:lvl1pPr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100" i="0">
                  <a:latin typeface="Times New Roman" panose="02020603050405020304" pitchFamily="18" charset="0"/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+</a:t>
              </a:r>
            </a:p>
          </p:txBody>
        </p:sp>
      </p:grpSp>
      <p:sp>
        <p:nvSpPr>
          <p:cNvPr id="59" name="Text Box 58"/>
          <p:cNvSpPr txBox="1">
            <a:spLocks noChangeArrowheads="1"/>
          </p:cNvSpPr>
          <p:nvPr/>
        </p:nvSpPr>
        <p:spPr bwMode="auto">
          <a:xfrm>
            <a:off x="3180780" y="4343400"/>
            <a:ext cx="1146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 i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Glycerol</a:t>
            </a:r>
          </a:p>
        </p:txBody>
      </p:sp>
    </p:spTree>
    <p:extLst>
      <p:ext uri="{BB962C8B-B14F-4D97-AF65-F5344CB8AC3E}">
        <p14:creationId xmlns:p14="http://schemas.microsoft.com/office/powerpoint/2010/main" xmlns="" val="407991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3888" y="1434567"/>
            <a:ext cx="8686800" cy="4368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triangular gland, which has both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exocrine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endocrine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cells, located behind the stomach </a:t>
            </a:r>
          </a:p>
          <a:p>
            <a:pPr eaLnBrk="1" hangingPunct="1"/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en-US" dirty="0">
                <a:solidFill>
                  <a:srgbClr val="000000"/>
                </a:solidFill>
              </a:rPr>
              <a:t>Strategic location</a:t>
            </a:r>
          </a:p>
          <a:p>
            <a:pPr eaLnBrk="1" hangingPunct="1"/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None/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Acinar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cells produce an enzyme-rich juice used for digestion (exocrine product)</a:t>
            </a:r>
          </a:p>
          <a:p>
            <a:pPr eaLnBrk="1" hangingPunct="1">
              <a:buNone/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Pancreatic islets (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islets of </a:t>
            </a:r>
            <a:r>
              <a:rPr lang="en-US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Langerhans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produce hormones involved in regulating glucose, lipids, and protein metabolism</a:t>
            </a:r>
          </a:p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430088" y="228600"/>
            <a:ext cx="8534400" cy="758952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sz="4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Pancreas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9802" y="5373216"/>
            <a:ext cx="1614686" cy="12285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04664"/>
            <a:ext cx="8763000" cy="5302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</a:rPr>
              <a:t>Glucose Transport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2105025"/>
            <a:ext cx="8686800" cy="32956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mtClean="0"/>
              <a:t>GLUT1 (erythrocytes, brain)</a:t>
            </a:r>
          </a:p>
          <a:p>
            <a:r>
              <a:rPr lang="en-US" altLang="en-US" smtClean="0"/>
              <a:t>GLUT2 (liver, pancreas, small intestines)</a:t>
            </a:r>
          </a:p>
          <a:p>
            <a:r>
              <a:rPr lang="en-US" altLang="en-US" smtClean="0"/>
              <a:t>GLUT3 (brain)</a:t>
            </a:r>
            <a:r>
              <a:rPr lang="en-US" altLang="en-US" sz="3100" b="1" smtClean="0">
                <a:solidFill>
                  <a:schemeClr val="accent2"/>
                </a:solidFill>
              </a:rPr>
              <a:t> </a:t>
            </a:r>
          </a:p>
          <a:p>
            <a:r>
              <a:rPr lang="en-US" altLang="en-US" sz="3100" b="1" smtClean="0">
                <a:solidFill>
                  <a:schemeClr val="accent2"/>
                </a:solidFill>
              </a:rPr>
              <a:t>GLUT4</a:t>
            </a:r>
            <a:r>
              <a:rPr lang="en-US" altLang="en-US" smtClean="0"/>
              <a:t>, insulin sensitive transporter (muscle, adipose tissue)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00279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1916832"/>
            <a:ext cx="8686800" cy="3096344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29-amino-acid polypeptide hormone that is a potent </a:t>
            </a:r>
            <a:r>
              <a:rPr lang="en-US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hyperglycemic agent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Produced by </a:t>
            </a:r>
            <a:r>
              <a:rPr lang="el-G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cells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the pancreas</a:t>
            </a:r>
            <a:endParaRPr lang="el-GR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eaLnBrk="1" hangingPunct="1"/>
            <a:r>
              <a:rPr lang="en-US" sz="4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Glucagon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Synthesis of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Glucagon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3742"/>
            <a:ext cx="8229600" cy="5073650"/>
          </a:xfrm>
        </p:spPr>
        <p:txBody>
          <a:bodyPr/>
          <a:lstStyle/>
          <a:p>
            <a:pPr algn="ctr" eaLnBrk="1" hangingPunct="1">
              <a:buFont typeface="Times New Roman" pitchFamily="18" charset="0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DNA  in </a:t>
            </a:r>
            <a:r>
              <a:rPr lang="el-G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cells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(chromosome 2)</a:t>
            </a:r>
          </a:p>
          <a:p>
            <a:pPr algn="ctr" eaLnBrk="1" hangingPunct="1">
              <a:buFont typeface="Times New Roman" pitchFamily="18" charset="0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Times New Roman" pitchFamily="18" charset="0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mRNA</a:t>
            </a:r>
          </a:p>
          <a:p>
            <a:pPr algn="ctr" eaLnBrk="1" hangingPunct="1">
              <a:buFont typeface="Times New Roman" pitchFamily="18" charset="0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Times New Roman" pitchFamily="18" charset="0"/>
              <a:buNone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Preproglucagon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         </a:t>
            </a:r>
          </a:p>
          <a:p>
            <a:pPr algn="ctr" eaLnBrk="1" hangingPunct="1">
              <a:buFont typeface="Times New Roman" pitchFamily="18" charset="0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Times New Roman" pitchFamily="18" charset="0"/>
              <a:buNone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proglucagon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Times New Roman" pitchFamily="18" charset="0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</a:t>
            </a:r>
          </a:p>
          <a:p>
            <a:pPr algn="ctr" eaLnBrk="1" hangingPunct="1">
              <a:buFont typeface="Times New Roman" pitchFamily="18" charset="0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glucagon</a:t>
            </a: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4427984" y="2391544"/>
            <a:ext cx="0" cy="533400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 flipH="1">
            <a:off x="4427984" y="3429000"/>
            <a:ext cx="4192" cy="504056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4419600" y="4407768"/>
            <a:ext cx="0" cy="533400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4419600" y="5415880"/>
            <a:ext cx="0" cy="533400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Untitled-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7866"/>
            <a:ext cx="8424936" cy="611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56794"/>
            <a:ext cx="9144000" cy="1016000"/>
          </a:xfrm>
          <a:prstGeom prst="rect">
            <a:avLst/>
          </a:prstGeom>
        </p:spPr>
        <p:txBody>
          <a:bodyPr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rtl="0"/>
            <a:r>
              <a:rPr lang="en-GB" sz="3911" b="1" kern="0" dirty="0">
                <a:solidFill>
                  <a:srgbClr val="FF3300"/>
                </a:solidFill>
                <a:latin typeface="Calibri" panose="020F0502020204030204" pitchFamily="34" charset="0"/>
              </a:rPr>
              <a:t>Mechanism of glucagon Release</a:t>
            </a:r>
            <a:endParaRPr lang="en-US" sz="3911" b="1" kern="0" dirty="0">
              <a:solidFill>
                <a:srgbClr val="FF33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70933" y="1559560"/>
            <a:ext cx="3874347" cy="3657600"/>
          </a:xfrm>
          <a:prstGeom prst="rect">
            <a:avLst/>
          </a:prstGeom>
        </p:spPr>
        <p:txBody>
          <a:bodyPr/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rtl="0">
              <a:buFontTx/>
              <a:buNone/>
            </a:pPr>
            <a:r>
              <a:rPr lang="en-GB" sz="1778" b="1" kern="0" dirty="0">
                <a:latin typeface="Calibri" panose="020F0502020204030204" pitchFamily="34" charset="0"/>
              </a:rPr>
              <a:t>At low glucose concentrations, low ATP levels keep K+ channel open</a:t>
            </a:r>
          </a:p>
          <a:p>
            <a:pPr algn="l" rtl="0">
              <a:buFontTx/>
              <a:buNone/>
            </a:pPr>
            <a:r>
              <a:rPr lang="en-GB" sz="1778" b="1" kern="0" dirty="0">
                <a:latin typeface="Calibri" panose="020F0502020204030204" pitchFamily="34" charset="0"/>
                <a:sym typeface="Wingdings" pitchFamily="2" charset="2"/>
              </a:rPr>
              <a:t> membrane potential is such that voltage dependant calcium channel is open</a:t>
            </a:r>
          </a:p>
          <a:p>
            <a:pPr algn="l" rtl="0">
              <a:buFontTx/>
              <a:buNone/>
            </a:pPr>
            <a:r>
              <a:rPr lang="en-GB" sz="1778" b="1" kern="0" dirty="0">
                <a:latin typeface="Calibri" panose="020F0502020204030204" pitchFamily="34" charset="0"/>
                <a:sym typeface="Wingdings" pitchFamily="2" charset="2"/>
              </a:rPr>
              <a:t> elevated intracellular calcium levels allows exocytosis of glucagon</a:t>
            </a:r>
          </a:p>
          <a:p>
            <a:pPr algn="l" rtl="0">
              <a:buFontTx/>
              <a:buNone/>
            </a:pPr>
            <a:endParaRPr lang="en-GB" sz="1778" b="1" kern="0" dirty="0">
              <a:latin typeface="Calibri" panose="020F0502020204030204" pitchFamily="34" charset="0"/>
              <a:sym typeface="Wingdings" pitchFamily="2" charset="2"/>
            </a:endParaRPr>
          </a:p>
          <a:p>
            <a:pPr algn="l" rtl="0">
              <a:buFontTx/>
              <a:buNone/>
            </a:pPr>
            <a:r>
              <a:rPr lang="en-GB" sz="1778" b="1" kern="0" dirty="0">
                <a:latin typeface="Calibri" panose="020F0502020204030204" pitchFamily="34" charset="0"/>
                <a:sym typeface="Wingdings" pitchFamily="2" charset="2"/>
              </a:rPr>
              <a:t>High glucose concentrations increase ATP levels, closing K+ channel</a:t>
            </a:r>
          </a:p>
          <a:p>
            <a:pPr algn="l" rtl="0">
              <a:buFontTx/>
              <a:buNone/>
            </a:pPr>
            <a:r>
              <a:rPr lang="en-GB" sz="1778" b="1" kern="0" dirty="0">
                <a:latin typeface="Calibri" panose="020F0502020204030204" pitchFamily="34" charset="0"/>
                <a:sym typeface="Wingdings" pitchFamily="2" charset="2"/>
              </a:rPr>
              <a:t> membrane depolarization</a:t>
            </a:r>
          </a:p>
          <a:p>
            <a:pPr algn="l" rtl="0">
              <a:buFontTx/>
              <a:buNone/>
            </a:pPr>
            <a:r>
              <a:rPr lang="en-GB" sz="1778" b="1" kern="0" dirty="0">
                <a:latin typeface="Calibri" panose="020F0502020204030204" pitchFamily="34" charset="0"/>
                <a:sym typeface="Wingdings" pitchFamily="2" charset="2"/>
              </a:rPr>
              <a:t> voltage dependant Ca++ channel closes</a:t>
            </a:r>
          </a:p>
          <a:p>
            <a:pPr algn="l" rtl="0">
              <a:buFontTx/>
              <a:buNone/>
            </a:pPr>
            <a:r>
              <a:rPr lang="en-GB" sz="1778" b="1" kern="0" dirty="0">
                <a:latin typeface="Calibri" panose="020F0502020204030204" pitchFamily="34" charset="0"/>
                <a:sym typeface="Wingdings" pitchFamily="2" charset="2"/>
              </a:rPr>
              <a:t> glucagon is not released</a:t>
            </a:r>
            <a:endParaRPr lang="en-US" sz="1778" b="1" kern="0" dirty="0">
              <a:latin typeface="Calibri" panose="020F0502020204030204" pitchFamily="34" charset="0"/>
            </a:endParaRPr>
          </a:p>
        </p:txBody>
      </p:sp>
      <p:pic>
        <p:nvPicPr>
          <p:cNvPr id="4" name="Picture 2" descr="\\Mubdc02\Staff\home\pofarrell\_teaching\10-11\JC2\GE\GE26 Glucagon\5f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982" y="1712561"/>
            <a:ext cx="3332480" cy="36899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36185" y="5400058"/>
            <a:ext cx="19351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>
                <a:latin typeface="Calibri" panose="020F0502020204030204" pitchFamily="34" charset="0"/>
              </a:rPr>
              <a:t>Journal of Endocrinology (2008) 199, 5-19</a:t>
            </a:r>
            <a:endParaRPr lang="en-US" sz="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726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56029" y="1819628"/>
            <a:ext cx="5212071" cy="3657600"/>
          </a:xfrm>
          <a:prstGeom prst="rect">
            <a:avLst/>
          </a:prstGeom>
        </p:spPr>
        <p:txBody>
          <a:bodyPr/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rtl="0"/>
            <a:r>
              <a:rPr lang="en-GB" sz="2133" b="1" kern="0" dirty="0">
                <a:latin typeface="Calibri" panose="020F0502020204030204" pitchFamily="34" charset="0"/>
              </a:rPr>
              <a:t>The calcium channels are different... </a:t>
            </a:r>
          </a:p>
          <a:p>
            <a:pPr algn="l" rtl="0"/>
            <a:endParaRPr lang="en-GB" sz="2133" b="1" kern="0" dirty="0">
              <a:latin typeface="Calibri" panose="020F0502020204030204" pitchFamily="34" charset="0"/>
            </a:endParaRPr>
          </a:p>
          <a:p>
            <a:pPr algn="l" rtl="0"/>
            <a:r>
              <a:rPr lang="en-GB" sz="2133" b="1" kern="0" dirty="0">
                <a:latin typeface="Calibri" panose="020F0502020204030204" pitchFamily="34" charset="0"/>
              </a:rPr>
              <a:t>In insulin-producing beta cells, calcium channels open in response to membrane depolarization</a:t>
            </a:r>
          </a:p>
          <a:p>
            <a:pPr algn="l" rtl="0"/>
            <a:endParaRPr lang="en-GB" sz="2133" b="1" kern="0" dirty="0">
              <a:latin typeface="Calibri" panose="020F0502020204030204" pitchFamily="34" charset="0"/>
            </a:endParaRPr>
          </a:p>
          <a:p>
            <a:pPr algn="l" rtl="0"/>
            <a:r>
              <a:rPr lang="en-GB" sz="2133" b="1" kern="0" dirty="0">
                <a:latin typeface="Calibri" panose="020F0502020204030204" pitchFamily="34" charset="0"/>
              </a:rPr>
              <a:t>In glucagon-producing alpha cells, the calcium channels close in response to membrane depolarization</a:t>
            </a:r>
            <a:endParaRPr lang="en-US" sz="2133" b="1" kern="0" dirty="0">
              <a:latin typeface="Calibri" panose="020F0502020204030204" pitchFamily="34" charset="0"/>
            </a:endParaRPr>
          </a:p>
        </p:txBody>
      </p:sp>
      <p:pic>
        <p:nvPicPr>
          <p:cNvPr id="4" name="Picture 2" descr="\\Mubdc02\Staff\home\pofarrell\_teaching\10-11\JC2\GE\GE26 Glucagon\5f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378" y="4133078"/>
            <a:ext cx="3185120" cy="2304256"/>
          </a:xfrm>
          <a:prstGeom prst="rect">
            <a:avLst/>
          </a:prstGeom>
          <a:noFill/>
        </p:spPr>
      </p:pic>
      <p:pic>
        <p:nvPicPr>
          <p:cNvPr id="5" name="Picture 2" descr="insulin-secre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3371" y="1150477"/>
            <a:ext cx="3057106" cy="291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381000"/>
            <a:ext cx="9144000" cy="1016000"/>
          </a:xfrm>
          <a:prstGeom prst="rect">
            <a:avLst/>
          </a:prstGeom>
        </p:spPr>
        <p:txBody>
          <a:bodyPr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rtl="0"/>
            <a:r>
              <a:rPr lang="en-GB" sz="2844" b="1" kern="0" dirty="0">
                <a:solidFill>
                  <a:srgbClr val="FF3300"/>
                </a:solidFill>
                <a:latin typeface="Calibri" panose="020F0502020204030204" pitchFamily="34" charset="0"/>
              </a:rPr>
              <a:t>Comparison of Mechanisms of Release of</a:t>
            </a:r>
          </a:p>
          <a:p>
            <a:pPr rtl="0"/>
            <a:r>
              <a:rPr lang="en-GB" sz="2844" b="1" kern="0" dirty="0">
                <a:solidFill>
                  <a:srgbClr val="FF3300"/>
                </a:solidFill>
                <a:latin typeface="Calibri" panose="020F0502020204030204" pitchFamily="34" charset="0"/>
              </a:rPr>
              <a:t>Insulin and Glucagon</a:t>
            </a:r>
            <a:endParaRPr lang="en-US" sz="2844" b="1" kern="0" dirty="0">
              <a:solidFill>
                <a:srgbClr val="FF33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327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Actions of Glucagon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84784"/>
            <a:ext cx="8686800" cy="4680520"/>
          </a:xfrm>
        </p:spPr>
        <p:txBody>
          <a:bodyPr>
            <a:normAutofit/>
          </a:bodyPr>
          <a:lstStyle/>
          <a:p>
            <a:pPr eaLnBrk="1" hangingPunct="1">
              <a:buFont typeface="Times New Roman" pitchFamily="18" charset="0"/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Its major target is 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liver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800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Glycogenolysis</a:t>
            </a:r>
            <a:r>
              <a:rPr lang="en-US" sz="28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sz="2800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Gluconeogenesis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8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Lipid oxidation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(to produce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keto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acids “</a:t>
            </a:r>
            <a:r>
              <a:rPr lang="en-US" sz="2800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ketone</a:t>
            </a:r>
            <a:r>
              <a:rPr lang="en-US" sz="28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bodies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”).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Release of glucose to the blood from 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liver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72" y="90463"/>
            <a:ext cx="8763000" cy="5302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Glucagon Action on Cells: </a:t>
            </a: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3" cstate="print"/>
          <a:srcRect t="4640" b="7567"/>
          <a:stretch>
            <a:fillRect/>
          </a:stretch>
        </p:blipFill>
        <p:spPr bwMode="auto">
          <a:xfrm>
            <a:off x="76200" y="871115"/>
            <a:ext cx="8839200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609600"/>
            <a:ext cx="91440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84003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762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530225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Regulation of Blood Glucose Concentrations</a:t>
            </a:r>
            <a:endParaRPr lang="en-US" b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 cstate="print"/>
          <a:srcRect b="3000"/>
          <a:stretch>
            <a:fillRect/>
          </a:stretch>
        </p:blipFill>
        <p:spPr bwMode="auto">
          <a:xfrm>
            <a:off x="381000" y="762000"/>
            <a:ext cx="8229600" cy="598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عنصر نائب للمحتوى 1"/>
          <p:cNvSpPr>
            <a:spLocks noGrp="1"/>
          </p:cNvSpPr>
          <p:nvPr>
            <p:ph idx="1"/>
          </p:nvPr>
        </p:nvSpPr>
        <p:spPr>
          <a:xfrm>
            <a:off x="251520" y="1556792"/>
            <a:ext cx="8686800" cy="47783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Diabetes mellitus is probably the most important metabolic disease.</a:t>
            </a:r>
          </a:p>
          <a:p>
            <a:pPr>
              <a:lnSpc>
                <a:spcPct val="150000"/>
              </a:lnSpc>
            </a:pPr>
            <a:r>
              <a:rPr lang="en-IE" altLang="en-US" sz="2400" dirty="0"/>
              <a:t>Affects ~2% of population: a major health problem</a:t>
            </a:r>
            <a:r>
              <a:rPr lang="en-IE" altLang="en-US" sz="2400" dirty="0" smtClean="0"/>
              <a:t>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It affects every cell in the body and affects carbohydrate, lipid, and protein metabolism.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characterized by the following: </a:t>
            </a:r>
          </a:p>
          <a:p>
            <a:pPr lvl="1">
              <a:lnSpc>
                <a:spcPct val="150000"/>
              </a:lnSpc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Polyuria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(excessive urination) </a:t>
            </a:r>
          </a:p>
          <a:p>
            <a:pPr lvl="1">
              <a:lnSpc>
                <a:spcPct val="150000"/>
              </a:lnSpc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Polydypsia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(excessive thirst) </a:t>
            </a:r>
          </a:p>
          <a:p>
            <a:pPr lvl="1">
              <a:lnSpc>
                <a:spcPct val="150000"/>
              </a:lnSpc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Polyphagia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(excessive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hunger and food consumption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lnSpc>
                <a:spcPct val="150000"/>
              </a:lnSpc>
            </a:pPr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Diabetes Mellitus  </a:t>
            </a:r>
            <a:endParaRPr lang="ar-SA" sz="4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88640"/>
            <a:ext cx="8534400" cy="75895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Endocrine Pancreas</a:t>
            </a:r>
            <a:endParaRPr lang="en-US" sz="3500" b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b="6097"/>
          <a:stretch>
            <a:fillRect/>
          </a:stretch>
        </p:blipFill>
        <p:spPr bwMode="auto">
          <a:xfrm>
            <a:off x="44896" y="1867471"/>
            <a:ext cx="8991600" cy="499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555776" y="3068960"/>
            <a:ext cx="4536504" cy="5395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Types of Diabetes</a:t>
            </a:r>
          </a:p>
        </p:txBody>
      </p:sp>
    </p:spTree>
    <p:extLst>
      <p:ext uri="{BB962C8B-B14F-4D97-AF65-F5344CB8AC3E}">
        <p14:creationId xmlns:p14="http://schemas.microsoft.com/office/powerpoint/2010/main" xmlns="" val="358216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Type 1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Diabetes</a:t>
            </a:r>
            <a:b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1752" y="1484784"/>
            <a:ext cx="5040560" cy="4191000"/>
          </a:xfrm>
        </p:spPr>
        <p:txBody>
          <a:bodyPr>
            <a:normAutofit/>
          </a:bodyPr>
          <a:lstStyle/>
          <a:p>
            <a:pPr lvl="1">
              <a:buFontTx/>
              <a:buNone/>
              <a:defRPr/>
            </a:pPr>
            <a:r>
              <a:rPr lang="en-US" sz="1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Type 1 Diabetes</a:t>
            </a:r>
          </a:p>
          <a:p>
            <a:pPr lvl="1">
              <a:buFontTx/>
              <a:buNone/>
              <a:defRPr/>
            </a:pPr>
            <a:r>
              <a:rPr lang="en-US" sz="1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Affects </a:t>
            </a:r>
            <a:r>
              <a:rPr lang="en-US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children</a:t>
            </a:r>
          </a:p>
          <a:p>
            <a:pPr lvl="1">
              <a:buFontTx/>
              <a:buNone/>
              <a:defRPr/>
            </a:pPr>
            <a:endParaRPr lang="en-US" sz="1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Tx/>
              <a:buNone/>
              <a:defRPr/>
            </a:pPr>
            <a:r>
              <a:rPr lang="en-US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Cause</a:t>
            </a:r>
            <a:r>
              <a:rPr lang="en-US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inadequate insulin 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secretion</a:t>
            </a:r>
          </a:p>
          <a:p>
            <a:pPr lvl="1" algn="ctr">
              <a:buFontTx/>
              <a:buNone/>
              <a:defRPr/>
            </a:pPr>
            <a:r>
              <a:rPr lang="en-IE" sz="1800" dirty="0">
                <a:solidFill>
                  <a:schemeClr val="tx1"/>
                </a:solidFill>
              </a:rPr>
              <a:t>(</a:t>
            </a:r>
            <a:r>
              <a:rPr lang="en-IE" sz="1800" dirty="0" smtClean="0">
                <a:solidFill>
                  <a:schemeClr val="tx1"/>
                </a:solidFill>
              </a:rPr>
              <a:t>insulin-dependent </a:t>
            </a:r>
            <a:r>
              <a:rPr lang="en-IE" sz="1800" dirty="0">
                <a:solidFill>
                  <a:schemeClr val="tx1"/>
                </a:solidFill>
              </a:rPr>
              <a:t>diabetes </a:t>
            </a:r>
            <a:r>
              <a:rPr lang="en-IE" sz="1800" dirty="0" smtClean="0">
                <a:solidFill>
                  <a:schemeClr val="tx1"/>
                </a:solidFill>
              </a:rPr>
              <a:t>mellitus)</a:t>
            </a:r>
            <a:endParaRPr lang="en-US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Tx/>
              <a:buNone/>
              <a:defRPr/>
            </a:pPr>
            <a:endParaRPr lang="en-US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Tx/>
              <a:buNone/>
              <a:defRPr/>
            </a:pPr>
            <a:endParaRPr lang="en-US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573059"/>
            <a:ext cx="3798055" cy="3626334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8877" y="3580284"/>
            <a:ext cx="5326309" cy="35750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dirty="0" smtClean="0"/>
              <a:t>Caused by an immune-mediated selective destruction of </a:t>
            </a:r>
            <a:r>
              <a:rPr lang="el-GR" altLang="en-US" sz="1800" dirty="0" smtClean="0"/>
              <a:t>β</a:t>
            </a:r>
            <a:r>
              <a:rPr lang="en-US" altLang="en-US" sz="1800" dirty="0" smtClean="0"/>
              <a:t> cells</a:t>
            </a:r>
          </a:p>
          <a:p>
            <a:r>
              <a:rPr lang="en-US" altLang="en-US" sz="1800" dirty="0" smtClean="0"/>
              <a:t> </a:t>
            </a:r>
            <a:r>
              <a:rPr lang="el-GR" altLang="en-US" sz="1800" dirty="0" smtClean="0"/>
              <a:t>β</a:t>
            </a:r>
            <a:r>
              <a:rPr lang="en-US" altLang="en-US" sz="1800" dirty="0" smtClean="0"/>
              <a:t> cells are destroyed while </a:t>
            </a:r>
            <a:r>
              <a:rPr lang="el-GR" altLang="en-US" sz="1800" dirty="0" smtClean="0"/>
              <a:t>α</a:t>
            </a:r>
            <a:r>
              <a:rPr lang="en-US" altLang="en-US" sz="1800" dirty="0" smtClean="0"/>
              <a:t> cells are preserved: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800" dirty="0" smtClean="0"/>
              <a:t>     No insulin &gt;&gt; high glucagon&gt;&gt;&gt;       high production of glucose and ketones by liver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800" dirty="0" smtClean="0"/>
              <a:t>    glucose &amp; ketones   &gt;&gt;&gt;           osmotic diuresis</a:t>
            </a:r>
            <a:endParaRPr lang="el-GR" altLang="en-US" sz="1800" dirty="0" smtClean="0"/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800" dirty="0" smtClean="0"/>
              <a:t>   </a:t>
            </a:r>
            <a:r>
              <a:rPr lang="en-US" altLang="en-US" sz="1800" dirty="0" err="1" smtClean="0"/>
              <a:t>keto</a:t>
            </a:r>
            <a:r>
              <a:rPr lang="en-US" altLang="en-US" sz="1800" dirty="0" smtClean="0"/>
              <a:t> acids      &gt;&gt;&gt;            diabetic ketoacidosis </a:t>
            </a:r>
          </a:p>
        </p:txBody>
      </p:sp>
    </p:spTree>
    <p:extLst>
      <p:ext uri="{BB962C8B-B14F-4D97-AF65-F5344CB8AC3E}">
        <p14:creationId xmlns:p14="http://schemas.microsoft.com/office/powerpoint/2010/main" xmlns="" val="319761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buFontTx/>
              <a:buNone/>
              <a:defRPr/>
            </a:pP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Treatment :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insulin injection</a:t>
            </a:r>
          </a:p>
          <a:p>
            <a:pPr lvl="1">
              <a:buFontTx/>
              <a:buNone/>
              <a:defRPr/>
            </a:pP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None/>
              <a:defRPr/>
            </a:pPr>
            <a:r>
              <a:rPr lang="en-IE" altLang="en-US" sz="2400" dirty="0">
                <a:solidFill>
                  <a:schemeClr val="tx1"/>
                </a:solidFill>
              </a:rPr>
              <a:t>In future, Type 1 diabetes might </a:t>
            </a:r>
          </a:p>
          <a:p>
            <a:pPr lvl="1" algn="just">
              <a:buNone/>
              <a:defRPr/>
            </a:pPr>
            <a:r>
              <a:rPr lang="en-IE" altLang="en-US" sz="2400" dirty="0">
                <a:solidFill>
                  <a:schemeClr val="tx1"/>
                </a:solidFill>
              </a:rPr>
              <a:t>be treated with oral insulin sprays; </a:t>
            </a:r>
          </a:p>
          <a:p>
            <a:pPr lvl="1" algn="just">
              <a:buNone/>
              <a:defRPr/>
            </a:pPr>
            <a:r>
              <a:rPr lang="en-IE" altLang="en-US" sz="2400" dirty="0">
                <a:solidFill>
                  <a:schemeClr val="tx1"/>
                </a:solidFill>
              </a:rPr>
              <a:t>or transplantation of </a:t>
            </a:r>
            <a:r>
              <a:rPr lang="en-IE" altLang="en-US" sz="2400" dirty="0">
                <a:solidFill>
                  <a:schemeClr val="tx1"/>
                </a:solidFill>
                <a:latin typeface="SymbolPS" pitchFamily="18" charset="2"/>
              </a:rPr>
              <a:t>b</a:t>
            </a:r>
            <a:r>
              <a:rPr lang="en-IE" altLang="en-US" sz="2400" dirty="0">
                <a:solidFill>
                  <a:schemeClr val="tx1"/>
                </a:solidFill>
              </a:rPr>
              <a:t> cells.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335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628800"/>
            <a:ext cx="43204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glucose </a:t>
            </a:r>
            <a:r>
              <a:rPr lang="en-US" dirty="0" smtClean="0">
                <a:solidFill>
                  <a:srgbClr val="FF0000"/>
                </a:solidFill>
              </a:rPr>
              <a:t>monitor placed under the user’s skin, and advanced control algorithm </a:t>
            </a:r>
            <a:r>
              <a:rPr lang="en-US" dirty="0" smtClean="0"/>
              <a:t>software embedded in a </a:t>
            </a:r>
            <a:r>
              <a:rPr lang="en-US" dirty="0" err="1" smtClean="0">
                <a:solidFill>
                  <a:srgbClr val="FF0000"/>
                </a:solidFill>
              </a:rPr>
              <a:t>smartphone</a:t>
            </a:r>
            <a:r>
              <a:rPr lang="en-US" dirty="0" smtClean="0"/>
              <a:t> that provides the engineering brains, signaling how much insulin the pump should deliver to the patient based on a range of variables, including </a:t>
            </a:r>
            <a:r>
              <a:rPr lang="en-US" dirty="0" smtClean="0">
                <a:solidFill>
                  <a:srgbClr val="FF0000"/>
                </a:solidFill>
              </a:rPr>
              <a:t>meals consumed, physical activity, sleep, stress, and metabolism.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63401" y="260648"/>
            <a:ext cx="87713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F0000"/>
                </a:solidFill>
              </a:rPr>
              <a:t>Artificial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pancreas</a:t>
            </a:r>
            <a:r>
              <a:rPr lang="fr-FR" sz="2000" b="1" dirty="0" smtClean="0">
                <a:solidFill>
                  <a:srgbClr val="FF0000"/>
                </a:solidFill>
              </a:rPr>
              <a:t> system </a:t>
            </a:r>
            <a:r>
              <a:rPr lang="fr-FR" sz="2000" b="1" dirty="0" err="1" smtClean="0">
                <a:solidFill>
                  <a:srgbClr val="FF0000"/>
                </a:solidFill>
              </a:rPr>
              <a:t>aimed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at</a:t>
            </a:r>
            <a:r>
              <a:rPr lang="fr-FR" sz="2000" b="1" dirty="0" smtClean="0">
                <a:solidFill>
                  <a:srgbClr val="FF0000"/>
                </a:solidFill>
              </a:rPr>
              <a:t> type 1 </a:t>
            </a:r>
            <a:r>
              <a:rPr lang="fr-FR" sz="2000" b="1" dirty="0" err="1" smtClean="0">
                <a:solidFill>
                  <a:srgbClr val="FF0000"/>
                </a:solidFill>
              </a:rPr>
              <a:t>diabetes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mellitus</a:t>
            </a:r>
            <a:endParaRPr lang="fr-FR" sz="2000" b="1" dirty="0" smtClean="0">
              <a:solidFill>
                <a:srgbClr val="FF0000"/>
              </a:solidFill>
            </a:endParaRPr>
          </a:p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Harvard </a:t>
            </a:r>
            <a:r>
              <a:rPr lang="fr-FR" sz="2000" b="1" dirty="0" err="1" smtClean="0">
                <a:solidFill>
                  <a:srgbClr val="FF0000"/>
                </a:solidFill>
              </a:rPr>
              <a:t>university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January</a:t>
            </a:r>
            <a:r>
              <a:rPr lang="fr-FR" sz="2000" b="1" dirty="0" smtClean="0">
                <a:solidFill>
                  <a:srgbClr val="FF0000"/>
                </a:solidFill>
              </a:rPr>
              <a:t> 2016</a:t>
            </a:r>
          </a:p>
          <a:p>
            <a:endParaRPr lang="en-US" sz="2000" dirty="0"/>
          </a:p>
        </p:txBody>
      </p:sp>
      <p:pic>
        <p:nvPicPr>
          <p:cNvPr id="7" name="Image 6" descr="bionic-pancre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4149080"/>
            <a:ext cx="4053830" cy="2281727"/>
          </a:xfrm>
          <a:prstGeom prst="rect">
            <a:avLst/>
          </a:prstGeom>
        </p:spPr>
      </p:pic>
      <p:pic>
        <p:nvPicPr>
          <p:cNvPr id="8" name="Image 7" descr="Diabetes-Study-mob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412776"/>
            <a:ext cx="4176464" cy="2596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094874"/>
            <a:ext cx="3717397" cy="20951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844824"/>
            <a:ext cx="34563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Type 2 Diabetes</a:t>
            </a:r>
          </a:p>
          <a:p>
            <a:pPr>
              <a:buFontTx/>
              <a:buNone/>
              <a:defRPr/>
            </a:pPr>
            <a:r>
              <a:rPr lang="en-US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Affects adults</a:t>
            </a:r>
          </a:p>
          <a:p>
            <a:pPr>
              <a:buFontTx/>
              <a:buNone/>
              <a:defRPr/>
            </a:pPr>
            <a:endParaRPr lang="en-US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Cause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defect in insulin action (insulin resistance)</a:t>
            </a:r>
          </a:p>
          <a:p>
            <a:pPr algn="ctr">
              <a:buFontTx/>
              <a:buNone/>
              <a:defRPr/>
            </a:pPr>
            <a:r>
              <a:rPr lang="en-IE" dirty="0"/>
              <a:t>(non-insulin-dependent diabetes mellitus)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  <a:defRPr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Treatment :         </a:t>
            </a:r>
          </a:p>
          <a:p>
            <a:pPr>
              <a:buFontTx/>
              <a:buNone/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  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diet and change life style</a:t>
            </a:r>
          </a:p>
          <a:p>
            <a:pPr>
              <a:defRPr/>
            </a:pPr>
            <a:endParaRPr lang="en-IE" altLang="en-US" sz="1600" dirty="0">
              <a:sym typeface="Wingdings" panose="05000000000000000000" pitchFamily="2" charset="2"/>
            </a:endParaRPr>
          </a:p>
          <a:p>
            <a:pPr>
              <a:defRPr/>
            </a:pPr>
            <a:endParaRPr lang="en-IE" altLang="en-US" sz="1600" dirty="0">
              <a:sym typeface="Wingdings" panose="05000000000000000000" pitchFamily="2" charset="2"/>
            </a:endParaRPr>
          </a:p>
          <a:p>
            <a:pPr>
              <a:defRPr/>
            </a:pPr>
            <a:endParaRPr lang="en-IE" altLang="en-US" sz="1600" dirty="0"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IE" altLang="en-US" sz="1600" dirty="0">
                <a:sym typeface="Wingdings" panose="05000000000000000000" pitchFamily="2" charset="2"/>
              </a:rPr>
              <a:t>can develop into Type 1 diabetes if uncontrolled.</a:t>
            </a:r>
            <a:endParaRPr lang="en-IE" alt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3016585" y="332656"/>
            <a:ext cx="3272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sz="32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Type 2 Diabetes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3284984"/>
            <a:ext cx="3251696" cy="315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111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95736" y="404664"/>
            <a:ext cx="5008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IE" sz="2800" dirty="0"/>
              <a:t>Type 3 </a:t>
            </a:r>
            <a:r>
              <a:rPr lang="en-IE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gestational diabetes</a:t>
            </a:r>
            <a:endParaRPr lang="en-GB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348880"/>
            <a:ext cx="3744416" cy="3190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924761"/>
            <a:ext cx="3675888" cy="203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672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301752" y="1700808"/>
            <a:ext cx="8229600" cy="50292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IE" altLang="en-US" sz="2800" dirty="0" smtClean="0"/>
              <a:t>Occurs in 2-5% of pregnancies. Associated with decreased insulin levels and/or insulin resistance.</a:t>
            </a:r>
          </a:p>
          <a:p>
            <a:pPr marL="609600" indent="-609600" eaLnBrk="1" hangingPunct="1">
              <a:lnSpc>
                <a:spcPct val="70000"/>
              </a:lnSpc>
              <a:buFontTx/>
              <a:buNone/>
            </a:pPr>
            <a:endParaRPr lang="en-IE" altLang="en-US" sz="2800" dirty="0" smtClean="0"/>
          </a:p>
          <a:p>
            <a:pPr marL="609600" indent="-609600" eaLnBrk="1" hangingPunct="1">
              <a:buFontTx/>
              <a:buAutoNum type="arabicPeriod" startAt="2"/>
            </a:pPr>
            <a:r>
              <a:rPr lang="en-IE" altLang="en-US" sz="2800" dirty="0" smtClean="0"/>
              <a:t>Resembles Type 2 Diabetes.</a:t>
            </a:r>
          </a:p>
          <a:p>
            <a:pPr marL="609600" indent="-609600" eaLnBrk="1" hangingPunct="1">
              <a:lnSpc>
                <a:spcPct val="70000"/>
              </a:lnSpc>
              <a:buFontTx/>
              <a:buNone/>
            </a:pPr>
            <a:endParaRPr lang="en-IE" altLang="en-US" sz="2800" dirty="0" smtClean="0"/>
          </a:p>
          <a:p>
            <a:pPr marL="609600" indent="-609600" eaLnBrk="1" hangingPunct="1"/>
            <a:r>
              <a:rPr lang="en-IE" altLang="en-US" sz="2800" dirty="0" smtClean="0"/>
              <a:t>Usually transient:  symptoms improve following delivery.</a:t>
            </a:r>
            <a:endParaRPr lang="en-GB" altLang="en-US" sz="2800" dirty="0" smtClean="0"/>
          </a:p>
          <a:p>
            <a:pPr marL="609600" indent="-609600" eaLnBrk="1" hangingPunct="1">
              <a:lnSpc>
                <a:spcPct val="70000"/>
              </a:lnSpc>
              <a:buFontTx/>
              <a:buNone/>
            </a:pPr>
            <a:endParaRPr lang="en-IE" altLang="en-US" sz="2800" dirty="0" smtClean="0"/>
          </a:p>
          <a:p>
            <a:pPr marL="609600" indent="-609600" eaLnBrk="1" hangingPunct="1">
              <a:buFontTx/>
              <a:buAutoNum type="arabicPeriod" startAt="4"/>
            </a:pPr>
            <a:r>
              <a:rPr lang="en-IE" altLang="en-US" sz="2800" dirty="0" smtClean="0"/>
              <a:t>If untreated </a:t>
            </a:r>
            <a:r>
              <a:rPr lang="en-IE" altLang="en-US" sz="2800" dirty="0" smtClean="0">
                <a:sym typeface="Wingdings" panose="05000000000000000000" pitchFamily="2" charset="2"/>
              </a:rPr>
              <a:t> </a:t>
            </a:r>
            <a:r>
              <a:rPr lang="en-IE" altLang="en-US" sz="2800" dirty="0" err="1" smtClean="0">
                <a:sym typeface="Wingdings" panose="05000000000000000000" pitchFamily="2" charset="2"/>
              </a:rPr>
              <a:t>macrosomia</a:t>
            </a:r>
            <a:r>
              <a:rPr lang="en-IE" altLang="en-US" sz="2800" dirty="0" smtClean="0">
                <a:sym typeface="Wingdings" panose="05000000000000000000" pitchFamily="2" charset="2"/>
              </a:rPr>
              <a:t> (high birth weight)</a:t>
            </a:r>
            <a:endParaRPr lang="en-IE" altLang="en-US" sz="2800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IE" dirty="0"/>
              <a:t>Type 3 </a:t>
            </a:r>
            <a:r>
              <a:rPr lang="en-IE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gestational diabetes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8035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066800" y="1828800"/>
            <a:ext cx="6934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  <a:defRPr/>
            </a:pPr>
            <a:endParaRPr lang="en-US" sz="2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357464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lvl="2" algn="ctr">
              <a:buFontTx/>
              <a:buNone/>
              <a:defRPr/>
            </a:pPr>
            <a:endParaRPr lang="en-US" sz="3200" dirty="0"/>
          </a:p>
          <a:p>
            <a:pPr lvl="2">
              <a:buFontTx/>
              <a:buNone/>
              <a:defRPr/>
            </a:pPr>
            <a:r>
              <a:rPr lang="en-US" sz="3200" dirty="0"/>
              <a:t>                  </a:t>
            </a:r>
            <a:r>
              <a:rPr lang="en-US" sz="3200" dirty="0" smtClean="0"/>
              <a:t>       </a:t>
            </a:r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Cause</a:t>
            </a:r>
            <a:endParaRPr lang="en-US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Rectangle 8"/>
          <p:cNvSpPr>
            <a:spLocks noChangeArrowheads="1"/>
          </p:cNvSpPr>
          <p:nvPr/>
        </p:nvSpPr>
        <p:spPr bwMode="auto">
          <a:xfrm>
            <a:off x="683568" y="2819400"/>
            <a:ext cx="2593032" cy="10668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Inadequate secretion </a:t>
            </a:r>
          </a:p>
          <a:p>
            <a:pPr algn="ctr"/>
            <a:r>
              <a:rPr lang="en-US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insulin</a:t>
            </a:r>
          </a:p>
        </p:txBody>
      </p:sp>
      <p:sp>
        <p:nvSpPr>
          <p:cNvPr id="41989" name="Rectangle 9"/>
          <p:cNvSpPr>
            <a:spLocks noChangeArrowheads="1"/>
          </p:cNvSpPr>
          <p:nvPr/>
        </p:nvSpPr>
        <p:spPr bwMode="auto">
          <a:xfrm>
            <a:off x="5257800" y="2819400"/>
            <a:ext cx="2590800" cy="10668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>
                <a:latin typeface="Arial" pitchFamily="34" charset="0"/>
                <a:cs typeface="Arial" pitchFamily="34" charset="0"/>
              </a:rPr>
              <a:t>Defects in the action </a:t>
            </a:r>
          </a:p>
          <a:p>
            <a:pPr algn="ctr"/>
            <a:r>
              <a:rPr lang="en-US" sz="1800" b="1" dirty="0">
                <a:latin typeface="Arial" pitchFamily="34" charset="0"/>
                <a:cs typeface="Arial" pitchFamily="34" charset="0"/>
              </a:rPr>
              <a:t>of insulin</a:t>
            </a:r>
          </a:p>
        </p:txBody>
      </p:sp>
      <p:sp>
        <p:nvSpPr>
          <p:cNvPr id="41990" name="WordArt 10"/>
          <p:cNvSpPr>
            <a:spLocks noChangeArrowheads="1" noChangeShapeType="1"/>
          </p:cNvSpPr>
          <p:nvPr/>
        </p:nvSpPr>
        <p:spPr bwMode="auto">
          <a:xfrm>
            <a:off x="1219200" y="533400"/>
            <a:ext cx="6477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GB" sz="32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Diabetes Mellitus</a:t>
            </a:r>
          </a:p>
        </p:txBody>
      </p:sp>
      <p:sp>
        <p:nvSpPr>
          <p:cNvPr id="41991" name="AutoShape 14"/>
          <p:cNvSpPr>
            <a:spLocks noChangeArrowheads="1"/>
          </p:cNvSpPr>
          <p:nvPr/>
        </p:nvSpPr>
        <p:spPr bwMode="auto">
          <a:xfrm rot="5400000">
            <a:off x="5448300" y="1866900"/>
            <a:ext cx="533400" cy="1371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992" name="AutoShape 16"/>
          <p:cNvSpPr>
            <a:spLocks noChangeArrowheads="1"/>
          </p:cNvSpPr>
          <p:nvPr/>
        </p:nvSpPr>
        <p:spPr bwMode="auto">
          <a:xfrm rot="5375001" flipV="1">
            <a:off x="2362200" y="1905000"/>
            <a:ext cx="530225" cy="1292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993" name="AutoShape 17"/>
          <p:cNvSpPr>
            <a:spLocks noChangeArrowheads="1"/>
          </p:cNvSpPr>
          <p:nvPr/>
        </p:nvSpPr>
        <p:spPr bwMode="auto">
          <a:xfrm>
            <a:off x="2133600" y="3886200"/>
            <a:ext cx="457200" cy="838200"/>
          </a:xfrm>
          <a:prstGeom prst="downArrow">
            <a:avLst>
              <a:gd name="adj1" fmla="val 50000"/>
              <a:gd name="adj2" fmla="val 458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ar-SA"/>
          </a:p>
        </p:txBody>
      </p:sp>
      <p:sp>
        <p:nvSpPr>
          <p:cNvPr id="41994" name="AutoShape 18"/>
          <p:cNvSpPr>
            <a:spLocks noChangeArrowheads="1"/>
          </p:cNvSpPr>
          <p:nvPr/>
        </p:nvSpPr>
        <p:spPr bwMode="auto">
          <a:xfrm>
            <a:off x="5943600" y="3886200"/>
            <a:ext cx="457200" cy="838200"/>
          </a:xfrm>
          <a:prstGeom prst="downArrow">
            <a:avLst>
              <a:gd name="adj1" fmla="val 50000"/>
              <a:gd name="adj2" fmla="val 458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ar-SA"/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1905000" y="4800600"/>
            <a:ext cx="487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Metabolic disturbances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(hyperglycemia and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glycosuria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560" y="-35443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IE" altLang="en-US" sz="2800" b="1" dirty="0" smtClean="0">
                <a:solidFill>
                  <a:srgbClr val="C00000"/>
                </a:solidFill>
              </a:rPr>
              <a:t>Long Term Complications of Uncontrolled Diabetes</a:t>
            </a:r>
            <a:endParaRPr lang="en-IE" alt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IE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MICROVASCULAR DISEASE</a:t>
            </a:r>
          </a:p>
          <a:p>
            <a:pPr eaLnBrk="1" hangingPunct="1">
              <a:buFontTx/>
              <a:buNone/>
              <a:defRPr/>
            </a:pPr>
            <a:endParaRPr lang="en-IE" sz="2800" dirty="0" smtClean="0"/>
          </a:p>
          <a:p>
            <a:pPr eaLnBrk="1" hangingPunct="1">
              <a:defRPr/>
            </a:pPr>
            <a:r>
              <a:rPr lang="en-IE" sz="2800" dirty="0" err="1" smtClean="0"/>
              <a:t>Hyperglycemia</a:t>
            </a:r>
            <a:r>
              <a:rPr lang="en-IE" sz="2800" dirty="0" smtClean="0"/>
              <a:t> damages small blood vessels:</a:t>
            </a:r>
          </a:p>
          <a:p>
            <a:pPr eaLnBrk="1" hangingPunct="1">
              <a:buFont typeface="Wingdings" pitchFamily="2" charset="2"/>
              <a:buChar char="à"/>
              <a:defRPr/>
            </a:pPr>
            <a:r>
              <a:rPr lang="en-IE" sz="2800" dirty="0" smtClean="0">
                <a:sym typeface="Wingdings" pitchFamily="2" charset="2"/>
              </a:rPr>
              <a:t> diabetic </a:t>
            </a:r>
            <a:r>
              <a:rPr lang="en-IE" sz="2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retinopathy</a:t>
            </a:r>
            <a:r>
              <a:rPr lang="en-IE" sz="2800" dirty="0" smtClean="0">
                <a:sym typeface="Wingdings" pitchFamily="2" charset="2"/>
              </a:rPr>
              <a:t>  vision loss.</a:t>
            </a:r>
          </a:p>
          <a:p>
            <a:pPr eaLnBrk="1" hangingPunct="1">
              <a:buFont typeface="Wingdings" pitchFamily="2" charset="2"/>
              <a:buChar char="à"/>
              <a:defRPr/>
            </a:pPr>
            <a:r>
              <a:rPr lang="en-IE" sz="2800" dirty="0" smtClean="0"/>
              <a:t> diabetic </a:t>
            </a:r>
            <a:r>
              <a:rPr lang="en-IE" sz="2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neuropathy</a:t>
            </a:r>
            <a:r>
              <a:rPr lang="en-IE" sz="2800" dirty="0" smtClean="0"/>
              <a:t> </a:t>
            </a:r>
            <a:r>
              <a:rPr lang="en-IE" sz="2800" dirty="0" smtClean="0">
                <a:sym typeface="Wingdings" pitchFamily="2" charset="2"/>
              </a:rPr>
              <a:t> damage to nerves  most common cause of amputation in Western world.</a:t>
            </a:r>
          </a:p>
          <a:p>
            <a:pPr eaLnBrk="1" hangingPunct="1">
              <a:buFont typeface="Wingdings" pitchFamily="2" charset="2"/>
              <a:buChar char="à"/>
              <a:defRPr/>
            </a:pPr>
            <a:r>
              <a:rPr lang="en-IE" sz="2800" dirty="0" smtClean="0">
                <a:sym typeface="Wingdings" pitchFamily="2" charset="2"/>
              </a:rPr>
              <a:t> diabetic </a:t>
            </a:r>
            <a:r>
              <a:rPr lang="en-IE" sz="2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nephropathy</a:t>
            </a:r>
            <a:r>
              <a:rPr lang="en-IE" sz="2800" dirty="0" smtClean="0">
                <a:sym typeface="Wingdings" pitchFamily="2" charset="2"/>
              </a:rPr>
              <a:t>  kidney damage  chronic renal failure.</a:t>
            </a:r>
            <a:endParaRPr lang="en-GB" sz="2800" dirty="0" smtClean="0"/>
          </a:p>
          <a:p>
            <a:pPr eaLnBrk="1" hangingPunct="1">
              <a:defRPr/>
            </a:pPr>
            <a:endParaRPr lang="en-IE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51945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4" descr="Diagnosis of diabe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48006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3856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Untitled-1"/>
          <p:cNvPicPr>
            <a:picLocks noChangeAspect="1" noChangeArrowheads="1"/>
          </p:cNvPicPr>
          <p:nvPr/>
        </p:nvPicPr>
        <p:blipFill>
          <a:blip r:embed="rId2" cstate="print">
            <a:lum bright="-6000" contrast="2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3989" y="627995"/>
            <a:ext cx="4642163" cy="592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1589" y="2204864"/>
            <a:ext cx="396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Islet cells are highly vascularized (10-15% of blood flow) and innervated by 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parasympathetic 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and sympathetic neurons</a:t>
            </a:r>
            <a:endParaRPr lang="en-US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 txBox="1">
            <a:spLocks/>
          </p:cNvSpPr>
          <p:nvPr/>
        </p:nvSpPr>
        <p:spPr>
          <a:xfrm>
            <a:off x="304800" y="1233488"/>
            <a:ext cx="8686800" cy="5000625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US" altLang="en-US" smtClean="0">
                <a:solidFill>
                  <a:srgbClr val="FF0000"/>
                </a:solidFill>
              </a:rPr>
              <a:t>  OGTT:  </a:t>
            </a:r>
            <a:r>
              <a:rPr lang="en-US" smtClean="0">
                <a:solidFill>
                  <a:srgbClr val="FF0000"/>
                </a:solidFill>
              </a:rPr>
              <a:t>is a test that can be used to help diagnose diabetes or pre-diabetes.</a:t>
            </a:r>
            <a:endParaRPr lang="en-US" altLang="en-US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en-US" smtClean="0"/>
              <a:t>Both the </a:t>
            </a:r>
            <a:r>
              <a:rPr lang="en-US" smtClean="0"/>
              <a:t> </a:t>
            </a:r>
            <a:r>
              <a:rPr lang="en-US" b="1" smtClean="0"/>
              <a:t>fasting plasma glucose test (</a:t>
            </a:r>
            <a:r>
              <a:rPr lang="en-US" altLang="en-US" smtClean="0"/>
              <a:t>FPG) and OGTT tests require that the patient fast for at least 8 hours (ideally 12 hr) prior to the test.</a:t>
            </a:r>
          </a:p>
          <a:p>
            <a:pPr>
              <a:buFont typeface="Times New Roman" panose="02020603050405020304" pitchFamily="18" charset="0"/>
              <a:buNone/>
              <a:defRPr/>
            </a:pPr>
            <a:endParaRPr lang="en-US" altLang="en-US" smtClean="0"/>
          </a:p>
          <a:p>
            <a:pPr>
              <a:defRPr/>
            </a:pPr>
            <a:r>
              <a:rPr lang="en-US" altLang="en-US" smtClean="0"/>
              <a:t>The oral glucose tolerance test (OGTT):</a:t>
            </a:r>
          </a:p>
          <a:p>
            <a:pPr lvl="1">
              <a:defRPr/>
            </a:pPr>
            <a:r>
              <a:rPr lang="en-US" altLang="en-US" smtClean="0"/>
              <a:t>FPG test</a:t>
            </a:r>
          </a:p>
          <a:p>
            <a:pPr lvl="1">
              <a:defRPr/>
            </a:pPr>
            <a:r>
              <a:rPr lang="en-US" altLang="en-US" smtClean="0"/>
              <a:t>Blood is then taken 2 hours after drinking a special glucose solution</a:t>
            </a:r>
            <a:endParaRPr lang="en-US" altLang="en-US" dirty="0" smtClean="0"/>
          </a:p>
        </p:txBody>
      </p:sp>
      <p:sp>
        <p:nvSpPr>
          <p:cNvPr id="3" name="عنوان 2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i="1" smtClean="0">
                <a:solidFill>
                  <a:srgbClr val="FF0000"/>
                </a:solidFill>
              </a:rPr>
              <a:t>Glucose Tolerance Test</a:t>
            </a:r>
            <a:endParaRPr lang="ar-SA" alt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109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عنصر نائب للمحتوى 1"/>
          <p:cNvSpPr>
            <a:spLocks noGrp="1"/>
          </p:cNvSpPr>
          <p:nvPr>
            <p:ph idx="1"/>
          </p:nvPr>
        </p:nvSpPr>
        <p:spPr>
          <a:xfrm>
            <a:off x="304800" y="1411288"/>
            <a:ext cx="8686800" cy="4645025"/>
          </a:xfrm>
        </p:spPr>
        <p:txBody>
          <a:bodyPr/>
          <a:lstStyle/>
          <a:p>
            <a:r>
              <a:rPr lang="en-US" altLang="en-US" dirty="0" smtClean="0"/>
              <a:t>Following the oral administration of a standard dose of glucose, the plasma glucose concentration normally rises but </a:t>
            </a:r>
            <a:r>
              <a:rPr lang="en-US" altLang="en-US" dirty="0" smtClean="0">
                <a:solidFill>
                  <a:srgbClr val="FF0000"/>
                </a:solidFill>
              </a:rPr>
              <a:t>returns to the fasting level within 2 hours</a:t>
            </a:r>
            <a:r>
              <a:rPr lang="en-US" altLang="en-US" dirty="0" smtClean="0"/>
              <a:t>. </a:t>
            </a:r>
          </a:p>
          <a:p>
            <a:r>
              <a:rPr lang="en-US" altLang="en-US" dirty="0" smtClean="0"/>
              <a:t>If </a:t>
            </a:r>
            <a:r>
              <a:rPr lang="en-US" altLang="en-US" dirty="0" smtClean="0">
                <a:solidFill>
                  <a:srgbClr val="FF0000"/>
                </a:solidFill>
              </a:rPr>
              <a:t>insulin activity is reduced</a:t>
            </a:r>
            <a:r>
              <a:rPr lang="en-US" altLang="en-US" dirty="0" smtClean="0"/>
              <a:t>, the plasma glucose concentration takes </a:t>
            </a:r>
            <a:r>
              <a:rPr lang="en-US" altLang="en-US" dirty="0" smtClean="0">
                <a:solidFill>
                  <a:srgbClr val="FF0000"/>
                </a:solidFill>
              </a:rPr>
              <a:t>longer than 2 hours</a:t>
            </a:r>
            <a:r>
              <a:rPr lang="en-US" altLang="en-US" dirty="0" smtClean="0"/>
              <a:t> to return to normal and often rises above  </a:t>
            </a:r>
            <a:r>
              <a:rPr lang="en-US" altLang="en-US" dirty="0" smtClean="0">
                <a:solidFill>
                  <a:srgbClr val="FF0000"/>
                </a:solidFill>
              </a:rPr>
              <a:t>200 mg/dl</a:t>
            </a:r>
            <a:r>
              <a:rPr lang="en-US" altLang="en-US" dirty="0" smtClean="0"/>
              <a:t>. </a:t>
            </a:r>
          </a:p>
          <a:p>
            <a:r>
              <a:rPr lang="en-US" altLang="en-US" dirty="0" smtClean="0"/>
              <a:t>Measurement of urine glucose allows determination of the </a:t>
            </a:r>
            <a:r>
              <a:rPr lang="en-US" altLang="en-US" dirty="0" smtClean="0">
                <a:solidFill>
                  <a:srgbClr val="FF0000"/>
                </a:solidFill>
              </a:rPr>
              <a:t>renal threshold for glucose</a:t>
            </a:r>
            <a:r>
              <a:rPr lang="en-US" altLang="en-US" dirty="0" smtClean="0"/>
              <a:t>.</a:t>
            </a:r>
          </a:p>
          <a:p>
            <a:endParaRPr lang="ar-SA" altLang="en-US" dirty="0" smtClean="0"/>
          </a:p>
        </p:txBody>
      </p:sp>
      <p:sp>
        <p:nvSpPr>
          <p:cNvPr id="84995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solidFill>
                  <a:srgbClr val="FF0000"/>
                </a:solidFill>
              </a:rPr>
              <a:t>Glucose Tolerance Test (GTT)</a:t>
            </a:r>
            <a:endParaRPr lang="ar-SA" alt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145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Untitled-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53117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225425" y="76200"/>
            <a:ext cx="8763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1" i="0">
                <a:solidFill>
                  <a:srgbClr val="660000"/>
                </a:solidFill>
                <a:latin typeface="Times New Roman" panose="02020603050405020304" pitchFamily="18" charset="0"/>
              </a:rPr>
              <a:t>GTT</a:t>
            </a:r>
          </a:p>
        </p:txBody>
      </p:sp>
    </p:spTree>
    <p:extLst>
      <p:ext uri="{BB962C8B-B14F-4D97-AF65-F5344CB8AC3E}">
        <p14:creationId xmlns:p14="http://schemas.microsoft.com/office/powerpoint/2010/main" xmlns="" val="3055781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عنصر نائب للمحتوى 1"/>
          <p:cNvSpPr>
            <a:spLocks noGrp="1"/>
          </p:cNvSpPr>
          <p:nvPr>
            <p:ph idx="1"/>
          </p:nvPr>
        </p:nvSpPr>
        <p:spPr>
          <a:xfrm>
            <a:off x="454983" y="1556792"/>
            <a:ext cx="8686800" cy="5835650"/>
          </a:xfrm>
        </p:spPr>
        <p:txBody>
          <a:bodyPr/>
          <a:lstStyle/>
          <a:p>
            <a:r>
              <a:rPr lang="en-US" altLang="en-US" dirty="0" smtClean="0"/>
              <a:t>The following results suggest different conditions:</a:t>
            </a:r>
          </a:p>
          <a:p>
            <a:r>
              <a:rPr lang="en-US" altLang="en-US" sz="3200" b="1" dirty="0" smtClean="0"/>
              <a:t>Normal values:</a:t>
            </a:r>
          </a:p>
          <a:p>
            <a:r>
              <a:rPr lang="en-US" altLang="en-US" dirty="0" smtClean="0"/>
              <a:t> FPG &lt;</a:t>
            </a:r>
            <a:r>
              <a:rPr lang="en-US" altLang="en-US" dirty="0" smtClean="0">
                <a:solidFill>
                  <a:srgbClr val="FF0000"/>
                </a:solidFill>
              </a:rPr>
              <a:t>100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mg/dl</a:t>
            </a:r>
          </a:p>
          <a:p>
            <a:r>
              <a:rPr lang="en-US" altLang="en-US" dirty="0" smtClean="0"/>
              <a:t> 2hr PPG (</a:t>
            </a:r>
            <a:r>
              <a:rPr lang="en-US" dirty="0"/>
              <a:t>postprandial </a:t>
            </a:r>
            <a:r>
              <a:rPr lang="en-US" b="1" dirty="0" smtClean="0"/>
              <a:t>glucose)</a:t>
            </a:r>
            <a:r>
              <a:rPr lang="en-US" altLang="en-US" dirty="0" smtClean="0"/>
              <a:t>  &lt; </a:t>
            </a:r>
            <a:r>
              <a:rPr lang="en-US" altLang="en-US" dirty="0" smtClean="0">
                <a:solidFill>
                  <a:srgbClr val="FF0000"/>
                </a:solidFill>
              </a:rPr>
              <a:t>140 mg/</a:t>
            </a:r>
            <a:r>
              <a:rPr lang="en-US" altLang="en-US" dirty="0" err="1" smtClean="0">
                <a:solidFill>
                  <a:srgbClr val="FF0000"/>
                </a:solidFill>
              </a:rPr>
              <a:t>dL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r>
              <a:rPr lang="en-US" altLang="en-US" b="1" dirty="0" smtClean="0"/>
              <a:t>Impaired glucose tolerance </a:t>
            </a:r>
          </a:p>
          <a:p>
            <a:r>
              <a:rPr lang="en-US" altLang="en-US" dirty="0" smtClean="0"/>
              <a:t> 2hr PPG = </a:t>
            </a:r>
            <a:r>
              <a:rPr lang="en-US" altLang="en-US" dirty="0" smtClean="0">
                <a:solidFill>
                  <a:srgbClr val="FF0000"/>
                </a:solidFill>
              </a:rPr>
              <a:t>140  - 199 mg/</a:t>
            </a:r>
            <a:r>
              <a:rPr lang="en-US" altLang="en-US" dirty="0" err="1" smtClean="0">
                <a:solidFill>
                  <a:srgbClr val="FF0000"/>
                </a:solidFill>
              </a:rPr>
              <a:t>dL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r>
              <a:rPr lang="en-US" altLang="en-US" sz="3200" b="1" dirty="0" smtClean="0"/>
              <a:t>Diabetes </a:t>
            </a:r>
          </a:p>
          <a:p>
            <a:r>
              <a:rPr lang="en-US" altLang="en-US" dirty="0" smtClean="0"/>
              <a:t>FPG ≥ 126 mg/dl</a:t>
            </a:r>
          </a:p>
          <a:p>
            <a:r>
              <a:rPr lang="en-US" altLang="en-US" dirty="0" smtClean="0"/>
              <a:t>2hr PPG levels ≥200 </a:t>
            </a:r>
            <a:r>
              <a:rPr lang="en-US" altLang="en-US" dirty="0" smtClean="0">
                <a:solidFill>
                  <a:srgbClr val="FF0000"/>
                </a:solidFill>
              </a:rPr>
              <a:t> mg/</a:t>
            </a:r>
            <a:r>
              <a:rPr lang="en-US" altLang="en-US" dirty="0" err="1" smtClean="0">
                <a:solidFill>
                  <a:srgbClr val="FF0000"/>
                </a:solidFill>
              </a:rPr>
              <a:t>dL</a:t>
            </a:r>
            <a:endParaRPr lang="ar-SA" altLang="en-US" dirty="0" smtClean="0"/>
          </a:p>
          <a:p>
            <a:endParaRPr lang="ar-SA" altLang="en-US" dirty="0" smtClean="0"/>
          </a:p>
        </p:txBody>
      </p:sp>
      <p:sp>
        <p:nvSpPr>
          <p:cNvPr id="88067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solidFill>
                  <a:srgbClr val="FF0000"/>
                </a:solidFill>
              </a:rPr>
              <a:t>Glucose Tolerance Test</a:t>
            </a:r>
            <a:endParaRPr lang="ar-SA" alt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339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3162300"/>
            <a:ext cx="8570913" cy="1481138"/>
          </a:xfrm>
        </p:spPr>
        <p:txBody>
          <a:bodyPr/>
          <a:lstStyle/>
          <a:p>
            <a:pPr eaLnBrk="1" hangingPunct="1">
              <a:buClr>
                <a:srgbClr val="953735"/>
              </a:buClr>
            </a:pPr>
            <a:r>
              <a:rPr lang="en-US" alt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FPG              &lt;110                           110-125                                  ≥126         </a:t>
            </a:r>
          </a:p>
          <a:p>
            <a:pPr eaLnBrk="1" hangingPunct="1"/>
            <a:endParaRPr lang="en-US" altLang="en-US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953735"/>
              </a:buClr>
            </a:pPr>
            <a:r>
              <a:rPr lang="en-US" alt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2-h PG          &lt;140                           140-199                                 ≥200</a:t>
            </a: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(OGTT)  </a:t>
            </a:r>
          </a:p>
        </p:txBody>
      </p:sp>
      <p:sp>
        <p:nvSpPr>
          <p:cNvPr id="89091" name="Text Box 4"/>
          <p:cNvSpPr txBox="1">
            <a:spLocks noChangeArrowheads="1"/>
          </p:cNvSpPr>
          <p:nvPr/>
        </p:nvSpPr>
        <p:spPr bwMode="auto">
          <a:xfrm>
            <a:off x="1784350" y="1912938"/>
            <a:ext cx="2309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 b="1" i="0">
                <a:solidFill>
                  <a:srgbClr val="8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Normal glucose tolerance</a:t>
            </a:r>
          </a:p>
        </p:txBody>
      </p:sp>
      <p:sp>
        <p:nvSpPr>
          <p:cNvPr id="89092" name="Text Box 6"/>
          <p:cNvSpPr txBox="1">
            <a:spLocks noChangeArrowheads="1"/>
          </p:cNvSpPr>
          <p:nvPr/>
        </p:nvSpPr>
        <p:spPr bwMode="auto">
          <a:xfrm>
            <a:off x="3962400" y="1944688"/>
            <a:ext cx="2522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 b="1" i="0">
                <a:solidFill>
                  <a:srgbClr val="8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Impaired glucose tolerance (prediabetes)</a:t>
            </a:r>
          </a:p>
        </p:txBody>
      </p:sp>
      <p:sp>
        <p:nvSpPr>
          <p:cNvPr id="89093" name="Text Box 7"/>
          <p:cNvSpPr txBox="1">
            <a:spLocks noChangeArrowheads="1"/>
          </p:cNvSpPr>
          <p:nvPr/>
        </p:nvSpPr>
        <p:spPr bwMode="auto">
          <a:xfrm>
            <a:off x="6580188" y="1944688"/>
            <a:ext cx="2001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 b="1" i="0">
                <a:solidFill>
                  <a:srgbClr val="8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Diabetes</a:t>
            </a:r>
          </a:p>
        </p:txBody>
      </p:sp>
      <p:sp>
        <p:nvSpPr>
          <p:cNvPr id="89094" name="Text Box 8"/>
          <p:cNvSpPr txBox="1">
            <a:spLocks noChangeArrowheads="1"/>
          </p:cNvSpPr>
          <p:nvPr/>
        </p:nvSpPr>
        <p:spPr bwMode="auto">
          <a:xfrm>
            <a:off x="1691680" y="460730"/>
            <a:ext cx="62404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3200" b="1" i="0" dirty="0">
                <a:solidFill>
                  <a:srgbClr val="A2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Glucose Homeostasis &amp; Diabetes</a:t>
            </a:r>
          </a:p>
        </p:txBody>
      </p:sp>
    </p:spTree>
    <p:extLst>
      <p:ext uri="{BB962C8B-B14F-4D97-AF65-F5344CB8AC3E}">
        <p14:creationId xmlns:p14="http://schemas.microsoft.com/office/powerpoint/2010/main" xmlns="" val="310389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2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2" name="AutoShape 4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3" name="AutoShape 6" descr="data:image/jpg;base64,/9j/4AAQSkZJRgABAQAAAQABAAD/2wCEAAkGBhMSERQSEhQUFRUVFxUYGBcXGBgeFBQXFBcVFBgVFxgXHCYfFxklGRQUHy8gIycpLCwsFR4xNTAqNSYsLCkBCQoKDgwOGg8PGiwkHyQsLDAsNSksLC0sLywsLCwpLCwvLy0sKSwsLCksLCwsLC0sLCwtLCopLDQsKSwsLCwsLP/AABEIAHEAlgMBIgACEQEDEQH/xAAbAAACAgMBAAAAAAAAAAAAAAAFBgAEAQIDB//EAD0QAAIABAMFBQQJBAEFAAAAAAECAAMEEQUhMRJBUWFxBiIygaETQpGxM1JicoLB0eHwBxUjkhQkNEOi8f/EABoBAAIDAQEAAAAAAAAAAAAAAAIEAQMFAAb/xAAnEQACAgEEAgEDBQAAAAAAAAAAAQIDEQQSITEFQRMiYXEyUZHR8P/aAAwDAQACEQMRAD8A8PiRar6Eyz9k6H8oqxBPZ3o9bWvfKDD9nWcXSw4iAKORmMosScSmp4XYecSdgIr2RqDfZXatwgZU0Ly22XUgjcRDDgPb6dTahXB45GDOIdtqSsW0+UUb6w/aO4OwU51RIdZTNTIpCjwGx038YDYhhQmMWlMW4q3iHTjFubWy87aaDpuiqXtmphONs/ZRueTbA5by5m0rFSAb21tvEd5lc1zc3HAxWfFbHPUixPSKU2svpEbZSf2O5ZfurPeCCy0trFnsPQUs7bNQRdSLXOVjDTPaiTJApA4CJlTlcvBO3PYpS3UZAXjLVYEFP7lTM5AsDxtaAuObJe68PjFU9PFLOQGsGs/EhHanni14BNJuRBNclEVTrilwCy3VBZgsY6JggRbq3kYHPN0iTKmZopNuEHDG3ayUy2oI1jMVErWA70SIdP7M7DB1PiqOuxNGXGKNZR7GanaQ6H8jFaLVHU2urZqY1M5GcYKsSOk+Vstbdu6Raw7CJk7wgBb2LNko3nmbDM2iCyEJTeIrLKMZtDjSYLSKAGVph3kkqD0C6DqYMU9HR2/7eX5g/MmJNSHirZdtIQ6ZSwtHeYAo18ofBglE+XsvZ80ZgfmR6Qq9p+zLU/8AkRvaSibBveQnRXH56HlFUq3nPoW1HjLqVufK+wuO9zEWMWi/hmCT6g2ky2e2p0UdWNgPMwYpGDfCRxp5uyeW+L5xiw2QIKyOwzD6Woky+S7TsP8AUBf/AGhio/6VynALTpo57Crf8JYn42gHVvGV4+587Tzs1RvffFv/AJ+0tjrDT2r7I0FFLI9vOm1BHdljYAS+jTcjYW929zyGcI2zHSguhSyra8Mvf8qNmq72EUE1jqmsVOCF3Eu1L5CO1JXhcjHOaLpA0Snc2VSekVwgpLAMUFaltrMGJAkFlNmvEg/ja9lqqb9lSJEjMNFp2B2ltvEekYbRy5lHLmSrG0tVZfqFRZst2020195Yx5mjWgvhOMzJDbUu9jqP5/8AI7I/ob1TZlrhh+bT2iS2Igph2JyKgZ9xt98h5jVeuY6RxxDDzLMC8dnqYSU1lHCRVkc4sNOExGlNmHBXzOh8jY+UDWOeUdJU3ZF95yHIbz+Xxir5kuBj496w+ijh2BS5djNAmP8AUv8A41+9bxnlp1hpp5E2YAuigZKtgoHQZARywrCLr7SYwlqcwWzZvurv65CC/wDdZCLsqjtxO1ba/wBfleLItNCtVFVCxBf78neipJNOpmOVGzmXbRenPnrwhdx/+phs0ujBXcZrDvfgX3epz5CO1b7Goss6U6qDcbE1rg8SH2lJ8opv/TuWys8qoay5lXQFlGl7hhtLnmQBbhB7n0hHWO+b21rgSpM52f3nZzpmWZmPxJJPnDEOyUxh9GwPDIsPwg39IPdluzCSJpczVcldlbKQU2vE2Z12Ay/iMegyKGkH/jQ5bxf55RMY7jPXjZYfy5T+x4LV4Q8pjcG3TMdeEcZUrOPeq/C6edk0teq5EftCf2j/AKdnZMym7+zquj9F3OeQseUBZU8cCV+hshyuUJdNT7XdOkXKnE5dOuwigmMSaBr2tDPg3YuXMG1MiqqGEZyjgRsnO0RmeESCWMUSypzImgjMLybT7K2xMVb5CD2HdlWazTjsD6o8Z/JfP4QYwrCJcjPJpn1tw5Lw66nlBNAT7pjQweo0njY/qu/gHrQSUFpcpb/WbvN65DyAjhPlcoPGmtm1l+EVpmI0qZOynoRf0gJLKNuPw1rCSS/gBBSDcZQfw3FA6eymeR/TgeWh5HONExWkPhUeaX+axt7eQ25P9beqWMIzTj7GK4xmsxw1+SrW0ZRrbt3SOuHSE29qZbZli+yffb3V+OZ5AwRFEZw2VbIbznsjrv4WOfXMiV1BMn1MwIptt95vdBUBTn1BijbJrKLU8fSytNqmmvdrk+gi5T4ex3EweocLkSRmNpt5Jy+Ai/8A3NF3IPKNWqtqP1C03l8IV3w9x7pHlG2GTSk5Nrwk7LX0Kv3WB5bLGGgYrLORELna6rky7JKXvsDtH3VBysL+98usFZiC3ZBS3fS12LaVrKAQTr8h+8EqTHm3wEYZDz/npFrDcNeZcqBYasTZF6njyFzGfC9rgZshzuG6nxQga6+nKLcitZiN0BKb2MvxO01vsiyjza5PwEE6fF5Z9yYvMMD6WHzjQhZuKWsLLQQqsGSf3wAJg36B+R58/wCBaxrtA0gGUAVfQg5EQzf36TKQuoeayi/s0W0w87HcN5XatwjzvtJ2latmiYyqgVdlFXOy3JzY+I3PIcAIi6Sisrs8n5ONalmPDBjMSSxzJ1iRWqKi0ZjO2t8mFtOZ7VnclvP9o5P2rnnJSF+frASMiNI1nrLpdyLc6umzDZnZr7r/AJQSocJtmRc+gjt2VwnbvNIvY7K9dT6EfGH3CsDUZuL8t37wLjuNfx2l3r5bOf2yAcN7PTZvhGXE6Qwyew8tR/lcseCWAHmQSfhDAGEtAQLdNw0gRi+PLJQsxAy/nXpHfBWuWjd3vHeEc6urk0iAJZSSAgJ1J95idf24CLqE7IIP6dekeeLVGpnCZMvY+EbwOPU+ghjw7CZh+jaYo+yxAHXOwjovL4XBXC1Y3BKsqzp4jA2eHCe1clEva51J4KNTHbFauTRgNPmTJr7pZclT+HK/VrDk0I9dj82snbT5KvhQaDcP5p0gpPCFbdbFSUF2w8+O5/47/eOvkN0RsQeYLMzMDuJJHrpA+hpySModaLsqDa5BG/KFJ12TXDNCi6K7Qs4dIV27+0QNFXxOcsgfdHE2MN1NQO6AMspFUZIF2rdSTrzg0uAS5AAlqFBAOmZ5E9bxlUtBU6VxeZgO9TWUKtbg/wBQbLcM9lvu3zB5Xz5b+FJQsczcCG2qpw65AH5xpTMClymYyNtbjfDSq2vgFzUuzhRUiMLOob5i28EaQK7U9ji6mbKF245XY/Vmbto7n3nJsyDDCshD4SQeG/8AeNknFDnmDkb6EHIgxZKCksMR1OnhdHDPC5rXJvEhz7YdlgZ5mSyAHzz48f15gnfGYX+LB5K2l1zcX6POZ0gqbEWjQQ01NKs0WIzhdrKNpTWPlA12qf5AjLI7dh6pPYNKuomhyyhiBtqwANidSCunPlDXT1SS85syWn3mW/wvHjnt8rRosWqTXZrUeUlVBQ29HqmOdu6eUtpTia/2fCPxafC8ef1OLvUTdqcwsMwPd6QLYxhoh/UBb5Gy1rPS9f2NeG4nTy22prFgNFXf5j+c4tYv/UmYy7FMvsk45F/Lcp55nnCReMgx0VhYRFvkLZ8dfguf8hpm1tEszZ3NyS35xd7MlTNIbept1BB+UB0axglhaf8AVKBl3jboQbehESkLwu2zU36HCW9tLQ04VivdFzpCOajPp8xui3S1VsoNM9JC5Yyj1B8VVpQzFxpAqpxlVhPXEiN8UqvEiTrE7iI2qPA0zce2dD06RZwvF77TDfY56GEQVRJtHasxppLKqkWC3dTodrQciAL3H1ojcDbqVWt0uh7n4kMzpFcY6NCQQfSE6nxn2ylkPVTqP16iKs2rjtxdDUxsWYjHjVUk5QhJyNwRroRbLrEhUrcQIQHU3I9IkVSksmVqraPke/s7y1zvGuLyhNl2t3hGqz4ntIyY5UsnmYyaFJlsbHdGyoTmAYvYxTWbaGhjbDMWEtSjC4Of7RsVNT5yMZ4ygYYgjeY1yTGuzHBGIkS0SOJyQRaWeQFYGzLlca21B8s/SKsZEcSmMdTU2mX91wWPKy3JHwi5JNwCpuNx/KF81F5bE27qqi8btYk/BWHnGGrXllVQkbKgHgSe81xoczb8MTkbq1LqWH0Mcybcc4qbJMVJfacgZypZPHvD0vFaox6a+Qsg+yLeusQ1kaWsrXIVmVqyczYtuHDmf0hfq61pjEk3ubx0lYbOmLtIjMvEeeZ/1OfKNpOCTmbZ9m2Vr25gkdclJjhG/UStfPRrRVDKDbfbLjB6fPCy12xdvXpeOEjCZqEH2TZcs9Nq/wAM+kYrqOcbky2soJOmQXW9juieMC8bJweY8FWsr9sBQuyq3OtyS1gST0AiRo+FTgCxlsBe18rXzyvx7p+EYikCcpTe6XYSWN1iRIQYqirjH0UAIkSHdP8AoGa+iRsIkSLwmEJP0DdYGxIkE/RC9kjIjMSBCOo8H4x8jGKn6RvvN8zEiRwTORiRIkSCdZO6JI8X84GJEiDmdZu+NZe/qfyjMSOYPo2H6/MxIkSKpdgs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7163" y="-509588"/>
            <a:ext cx="142875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1371600"/>
            <a:ext cx="4953000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The End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Thank You</a:t>
            </a:r>
            <a:endParaRPr lang="en-US" sz="6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8" y="221160"/>
            <a:ext cx="796843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Discuss the different parameters of oral glucose tolerance test in normal and diabetic subject.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000" dirty="0" smtClean="0">
                <a:latin typeface="Calibri" pitchFamily="34" charset="0"/>
                <a:cs typeface="Arial" pitchFamily="34" charset="0"/>
              </a:rPr>
              <a:t> OGTT definition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why we choice to do OGTT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0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Arial" pitchFamily="34" charset="0"/>
              </a:rPr>
              <a:t>FPG in normal/impaired and </a:t>
            </a:r>
            <a:r>
              <a:rPr lang="en-US" sz="2000" dirty="0" err="1" smtClean="0">
                <a:latin typeface="Calibri" pitchFamily="34" charset="0"/>
                <a:cs typeface="Arial" pitchFamily="34" charset="0"/>
              </a:rPr>
              <a:t>iabedetes</a:t>
            </a:r>
            <a:endParaRPr lang="en-US" sz="2000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2h PG  after glucose intake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3" descr="Hall_978141604574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2875"/>
            <a:ext cx="4965700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0187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32656"/>
            <a:ext cx="8763000" cy="677103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Islets of </a:t>
            </a:r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Langerhans</a:t>
            </a:r>
            <a:endParaRPr lang="en-US" sz="4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759" y="1700808"/>
            <a:ext cx="8694737" cy="3960439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1-2 million islets</a:t>
            </a:r>
          </a:p>
          <a:p>
            <a:pPr eaLnBrk="1" hangingPunct="1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Beta (</a:t>
            </a:r>
            <a:r>
              <a:rPr lang="el-G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cells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produce insulin (60%) </a:t>
            </a:r>
          </a:p>
          <a:p>
            <a:pPr eaLnBrk="1" hangingPunct="1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Alpha (</a:t>
            </a:r>
            <a:r>
              <a:rPr lang="el-G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cells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produce glucagon (25%)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Delta (</a:t>
            </a:r>
            <a:r>
              <a:rPr lang="el-G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cells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produce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somatostatin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(10%)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1200" dirty="0" smtClean="0"/>
              <a:t>GHIH (</a:t>
            </a:r>
            <a:r>
              <a:rPr lang="fr-FR" sz="1200" dirty="0" err="1" smtClean="0"/>
              <a:t>growth</a:t>
            </a:r>
            <a:r>
              <a:rPr lang="fr-FR" sz="1200" dirty="0" smtClean="0"/>
              <a:t> hormone-</a:t>
            </a:r>
            <a:r>
              <a:rPr lang="fr-FR" sz="1200" dirty="0" err="1" smtClean="0"/>
              <a:t>inhibiting</a:t>
            </a:r>
            <a:r>
              <a:rPr lang="fr-FR" sz="1200" dirty="0" smtClean="0"/>
              <a:t> hormone))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PP cells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produce pancreatic polypeptide (5%) </a:t>
            </a:r>
          </a:p>
          <a:p>
            <a:pPr marL="0" lvl="1" indent="0">
              <a:lnSpc>
                <a:spcPct val="150000"/>
              </a:lnSpc>
              <a:buClr>
                <a:schemeClr val="accent1"/>
              </a:buClr>
              <a:buSzPct val="85000"/>
              <a:buNone/>
            </a:pPr>
            <a:r>
              <a:rPr lang="en-US" dirty="0" smtClean="0">
                <a:latin typeface="Calibri" panose="020F0502020204030204" pitchFamily="34" charset="0"/>
                <a:ea typeface="Times"/>
                <a:cs typeface="Helvetica"/>
              </a:rPr>
              <a:t>which </a:t>
            </a:r>
            <a:r>
              <a:rPr lang="en-US" dirty="0">
                <a:latin typeface="Calibri" panose="020F0502020204030204" pitchFamily="34" charset="0"/>
                <a:ea typeface="Times"/>
                <a:cs typeface="Helvetica"/>
              </a:rPr>
              <a:t>inhibits pancreatic exocrine secretion of enzymes and bicarbonate. </a:t>
            </a:r>
            <a:endParaRPr lang="en-US" dirty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7"/>
          <p:cNvSpPr>
            <a:spLocks noGrp="1" noChangeArrowheads="1"/>
          </p:cNvSpPr>
          <p:nvPr>
            <p:ph type="title"/>
          </p:nvPr>
        </p:nvSpPr>
        <p:spPr>
          <a:xfrm>
            <a:off x="301752" y="260648"/>
            <a:ext cx="8534400" cy="47092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Islets of </a:t>
            </a:r>
            <a:r>
              <a:rPr lang="en-US" sz="35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Langerhans</a:t>
            </a:r>
            <a:endParaRPr lang="en-US" sz="35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7504" y="838200"/>
            <a:ext cx="8856984" cy="5978525"/>
            <a:chOff x="107504" y="838200"/>
            <a:chExt cx="8856984" cy="5978525"/>
          </a:xfrm>
        </p:grpSpPr>
        <p:pic>
          <p:nvPicPr>
            <p:cNvPr id="717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t="946" r="3346" b="3340"/>
            <a:stretch>
              <a:fillRect/>
            </a:stretch>
          </p:blipFill>
          <p:spPr bwMode="auto">
            <a:xfrm>
              <a:off x="107504" y="838200"/>
              <a:ext cx="8856984" cy="5978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1475656" y="3356992"/>
              <a:ext cx="2808312" cy="1008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 bwMode="auto">
          <a:xfrm>
            <a:off x="0" y="660708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anchor="ctr" anchorCtr="0" compatLnSpc="1">
            <a:prstTxWarp prst="textNoShape">
              <a:avLst/>
            </a:prstTxWarp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rtl="0"/>
            <a:r>
              <a:rPr lang="en-US" sz="3911" b="1" kern="0" dirty="0">
                <a:solidFill>
                  <a:srgbClr val="FF3300"/>
                </a:solidFill>
                <a:latin typeface="Calibri" panose="020F0502020204030204" pitchFamily="34" charset="0"/>
              </a:rPr>
              <a:t>Paracrine Signals in the Islets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4370784" y="2286308"/>
            <a:ext cx="1490133" cy="94826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</a:bodyPr>
          <a:lstStyle/>
          <a:p>
            <a:pPr algn="ctr" defTabSz="8128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778" b="1" i="1" dirty="0">
                <a:solidFill>
                  <a:srgbClr val="2B1B61"/>
                </a:solidFill>
                <a:latin typeface="Calibri" panose="020F0502020204030204" pitchFamily="34" charset="0"/>
              </a:rPr>
              <a:t>Alpha</a:t>
            </a:r>
          </a:p>
          <a:p>
            <a:pPr algn="ctr" defTabSz="8128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44" b="1" i="1" dirty="0">
                <a:solidFill>
                  <a:srgbClr val="2B1B61"/>
                </a:solidFill>
                <a:latin typeface="Calibri" panose="020F0502020204030204" pitchFamily="34" charset="0"/>
              </a:rPr>
              <a:t>(glucagon)</a:t>
            </a:r>
            <a:endParaRPr lang="en-US" sz="1244" b="1" i="1" dirty="0">
              <a:solidFill>
                <a:srgbClr val="2B1B61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4438518" y="3437775"/>
            <a:ext cx="1490133" cy="948267"/>
          </a:xfrm>
          <a:prstGeom prst="ellipse">
            <a:avLst/>
          </a:prstGeom>
          <a:solidFill>
            <a:srgbClr val="F6A8C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</a:bodyPr>
          <a:lstStyle/>
          <a:p>
            <a:pPr algn="ctr" defTabSz="8128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778" b="1" i="1" dirty="0">
                <a:solidFill>
                  <a:srgbClr val="2B1B61"/>
                </a:solidFill>
                <a:latin typeface="Calibri" panose="020F0502020204030204" pitchFamily="34" charset="0"/>
              </a:rPr>
              <a:t>Beta </a:t>
            </a:r>
            <a:r>
              <a:rPr lang="en-GB" sz="1422" b="1" i="1" dirty="0">
                <a:solidFill>
                  <a:srgbClr val="2B1B61"/>
                </a:solidFill>
                <a:latin typeface="Calibri" panose="020F0502020204030204" pitchFamily="34" charset="0"/>
              </a:rPr>
              <a:t>(insulin)</a:t>
            </a:r>
            <a:endParaRPr lang="en-US" sz="1778" b="1" i="1" dirty="0">
              <a:solidFill>
                <a:srgbClr val="2B1B61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4438518" y="4656975"/>
            <a:ext cx="1490133" cy="948267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</a:bodyPr>
          <a:lstStyle/>
          <a:p>
            <a:pPr algn="ctr" defTabSz="8128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778" b="1" i="1" dirty="0">
                <a:solidFill>
                  <a:srgbClr val="2B1B61"/>
                </a:solidFill>
                <a:latin typeface="Calibri" panose="020F0502020204030204" pitchFamily="34" charset="0"/>
              </a:rPr>
              <a:t>Delta </a:t>
            </a:r>
            <a:r>
              <a:rPr lang="en-GB" sz="1067" b="1" i="1" dirty="0">
                <a:solidFill>
                  <a:srgbClr val="2B1B61"/>
                </a:solidFill>
                <a:latin typeface="Calibri" panose="020F0502020204030204" pitchFamily="34" charset="0"/>
              </a:rPr>
              <a:t>(</a:t>
            </a:r>
            <a:r>
              <a:rPr lang="en-GB" sz="1067" b="1" i="1" dirty="0" err="1">
                <a:solidFill>
                  <a:srgbClr val="2B1B61"/>
                </a:solidFill>
                <a:latin typeface="Calibri" panose="020F0502020204030204" pitchFamily="34" charset="0"/>
              </a:rPr>
              <a:t>somatostatin</a:t>
            </a:r>
            <a:r>
              <a:rPr lang="en-GB" sz="1067" b="1" i="1" dirty="0">
                <a:solidFill>
                  <a:srgbClr val="2B1B61"/>
                </a:solidFill>
                <a:latin typeface="Calibri" panose="020F0502020204030204" pitchFamily="34" charset="0"/>
              </a:rPr>
              <a:t>)</a:t>
            </a:r>
            <a:endParaRPr lang="en-US" sz="1778" b="1" i="1" dirty="0">
              <a:solidFill>
                <a:srgbClr val="2B1B61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00118" y="3166842"/>
            <a:ext cx="13158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>
                <a:latin typeface="Calibri" panose="020F0502020204030204" pitchFamily="34" charset="0"/>
              </a:rPr>
              <a:t>Somatostatin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03318" y="4386042"/>
            <a:ext cx="979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Calibri" panose="020F0502020204030204" pitchFamily="34" charset="0"/>
              </a:rPr>
              <a:t>Glucagon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76918" y="3708708"/>
            <a:ext cx="752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Calibri" panose="020F0502020204030204" pitchFamily="34" charset="0"/>
              </a:rPr>
              <a:t>Insulin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flipV="1">
            <a:off x="3422518" y="2895908"/>
            <a:ext cx="974751" cy="43508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endCxn id="23" idx="2"/>
          </p:cNvCxnSpPr>
          <p:nvPr/>
        </p:nvCxnSpPr>
        <p:spPr bwMode="auto">
          <a:xfrm>
            <a:off x="3422517" y="3437775"/>
            <a:ext cx="1016000" cy="47413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3354785" y="4047375"/>
            <a:ext cx="974751" cy="43508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3354784" y="4589242"/>
            <a:ext cx="1016000" cy="47413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rot="10800000">
            <a:off x="5860917" y="2963642"/>
            <a:ext cx="1016000" cy="74506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3761184" y="4746776"/>
            <a:ext cx="365806" cy="5300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44" b="1" dirty="0">
                <a:latin typeface="Calibri" panose="020F0502020204030204" pitchFamily="34" charset="0"/>
              </a:rPr>
              <a:t>+</a:t>
            </a:r>
            <a:endParaRPr lang="en-US" sz="2844" b="1" dirty="0">
              <a:latin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57436" y="4069442"/>
            <a:ext cx="365806" cy="5300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44" b="1" dirty="0">
                <a:latin typeface="Calibri" panose="020F0502020204030204" pitchFamily="34" charset="0"/>
              </a:rPr>
              <a:t>+</a:t>
            </a:r>
            <a:endParaRPr lang="en-US" sz="2844" b="1" dirty="0"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70517" y="3099109"/>
            <a:ext cx="296876" cy="5300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44" b="1" dirty="0">
                <a:latin typeface="Calibri" panose="020F0502020204030204" pitchFamily="34" charset="0"/>
              </a:rPr>
              <a:t>-</a:t>
            </a:r>
            <a:endParaRPr lang="en-US" sz="2844" b="1" dirty="0"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64384" y="3370042"/>
            <a:ext cx="296876" cy="5300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44" b="1" dirty="0">
                <a:latin typeface="Calibri" panose="020F0502020204030204" pitchFamily="34" charset="0"/>
              </a:rPr>
              <a:t>-</a:t>
            </a:r>
            <a:endParaRPr lang="en-US" sz="2844" b="1" dirty="0">
              <a:latin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64384" y="2895909"/>
            <a:ext cx="296876" cy="5300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44" b="1" dirty="0">
                <a:latin typeface="Calibri" panose="020F0502020204030204" pitchFamily="34" charset="0"/>
              </a:rPr>
              <a:t>-</a:t>
            </a:r>
            <a:endParaRPr lang="en-US" sz="2844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365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844824"/>
            <a:ext cx="8686800" cy="4392488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Hormone of nutrient abundance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protein hormone consisting of two amino acid chains linked by disulfide bonds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Synthesized as part of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proinsulin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then excised by enzymes, releasing functional insulin (51 AA) and    C- peptide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Has a plasma half-life of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 minutes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buFont typeface="Times New Roman" pitchFamily="18" charset="0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eaLnBrk="1" hangingPunct="1"/>
            <a:r>
              <a:rPr lang="en-US" sz="4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Insulin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2394</TotalTime>
  <Words>1481</Words>
  <Application>Microsoft Office PowerPoint</Application>
  <PresentationFormat>Affichage à l'écran (4:3)</PresentationFormat>
  <Paragraphs>322</Paragraphs>
  <Slides>57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57</vt:i4>
      </vt:variant>
    </vt:vector>
  </HeadingPairs>
  <TitlesOfParts>
    <vt:vector size="58" baseType="lpstr">
      <vt:lpstr>Civic</vt:lpstr>
      <vt:lpstr>Diapositive 1</vt:lpstr>
      <vt:lpstr>Physiology of the Pancreas</vt:lpstr>
      <vt:lpstr>Pancreas</vt:lpstr>
      <vt:lpstr>The Endocrine Pancreas</vt:lpstr>
      <vt:lpstr>Diapositive 5</vt:lpstr>
      <vt:lpstr>Islets of Langerhans</vt:lpstr>
      <vt:lpstr>Islets of Langerhans</vt:lpstr>
      <vt:lpstr>Diapositive 8</vt:lpstr>
      <vt:lpstr>Insulin</vt:lpstr>
      <vt:lpstr>Diapositive 10</vt:lpstr>
      <vt:lpstr>Mechanism of Insulin Secretion</vt:lpstr>
      <vt:lpstr>Glucose is the primary stimulator of insulin secretion</vt:lpstr>
      <vt:lpstr>Diapositive 13</vt:lpstr>
      <vt:lpstr>Diapositive 14</vt:lpstr>
      <vt:lpstr>Diapositive 15</vt:lpstr>
      <vt:lpstr>Diapositive 16</vt:lpstr>
      <vt:lpstr>Diapositive 17</vt:lpstr>
      <vt:lpstr>Insulin Receptor</vt:lpstr>
      <vt:lpstr>Diapositive 19</vt:lpstr>
      <vt:lpstr>Glucose regulation and metabolism terms </vt:lpstr>
      <vt:lpstr>Diapositive 21</vt:lpstr>
      <vt:lpstr>Diapositive 22</vt:lpstr>
      <vt:lpstr>Diapositive 23</vt:lpstr>
      <vt:lpstr>Action of insulin on Liver:  </vt:lpstr>
      <vt:lpstr>Action of insulin on Muscle:  </vt:lpstr>
      <vt:lpstr>Action of insulin on Adipose tissue </vt:lpstr>
      <vt:lpstr>Diapositive 27</vt:lpstr>
      <vt:lpstr>Insulin: Summary</vt:lpstr>
      <vt:lpstr>Hormonal Effects on FFA Production in Adipose Tissue</vt:lpstr>
      <vt:lpstr>Glucose Transport</vt:lpstr>
      <vt:lpstr>Glucagon</vt:lpstr>
      <vt:lpstr>Synthesis of Glucagon</vt:lpstr>
      <vt:lpstr>Diapositive 33</vt:lpstr>
      <vt:lpstr>Diapositive 34</vt:lpstr>
      <vt:lpstr>Diapositive 35</vt:lpstr>
      <vt:lpstr>Actions of Glucagon</vt:lpstr>
      <vt:lpstr>Glucagon Action on Cells: </vt:lpstr>
      <vt:lpstr>The Regulation of Blood Glucose Concentrations</vt:lpstr>
      <vt:lpstr>Diabetes Mellitus  </vt:lpstr>
      <vt:lpstr>Diapositive 40</vt:lpstr>
      <vt:lpstr>Type 1 Diabetes </vt:lpstr>
      <vt:lpstr>Diapositive 42</vt:lpstr>
      <vt:lpstr>Diapositive 43</vt:lpstr>
      <vt:lpstr>Diapositive 44</vt:lpstr>
      <vt:lpstr>Diapositive 45</vt:lpstr>
      <vt:lpstr>Type 3 gestational diabetes</vt:lpstr>
      <vt:lpstr>Diapositive 47</vt:lpstr>
      <vt:lpstr>Long Term Complications of Uncontrolled Diabetes</vt:lpstr>
      <vt:lpstr>Diapositive 49</vt:lpstr>
      <vt:lpstr>Diapositive 50</vt:lpstr>
      <vt:lpstr>Glucose Tolerance Test (GTT)</vt:lpstr>
      <vt:lpstr>Diapositive 52</vt:lpstr>
      <vt:lpstr>Glucose Tolerance Test</vt:lpstr>
      <vt:lpstr>Diapositive 54</vt:lpstr>
      <vt:lpstr>Diapositive 55</vt:lpstr>
      <vt:lpstr>Diapositive 56</vt:lpstr>
      <vt:lpstr>Diapositive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Endocrinology (Pancreas and Insulin)</dc:title>
  <dc:creator>Mohd</dc:creator>
  <cp:lastModifiedBy>admin</cp:lastModifiedBy>
  <cp:revision>211</cp:revision>
  <dcterms:created xsi:type="dcterms:W3CDTF">2014-01-27T16:36:44Z</dcterms:created>
  <dcterms:modified xsi:type="dcterms:W3CDTF">2017-03-03T19:12:20Z</dcterms:modified>
</cp:coreProperties>
</file>