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1"/>
  </p:notesMasterIdLst>
  <p:sldIdLst>
    <p:sldId id="262" r:id="rId2"/>
    <p:sldId id="317" r:id="rId3"/>
    <p:sldId id="273" r:id="rId4"/>
    <p:sldId id="294" r:id="rId5"/>
    <p:sldId id="319" r:id="rId6"/>
    <p:sldId id="274" r:id="rId7"/>
    <p:sldId id="291" r:id="rId8"/>
    <p:sldId id="306" r:id="rId9"/>
    <p:sldId id="311" r:id="rId10"/>
    <p:sldId id="305" r:id="rId11"/>
    <p:sldId id="307" r:id="rId12"/>
    <p:sldId id="293" r:id="rId13"/>
    <p:sldId id="268" r:id="rId14"/>
    <p:sldId id="300" r:id="rId15"/>
    <p:sldId id="290" r:id="rId16"/>
    <p:sldId id="320" r:id="rId17"/>
    <p:sldId id="292" r:id="rId18"/>
    <p:sldId id="286" r:id="rId19"/>
    <p:sldId id="318" r:id="rId2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7" autoAdjust="0"/>
    <p:restoredTop sz="94660"/>
  </p:normalViewPr>
  <p:slideViewPr>
    <p:cSldViewPr>
      <p:cViewPr varScale="1">
        <p:scale>
          <a:sx n="110" d="100"/>
          <a:sy n="110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07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44EA2-A5FA-498D-9ABD-D70BD0F051D2}" type="datetimeFigureOut">
              <a:rPr lang="en-GB" smtClean="0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9C73B9-D85D-4A79-B139-4FF8FF46053B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9CD67-FCF5-4F24-BA0A-06CA1724EBDE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670F-2888-4D93-BBA7-B7C9F873D149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D49420-BFB2-4A59-903E-5D55DFF9122F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46832-8C38-434B-BE53-0C55903C74C2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944A4-2888-4008-A5BE-E1BC6D18EE56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028A390-76C4-4486-820D-3E608393519B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ABE29-666C-4E16-AF52-502216C9D1CB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2E5A98-E073-49F0-902C-A92A986B90FD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AB0EBABD-1B14-4717-AFFC-AF8CE1B1959C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97AC-70F7-4995-9733-53B99C5E0664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EBA09-D141-433D-A63C-9FD5B1F7EEFE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014F793-BDF8-408A-B60D-C0C91C113ED8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E3C85-5647-487C-A1EA-A9061E80BDE6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1F070E-F37F-425D-967E-4482E7751A3C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EB620-1D8D-4894-BEA8-3674B972E3D1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939FA5-AF63-4A82-87C2-A6A83536D11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B176A4-5412-47F5-B1B2-5FA2770E95D0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D8335-AC04-4D37-95DE-8C13D98372AB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234B614-E23C-4A68-B1A7-1CF90A47B392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6E8C62E3-3084-4C36-86B8-3A90F3477CA0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4B72F1-7CD2-4683-81F0-F05DC6FEB056}" type="datetimeFigureOut">
              <a:rPr lang="en-US" smtClean="0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CC4D70-C131-4205-A227-C65BB342A0B4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22098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Endocrinology</a:t>
            </a:r>
            <a:br>
              <a:rPr lang="en-US" sz="35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3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500" dirty="0" smtClean="0">
                <a:latin typeface="Arial" pitchFamily="34" charset="0"/>
                <a:cs typeface="Arial" pitchFamily="34" charset="0"/>
              </a:rPr>
            </a:b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</a:t>
            </a:r>
            <a:r>
              <a:rPr lang="en-GB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 pituitary gland</a:t>
            </a:r>
            <a:r>
              <a:rPr lang="en-GB" sz="3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500" dirty="0" smtClean="0">
                <a:latin typeface="Arial" pitchFamily="34" charset="0"/>
                <a:cs typeface="Arial" pitchFamily="34" charset="0"/>
              </a:rPr>
            </a:b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534400" cy="114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</a:rPr>
              <a:t>Mechanism of action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</a:rPr>
              <a:t>of ADH: </a:t>
            </a:r>
            <a:r>
              <a:rPr lang="en-US" sz="3000" b="1" dirty="0" err="1" smtClean="0">
                <a:solidFill>
                  <a:srgbClr val="00B050"/>
                </a:solidFill>
                <a:latin typeface="Arial" pitchFamily="34" charset="0"/>
              </a:rPr>
              <a:t>Antidiuresis</a:t>
            </a:r>
            <a:endParaRPr lang="en-US" sz="30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ADH binds to V2 receptors on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principle cells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the distal convoluted tubules and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collecting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ducts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Via </a:t>
            </a:r>
            <a:r>
              <a:rPr lang="en-US" sz="2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adenylate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cyclase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cAMP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induces </a:t>
            </a:r>
            <a:r>
              <a:rPr lang="en-US" sz="2600">
                <a:latin typeface="Arial" pitchFamily="34" charset="0"/>
                <a:cs typeface="Arial" pitchFamily="34" charset="0"/>
              </a:rPr>
              <a:t>production </a:t>
            </a:r>
            <a:r>
              <a:rPr lang="en-US" sz="260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specific proteins into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the luminal membrane and enhances permeability of cell to water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Increased membrane permeability to water permits back diffusion of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free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water, resulting in increased urine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osmolality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(concentrates urine).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issinglink.ucsf.edu/lm/Renal_physio_modules/images/ADH_a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2574"/>
            <a:ext cx="7506577" cy="4848226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</a:rPr>
              <a:t>Mechanism of action of ADH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990600"/>
            <a:ext cx="8534400" cy="609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Control of ADH Release</a:t>
            </a:r>
            <a:r>
              <a:rPr lang="en-CA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CA" sz="4000" dirty="0" smtClean="0">
                <a:solidFill>
                  <a:srgbClr val="FF0000"/>
                </a:solidFill>
                <a:latin typeface="Arial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charset="0"/>
              </a:rPr>
              <a:t>Osmotic pressure</a:t>
            </a:r>
            <a:r>
              <a:rPr lang="en-US" dirty="0" smtClean="0">
                <a:latin typeface="Arial" charset="0"/>
              </a:rPr>
              <a:t>:</a:t>
            </a:r>
          </a:p>
          <a:p>
            <a:pPr lvl="1"/>
            <a:r>
              <a:rPr lang="en-US" dirty="0" err="1" smtClean="0">
                <a:latin typeface="Arial" charset="0"/>
              </a:rPr>
              <a:t>Osmoreceptors</a:t>
            </a:r>
            <a:r>
              <a:rPr lang="en-US" dirty="0" smtClean="0">
                <a:latin typeface="Arial" charset="0"/>
              </a:rPr>
              <a:t> in the hypothalamus </a:t>
            </a:r>
          </a:p>
          <a:p>
            <a:pPr lvl="1"/>
            <a:r>
              <a:rPr lang="en-US" dirty="0" smtClean="0">
                <a:latin typeface="Arial" charset="0"/>
                <a:sym typeface="Wingdings 3" pitchFamily="18" charset="2"/>
              </a:rPr>
              <a:t>osmotic pressure  ADH secretion</a:t>
            </a:r>
          </a:p>
          <a:p>
            <a:pPr lvl="1"/>
            <a:r>
              <a:rPr lang="en-US" dirty="0" smtClean="0">
                <a:latin typeface="Arial" charset="0"/>
                <a:sym typeface="Wingdings 3" pitchFamily="18" charset="2"/>
              </a:rPr>
              <a:t> osmotic pressure   ADH secretion</a:t>
            </a:r>
          </a:p>
          <a:p>
            <a:pPr lvl="1"/>
            <a:endParaRPr lang="en-US" dirty="0" smtClean="0">
              <a:latin typeface="Arial" charset="0"/>
              <a:sym typeface="Wingdings 3" pitchFamily="18" charset="2"/>
            </a:endParaRPr>
          </a:p>
          <a:p>
            <a:r>
              <a:rPr lang="en-US" b="1" dirty="0" smtClean="0">
                <a:latin typeface="Arial" charset="0"/>
              </a:rPr>
              <a:t>Blood volume :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  <a:latin typeface="Arial" charset="0"/>
              </a:rPr>
              <a:t>Baroreceptor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carotid artery and aortic arch, and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Stretch receptors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left atrium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  <a:sym typeface="Wingdings 3" pitchFamily="18" charset="2"/>
              </a:rPr>
              <a:t>blood pressure   ADH secretion</a:t>
            </a:r>
          </a:p>
          <a:p>
            <a:pPr lvl="1"/>
            <a:r>
              <a:rPr lang="en-US" dirty="0" smtClean="0">
                <a:latin typeface="Arial" charset="0"/>
                <a:sym typeface="Wingdings 3" pitchFamily="18" charset="2"/>
              </a:rPr>
              <a:t>blood pressure   ADH secretion</a:t>
            </a:r>
            <a:endParaRPr lang="en-US" dirty="0" smtClean="0">
              <a:latin typeface="Arial" charset="0"/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7848"/>
            <a:ext cx="8534400" cy="7589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 of ADH </a:t>
            </a:r>
            <a:b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(vasopressin)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41475"/>
            <a:ext cx="61722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0"/>
            <a:ext cx="59912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354668" y="2392740"/>
            <a:ext cx="10743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ADH</a:t>
            </a:r>
          </a:p>
          <a:p>
            <a:pPr algn="ctr"/>
            <a:endParaRPr lang="en-US" sz="3200" b="1" dirty="0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505200" y="3200400"/>
            <a:ext cx="1371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5486400" y="3352800"/>
            <a:ext cx="838200" cy="76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400800" y="2514600"/>
            <a:ext cx="1752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Increased</a:t>
            </a:r>
          </a:p>
          <a:p>
            <a:pPr algn="ctr"/>
            <a:r>
              <a:rPr lang="en-US" b="1" dirty="0"/>
              <a:t>Blood</a:t>
            </a:r>
          </a:p>
          <a:p>
            <a:pPr algn="ctr"/>
            <a:r>
              <a:rPr lang="en-US" b="1" dirty="0"/>
              <a:t>Pressure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4406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V1 receptor</a:t>
            </a:r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Oxytocin</a:t>
            </a:r>
            <a:r>
              <a:rPr lang="en-US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48768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5895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Synthesis of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Oxytocin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Oxytocin is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synthesized in the cell bodies of hypothalamic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neurons(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paraventricular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nucleus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Oxytocin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stored in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posterior pituitary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1648"/>
            <a:ext cx="8534400" cy="7589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Functions of oxytocin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534400" cy="4572000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Suckling during breast-feeding</a:t>
            </a:r>
          </a:p>
          <a:p>
            <a:pPr marL="4763" indent="-47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Contracts the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myoepithelial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cells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alveoli</a:t>
            </a:r>
          </a:p>
          <a:p>
            <a:pPr marL="4763" indent="-4763">
              <a:buNone/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6713" indent="-366713"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Childbirth (Parturition)</a:t>
            </a:r>
          </a:p>
          <a:p>
            <a:pPr marL="4763" lvl="1" indent="-4763"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late pregnancy,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uterine smooth muscle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(myometrium) becomes sensitive to oxytocin (positive feedback)</a:t>
            </a:r>
            <a:endParaRPr lang="en-CA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763" indent="-4763">
              <a:buFont typeface="Courier New" pitchFamily="49" charset="0"/>
              <a:buChar char="o"/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763" indent="-4763">
              <a:buNone/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 2" pitchFamily="18" charset="2"/>
              <a:buNone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 of posterior pituitary hormones actions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figure-09-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990600"/>
            <a:ext cx="4876800" cy="579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 of pituitary gland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>
          <a:xfrm>
            <a:off x="457200" y="1609725"/>
            <a:ext cx="7239000" cy="17430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Pituitary gland consists of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two lobes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Anterior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Adenohypophysis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Posterior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Neurohypophysis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figure_07_11_0_labele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b="9091"/>
          <a:stretch>
            <a:fillRect/>
          </a:stretch>
        </p:blipFill>
        <p:spPr bwMode="auto">
          <a:xfrm>
            <a:off x="946150" y="3048000"/>
            <a:ext cx="6902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80904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 posterior Pituitary gland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3248"/>
            <a:ext cx="4648200" cy="487375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Posterior pituitary hormones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ADH also known as Vasopressin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Oxytocin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These hormones are synthesized in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neuron cell bodies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the hypothalamus and packed in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vesicles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neurophysin</a:t>
            </a:r>
            <a:r>
              <a:rPr lang="en-US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(carrier protein)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igure_07_11_0_labeled.jpg"/>
          <p:cNvPicPr>
            <a:picLocks noChangeAspect="1"/>
          </p:cNvPicPr>
          <p:nvPr/>
        </p:nvPicPr>
        <p:blipFill>
          <a:blip r:embed="rId2" cstate="print"/>
          <a:srcRect l="37075" b="9091"/>
          <a:stretch>
            <a:fillRect/>
          </a:stretch>
        </p:blipFill>
        <p:spPr bwMode="auto">
          <a:xfrm>
            <a:off x="4953000" y="30480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Posterior Pituitary Gland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28600" y="2286000"/>
            <a:ext cx="3810000" cy="2667000"/>
          </a:xfrm>
          <a:noFill/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 not synthesize hormones</a:t>
            </a:r>
          </a:p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Consists of axon terminals of hypothalamic neurons </a:t>
            </a:r>
          </a:p>
        </p:txBody>
      </p:sp>
      <p:pic>
        <p:nvPicPr>
          <p:cNvPr id="25603" name="Picture 3" descr="177503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3886200" y="1755775"/>
            <a:ext cx="5105400" cy="4645025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57200" y="231648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Posterior pituitary gland</a:t>
            </a:r>
            <a:endParaRPr kumimoji="0" lang="en-GB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posterior lobe is a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downgrowth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hypothalamic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neural tissue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Has a neural connection with the hypothalamus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(hypothalamic-</a:t>
            </a:r>
            <a:r>
              <a:rPr lang="en-US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tract)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Nuclei of the hypothalamus synthesize oxytocin 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antidiuretic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hormone (ADH)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These hormones are transported to the posterior pituitary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8763000" cy="762000"/>
          </a:xfrm>
          <a:noFill/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Hypothalamic-Pituitary </a:t>
            </a:r>
            <a:r>
              <a:rPr lang="en-US" sz="2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Relationships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Posterior Lobe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Hypothalamic control of pituitary secretions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Secretions of the posterior pituitary are controlled by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Nervous signals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hypothalamus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 t="2923"/>
          <a:stretch>
            <a:fillRect/>
          </a:stretch>
        </p:blipFill>
        <p:spPr bwMode="auto">
          <a:xfrm>
            <a:off x="1407075" y="2743200"/>
            <a:ext cx="6212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(vasopressin)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Antidiuretic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Hormone (ADH)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5895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Synthesis of ADH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It is synthesized as pre-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prohormone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processed into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nonapeptide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ADH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synthesized in the cell bodies of hypothalamic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neurons(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supraoptic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nucleus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ADH is stored in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posterior pituitary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Receptors of ADH (vasopressin)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9725"/>
            <a:ext cx="8382000" cy="48466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ADH Receptors: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receptors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mediate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vasoconstriction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receptors are located in the </a:t>
            </a:r>
            <a:r>
              <a:rPr lang="en-US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principle cells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distal convoluted tubule and collecting ducts in the kidneys</a:t>
            </a:r>
            <a:endParaRPr lang="en-US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2313</TotalTime>
  <Words>413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Wingdings 2</vt:lpstr>
      <vt:lpstr>Wingdings 3</vt:lpstr>
      <vt:lpstr>Civic</vt:lpstr>
      <vt:lpstr>Endocrinology  Physiology of posterior pituitary gland </vt:lpstr>
      <vt:lpstr>Structure of pituitary gland</vt:lpstr>
      <vt:lpstr>Physiology of posterior Pituitary gland</vt:lpstr>
      <vt:lpstr>Posterior Pituitary Gland</vt:lpstr>
      <vt:lpstr>Hypothalamic-Pituitary Relationships: Posterior Lobe  </vt:lpstr>
      <vt:lpstr>Hypothalamic control of pituitary secretions</vt:lpstr>
      <vt:lpstr>Antidiuretic Hormone (ADH) </vt:lpstr>
      <vt:lpstr>Synthesis of ADH </vt:lpstr>
      <vt:lpstr>Receptors of ADH (vasopressin)</vt:lpstr>
      <vt:lpstr>Mechanism of action of ADH: Antidiuresis</vt:lpstr>
      <vt:lpstr>Mechanism of action of ADH</vt:lpstr>
      <vt:lpstr> Control of ADH Release </vt:lpstr>
      <vt:lpstr>Function of ADH  (vasopressin)</vt:lpstr>
      <vt:lpstr>PowerPoint Presentation</vt:lpstr>
      <vt:lpstr>Oxytocin </vt:lpstr>
      <vt:lpstr>Synthesis of Oxytocin </vt:lpstr>
      <vt:lpstr>Functions of oxytocin</vt:lpstr>
      <vt:lpstr>Summary of posterior pituitary hormones actions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Khalid Al-Regaiey</cp:lastModifiedBy>
  <cp:revision>296</cp:revision>
  <dcterms:created xsi:type="dcterms:W3CDTF">2010-10-14T09:31:28Z</dcterms:created>
  <dcterms:modified xsi:type="dcterms:W3CDTF">2017-02-06T04:56:06Z</dcterms:modified>
</cp:coreProperties>
</file>