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0" r:id="rId2"/>
    <p:sldId id="352" r:id="rId3"/>
    <p:sldId id="257" r:id="rId4"/>
    <p:sldId id="327" r:id="rId5"/>
    <p:sldId id="328" r:id="rId6"/>
    <p:sldId id="339" r:id="rId7"/>
    <p:sldId id="329" r:id="rId8"/>
    <p:sldId id="330" r:id="rId9"/>
    <p:sldId id="331" r:id="rId10"/>
    <p:sldId id="333" r:id="rId11"/>
    <p:sldId id="337" r:id="rId12"/>
    <p:sldId id="332" r:id="rId13"/>
    <p:sldId id="334" r:id="rId14"/>
    <p:sldId id="336" r:id="rId15"/>
    <p:sldId id="340" r:id="rId16"/>
    <p:sldId id="341" r:id="rId17"/>
    <p:sldId id="335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25" r:id="rId27"/>
    <p:sldId id="323" r:id="rId28"/>
    <p:sldId id="324" r:id="rId29"/>
    <p:sldId id="32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5" autoAdjust="0"/>
    <p:restoredTop sz="92293" autoAdjust="0"/>
  </p:normalViewPr>
  <p:slideViewPr>
    <p:cSldViewPr>
      <p:cViewPr varScale="1">
        <p:scale>
          <a:sx n="83" d="100"/>
          <a:sy n="83" d="100"/>
        </p:scale>
        <p:origin x="-1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3/26/16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sfiles.d1g.com/photos/13/99/1499913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657600" cy="7937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UTERUS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143000"/>
            <a:ext cx="38100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A hollow, pear-shaped muscular organ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Divided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b="1" dirty="0" smtClean="0">
                <a:solidFill>
                  <a:srgbClr val="0070C0"/>
                </a:solidFill>
              </a:rPr>
              <a:t> no cavity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Body:</a:t>
            </a:r>
            <a:r>
              <a:rPr lang="en-US" sz="2800" b="1" dirty="0" smtClean="0">
                <a:solidFill>
                  <a:srgbClr val="0070C0"/>
                </a:solidFill>
              </a:rPr>
              <a:t> cavity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Cervix: </a:t>
            </a:r>
            <a:r>
              <a:rPr lang="en-US" sz="2800" b="1" dirty="0" smtClean="0">
                <a:solidFill>
                  <a:srgbClr val="0070C0"/>
                </a:solidFill>
              </a:rPr>
              <a:t>cavity is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fusiform</a:t>
            </a:r>
            <a:r>
              <a:rPr lang="en-US" sz="2800" b="1" dirty="0" smtClean="0">
                <a:solidFill>
                  <a:srgbClr val="0070C0"/>
                </a:solidFill>
              </a:rPr>
              <a:t>, divided into:</a:t>
            </a:r>
          </a:p>
          <a:p>
            <a:pPr marL="514350" indent="-514350"/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Supravaginal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</a:t>
            </a:r>
          </a:p>
          <a:p>
            <a:pPr marL="514350" indent="-514350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*Vaginal part</a:t>
            </a:r>
          </a:p>
          <a:p>
            <a:pPr>
              <a:buFont typeface="Wingdings" pitchFamily="2" charset="2"/>
              <a:buChar char="q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338" t="6993" r="6441" b="45455"/>
          <a:stretch>
            <a:fillRect/>
          </a:stretch>
        </p:blipFill>
        <p:spPr>
          <a:xfrm>
            <a:off x="3886200" y="0"/>
            <a:ext cx="5111750" cy="3697846"/>
          </a:xfrm>
          <a:prstGeom prst="rect">
            <a:avLst/>
          </a:prstGeom>
        </p:spPr>
      </p:pic>
      <p:pic>
        <p:nvPicPr>
          <p:cNvPr id="6" name="Picture 2" descr="C:\Documents and Settings\user1\My Documents\My Pictures\ute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352800"/>
            <a:ext cx="4578350" cy="3308287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5181600" y="1295400"/>
            <a:ext cx="19050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106680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3’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38800" y="457200"/>
            <a:ext cx="1447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2’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6019800" y="1447800"/>
            <a:ext cx="9144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72200" y="144780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4191000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495300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429000" y="57150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667000" y="6096000"/>
            <a:ext cx="2438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57600" cy="7175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UTERUS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3429000" cy="5410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FUNDUS: </a:t>
            </a:r>
            <a:r>
              <a:rPr lang="en-US" sz="2800" b="1" dirty="0" smtClean="0">
                <a:solidFill>
                  <a:srgbClr val="0070C0"/>
                </a:solidFill>
              </a:rPr>
              <a:t>The part of uterus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above the level of uterine tubes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BODY: </a:t>
            </a:r>
            <a:r>
              <a:rPr lang="en-US" sz="2800" b="1" dirty="0" smtClean="0">
                <a:solidFill>
                  <a:srgbClr val="0070C0"/>
                </a:solidFill>
              </a:rPr>
              <a:t>The part of uterus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the level of uterine tube to the level of the isthmus</a:t>
            </a:r>
          </a:p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uterus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CERVIX: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The part of the uterus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 the level of the isthmus of the uterus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user1\Desktop\F66122-005-f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0674" y="838200"/>
            <a:ext cx="4708525" cy="48006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3276600" y="3657600"/>
            <a:ext cx="2743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0198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CERVICAL CANAL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724400"/>
            <a:ext cx="8763000" cy="19812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OS: </a:t>
            </a:r>
            <a:r>
              <a:rPr lang="en-US" sz="2800" b="1" dirty="0" smtClean="0">
                <a:solidFill>
                  <a:srgbClr val="0070C0"/>
                </a:solidFill>
              </a:rPr>
              <a:t>opening between cavity of body of uterus &amp; cavity of cervix (cervical canal)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OS: </a:t>
            </a:r>
            <a:r>
              <a:rPr lang="en-US" sz="2800" b="1" dirty="0" smtClean="0">
                <a:solidFill>
                  <a:srgbClr val="0070C0"/>
                </a:solidFill>
              </a:rPr>
              <a:t>opening between cervical canal &amp; cavity of vagina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nulliparous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woman: </a:t>
            </a:r>
            <a:r>
              <a:rPr lang="en-US" sz="2800" b="1" dirty="0" smtClean="0">
                <a:solidFill>
                  <a:srgbClr val="0070C0"/>
                </a:solidFill>
              </a:rPr>
              <a:t>external </a:t>
            </a:r>
            <a:r>
              <a:rPr lang="en-US" sz="2800" b="1" dirty="0" err="1" smtClean="0">
                <a:solidFill>
                  <a:srgbClr val="0070C0"/>
                </a:solidFill>
              </a:rPr>
              <a:t>os</a:t>
            </a:r>
            <a:r>
              <a:rPr lang="en-US" sz="2800" b="1" dirty="0" smtClean="0">
                <a:solidFill>
                  <a:srgbClr val="0070C0"/>
                </a:solidFill>
              </a:rPr>
              <a:t> appears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multiparous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woman: </a:t>
            </a:r>
            <a:r>
              <a:rPr lang="en-US" sz="2800" b="1" dirty="0" smtClean="0">
                <a:solidFill>
                  <a:srgbClr val="0070C0"/>
                </a:solidFill>
              </a:rPr>
              <a:t>external </a:t>
            </a:r>
            <a:r>
              <a:rPr lang="en-US" sz="2800" b="1" dirty="0" err="1" smtClean="0">
                <a:solidFill>
                  <a:srgbClr val="0070C0"/>
                </a:solidFill>
              </a:rPr>
              <a:t>os</a:t>
            </a:r>
            <a:r>
              <a:rPr lang="en-US" sz="2800" b="1" dirty="0" smtClean="0">
                <a:solidFill>
                  <a:srgbClr val="0070C0"/>
                </a:solidFill>
              </a:rPr>
              <a:t> appears as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transverse slit with an anterior &amp; a posterior lip.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Documents and Settings\user1\My Documents\My Pictures\CERVI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838200"/>
            <a:ext cx="3838575" cy="2143125"/>
          </a:xfrm>
          <a:prstGeom prst="rect">
            <a:avLst/>
          </a:prstGeom>
          <a:noFill/>
        </p:spPr>
      </p:pic>
      <p:pic>
        <p:nvPicPr>
          <p:cNvPr id="8" name="Content Placeholder 7" descr="uterus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838200"/>
            <a:ext cx="4806950" cy="3810000"/>
          </a:xfrm>
        </p:spPr>
      </p:pic>
      <p:pic>
        <p:nvPicPr>
          <p:cNvPr id="1026" name="Picture 2" descr="C:\Documents and Settings\user1\My Documents\My Pictures\external 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124200"/>
            <a:ext cx="1295401" cy="1295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05400" y="2667000"/>
            <a:ext cx="13568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Multiparous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343400"/>
            <a:ext cx="12831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Nulliparous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419600" y="28956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495800" y="39624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924300" y="4000500"/>
            <a:ext cx="19050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4800600" y="3200400"/>
            <a:ext cx="41148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UTERUS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267200"/>
            <a:ext cx="8686800" cy="25908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 + BODY + SUPRAVAGINAL PART OF CERVIX: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 </a:t>
            </a:r>
            <a:r>
              <a:rPr lang="en-US" sz="2800" b="1" dirty="0" smtClean="0">
                <a:solidFill>
                  <a:srgbClr val="0070C0"/>
                </a:solidFill>
              </a:rPr>
              <a:t>superior surface of urinary bladder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800" b="1" dirty="0" smtClean="0">
                <a:solidFill>
                  <a:srgbClr val="0070C0"/>
                </a:solidFill>
              </a:rPr>
              <a:t>  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 </a:t>
            </a:r>
            <a:r>
              <a:rPr lang="en-US" sz="2800" b="1" dirty="0" smtClean="0">
                <a:solidFill>
                  <a:srgbClr val="0070C0"/>
                </a:solidFill>
              </a:rPr>
              <a:t>uterine artery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PART OF CERVIX: </a:t>
            </a:r>
            <a:r>
              <a:rPr lang="en-US" sz="2800" b="1" dirty="0" smtClean="0">
                <a:solidFill>
                  <a:srgbClr val="0070C0"/>
                </a:solidFill>
              </a:rPr>
              <a:t>surrounded by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fornices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2800" b="1" dirty="0" smtClean="0">
                <a:solidFill>
                  <a:srgbClr val="0070C0"/>
                </a:solidFill>
              </a:rPr>
              <a:t> anterior fornix of vagina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800" b="1" dirty="0" smtClean="0">
                <a:solidFill>
                  <a:srgbClr val="0070C0"/>
                </a:solidFill>
              </a:rPr>
              <a:t> posterior fornix of vagina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 </a:t>
            </a:r>
            <a:r>
              <a:rPr lang="en-US" sz="2800" b="1" dirty="0" smtClean="0">
                <a:solidFill>
                  <a:srgbClr val="0070C0"/>
                </a:solidFill>
              </a:rPr>
              <a:t>lateral </a:t>
            </a:r>
            <a:r>
              <a:rPr lang="en-US" sz="2800" b="1" dirty="0" err="1" smtClean="0">
                <a:solidFill>
                  <a:srgbClr val="0070C0"/>
                </a:solidFill>
              </a:rPr>
              <a:t>fornices</a:t>
            </a:r>
            <a:r>
              <a:rPr lang="en-US" sz="2800" b="1" dirty="0" smtClean="0">
                <a:solidFill>
                  <a:srgbClr val="0070C0"/>
                </a:solidFill>
              </a:rPr>
              <a:t> of vagina</a:t>
            </a:r>
          </a:p>
        </p:txBody>
      </p:sp>
      <p:pic>
        <p:nvPicPr>
          <p:cNvPr id="5" name="Picture 2" descr="C:\Documents and Settings\user1\My Documents\My Pictures\FEMALE PEL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14400"/>
            <a:ext cx="4806950" cy="3382643"/>
          </a:xfrm>
          <a:prstGeom prst="rect">
            <a:avLst/>
          </a:prstGeom>
          <a:noFill/>
        </p:spPr>
      </p:pic>
      <p:pic>
        <p:nvPicPr>
          <p:cNvPr id="6" name="Content Placeholder 7" descr="uterus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00600" y="990600"/>
            <a:ext cx="4114800" cy="3276600"/>
          </a:xfrm>
        </p:spPr>
      </p:pic>
      <p:sp>
        <p:nvSpPr>
          <p:cNvPr id="7" name="Right Arrow 6"/>
          <p:cNvSpPr/>
          <p:nvPr/>
        </p:nvSpPr>
        <p:spPr>
          <a:xfrm>
            <a:off x="5562600" y="3657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 UTERUS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uterus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07720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1\My Documents\My Pictures\POSITI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3581400" cy="2847975"/>
          </a:xfrm>
          <a:prstGeom prst="rect">
            <a:avLst/>
          </a:prstGeom>
          <a:noFill/>
        </p:spPr>
      </p:pic>
      <p:pic>
        <p:nvPicPr>
          <p:cNvPr id="3075" name="Picture 3" descr="C:\Documents and Settings\user1\My Documents\My Pictures\POSITIO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90600"/>
            <a:ext cx="3276600" cy="3048000"/>
          </a:xfrm>
          <a:prstGeom prst="rect">
            <a:avLst/>
          </a:prstGeom>
          <a:noFill/>
        </p:spPr>
      </p:pic>
      <p:pic>
        <p:nvPicPr>
          <p:cNvPr id="3076" name="Picture 4" descr="C:\Documents and Settings\user1\My Documents\My Pictures\POSITION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962400"/>
            <a:ext cx="2543175" cy="1457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Documents and Settings\user1\My Documents\My Pictures\Copy of POSITION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886200"/>
            <a:ext cx="2638425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14400" y="5867400"/>
            <a:ext cx="336117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 uterus </a:t>
            </a:r>
            <a:r>
              <a:rPr lang="en-US" b="1" dirty="0" smtClean="0">
                <a:solidFill>
                  <a:srgbClr val="0070C0"/>
                </a:solidFill>
              </a:rPr>
              <a:t>is bent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</a:t>
            </a:r>
            <a:r>
              <a:rPr lang="en-US" b="1" dirty="0" smtClean="0">
                <a:solidFill>
                  <a:srgbClr val="0070C0"/>
                </a:solidFill>
              </a:rPr>
              <a:t>on 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5486400"/>
            <a:ext cx="250171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ANTEVERTED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5486400"/>
            <a:ext cx="244810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ANTEFLEXED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5867400"/>
            <a:ext cx="344773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uterus </a:t>
            </a:r>
            <a:r>
              <a:rPr lang="en-US" b="1" dirty="0" smtClean="0">
                <a:solidFill>
                  <a:srgbClr val="0070C0"/>
                </a:solidFill>
              </a:rPr>
              <a:t>is bent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</a:t>
            </a:r>
            <a:r>
              <a:rPr lang="en-US" b="1" dirty="0" smtClean="0">
                <a:solidFill>
                  <a:srgbClr val="0070C0"/>
                </a:solidFill>
              </a:rPr>
              <a:t> on 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381000"/>
            <a:ext cx="45384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OF UTERUS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45384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OF UTERUS</a:t>
            </a:r>
          </a:p>
        </p:txBody>
      </p:sp>
      <p:pic>
        <p:nvPicPr>
          <p:cNvPr id="4098" name="Picture 2" descr="C:\Documents and Settings\user1\My Documents\My Pictures\POSITION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3489086" cy="3529032"/>
          </a:xfrm>
          <a:prstGeom prst="rect">
            <a:avLst/>
          </a:prstGeom>
          <a:noFill/>
        </p:spPr>
      </p:pic>
      <p:pic>
        <p:nvPicPr>
          <p:cNvPr id="4099" name="Picture 3" descr="C:\Documents and Settings\user1\My Documents\My Pictures\POSITION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19200"/>
            <a:ext cx="3503125" cy="3711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4953000"/>
            <a:ext cx="263270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RETROVERTED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4953000"/>
            <a:ext cx="25834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RETROFLEXED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334000"/>
            <a:ext cx="43749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body </a:t>
            </a:r>
            <a:r>
              <a:rPr lang="en-US" b="1" dirty="0" smtClean="0">
                <a:solidFill>
                  <a:srgbClr val="0070C0"/>
                </a:solidFill>
              </a:rPr>
              <a:t>of uterus are bent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on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vagina </a:t>
            </a:r>
            <a:r>
              <a:rPr lang="en-US" b="1" dirty="0" smtClean="0">
                <a:solidFill>
                  <a:srgbClr val="0070C0"/>
                </a:solidFill>
              </a:rPr>
              <a:t>and lie in </a:t>
            </a:r>
            <a:r>
              <a:rPr lang="en-US" b="1" dirty="0" err="1" smtClean="0">
                <a:solidFill>
                  <a:srgbClr val="0070C0"/>
                </a:solidFill>
              </a:rPr>
              <a:t>rectouterine</a:t>
            </a:r>
            <a:r>
              <a:rPr lang="en-US" b="1" dirty="0" smtClean="0">
                <a:solidFill>
                  <a:srgbClr val="0070C0"/>
                </a:solidFill>
              </a:rPr>
              <a:t> pouch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5334000"/>
            <a:ext cx="35006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uterus </a:t>
            </a:r>
            <a:r>
              <a:rPr lang="en-US" b="1" dirty="0" smtClean="0">
                <a:solidFill>
                  <a:srgbClr val="0070C0"/>
                </a:solidFill>
              </a:rPr>
              <a:t>is bent 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 </a:t>
            </a:r>
            <a:r>
              <a:rPr lang="en-US" b="1" dirty="0" smtClean="0">
                <a:solidFill>
                  <a:srgbClr val="0070C0"/>
                </a:solidFill>
              </a:rPr>
              <a:t>on 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 POSITION OF UTERUS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10200"/>
            <a:ext cx="8382000" cy="1295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ANTEVERTED ANTEFLEXED UTERUS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user1\Desktop\female reproductive\F66122-005-f054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4076700" cy="4432300"/>
          </a:xfrm>
          <a:prstGeom prst="rect">
            <a:avLst/>
          </a:prstGeom>
          <a:noFill/>
        </p:spPr>
      </p:pic>
      <p:pic>
        <p:nvPicPr>
          <p:cNvPr id="2052" name="Picture 4" descr="C:\Documents and Settings\user1\Desktop\female reproductive\F66122-005-f05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3695700" cy="32893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33400" y="4495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876800" y="4953000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304800"/>
            <a:ext cx="522200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UTERUS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87630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1)Ligaments at junction between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body of uterus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 the level of uterine tube)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user1\Desktop\female reproductive\Copy of F66122-005-f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4419600" cy="3924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4038600"/>
            <a:ext cx="3223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Extends  through inguinal canal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labium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2057400" y="44196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0" y="5105400"/>
            <a:ext cx="3016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3657600"/>
            <a:ext cx="3016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2400"/>
            <a:ext cx="522200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UTERUS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Extend from cervix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to: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pubocervical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</a:p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lateral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(transverse cervical  or cardinal) </a:t>
            </a:r>
          </a:p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posterior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uterosacral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sacrocervical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walls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user1\Desktop\female reproductive\F66122-005-f05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4953000" cy="3810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047999"/>
            <a:ext cx="4191000" cy="3810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838200"/>
            <a:ext cx="37954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2)Ligaments of cervix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09600" y="5486400"/>
            <a:ext cx="3048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772400" y="3505200"/>
            <a:ext cx="228600" cy="228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85800" y="4572000"/>
            <a:ext cx="304800" cy="3048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458200" y="4038600"/>
            <a:ext cx="228600" cy="2286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495800" y="3886200"/>
            <a:ext cx="3048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848600" y="5334000"/>
            <a:ext cx="2286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92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THE FEMALE REPRODUCTIVE SYSTEM</a:t>
            </a:r>
            <a:endParaRPr lang="x-none" sz="6000" dirty="0"/>
          </a:p>
        </p:txBody>
      </p:sp>
      <p:sp>
        <p:nvSpPr>
          <p:cNvPr id="5" name="Rectangle 4"/>
          <p:cNvSpPr/>
          <p:nvPr/>
        </p:nvSpPr>
        <p:spPr>
          <a:xfrm>
            <a:off x="2362200" y="4724400"/>
            <a:ext cx="4572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 Ahmed El-</a:t>
            </a:r>
            <a:r>
              <a:rPr lang="en-US" sz="2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Safadi</a:t>
            </a:r>
            <a:endParaRPr lang="en-US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</a:t>
            </a:r>
          </a:p>
          <a:p>
            <a:pPr algn="ctr"/>
            <a:r>
              <a:rPr lang="en-US" sz="2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melsafadi@ksu.edu.sa</a:t>
            </a:r>
            <a:endParaRPr lang="en-US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mona@safadi.com</a:t>
            </a:r>
          </a:p>
        </p:txBody>
      </p:sp>
    </p:spTree>
    <p:extLst>
      <p:ext uri="{BB962C8B-B14F-4D97-AF65-F5344CB8AC3E}">
        <p14:creationId xmlns:p14="http://schemas.microsoft.com/office/powerpoint/2010/main" val="92985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1\Desktop\female reproductive\F66122-005-f05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4267200" cy="335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304800"/>
            <a:ext cx="508863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LEVATOR ANI MUSCLES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144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FORM THE PELVIC FLOOR: separate pelvis from perineum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FORM PELVIC  DIAPHRAGM: traversed by urethra, vagina &amp; rectum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SUPPORT PELVIC ORGANS</a:t>
            </a:r>
          </a:p>
        </p:txBody>
      </p:sp>
      <p:pic>
        <p:nvPicPr>
          <p:cNvPr id="7172" name="Picture 4" descr="C:\Documents and Settings\user1\Desktop\female reproductive\F66122-005-f06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4368800" cy="3022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5867400"/>
            <a:ext cx="9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1303432" y="6019800"/>
            <a:ext cx="1134968" cy="32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62484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>
            <a:off x="2590800" y="6019800"/>
            <a:ext cx="457200" cy="413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2400" y="5943600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>
            <a:off x="3048000" y="5867400"/>
            <a:ext cx="914400" cy="260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818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05600" y="3733800"/>
            <a:ext cx="3048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05600" y="4495800"/>
            <a:ext cx="3048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62800" y="2286000"/>
            <a:ext cx="9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>
            <a:stCxn id="19" idx="2"/>
            <a:endCxn id="16" idx="7"/>
          </p:cNvCxnSpPr>
          <p:nvPr/>
        </p:nvCxnSpPr>
        <p:spPr>
          <a:xfrm rot="5400000">
            <a:off x="6831856" y="2735358"/>
            <a:ext cx="872186" cy="712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62600" y="25908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Arrow Connector 25"/>
          <p:cNvCxnSpPr>
            <a:stCxn id="22" idx="2"/>
            <a:endCxn id="17" idx="1"/>
          </p:cNvCxnSpPr>
          <p:nvPr/>
        </p:nvCxnSpPr>
        <p:spPr>
          <a:xfrm rot="16200000" flipH="1">
            <a:off x="5958927" y="2975968"/>
            <a:ext cx="807146" cy="775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67600" y="5943600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Arrow Connector 28"/>
          <p:cNvCxnSpPr>
            <a:stCxn id="27" idx="0"/>
            <a:endCxn id="18" idx="5"/>
          </p:cNvCxnSpPr>
          <p:nvPr/>
        </p:nvCxnSpPr>
        <p:spPr>
          <a:xfrm rot="16200000" flipV="1">
            <a:off x="6818803" y="4837882"/>
            <a:ext cx="1252678" cy="9587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57600" y="2362200"/>
            <a:ext cx="159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Levator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Straight Arrow Connector 31"/>
          <p:cNvCxnSpPr>
            <a:stCxn id="30" idx="2"/>
          </p:cNvCxnSpPr>
          <p:nvPr/>
        </p:nvCxnSpPr>
        <p:spPr>
          <a:xfrm rot="16200000" flipH="1">
            <a:off x="4707402" y="2573801"/>
            <a:ext cx="1290935" cy="17910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2"/>
          </p:cNvCxnSpPr>
          <p:nvPr/>
        </p:nvCxnSpPr>
        <p:spPr>
          <a:xfrm rot="5400000">
            <a:off x="2726203" y="2536063"/>
            <a:ext cx="1443335" cy="20189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 animBg="1"/>
      <p:bldP spid="17" grpId="0" animBg="1"/>
      <p:bldP spid="18" grpId="0" animBg="1"/>
      <p:bldP spid="19" grpId="0"/>
      <p:bldP spid="22" grpId="0"/>
      <p:bldP spid="27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1\My Documents\My Pictures\prolap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5334000" cy="2466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28600"/>
            <a:ext cx="470654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OF UTERUS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4" y="990600"/>
            <a:ext cx="922098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Round ligament of uterus (maintains </a:t>
            </a:r>
            <a:r>
              <a:rPr lang="en-US" sz="2400" b="1" dirty="0" err="1" smtClean="0">
                <a:solidFill>
                  <a:srgbClr val="7030A0"/>
                </a:solidFill>
              </a:rPr>
              <a:t>anteverted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anteflexed</a:t>
            </a:r>
            <a:r>
              <a:rPr lang="en-US" sz="2400" b="1" dirty="0" smtClean="0">
                <a:solidFill>
                  <a:srgbClr val="7030A0"/>
                </a:solidFill>
              </a:rPr>
              <a:t> position)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Ligaments of cervix (especially transverse cervical)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7030A0"/>
                </a:solidFill>
              </a:rPr>
              <a:t>Levator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ani</a:t>
            </a:r>
            <a:r>
              <a:rPr lang="en-US" sz="2400" b="1" dirty="0" smtClean="0">
                <a:solidFill>
                  <a:srgbClr val="7030A0"/>
                </a:solidFill>
              </a:rPr>
              <a:t> muscles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362200"/>
            <a:ext cx="434587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PROLAPSE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486400"/>
            <a:ext cx="726121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Downward </a:t>
            </a:r>
            <a:r>
              <a:rPr lang="en-US" sz="2400" b="1" dirty="0" err="1" smtClean="0">
                <a:solidFill>
                  <a:srgbClr val="7030A0"/>
                </a:solidFill>
              </a:rPr>
              <a:t>dispalcement</a:t>
            </a:r>
            <a:r>
              <a:rPr lang="en-US" sz="2400" b="1" dirty="0" smtClean="0">
                <a:solidFill>
                  <a:srgbClr val="7030A0"/>
                </a:solidFill>
              </a:rPr>
              <a:t> of uterus due to damage of: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7030A0"/>
                </a:solidFill>
              </a:rPr>
              <a:t>Ligaments of uterus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7030A0"/>
                </a:solidFill>
              </a:rPr>
              <a:t>Levator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ani</a:t>
            </a:r>
            <a:r>
              <a:rPr lang="en-US" sz="2400" b="1" dirty="0" smtClean="0">
                <a:solidFill>
                  <a:srgbClr val="7030A0"/>
                </a:solidFill>
              </a:rPr>
              <a:t> muscles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1\Desktop\female reproductive\F66122-005-f05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3975100" cy="2184400"/>
          </a:xfrm>
          <a:prstGeom prst="rect">
            <a:avLst/>
          </a:prstGeom>
          <a:noFill/>
        </p:spPr>
      </p:pic>
      <p:pic>
        <p:nvPicPr>
          <p:cNvPr id="9219" name="Picture 3" descr="C:\Documents and Settings\user1\Desktop\female reproductive\F66122-005-f05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911600" cy="353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41148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STRUCTURE:</a:t>
            </a:r>
            <a:r>
              <a:rPr lang="en-US" sz="2400" b="1" dirty="0" smtClean="0">
                <a:solidFill>
                  <a:srgbClr val="0070C0"/>
                </a:solidFill>
              </a:rPr>
              <a:t> Fibro-muscular tube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EXTENT:</a:t>
            </a:r>
            <a:r>
              <a:rPr lang="en-US" sz="2400" b="1" dirty="0" smtClean="0">
                <a:solidFill>
                  <a:srgbClr val="0070C0"/>
                </a:solidFill>
              </a:rPr>
              <a:t> From external </a:t>
            </a:r>
            <a:r>
              <a:rPr lang="en-US" sz="2400" b="1" dirty="0" err="1" smtClean="0">
                <a:solidFill>
                  <a:srgbClr val="0070C0"/>
                </a:solidFill>
              </a:rPr>
              <a:t>os</a:t>
            </a:r>
            <a:r>
              <a:rPr lang="en-US" sz="2400" b="1" dirty="0" smtClean="0">
                <a:solidFill>
                  <a:srgbClr val="0070C0"/>
                </a:solidFill>
              </a:rPr>
              <a:t>, along pelvis &amp; perineum, to open in the vulva (female external genitalia), behind urethral opening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LENGTH: </a:t>
            </a:r>
            <a:r>
              <a:rPr lang="en-US" sz="2400" b="1" dirty="0" smtClean="0">
                <a:solidFill>
                  <a:srgbClr val="0070C0"/>
                </a:solidFill>
              </a:rPr>
              <a:t>Its anterior wall (7.5 cm) is shorter than its posterior wall (9 cm)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</a:t>
            </a:r>
            <a:r>
              <a:rPr lang="en-US" sz="2400" b="1" dirty="0" smtClean="0">
                <a:solidFill>
                  <a:srgbClr val="0070C0"/>
                </a:solidFill>
              </a:rPr>
              <a:t> 1) </a:t>
            </a:r>
            <a:r>
              <a:rPr lang="en-US" sz="2400" b="1" dirty="0" err="1" smtClean="0">
                <a:solidFill>
                  <a:srgbClr val="0070C0"/>
                </a:solidFill>
              </a:rPr>
              <a:t>Copulatory</a:t>
            </a:r>
            <a:r>
              <a:rPr lang="en-US" sz="2400" b="1" dirty="0" smtClean="0">
                <a:solidFill>
                  <a:srgbClr val="0070C0"/>
                </a:solidFill>
              </a:rPr>
              <a:t> organ &amp; 2) Birth canal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81000"/>
            <a:ext cx="187750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810000" y="335280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1\Desktop\female reproductive\F66122-005-f05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911600" cy="353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Content Placeholder 7" descr="uteru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371600"/>
            <a:ext cx="41148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5257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2400" b="1" dirty="0" smtClean="0">
                <a:solidFill>
                  <a:srgbClr val="0070C0"/>
                </a:solidFill>
              </a:rPr>
              <a:t> Urinary bladder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 </a:t>
            </a:r>
            <a:r>
              <a:rPr lang="en-US" sz="2400" b="1" dirty="0" smtClean="0">
                <a:solidFill>
                  <a:srgbClr val="0070C0"/>
                </a:solidFill>
              </a:rPr>
              <a:t>&amp; urethra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perineum)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400" b="1" dirty="0" smtClean="0">
                <a:solidFill>
                  <a:srgbClr val="0070C0"/>
                </a:solidFill>
              </a:rPr>
              <a:t> Rectum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 </a:t>
            </a:r>
            <a:r>
              <a:rPr lang="en-US" sz="2400" b="1" dirty="0" smtClean="0">
                <a:solidFill>
                  <a:srgbClr val="0070C0"/>
                </a:solidFill>
              </a:rPr>
              <a:t>&amp; anal canal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perineum)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ureters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52400"/>
            <a:ext cx="503221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VAGINA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SUPPLY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UTERINE ARTE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4876800"/>
          </a:xfrm>
        </p:spPr>
      </p:pic>
      <p:sp>
        <p:nvSpPr>
          <p:cNvPr id="8" name="TextBox 7"/>
          <p:cNvSpPr txBox="1"/>
          <p:nvPr/>
        </p:nvSpPr>
        <p:spPr>
          <a:xfrm>
            <a:off x="4572000" y="1295400"/>
            <a:ext cx="231800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abdominal aorta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8" idx="2"/>
          </p:cNvCxnSpPr>
          <p:nvPr/>
        </p:nvCxnSpPr>
        <p:spPr>
          <a:xfrm rot="16200000" flipH="1">
            <a:off x="6555368" y="840368"/>
            <a:ext cx="87868" cy="1736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24600" y="6019800"/>
            <a:ext cx="254274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internal iliac artery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(Artery of pelvis)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rot="5400000" flipH="1" flipV="1">
            <a:off x="7074587" y="5245787"/>
            <a:ext cx="1295400" cy="2526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0"/>
          </p:cNvCxnSpPr>
          <p:nvPr/>
        </p:nvCxnSpPr>
        <p:spPr>
          <a:xfrm rot="16200000" flipV="1">
            <a:off x="7150787" y="5574613"/>
            <a:ext cx="228600" cy="6617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7277100" y="21717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905500" y="3314700"/>
            <a:ext cx="1066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28601"/>
          <a:ext cx="8763000" cy="64812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</a:tblGrid>
              <a:tr h="6967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ARTERIES</a:t>
                      </a:r>
                      <a:endParaRPr 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VEINS</a:t>
                      </a:r>
                      <a:endParaRPr lang="en-US" sz="20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LYMPHATICS</a:t>
                      </a:r>
                      <a:endParaRPr lang="en-US" sz="2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NERVES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(AUTONOMIC)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0853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OVARIES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(ABDOMINAL AORTA)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(TO INFERIOR VENA CAVA &amp; LEFT RENAL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VEIN)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TO PARAAORTIC LYMPH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NODES (IN ABDOMEN)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PLEXUS (IN ABDOMEN)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1975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UTERINE</a:t>
                      </a:r>
                      <a:r>
                        <a:rPr lang="en-U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TUBES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PARAAORTIC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INTERNAL ILIAC 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HYPOGASTRIC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4370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UTERUS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 (INTERNAL ILIAC ARTERY 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 PLEXUS (TO INTERNAL ILIAC VEIN)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TO INTERNAL ILIAC LYMPH NODES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HYPOGASTRIC PLEXUS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4370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VAGINA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VAGINAL (INTERNAL ILIAC ARTERY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IN PELVIS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VAGINAL PLEXUS (TO INTERNAL ILIAC VEIN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TO INTERNAL ILIAC LYMPH NODES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HYPOGASTRIC PLEXUS (IN PELVIS)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Regarding the female reproductive organs, which one of the following statement is 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</a:rPr>
              <a:t>ampulla</a:t>
            </a:r>
            <a:r>
              <a:rPr lang="en-US" b="1" dirty="0" smtClean="0">
                <a:solidFill>
                  <a:srgbClr val="0070C0"/>
                </a:solidFill>
              </a:rPr>
              <a:t> is the most medial part of the uterine tube.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rectum is anterior to the vagina.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ovarian artery is a branch of the internal iliac artery of the pelvis.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uterine tube is enclosed in the broad ligament of the uterus.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il_fi" descr="http://www.takeinitiative.co.uk/wp-content/2010/03/thumb-tick-cross.jpg"/>
          <p:cNvPicPr/>
          <p:nvPr/>
        </p:nvPicPr>
        <p:blipFill>
          <a:blip r:embed="rId2" cstate="print"/>
          <a:srcRect r="45000"/>
          <a:stretch>
            <a:fillRect/>
          </a:stretch>
        </p:blipFill>
        <p:spPr bwMode="auto">
          <a:xfrm>
            <a:off x="5105400" y="5943600"/>
            <a:ext cx="1019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structures is related (or attached) to the lateral end of the ovary?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Fimbriae</a:t>
            </a:r>
            <a:r>
              <a:rPr lang="en-US" b="1" dirty="0" smtClean="0">
                <a:solidFill>
                  <a:srgbClr val="0070C0"/>
                </a:solidFill>
              </a:rPr>
              <a:t> of uterine tube  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Ampulla</a:t>
            </a:r>
            <a:r>
              <a:rPr lang="en-US" b="1" dirty="0" smtClean="0">
                <a:solidFill>
                  <a:srgbClr val="0070C0"/>
                </a:solidFill>
              </a:rPr>
              <a:t> of uterine tube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Ligament of ovary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Round ligament of uterus</a:t>
            </a:r>
            <a:endParaRPr lang="en-US" dirty="0"/>
          </a:p>
        </p:txBody>
      </p:sp>
      <p:pic>
        <p:nvPicPr>
          <p:cNvPr id="6" name="il_fi" descr="http://www.takeinitiative.co.uk/wp-content/2010/03/thumb-tick-cross.jpg"/>
          <p:cNvPicPr/>
          <p:nvPr/>
        </p:nvPicPr>
        <p:blipFill>
          <a:blip r:embed="rId2" cstate="print"/>
          <a:srcRect r="45000"/>
          <a:stretch>
            <a:fillRect/>
          </a:stretch>
        </p:blipFill>
        <p:spPr bwMode="auto">
          <a:xfrm>
            <a:off x="5486400" y="3048000"/>
            <a:ext cx="1019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structures is anterior to the uterus?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Urinary bladder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Ureter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Ovary</a:t>
            </a:r>
          </a:p>
        </p:txBody>
      </p:sp>
      <p:pic>
        <p:nvPicPr>
          <p:cNvPr id="5" name="il_fi" descr="http://www.takeinitiative.co.uk/wp-content/2010/03/thumb-tick-cross.jpg"/>
          <p:cNvPicPr/>
          <p:nvPr/>
        </p:nvPicPr>
        <p:blipFill>
          <a:blip r:embed="rId2" cstate="print"/>
          <a:srcRect r="45000"/>
          <a:stretch>
            <a:fillRect/>
          </a:stretch>
        </p:blipFill>
        <p:spPr bwMode="auto">
          <a:xfrm>
            <a:off x="4038600" y="2590800"/>
            <a:ext cx="1019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equalsmcq.com/blog/wp-content/uploads/2011/01/thank-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176806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organs of female reproductive system.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</a:t>
            </a:r>
            <a:r>
              <a:rPr lang="en-US" b="1" i="1" dirty="0" smtClean="0">
                <a:solidFill>
                  <a:srgbClr val="0070C0"/>
                </a:solidFill>
              </a:rPr>
              <a:t>in female.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r>
              <a:rPr lang="en-US" b="1" i="1" dirty="0" smtClean="0">
                <a:solidFill>
                  <a:srgbClr val="0070C0"/>
                </a:solidFill>
              </a:rPr>
              <a:t> and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r>
              <a:rPr lang="en-US" b="1" i="1" dirty="0" smtClean="0">
                <a:solidFill>
                  <a:srgbClr val="0070C0"/>
                </a:solidFill>
              </a:rPr>
              <a:t> of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i="1" dirty="0" smtClean="0">
                <a:solidFill>
                  <a:srgbClr val="0070C0"/>
                </a:solidFill>
              </a:rPr>
              <a:t>of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anatomy of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r>
              <a:rPr lang="en-US" b="1" dirty="0" smtClean="0">
                <a:solidFill>
                  <a:srgbClr val="0070C0"/>
                </a:solidFill>
              </a:rPr>
              <a:t>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subdivisions, cavity, relations, ligaments &amp; main support.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Describe the anatomy of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r>
              <a:rPr lang="en-US" b="1" dirty="0" smtClean="0">
                <a:solidFill>
                  <a:srgbClr val="0070C0"/>
                </a:solidFill>
              </a:rPr>
              <a:t>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structure, extent, length &amp; relations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(arteries, veins, lymph, nerves) </a:t>
            </a:r>
            <a:r>
              <a:rPr lang="en-US" b="1" dirty="0" smtClean="0">
                <a:solidFill>
                  <a:srgbClr val="0070C0"/>
                </a:solidFill>
              </a:rPr>
              <a:t>of female reproductive system.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REPRODUCTIVE SYSTEM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92" t="13416" r="8743" b="43062"/>
          <a:stretch>
            <a:fillRect/>
          </a:stretch>
        </p:blipFill>
        <p:spPr>
          <a:xfrm>
            <a:off x="457200" y="1371600"/>
            <a:ext cx="79248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2514600"/>
            <a:ext cx="84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OVARY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05740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743200"/>
            <a:ext cx="17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4876800"/>
            <a:ext cx="3369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334000"/>
            <a:ext cx="2401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VIEW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IN FEMALE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1\My Documents\My Pictures\FEMALE PEL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90600"/>
            <a:ext cx="4953000" cy="335280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4343400"/>
            <a:ext cx="8534400" cy="83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Rectouterine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(Douglas) pouch: </a:t>
            </a:r>
            <a:r>
              <a:rPr lang="en-US" sz="2400" b="1" dirty="0" smtClean="0">
                <a:solidFill>
                  <a:srgbClr val="0070C0"/>
                </a:solidFill>
              </a:rPr>
              <a:t>Reflection of peritoneum from rectum to upper part of posterior surface of vagina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/>
          <a:srcRect l="2992" t="13416" r="8743" b="43062"/>
          <a:stretch>
            <a:fillRect/>
          </a:stretch>
        </p:blipFill>
        <p:spPr>
          <a:xfrm>
            <a:off x="5029200" y="990600"/>
            <a:ext cx="3810000" cy="32766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419600" y="22098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304800" y="3048000"/>
            <a:ext cx="2286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19812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</a:t>
            </a:r>
          </a:p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181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Uterovesical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vesicouterine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pouch: </a:t>
            </a:r>
            <a:r>
              <a:rPr lang="en-US" sz="2400" b="1" dirty="0" smtClean="0">
                <a:solidFill>
                  <a:srgbClr val="0070C0"/>
                </a:solidFill>
              </a:rPr>
              <a:t>Reflection of peritoneum from uterus to upper surface of urinary bladder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6027003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ligament of uterus: </a:t>
            </a:r>
            <a:r>
              <a:rPr lang="en-US" sz="2400" b="1" dirty="0" smtClean="0">
                <a:solidFill>
                  <a:srgbClr val="0070C0"/>
                </a:solidFill>
              </a:rPr>
              <a:t>Extension of peritoneum from lateral wall of uterus to lateral wall of pelvis,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encloses the uterine tubes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  <p:bldP spid="9" grpId="0" animBg="1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IN FEMALE</a:t>
            </a:r>
            <a:endParaRPr lang="en-US" b="1" dirty="0"/>
          </a:p>
        </p:txBody>
      </p:sp>
      <p:pic>
        <p:nvPicPr>
          <p:cNvPr id="1026" name="Picture 2" descr="C:\Documents and Settings\user1\Desktop\F66122-005-f05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382000" cy="5105400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609600" y="30480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143000" y="62484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077200" y="50292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38100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OVARIES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800600"/>
            <a:ext cx="8686800" cy="457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an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almond-shaped</a:t>
            </a:r>
            <a:r>
              <a:rPr lang="en-US" sz="2800" b="1" dirty="0" smtClean="0">
                <a:solidFill>
                  <a:srgbClr val="0070C0"/>
                </a:solidFill>
              </a:rPr>
              <a:t> organ.</a:t>
            </a:r>
          </a:p>
        </p:txBody>
      </p:sp>
      <p:pic>
        <p:nvPicPr>
          <p:cNvPr id="2050" name="Picture 2" descr="C:\Documents and Settings\user1\My Documents\My Pictures\OVAR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6629400" cy="4038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29400" y="4114800"/>
            <a:ext cx="21735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pelvic organs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(Posterior view)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973580" y="2161540"/>
            <a:ext cx="1041400" cy="782320"/>
          </a:xfrm>
          <a:custGeom>
            <a:avLst/>
            <a:gdLst>
              <a:gd name="connsiteX0" fmla="*/ 937260 w 1041400"/>
              <a:gd name="connsiteY0" fmla="*/ 520700 h 782320"/>
              <a:gd name="connsiteX1" fmla="*/ 342900 w 1041400"/>
              <a:gd name="connsiteY1" fmla="*/ 33020 h 782320"/>
              <a:gd name="connsiteX2" fmla="*/ 22860 w 1041400"/>
              <a:gd name="connsiteY2" fmla="*/ 322580 h 782320"/>
              <a:gd name="connsiteX3" fmla="*/ 480060 w 1041400"/>
              <a:gd name="connsiteY3" fmla="*/ 734060 h 782320"/>
              <a:gd name="connsiteX4" fmla="*/ 967740 w 1041400"/>
              <a:gd name="connsiteY4" fmla="*/ 612140 h 782320"/>
              <a:gd name="connsiteX5" fmla="*/ 937260 w 1041400"/>
              <a:gd name="connsiteY5" fmla="*/ 520700 h 78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400" h="782320">
                <a:moveTo>
                  <a:pt x="937260" y="520700"/>
                </a:moveTo>
                <a:cubicBezTo>
                  <a:pt x="833120" y="424180"/>
                  <a:pt x="495300" y="66040"/>
                  <a:pt x="342900" y="33020"/>
                </a:cubicBezTo>
                <a:cubicBezTo>
                  <a:pt x="190500" y="0"/>
                  <a:pt x="0" y="205740"/>
                  <a:pt x="22860" y="322580"/>
                </a:cubicBezTo>
                <a:cubicBezTo>
                  <a:pt x="45720" y="439420"/>
                  <a:pt x="322580" y="685800"/>
                  <a:pt x="480060" y="734060"/>
                </a:cubicBezTo>
                <a:cubicBezTo>
                  <a:pt x="637540" y="782320"/>
                  <a:pt x="894080" y="645160"/>
                  <a:pt x="967740" y="612140"/>
                </a:cubicBezTo>
                <a:cubicBezTo>
                  <a:pt x="1041400" y="579120"/>
                  <a:pt x="1041400" y="617220"/>
                  <a:pt x="937260" y="5207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29200" y="28956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</a:t>
            </a:r>
          </a:p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715000" y="2209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Left Arrow 12"/>
          <p:cNvSpPr/>
          <p:nvPr/>
        </p:nvSpPr>
        <p:spPr>
          <a:xfrm>
            <a:off x="7848600" y="3429000"/>
            <a:ext cx="381000" cy="1524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7162800" y="3733800"/>
            <a:ext cx="4572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5143500" y="2628900"/>
            <a:ext cx="304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934200" y="1981200"/>
            <a:ext cx="685800" cy="228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2400" y="5181600"/>
            <a:ext cx="8991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</a:rPr>
              <a:t>It is attached to the back of the broad ligament by a peritoneal fold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mesovarium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594360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medial end </a:t>
            </a:r>
            <a:r>
              <a:rPr lang="en-US" sz="2600" b="1" dirty="0" smtClean="0">
                <a:solidFill>
                  <a:srgbClr val="0070C0"/>
                </a:solidFill>
              </a:rPr>
              <a:t>is attached to uterus by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 of ovary</a:t>
            </a:r>
            <a:r>
              <a:rPr lang="en-US" sz="26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6365557"/>
            <a:ext cx="8763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lateral end </a:t>
            </a:r>
            <a:r>
              <a:rPr lang="en-US" sz="2600" b="1" dirty="0" smtClean="0">
                <a:solidFill>
                  <a:srgbClr val="0070C0"/>
                </a:solidFill>
              </a:rPr>
              <a:t>is related to </a:t>
            </a: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fimbriae</a:t>
            </a:r>
            <a:r>
              <a:rPr lang="en-US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uterine tube</a:t>
            </a:r>
            <a:r>
              <a:rPr lang="en-US" sz="2600" b="1" dirty="0" smtClean="0">
                <a:solidFill>
                  <a:srgbClr val="0070C0"/>
                </a:solidFill>
              </a:rPr>
              <a:t>.</a:t>
            </a:r>
            <a:endParaRPr lang="en-US" sz="2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10" grpId="0"/>
      <p:bldP spid="13" grpId="0" animBg="1"/>
      <p:bldP spid="14" grpId="0" animBg="1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28600"/>
            <a:ext cx="54102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UTERINE (FALLOPIAN) TUBES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52400"/>
            <a:ext cx="3733800" cy="67056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cm long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enclosed in the broad ligament of uterus.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divided into: 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Intramural part: </a:t>
            </a:r>
            <a:r>
              <a:rPr lang="en-US" sz="2800" b="1" dirty="0" smtClean="0">
                <a:solidFill>
                  <a:srgbClr val="0070C0"/>
                </a:solidFill>
              </a:rPr>
              <a:t>opening into the uterine wall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Isthmus:</a:t>
            </a:r>
            <a:r>
              <a:rPr lang="en-US" sz="2800" b="1" dirty="0" smtClean="0">
                <a:solidFill>
                  <a:srgbClr val="0070C0"/>
                </a:solidFill>
              </a:rPr>
              <a:t> narrowest part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Ampulla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b="1" dirty="0" smtClean="0">
                <a:solidFill>
                  <a:srgbClr val="0070C0"/>
                </a:solidFill>
              </a:rPr>
              <a:t> widest part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(site of fertilization)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Infundibulum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 smtClean="0">
                <a:solidFill>
                  <a:srgbClr val="0070C0"/>
                </a:solidFill>
              </a:rPr>
              <a:t>funnel-shaped end, has finger-like processes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fimbriae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800" b="1" dirty="0" smtClean="0">
                <a:solidFill>
                  <a:srgbClr val="0070C0"/>
                </a:solidFill>
              </a:rPr>
              <a:t>related to ovary</a:t>
            </a: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Documents and Settings\user1\My Documents\My Pictures\TUB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990600"/>
            <a:ext cx="5410200" cy="563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2057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1752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19812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0" y="22098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27432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95600" y="3048000"/>
            <a:ext cx="36576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8006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OF: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14800"/>
            <a:ext cx="8534400" cy="2743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OVARIES: PRIMARY SEX ORGANS IN FEMALE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Production of female germ cells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Secretion of female sex hormones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TUBES: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Site of fertilization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Transport of fertilized ovum into the uterus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510" t="55516" r="4668" b="3203"/>
          <a:stretch>
            <a:fillRect/>
          </a:stretch>
        </p:blipFill>
        <p:spPr>
          <a:xfrm>
            <a:off x="914400" y="838200"/>
            <a:ext cx="7162800" cy="318796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05400" y="1371600"/>
            <a:ext cx="533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905500" y="23241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6"/>
          </p:cNvCxnSpPr>
          <p:nvPr/>
        </p:nvCxnSpPr>
        <p:spPr>
          <a:xfrm rot="10800000">
            <a:off x="5638800" y="15240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105400" y="1371600"/>
            <a:ext cx="5334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495800" y="1676400"/>
            <a:ext cx="6096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000500" y="1562100"/>
            <a:ext cx="838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810000" y="11430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3429000" y="1447800"/>
            <a:ext cx="685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3352800" y="1676400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3048000" y="1295400"/>
            <a:ext cx="304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628900" y="14097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3023</TotalTime>
  <Words>1157</Words>
  <Application>Microsoft Macintosh PowerPoint</Application>
  <PresentationFormat>On-screen Show (4:3)</PresentationFormat>
  <Paragraphs>207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ANATOMY OF THE FEMALE REPRODUCTIVE SYSTEM</vt:lpstr>
      <vt:lpstr>OBJECTIVES</vt:lpstr>
      <vt:lpstr>FEMALE REPRODUCTIVE SYSTEM</vt:lpstr>
      <vt:lpstr>PELVIC PERITONEUM IN FEMALE</vt:lpstr>
      <vt:lpstr>PELVIC PERITONEUM IN FEMALE</vt:lpstr>
      <vt:lpstr>THE OVARIES</vt:lpstr>
      <vt:lpstr>THE UTERINE (FALLOPIAN) TUBES</vt:lpstr>
      <vt:lpstr>FUNCTION OF:</vt:lpstr>
      <vt:lpstr>THE UTERUS</vt:lpstr>
      <vt:lpstr>THE UTERUS</vt:lpstr>
      <vt:lpstr>THE CERVICAL CANAL</vt:lpstr>
      <vt:lpstr>RELATIONS OF UTERUS</vt:lpstr>
      <vt:lpstr>FUNCTION OF UTERUS</vt:lpstr>
      <vt:lpstr>PowerPoint Presentation</vt:lpstr>
      <vt:lpstr>PowerPoint Presentation</vt:lpstr>
      <vt:lpstr>USUAL POSITION OF UTERUS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ARTERIAL SUPPLY </vt:lpstr>
      <vt:lpstr>PowerPoint Presentation</vt:lpstr>
      <vt:lpstr>QUESTION 1</vt:lpstr>
      <vt:lpstr>QUESTION 2</vt:lpstr>
      <vt:lpstr>QUESTION 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</dc:title>
  <dc:creator>user</dc:creator>
  <cp:lastModifiedBy>mac book</cp:lastModifiedBy>
  <cp:revision>421</cp:revision>
  <dcterms:created xsi:type="dcterms:W3CDTF">2010-01-27T08:25:16Z</dcterms:created>
  <dcterms:modified xsi:type="dcterms:W3CDTF">2016-03-26T18:50:18Z</dcterms:modified>
</cp:coreProperties>
</file>