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48"/>
  </p:notesMasterIdLst>
  <p:handoutMasterIdLst>
    <p:handoutMasterId r:id="rId49"/>
  </p:handoutMasterIdLst>
  <p:sldIdLst>
    <p:sldId id="256" r:id="rId2"/>
    <p:sldId id="297" r:id="rId3"/>
    <p:sldId id="295" r:id="rId4"/>
    <p:sldId id="376" r:id="rId5"/>
    <p:sldId id="378" r:id="rId6"/>
    <p:sldId id="345" r:id="rId7"/>
    <p:sldId id="346" r:id="rId8"/>
    <p:sldId id="380" r:id="rId9"/>
    <p:sldId id="347" r:id="rId10"/>
    <p:sldId id="262" r:id="rId11"/>
    <p:sldId id="328" r:id="rId12"/>
    <p:sldId id="327" r:id="rId13"/>
    <p:sldId id="320" r:id="rId14"/>
    <p:sldId id="321" r:id="rId15"/>
    <p:sldId id="381" r:id="rId16"/>
    <p:sldId id="354" r:id="rId17"/>
    <p:sldId id="355" r:id="rId18"/>
    <p:sldId id="356" r:id="rId19"/>
    <p:sldId id="357" r:id="rId20"/>
    <p:sldId id="358" r:id="rId21"/>
    <p:sldId id="348" r:id="rId22"/>
    <p:sldId id="349" r:id="rId23"/>
    <p:sldId id="350" r:id="rId24"/>
    <p:sldId id="351" r:id="rId25"/>
    <p:sldId id="353" r:id="rId26"/>
    <p:sldId id="352" r:id="rId27"/>
    <p:sldId id="383" r:id="rId28"/>
    <p:sldId id="359" r:id="rId29"/>
    <p:sldId id="379" r:id="rId30"/>
    <p:sldId id="385" r:id="rId31"/>
    <p:sldId id="388" r:id="rId32"/>
    <p:sldId id="389" r:id="rId33"/>
    <p:sldId id="386" r:id="rId34"/>
    <p:sldId id="387" r:id="rId35"/>
    <p:sldId id="390" r:id="rId36"/>
    <p:sldId id="360" r:id="rId37"/>
    <p:sldId id="361" r:id="rId38"/>
    <p:sldId id="368" r:id="rId39"/>
    <p:sldId id="384" r:id="rId40"/>
    <p:sldId id="371" r:id="rId41"/>
    <p:sldId id="372" r:id="rId42"/>
    <p:sldId id="377" r:id="rId43"/>
    <p:sldId id="382" r:id="rId44"/>
    <p:sldId id="374" r:id="rId45"/>
    <p:sldId id="375" r:id="rId46"/>
    <p:sldId id="33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Z" initials="F"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autoAdjust="0"/>
    <p:restoredTop sz="94580" autoAdjust="0"/>
  </p:normalViewPr>
  <p:slideViewPr>
    <p:cSldViewPr>
      <p:cViewPr>
        <p:scale>
          <a:sx n="70" d="100"/>
          <a:sy n="70" d="100"/>
        </p:scale>
        <p:origin x="-2814" y="-12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0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35BB8D-6EA1-4628-98A9-CAA43AC1D2A3}" type="datetimeFigureOut">
              <a:rPr lang="en-US" smtClean="0"/>
              <a:pPr/>
              <a:t>5/3/2017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2CA388-1CBD-41F8-9F5C-92F34E3B5031}" type="slidenum">
              <a:rPr lang="en-US" smtClean="0"/>
              <a:pPr/>
              <a:t>‹#›</a:t>
            </a:fld>
            <a:endParaRPr lang="en-US"/>
          </a:p>
        </p:txBody>
      </p:sp>
    </p:spTree>
    <p:extLst>
      <p:ext uri="{BB962C8B-B14F-4D97-AF65-F5344CB8AC3E}">
        <p14:creationId xmlns:p14="http://schemas.microsoft.com/office/powerpoint/2010/main" val="3949246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x-none"/>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F2E0F5B-C343-4B90-8C2C-C25BD8DBFE3D}" type="datetimeFigureOut">
              <a:rPr lang="x-none" smtClean="0"/>
              <a:pPr/>
              <a:t>5/3/2017</a:t>
            </a:fld>
            <a:endParaRPr lang="x-non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x-non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x-none"/>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D4EEFBA-54F5-4683-B20F-E8CCB34F8063}" type="slidenum">
              <a:rPr lang="x-none" smtClean="0"/>
              <a:pPr/>
              <a:t>‹#›</a:t>
            </a:fld>
            <a:endParaRPr lang="x-none"/>
          </a:p>
        </p:txBody>
      </p:sp>
    </p:spTree>
    <p:extLst>
      <p:ext uri="{BB962C8B-B14F-4D97-AF65-F5344CB8AC3E}">
        <p14:creationId xmlns:p14="http://schemas.microsoft.com/office/powerpoint/2010/main" val="370370293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x-none" dirty="0"/>
          </a:p>
        </p:txBody>
      </p:sp>
      <p:sp>
        <p:nvSpPr>
          <p:cNvPr id="4" name="Slide Number Placeholder 3"/>
          <p:cNvSpPr>
            <a:spLocks noGrp="1"/>
          </p:cNvSpPr>
          <p:nvPr>
            <p:ph type="sldNum" sz="quarter" idx="10"/>
          </p:nvPr>
        </p:nvSpPr>
        <p:spPr/>
        <p:txBody>
          <a:bodyPr/>
          <a:lstStyle/>
          <a:p>
            <a:fld id="{5D4EEFBA-54F5-4683-B20F-E8CCB34F8063}" type="slidenum">
              <a:rPr lang="x-none" smtClean="0"/>
              <a:pPr/>
              <a:t>1</a:t>
            </a:fld>
            <a:endParaRPr lang="x-none"/>
          </a:p>
        </p:txBody>
      </p:sp>
    </p:spTree>
    <p:extLst>
      <p:ext uri="{BB962C8B-B14F-4D97-AF65-F5344CB8AC3E}">
        <p14:creationId xmlns:p14="http://schemas.microsoft.com/office/powerpoint/2010/main" val="3610428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x-none" dirty="0"/>
          </a:p>
        </p:txBody>
      </p:sp>
      <p:sp>
        <p:nvSpPr>
          <p:cNvPr id="4" name="Slide Number Placeholder 3"/>
          <p:cNvSpPr>
            <a:spLocks noGrp="1"/>
          </p:cNvSpPr>
          <p:nvPr>
            <p:ph type="sldNum" sz="quarter" idx="10"/>
          </p:nvPr>
        </p:nvSpPr>
        <p:spPr/>
        <p:txBody>
          <a:bodyPr/>
          <a:lstStyle/>
          <a:p>
            <a:fld id="{5D4EEFBA-54F5-4683-B20F-E8CCB34F8063}" type="slidenum">
              <a:rPr lang="x-none" smtClean="0"/>
              <a:pPr/>
              <a:t>3</a:t>
            </a:fld>
            <a:endParaRPr lang="x-none"/>
          </a:p>
        </p:txBody>
      </p:sp>
    </p:spTree>
    <p:extLst>
      <p:ext uri="{BB962C8B-B14F-4D97-AF65-F5344CB8AC3E}">
        <p14:creationId xmlns:p14="http://schemas.microsoft.com/office/powerpoint/2010/main" val="260480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Miller 1950’s,          update on </a:t>
            </a:r>
            <a:r>
              <a:rPr lang="en-US" dirty="0" err="1" smtClean="0"/>
              <a:t>george</a:t>
            </a:r>
            <a:r>
              <a:rPr lang="en-US" dirty="0" smtClean="0"/>
              <a:t> work by</a:t>
            </a:r>
            <a:r>
              <a:rPr lang="en-US" baseline="0" dirty="0" smtClean="0"/>
              <a:t> </a:t>
            </a:r>
            <a:r>
              <a:rPr lang="en-US" baseline="0" dirty="0" err="1" smtClean="0"/>
              <a:t>sweller</a:t>
            </a:r>
            <a:endParaRPr lang="x-none" dirty="0"/>
          </a:p>
        </p:txBody>
      </p:sp>
      <p:sp>
        <p:nvSpPr>
          <p:cNvPr id="4" name="Slide Number Placeholder 3"/>
          <p:cNvSpPr>
            <a:spLocks noGrp="1"/>
          </p:cNvSpPr>
          <p:nvPr>
            <p:ph type="sldNum" sz="quarter" idx="10"/>
          </p:nvPr>
        </p:nvSpPr>
        <p:spPr/>
        <p:txBody>
          <a:bodyPr/>
          <a:lstStyle/>
          <a:p>
            <a:fld id="{5D4EEFBA-54F5-4683-B20F-E8CCB34F8063}" type="slidenum">
              <a:rPr lang="x-none" smtClean="0"/>
              <a:pPr/>
              <a:t>10</a:t>
            </a:fld>
            <a:endParaRPr lang="x-none"/>
          </a:p>
        </p:txBody>
      </p:sp>
    </p:spTree>
    <p:extLst>
      <p:ext uri="{BB962C8B-B14F-4D97-AF65-F5344CB8AC3E}">
        <p14:creationId xmlns:p14="http://schemas.microsoft.com/office/powerpoint/2010/main" val="3220479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We will start</a:t>
            </a:r>
            <a:r>
              <a:rPr lang="en-US" baseline="0" dirty="0" smtClean="0"/>
              <a:t> by talking about cog load, them cog limit and the difference b/w the 2.  </a:t>
            </a:r>
            <a:r>
              <a:rPr lang="en-US" baseline="0" dirty="0" smtClean="0">
                <a:solidFill>
                  <a:schemeClr val="accent3"/>
                </a:solidFill>
              </a:rPr>
              <a:t>COGNITIVE LOAD IS BASICALLY HOW HARD WE ARE THINKING</a:t>
            </a:r>
          </a:p>
        </p:txBody>
      </p:sp>
      <p:sp>
        <p:nvSpPr>
          <p:cNvPr id="4" name="Slide Number Placeholder 3"/>
          <p:cNvSpPr>
            <a:spLocks noGrp="1"/>
          </p:cNvSpPr>
          <p:nvPr>
            <p:ph type="sldNum" sz="quarter" idx="10"/>
          </p:nvPr>
        </p:nvSpPr>
        <p:spPr/>
        <p:txBody>
          <a:bodyPr/>
          <a:lstStyle/>
          <a:p>
            <a:fld id="{5D4EEFBA-54F5-4683-B20F-E8CCB34F8063}" type="slidenum">
              <a:rPr lang="x-none" smtClean="0"/>
              <a:pPr/>
              <a:t>11</a:t>
            </a:fld>
            <a:endParaRPr lang="x-none"/>
          </a:p>
        </p:txBody>
      </p:sp>
    </p:spTree>
    <p:extLst>
      <p:ext uri="{BB962C8B-B14F-4D97-AF65-F5344CB8AC3E}">
        <p14:creationId xmlns:p14="http://schemas.microsoft.com/office/powerpoint/2010/main" val="1710629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It is extremely limited</a:t>
            </a:r>
            <a:endParaRPr lang="x-none" dirty="0"/>
          </a:p>
        </p:txBody>
      </p:sp>
      <p:sp>
        <p:nvSpPr>
          <p:cNvPr id="4" name="Slide Number Placeholder 3"/>
          <p:cNvSpPr>
            <a:spLocks noGrp="1"/>
          </p:cNvSpPr>
          <p:nvPr>
            <p:ph type="sldNum" sz="quarter" idx="10"/>
          </p:nvPr>
        </p:nvSpPr>
        <p:spPr/>
        <p:txBody>
          <a:bodyPr/>
          <a:lstStyle/>
          <a:p>
            <a:fld id="{5D4EEFBA-54F5-4683-B20F-E8CCB34F8063}" type="slidenum">
              <a:rPr lang="x-none" smtClean="0"/>
              <a:pPr/>
              <a:t>12</a:t>
            </a:fld>
            <a:endParaRPr lang="x-none"/>
          </a:p>
        </p:txBody>
      </p:sp>
    </p:spTree>
    <p:extLst>
      <p:ext uri="{BB962C8B-B14F-4D97-AF65-F5344CB8AC3E}">
        <p14:creationId xmlns:p14="http://schemas.microsoft.com/office/powerpoint/2010/main" val="1446658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4EEFBA-54F5-4683-B20F-E8CCB34F8063}" type="slidenum">
              <a:rPr lang="x-none" smtClean="0"/>
              <a:pPr/>
              <a:t>21</a:t>
            </a:fld>
            <a:endParaRPr lang="x-none"/>
          </a:p>
        </p:txBody>
      </p:sp>
    </p:spTree>
    <p:extLst>
      <p:ext uri="{BB962C8B-B14F-4D97-AF65-F5344CB8AC3E}">
        <p14:creationId xmlns:p14="http://schemas.microsoft.com/office/powerpoint/2010/main" val="781541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BD04854D-C3AF-4403-96AA-4EC14812CFCD}" type="datetimeFigureOut">
              <a:rPr lang="en-US" smtClean="0"/>
              <a:pPr/>
              <a:t>5/3/2017</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41D2206C-6D32-42C7-9CD5-34749DA4960C}" type="slidenum">
              <a:rPr lang="en-US" smtClean="0"/>
              <a:pPr/>
              <a:t>‹#›</a:t>
            </a:fld>
            <a:endParaRPr lang="en-US"/>
          </a:p>
        </p:txBody>
      </p:sp>
    </p:spTree>
    <p:extLst>
      <p:ext uri="{BB962C8B-B14F-4D97-AF65-F5344CB8AC3E}">
        <p14:creationId xmlns:p14="http://schemas.microsoft.com/office/powerpoint/2010/main" val="1582482437"/>
      </p:ext>
    </p:extLst>
  </p:cSld>
  <p:clrMapOvr>
    <a:masterClrMapping/>
  </p:clrMapOvr>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04854D-C3AF-4403-96AA-4EC14812CFCD}" type="datetimeFigureOut">
              <a:rPr lang="en-US" smtClean="0"/>
              <a:pPr/>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2206C-6D32-42C7-9CD5-34749DA4960C}" type="slidenum">
              <a:rPr lang="en-US" smtClean="0"/>
              <a:pPr/>
              <a:t>‹#›</a:t>
            </a:fld>
            <a:endParaRPr lang="en-US"/>
          </a:p>
        </p:txBody>
      </p:sp>
    </p:spTree>
    <p:extLst>
      <p:ext uri="{BB962C8B-B14F-4D97-AF65-F5344CB8AC3E}">
        <p14:creationId xmlns:p14="http://schemas.microsoft.com/office/powerpoint/2010/main" val="986478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BD04854D-C3AF-4403-96AA-4EC14812CFCD}" type="datetimeFigureOut">
              <a:rPr lang="en-US" smtClean="0"/>
              <a:pPr/>
              <a:t>5/3/2017</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41D2206C-6D32-42C7-9CD5-34749DA4960C}" type="slidenum">
              <a:rPr lang="en-US" smtClean="0"/>
              <a:pPr/>
              <a:t>‹#›</a:t>
            </a:fld>
            <a:endParaRPr lang="en-US"/>
          </a:p>
        </p:txBody>
      </p:sp>
    </p:spTree>
    <p:extLst>
      <p:ext uri="{BB962C8B-B14F-4D97-AF65-F5344CB8AC3E}">
        <p14:creationId xmlns:p14="http://schemas.microsoft.com/office/powerpoint/2010/main" val="1485511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BD04854D-C3AF-4403-96AA-4EC14812CFCD}" type="datetimeFigureOut">
              <a:rPr lang="en-US" smtClean="0"/>
              <a:pPr/>
              <a:t>5/3/2017</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41D2206C-6D32-42C7-9CD5-34749DA4960C}" type="slidenum">
              <a:rPr lang="en-US" smtClean="0"/>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50994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BD04854D-C3AF-4403-96AA-4EC14812CFCD}" type="datetimeFigureOut">
              <a:rPr lang="en-US" smtClean="0"/>
              <a:pPr/>
              <a:t>5/3/2017</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41D2206C-6D32-42C7-9CD5-34749DA4960C}" type="slidenum">
              <a:rPr lang="en-US" smtClean="0"/>
              <a:pPr/>
              <a:t>‹#›</a:t>
            </a:fld>
            <a:endParaRPr lang="en-US"/>
          </a:p>
        </p:txBody>
      </p:sp>
    </p:spTree>
    <p:extLst>
      <p:ext uri="{BB962C8B-B14F-4D97-AF65-F5344CB8AC3E}">
        <p14:creationId xmlns:p14="http://schemas.microsoft.com/office/powerpoint/2010/main" val="1131352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D04854D-C3AF-4403-96AA-4EC14812CFCD}" type="datetimeFigureOut">
              <a:rPr lang="en-US" smtClean="0"/>
              <a:pPr/>
              <a:t>5/3/2017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D2206C-6D32-42C7-9CD5-34749DA4960C}" type="slidenum">
              <a:rPr lang="en-US" smtClean="0"/>
              <a:pPr/>
              <a:t>‹#›</a:t>
            </a:fld>
            <a:endParaRPr lang="en-US"/>
          </a:p>
        </p:txBody>
      </p:sp>
    </p:spTree>
    <p:extLst>
      <p:ext uri="{BB962C8B-B14F-4D97-AF65-F5344CB8AC3E}">
        <p14:creationId xmlns:p14="http://schemas.microsoft.com/office/powerpoint/2010/main" val="848934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D04854D-C3AF-4403-96AA-4EC14812CFCD}" type="datetimeFigureOut">
              <a:rPr lang="en-US" smtClean="0"/>
              <a:pPr/>
              <a:t>5/3/2017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D2206C-6D32-42C7-9CD5-34749DA4960C}" type="slidenum">
              <a:rPr lang="en-US" smtClean="0"/>
              <a:pPr/>
              <a:t>‹#›</a:t>
            </a:fld>
            <a:endParaRPr lang="en-US"/>
          </a:p>
        </p:txBody>
      </p:sp>
    </p:spTree>
    <p:extLst>
      <p:ext uri="{BB962C8B-B14F-4D97-AF65-F5344CB8AC3E}">
        <p14:creationId xmlns:p14="http://schemas.microsoft.com/office/powerpoint/2010/main" val="2124898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04854D-C3AF-4403-96AA-4EC14812CFCD}" type="datetimeFigureOut">
              <a:rPr lang="en-US" smtClean="0"/>
              <a:pPr/>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2206C-6D32-42C7-9CD5-34749DA4960C}" type="slidenum">
              <a:rPr lang="en-US" smtClean="0"/>
              <a:pPr/>
              <a:t>‹#›</a:t>
            </a:fld>
            <a:endParaRPr lang="en-US"/>
          </a:p>
        </p:txBody>
      </p:sp>
    </p:spTree>
    <p:extLst>
      <p:ext uri="{BB962C8B-B14F-4D97-AF65-F5344CB8AC3E}">
        <p14:creationId xmlns:p14="http://schemas.microsoft.com/office/powerpoint/2010/main" val="1145151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BD04854D-C3AF-4403-96AA-4EC14812CFCD}" type="datetimeFigureOut">
              <a:rPr lang="en-US" smtClean="0"/>
              <a:pPr/>
              <a:t>5/3/2017</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41D2206C-6D32-42C7-9CD5-34749DA4960C}" type="slidenum">
              <a:rPr lang="en-US" smtClean="0"/>
              <a:pPr/>
              <a:t>‹#›</a:t>
            </a:fld>
            <a:endParaRPr lang="en-US"/>
          </a:p>
        </p:txBody>
      </p:sp>
    </p:spTree>
    <p:extLst>
      <p:ext uri="{BB962C8B-B14F-4D97-AF65-F5344CB8AC3E}">
        <p14:creationId xmlns:p14="http://schemas.microsoft.com/office/powerpoint/2010/main" val="943190495"/>
      </p:ext>
    </p:extLst>
  </p:cSld>
  <p:clrMapOvr>
    <a:masterClrMapping/>
  </p:clrMapOvr>
  <p:extLst>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04854D-C3AF-4403-96AA-4EC14812CFCD}" type="datetimeFigureOut">
              <a:rPr lang="en-US" smtClean="0"/>
              <a:pPr/>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2206C-6D32-42C7-9CD5-34749DA4960C}" type="slidenum">
              <a:rPr lang="en-US" smtClean="0"/>
              <a:pPr/>
              <a:t>‹#›</a:t>
            </a:fld>
            <a:endParaRPr lang="en-US"/>
          </a:p>
        </p:txBody>
      </p:sp>
    </p:spTree>
    <p:extLst>
      <p:ext uri="{BB962C8B-B14F-4D97-AF65-F5344CB8AC3E}">
        <p14:creationId xmlns:p14="http://schemas.microsoft.com/office/powerpoint/2010/main" val="474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BD04854D-C3AF-4403-96AA-4EC14812CFCD}" type="datetimeFigureOut">
              <a:rPr lang="en-US" smtClean="0"/>
              <a:pPr/>
              <a:t>5/3/2017</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41D2206C-6D32-42C7-9CD5-34749DA4960C}" type="slidenum">
              <a:rPr lang="en-US" smtClean="0"/>
              <a:pPr/>
              <a:t>‹#›</a:t>
            </a:fld>
            <a:endParaRPr lang="en-US"/>
          </a:p>
        </p:txBody>
      </p:sp>
    </p:spTree>
    <p:extLst>
      <p:ext uri="{BB962C8B-B14F-4D97-AF65-F5344CB8AC3E}">
        <p14:creationId xmlns:p14="http://schemas.microsoft.com/office/powerpoint/2010/main" val="1642663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04854D-C3AF-4403-96AA-4EC14812CFCD}" type="datetimeFigureOut">
              <a:rPr lang="en-US" smtClean="0"/>
              <a:pPr/>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2206C-6D32-42C7-9CD5-34749DA4960C}" type="slidenum">
              <a:rPr lang="en-US" smtClean="0"/>
              <a:pPr/>
              <a:t>‹#›</a:t>
            </a:fld>
            <a:endParaRPr lang="en-US"/>
          </a:p>
        </p:txBody>
      </p:sp>
    </p:spTree>
    <p:extLst>
      <p:ext uri="{BB962C8B-B14F-4D97-AF65-F5344CB8AC3E}">
        <p14:creationId xmlns:p14="http://schemas.microsoft.com/office/powerpoint/2010/main" val="1153263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04854D-C3AF-4403-96AA-4EC14812CFCD}" type="datetimeFigureOut">
              <a:rPr lang="en-US" smtClean="0"/>
              <a:pPr/>
              <a:t>5/3/2017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D2206C-6D32-42C7-9CD5-34749DA4960C}" type="slidenum">
              <a:rPr lang="en-US" smtClean="0"/>
              <a:pPr/>
              <a:t>‹#›</a:t>
            </a:fld>
            <a:endParaRPr lang="en-US"/>
          </a:p>
        </p:txBody>
      </p:sp>
    </p:spTree>
    <p:extLst>
      <p:ext uri="{BB962C8B-B14F-4D97-AF65-F5344CB8AC3E}">
        <p14:creationId xmlns:p14="http://schemas.microsoft.com/office/powerpoint/2010/main" val="84416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04854D-C3AF-4403-96AA-4EC14812CFCD}" type="datetimeFigureOut">
              <a:rPr lang="en-US" smtClean="0"/>
              <a:pPr/>
              <a:t>5/3/2017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D2206C-6D32-42C7-9CD5-34749DA4960C}" type="slidenum">
              <a:rPr lang="en-US" smtClean="0"/>
              <a:pPr/>
              <a:t>‹#›</a:t>
            </a:fld>
            <a:endParaRPr lang="en-US"/>
          </a:p>
        </p:txBody>
      </p:sp>
    </p:spTree>
    <p:extLst>
      <p:ext uri="{BB962C8B-B14F-4D97-AF65-F5344CB8AC3E}">
        <p14:creationId xmlns:p14="http://schemas.microsoft.com/office/powerpoint/2010/main" val="103320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4854D-C3AF-4403-96AA-4EC14812CFCD}" type="datetimeFigureOut">
              <a:rPr lang="en-US" smtClean="0"/>
              <a:pPr/>
              <a:t>5/3/2017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D2206C-6D32-42C7-9CD5-34749DA4960C}" type="slidenum">
              <a:rPr lang="en-US" smtClean="0"/>
              <a:pPr/>
              <a:t>‹#›</a:t>
            </a:fld>
            <a:endParaRPr lang="en-US"/>
          </a:p>
        </p:txBody>
      </p:sp>
    </p:spTree>
    <p:extLst>
      <p:ext uri="{BB962C8B-B14F-4D97-AF65-F5344CB8AC3E}">
        <p14:creationId xmlns:p14="http://schemas.microsoft.com/office/powerpoint/2010/main" val="181226513"/>
      </p:ext>
    </p:extLst>
  </p:cSld>
  <p:clrMapOvr>
    <a:masterClrMapping/>
  </p:clrMapOvr>
  <p:extLst>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04854D-C3AF-4403-96AA-4EC14812CFCD}" type="datetimeFigureOut">
              <a:rPr lang="en-US" smtClean="0"/>
              <a:pPr/>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2206C-6D32-42C7-9CD5-34749DA4960C}" type="slidenum">
              <a:rPr lang="en-US" smtClean="0"/>
              <a:pPr/>
              <a:t>‹#›</a:t>
            </a:fld>
            <a:endParaRPr lang="en-US"/>
          </a:p>
        </p:txBody>
      </p:sp>
    </p:spTree>
    <p:extLst>
      <p:ext uri="{BB962C8B-B14F-4D97-AF65-F5344CB8AC3E}">
        <p14:creationId xmlns:p14="http://schemas.microsoft.com/office/powerpoint/2010/main" val="286791631"/>
      </p:ext>
    </p:extLst>
  </p:cSld>
  <p:clrMapOvr>
    <a:masterClrMapping/>
  </p:clrMapOvr>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04854D-C3AF-4403-96AA-4EC14812CFCD}" type="datetimeFigureOut">
              <a:rPr lang="en-US" smtClean="0"/>
              <a:pPr/>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2206C-6D32-42C7-9CD5-34749DA4960C}" type="slidenum">
              <a:rPr lang="en-US" smtClean="0"/>
              <a:pPr/>
              <a:t>‹#›</a:t>
            </a:fld>
            <a:endParaRPr lang="en-US"/>
          </a:p>
        </p:txBody>
      </p:sp>
    </p:spTree>
    <p:extLst>
      <p:ext uri="{BB962C8B-B14F-4D97-AF65-F5344CB8AC3E}">
        <p14:creationId xmlns:p14="http://schemas.microsoft.com/office/powerpoint/2010/main" val="1992865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D04854D-C3AF-4403-96AA-4EC14812CFCD}" type="datetimeFigureOut">
              <a:rPr lang="en-US" smtClean="0"/>
              <a:pPr/>
              <a:t>5/3/2017</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1D2206C-6D32-42C7-9CD5-34749DA4960C}" type="slidenum">
              <a:rPr lang="en-US" smtClean="0"/>
              <a:pPr/>
              <a:t>‹#›</a:t>
            </a:fld>
            <a:endParaRPr lang="en-US"/>
          </a:p>
        </p:txBody>
      </p:sp>
    </p:spTree>
    <p:extLst>
      <p:ext uri="{BB962C8B-B14F-4D97-AF65-F5344CB8AC3E}">
        <p14:creationId xmlns:p14="http://schemas.microsoft.com/office/powerpoint/2010/main" val="442982639"/>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ages.zwani.com/graphics/thank_you/images/de4.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PRE MARITAL COUNSELING &amp;TESTS </a:t>
            </a:r>
            <a:endParaRPr lang="en-US" dirty="0"/>
          </a:p>
        </p:txBody>
      </p:sp>
      <p:sp>
        <p:nvSpPr>
          <p:cNvPr id="3" name="Subtitle 2"/>
          <p:cNvSpPr>
            <a:spLocks noGrp="1"/>
          </p:cNvSpPr>
          <p:nvPr>
            <p:ph type="subTitle" idx="1"/>
          </p:nvPr>
        </p:nvSpPr>
        <p:spPr>
          <a:xfrm>
            <a:off x="685800" y="3611606"/>
            <a:ext cx="7772400" cy="3246393"/>
          </a:xfrm>
        </p:spPr>
        <p:txBody>
          <a:bodyPr>
            <a:normAutofit/>
          </a:bodyPr>
          <a:lstStyle/>
          <a:p>
            <a:endParaRPr lang="en-US" sz="1800" dirty="0" smtClean="0"/>
          </a:p>
          <a:p>
            <a:pPr algn="ctr"/>
            <a:r>
              <a:rPr lang="en-US" sz="1800" dirty="0" smtClean="0"/>
              <a:t>Dr. </a:t>
            </a:r>
            <a:r>
              <a:rPr lang="en-US" sz="1800" dirty="0" err="1" smtClean="0"/>
              <a:t>Ebtisam</a:t>
            </a:r>
            <a:r>
              <a:rPr lang="en-US" sz="1800" dirty="0" smtClean="0"/>
              <a:t> </a:t>
            </a:r>
            <a:r>
              <a:rPr lang="en-US" sz="1800" dirty="0" err="1" smtClean="0"/>
              <a:t>Zarb</a:t>
            </a:r>
            <a:endParaRPr lang="en-US" sz="1800" dirty="0" smtClean="0"/>
          </a:p>
          <a:p>
            <a:pPr algn="ctr"/>
            <a:r>
              <a:rPr lang="en-US" sz="1800" dirty="0" smtClean="0"/>
              <a:t>Demonstrator</a:t>
            </a:r>
          </a:p>
          <a:p>
            <a:pPr algn="ctr"/>
            <a:r>
              <a:rPr lang="en-US" sz="1800" dirty="0" smtClean="0"/>
              <a:t>Dept of Family &amp; Com. Medicine</a:t>
            </a:r>
          </a:p>
          <a:p>
            <a:pPr algn="ctr"/>
            <a:r>
              <a:rPr lang="en-US" sz="1800" dirty="0" smtClean="0"/>
              <a:t>King Saud University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28600"/>
            <a:ext cx="8229600" cy="1143000"/>
          </a:xfrm>
        </p:spPr>
        <p:txBody>
          <a:bodyPr>
            <a:noAutofit/>
          </a:bodyPr>
          <a:lstStyle/>
          <a:p>
            <a:pPr algn="ctr"/>
            <a:r>
              <a:rPr lang="en-US" sz="2800" dirty="0" smtClean="0">
                <a:effectLst/>
              </a:rPr>
              <a:t/>
            </a:r>
            <a:br>
              <a:rPr lang="en-US" sz="2800" dirty="0" smtClean="0">
                <a:effectLst/>
              </a:rPr>
            </a:br>
            <a:r>
              <a:rPr lang="en-US" sz="2800" dirty="0" smtClean="0">
                <a:effectLst/>
              </a:rPr>
              <a:t>Laboratory Interpretation of </a:t>
            </a:r>
            <a:r>
              <a:rPr lang="en-US" sz="2800" dirty="0" err="1" smtClean="0">
                <a:effectLst/>
              </a:rPr>
              <a:t>Hemoglobinopathies</a:t>
            </a:r>
            <a:r>
              <a:rPr lang="en-US" sz="2800" dirty="0" smtClean="0">
                <a:effectLst/>
              </a:rPr>
              <a:t/>
            </a:r>
            <a:br>
              <a:rPr lang="en-US" sz="2800" dirty="0" smtClean="0">
                <a:effectLst/>
              </a:rPr>
            </a:br>
            <a:endParaRPr lang="en-US" sz="2800" dirty="0">
              <a:effectLst/>
              <a:latin typeface="Comic Sans MS" pitchFamily="66" charset="0"/>
            </a:endParaRPr>
          </a:p>
        </p:txBody>
      </p:sp>
      <p:sp>
        <p:nvSpPr>
          <p:cNvPr id="2" name="Content Placeholder 1"/>
          <p:cNvSpPr>
            <a:spLocks noGrp="1"/>
          </p:cNvSpPr>
          <p:nvPr>
            <p:ph idx="1"/>
          </p:nvPr>
        </p:nvSpPr>
        <p:spPr>
          <a:xfrm>
            <a:off x="457200" y="1066801"/>
            <a:ext cx="8229600" cy="4940491"/>
          </a:xfrm>
        </p:spPr>
        <p:txBody>
          <a:bodyPr>
            <a:normAutofit/>
          </a:bodyPr>
          <a:lstStyle/>
          <a:p>
            <a:endParaRPr lang="en-US" sz="2400" dirty="0" smtClean="0"/>
          </a:p>
          <a:p>
            <a:pPr lvl="0"/>
            <a:r>
              <a:rPr lang="en-US" sz="2400" dirty="0" smtClean="0">
                <a:latin typeface="Calibri" charset="0"/>
                <a:ea typeface="Calibri" charset="0"/>
                <a:cs typeface="Calibri" charset="0"/>
              </a:rPr>
              <a:t>β -Thalassemia minor (Trait) :  symptomless heterozygous carrier state.</a:t>
            </a:r>
          </a:p>
          <a:p>
            <a:pPr lvl="0">
              <a:buNone/>
            </a:pPr>
            <a:endParaRPr lang="en-US" sz="2400" dirty="0" smtClean="0">
              <a:latin typeface="Calibri" charset="0"/>
              <a:ea typeface="Calibri" charset="0"/>
              <a:cs typeface="Calibri" charset="0"/>
            </a:endParaRPr>
          </a:p>
          <a:p>
            <a:pPr lvl="0"/>
            <a:r>
              <a:rPr lang="en-US" sz="2400" dirty="0" smtClean="0">
                <a:latin typeface="Calibri" charset="0"/>
                <a:ea typeface="Calibri" charset="0"/>
                <a:cs typeface="Calibri" charset="0"/>
              </a:rPr>
              <a:t>β -Thalassemia Major : severe symptomatic homozygous Anemia.</a:t>
            </a:r>
          </a:p>
          <a:p>
            <a:pPr lvl="0">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Sickle cell anemia.</a:t>
            </a:r>
          </a:p>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Sickle  cell trait.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2000"/>
                                        <p:tgtEl>
                                          <p:spTgt spid="2">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20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2000"/>
                                        <p:tgtEl>
                                          <p:spTgt spid="2">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71800" y="228600"/>
            <a:ext cx="6377940" cy="1293028"/>
          </a:xfrm>
        </p:spPr>
        <p:txBody>
          <a:bodyPr>
            <a:normAutofit fontScale="90000"/>
          </a:bodyPr>
          <a:lstStyle/>
          <a:p>
            <a:pPr algn="ctr"/>
            <a:r>
              <a:rPr lang="en-US" sz="4400" dirty="0" smtClean="0"/>
              <a:t/>
            </a:r>
            <a:br>
              <a:rPr lang="en-US" sz="4400" dirty="0" smtClean="0"/>
            </a:br>
            <a:r>
              <a:rPr lang="en-US" sz="3600" dirty="0" smtClean="0"/>
              <a:t>Types of Normal Hemoglobin </a:t>
            </a:r>
            <a:r>
              <a:rPr lang="en-US" sz="4400" dirty="0" smtClean="0"/>
              <a:t/>
            </a:r>
            <a:br>
              <a:rPr lang="en-US" sz="4400" dirty="0" smtClean="0"/>
            </a:br>
            <a:endParaRPr lang="en-US" dirty="0"/>
          </a:p>
        </p:txBody>
      </p:sp>
      <p:sp>
        <p:nvSpPr>
          <p:cNvPr id="2" name="Content Placeholder 1"/>
          <p:cNvSpPr>
            <a:spLocks noGrp="1"/>
          </p:cNvSpPr>
          <p:nvPr>
            <p:ph idx="1"/>
          </p:nvPr>
        </p:nvSpPr>
        <p:spPr>
          <a:xfrm>
            <a:off x="228600" y="1521628"/>
            <a:ext cx="7955280" cy="4069080"/>
          </a:xfrm>
        </p:spPr>
        <p:txBody>
          <a:bodyPr>
            <a:noAutofit/>
          </a:bodyPr>
          <a:lstStyle/>
          <a:p>
            <a:pPr algn="ctr">
              <a:buNone/>
            </a:pPr>
            <a:r>
              <a:rPr lang="en-US" sz="2400" dirty="0" smtClean="0">
                <a:latin typeface="Calibri" charset="0"/>
                <a:ea typeface="Calibri" charset="0"/>
                <a:cs typeface="Calibri" charset="0"/>
              </a:rPr>
              <a:t> </a:t>
            </a:r>
          </a:p>
          <a:p>
            <a:r>
              <a:rPr lang="en-US" sz="2400" dirty="0" smtClean="0">
                <a:latin typeface="Calibri" charset="0"/>
                <a:ea typeface="Calibri" charset="0"/>
                <a:cs typeface="Calibri" charset="0"/>
              </a:rPr>
              <a:t>1.Hb A comprises 92% of adult hemoglobin.</a:t>
            </a:r>
          </a:p>
          <a:p>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2. </a:t>
            </a:r>
            <a:r>
              <a:rPr lang="en-US" sz="2400" dirty="0" err="1" smtClean="0">
                <a:latin typeface="Calibri" charset="0"/>
                <a:ea typeface="Calibri" charset="0"/>
                <a:cs typeface="Calibri" charset="0"/>
              </a:rPr>
              <a:t>Hb</a:t>
            </a:r>
            <a:r>
              <a:rPr lang="en-US" sz="2400" dirty="0" smtClean="0">
                <a:latin typeface="Calibri" charset="0"/>
                <a:ea typeface="Calibri" charset="0"/>
                <a:cs typeface="Calibri" charset="0"/>
              </a:rPr>
              <a:t> A2 </a:t>
            </a:r>
            <a:r>
              <a:rPr lang="en-US" sz="2400" dirty="0">
                <a:latin typeface="Calibri" charset="0"/>
                <a:ea typeface="Calibri" charset="0"/>
                <a:cs typeface="Calibri" charset="0"/>
              </a:rPr>
              <a:t>c</a:t>
            </a:r>
            <a:r>
              <a:rPr lang="en-US" sz="2400" dirty="0" smtClean="0">
                <a:latin typeface="Calibri" charset="0"/>
                <a:ea typeface="Calibri" charset="0"/>
                <a:cs typeface="Calibri" charset="0"/>
              </a:rPr>
              <a:t>omprises 2-3% of adult hemoglobin. Increased In β-Thalassemia.</a:t>
            </a:r>
          </a:p>
          <a:p>
            <a:pPr>
              <a:buNone/>
            </a:pPr>
            <a:r>
              <a:rPr lang="en-US" sz="2400" dirty="0" smtClean="0">
                <a:latin typeface="Calibri" charset="0"/>
                <a:ea typeface="Calibri" charset="0"/>
                <a:cs typeface="Calibri" charset="0"/>
              </a:rPr>
              <a:t> </a:t>
            </a:r>
          </a:p>
          <a:p>
            <a:r>
              <a:rPr lang="en-US" sz="2400" dirty="0" smtClean="0">
                <a:latin typeface="Calibri" charset="0"/>
                <a:ea typeface="Calibri" charset="0"/>
                <a:cs typeface="Calibri" charset="0"/>
              </a:rPr>
              <a:t>3. </a:t>
            </a:r>
            <a:r>
              <a:rPr lang="en-US" sz="2400" dirty="0" err="1" smtClean="0">
                <a:latin typeface="Calibri" charset="0"/>
                <a:ea typeface="Calibri" charset="0"/>
                <a:cs typeface="Calibri" charset="0"/>
              </a:rPr>
              <a:t>Hb</a:t>
            </a:r>
            <a:r>
              <a:rPr lang="en-US" sz="2400" dirty="0" smtClean="0">
                <a:latin typeface="Calibri" charset="0"/>
                <a:ea typeface="Calibri" charset="0"/>
                <a:cs typeface="Calibri" charset="0"/>
              </a:rPr>
              <a:t> F -- Comprises less than 1% of hemoglobin in adults.  Normal Hemoglobin in Fetus from 3-9</a:t>
            </a:r>
            <a:r>
              <a:rPr lang="en-US" sz="2400" baseline="30000" dirty="0" smtClean="0">
                <a:latin typeface="Calibri" charset="0"/>
                <a:ea typeface="Calibri" charset="0"/>
                <a:cs typeface="Calibri" charset="0"/>
              </a:rPr>
              <a:t>th</a:t>
            </a:r>
            <a:r>
              <a:rPr lang="en-US" sz="2400" dirty="0" smtClean="0">
                <a:latin typeface="Calibri" charset="0"/>
                <a:ea typeface="Calibri" charset="0"/>
                <a:cs typeface="Calibri" charset="0"/>
              </a:rPr>
              <a:t> month of life. Increased In β-Thalassemia.</a:t>
            </a:r>
          </a:p>
          <a:p>
            <a:pPr algn="ctr">
              <a:buNone/>
            </a:pPr>
            <a:endParaRPr lang="en-US" sz="2400" dirty="0" smtClean="0">
              <a:latin typeface="Calibri" charset="0"/>
              <a:ea typeface="Calibri" charset="0"/>
              <a:cs typeface="Calibri" charset="0"/>
            </a:endParaRPr>
          </a:p>
          <a:p>
            <a:pPr algn="ctr">
              <a:buNone/>
            </a:pPr>
            <a:endParaRPr lang="en-US" sz="2400" b="1" dirty="0" smtClean="0">
              <a:latin typeface="Calibri" charset="0"/>
              <a:ea typeface="Calibri" charset="0"/>
              <a:cs typeface="Calibri" charset="0"/>
            </a:endParaRPr>
          </a:p>
          <a:p>
            <a:pPr algn="ctr">
              <a:buNone/>
            </a:pPr>
            <a:endParaRPr lang="en-US" sz="2400" b="1" dirty="0" smtClean="0">
              <a:latin typeface="Calibri" charset="0"/>
              <a:ea typeface="Calibri" charset="0"/>
              <a:cs typeface="Calibri" charset="0"/>
            </a:endParaRPr>
          </a:p>
          <a:p>
            <a:pPr algn="ctr">
              <a:buNone/>
            </a:pPr>
            <a:endParaRPr lang="x-none" sz="2400" b="1"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down)">
                                      <p:cBhvr>
                                        <p:cTn id="16" dur="500"/>
                                        <p:tgtEl>
                                          <p:spTgt spid="2">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down)">
                                      <p:cBhvr>
                                        <p:cTn id="19" dur="500"/>
                                        <p:tgtEl>
                                          <p:spTgt spid="2">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down)">
                                      <p:cBhvr>
                                        <p:cTn id="2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7000" y="381000"/>
            <a:ext cx="6324600" cy="914400"/>
          </a:xfrm>
        </p:spPr>
        <p:txBody>
          <a:bodyPr>
            <a:normAutofit fontScale="90000"/>
          </a:bodyPr>
          <a:lstStyle/>
          <a:p>
            <a:pPr algn="ctr"/>
            <a:r>
              <a:rPr lang="en-US" sz="3100" dirty="0" smtClean="0"/>
              <a:t/>
            </a:r>
            <a:br>
              <a:rPr lang="en-US" sz="3100" dirty="0" smtClean="0"/>
            </a:br>
            <a:r>
              <a:rPr lang="en-US" sz="3100" dirty="0" smtClean="0"/>
              <a:t>Types of Abnormal Hemoglobin Chain Production </a:t>
            </a:r>
            <a:r>
              <a:rPr lang="en-US" sz="2400" dirty="0" smtClean="0"/>
              <a:t/>
            </a:r>
            <a:br>
              <a:rPr lang="en-US" sz="2400" dirty="0" smtClean="0"/>
            </a:br>
            <a:endParaRPr lang="x-none" sz="2400" dirty="0">
              <a:latin typeface="Comic Sans MS" pitchFamily="66" charset="0"/>
            </a:endParaRPr>
          </a:p>
        </p:txBody>
      </p:sp>
      <p:sp>
        <p:nvSpPr>
          <p:cNvPr id="2" name="Content Placeholder 1"/>
          <p:cNvSpPr>
            <a:spLocks noGrp="1"/>
          </p:cNvSpPr>
          <p:nvPr>
            <p:ph idx="1"/>
          </p:nvPr>
        </p:nvSpPr>
        <p:spPr>
          <a:xfrm>
            <a:off x="457200" y="1600200"/>
            <a:ext cx="8229600" cy="4953000"/>
          </a:xfrm>
        </p:spPr>
        <p:txBody>
          <a:bodyPr>
            <a:normAutofit/>
          </a:bodyPr>
          <a:lstStyle/>
          <a:p>
            <a:pPr lvl="0"/>
            <a:r>
              <a:rPr lang="en-US" sz="2400" b="1" dirty="0" err="1" smtClean="0">
                <a:latin typeface="Calibri" charset="0"/>
                <a:ea typeface="Calibri" charset="0"/>
                <a:cs typeface="Calibri" charset="0"/>
              </a:rPr>
              <a:t>Hb</a:t>
            </a:r>
            <a:r>
              <a:rPr lang="en-US" sz="2400" b="1" dirty="0" smtClean="0">
                <a:latin typeface="Calibri" charset="0"/>
                <a:ea typeface="Calibri" charset="0"/>
                <a:cs typeface="Calibri" charset="0"/>
              </a:rPr>
              <a:t> H -----found in α-Thalassemia.</a:t>
            </a:r>
          </a:p>
          <a:p>
            <a:pPr>
              <a:buNone/>
            </a:pPr>
            <a:r>
              <a:rPr lang="en-US" sz="2400" dirty="0" smtClean="0">
                <a:latin typeface="Calibri" charset="0"/>
                <a:ea typeface="Calibri" charset="0"/>
                <a:cs typeface="Calibri" charset="0"/>
              </a:rPr>
              <a:t>   It is mild to moderate anemia , when 2-3 genes are deleted.</a:t>
            </a:r>
          </a:p>
          <a:p>
            <a:pPr lvl="0"/>
            <a:endParaRPr lang="en-US" sz="2400" b="1" dirty="0">
              <a:latin typeface="Calibri" charset="0"/>
              <a:ea typeface="Calibri" charset="0"/>
              <a:cs typeface="Calibri" charset="0"/>
            </a:endParaRPr>
          </a:p>
          <a:p>
            <a:pPr lvl="0"/>
            <a:r>
              <a:rPr lang="en-US" sz="2400" b="1" dirty="0" err="1" smtClean="0">
                <a:latin typeface="Calibri" charset="0"/>
                <a:ea typeface="Calibri" charset="0"/>
                <a:cs typeface="Calibri" charset="0"/>
              </a:rPr>
              <a:t>Hb</a:t>
            </a:r>
            <a:r>
              <a:rPr lang="en-US" sz="2400" b="1" dirty="0" smtClean="0">
                <a:latin typeface="Calibri" charset="0"/>
                <a:ea typeface="Calibri" charset="0"/>
                <a:cs typeface="Calibri" charset="0"/>
              </a:rPr>
              <a:t>  </a:t>
            </a:r>
            <a:r>
              <a:rPr lang="en-US" sz="2400" b="1" dirty="0" err="1" smtClean="0">
                <a:latin typeface="Calibri" charset="0"/>
                <a:ea typeface="Calibri" charset="0"/>
                <a:cs typeface="Calibri" charset="0"/>
              </a:rPr>
              <a:t>Barts</a:t>
            </a:r>
            <a:r>
              <a:rPr lang="en-US" sz="2400" b="1" dirty="0" smtClean="0">
                <a:latin typeface="Calibri" charset="0"/>
                <a:ea typeface="Calibri" charset="0"/>
                <a:cs typeface="Calibri" charset="0"/>
              </a:rPr>
              <a:t> --- found in α-Thalassemia.</a:t>
            </a:r>
          </a:p>
          <a:p>
            <a:pPr>
              <a:buNone/>
            </a:pPr>
            <a:r>
              <a:rPr lang="en-US" sz="2400" dirty="0" smtClean="0">
                <a:latin typeface="Calibri" charset="0"/>
                <a:ea typeface="Calibri" charset="0"/>
                <a:cs typeface="Calibri" charset="0"/>
              </a:rPr>
              <a:t>   *It is severe form of anemia , when all 4 genes are deleted.</a:t>
            </a:r>
          </a:p>
          <a:p>
            <a:pPr>
              <a:buNone/>
            </a:pPr>
            <a:r>
              <a:rPr lang="en-US" sz="2400" dirty="0" smtClean="0">
                <a:latin typeface="Calibri" charset="0"/>
                <a:ea typeface="Calibri" charset="0"/>
                <a:cs typeface="Calibri" charset="0"/>
              </a:rPr>
              <a:t>   *</a:t>
            </a:r>
            <a:r>
              <a:rPr lang="en-US" sz="2400" dirty="0" err="1" smtClean="0">
                <a:latin typeface="Calibri" charset="0"/>
                <a:ea typeface="Calibri" charset="0"/>
                <a:cs typeface="Calibri" charset="0"/>
              </a:rPr>
              <a:t>Hb</a:t>
            </a:r>
            <a:r>
              <a:rPr lang="en-US" sz="2400" dirty="0" smtClean="0">
                <a:latin typeface="Calibri" charset="0"/>
                <a:ea typeface="Calibri" charset="0"/>
                <a:cs typeface="Calibri" charset="0"/>
              </a:rPr>
              <a:t> </a:t>
            </a:r>
            <a:r>
              <a:rPr lang="en-US" sz="2400" dirty="0" err="1" smtClean="0">
                <a:latin typeface="Calibri" charset="0"/>
                <a:ea typeface="Calibri" charset="0"/>
                <a:cs typeface="Calibri" charset="0"/>
              </a:rPr>
              <a:t>Barts</a:t>
            </a:r>
            <a:r>
              <a:rPr lang="en-US" sz="2400" dirty="0" smtClean="0">
                <a:latin typeface="Calibri" charset="0"/>
                <a:ea typeface="Calibri" charset="0"/>
                <a:cs typeface="Calibri" charset="0"/>
              </a:rPr>
              <a:t> cannot carry oxygen and is incompatible with life. Infants are still born or die immediately after birth</a:t>
            </a:r>
            <a:endParaRPr lang="en-US" dirty="0" smtClean="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71800" y="381000"/>
            <a:ext cx="5715000" cy="914400"/>
          </a:xfrm>
        </p:spPr>
        <p:txBody>
          <a:bodyPr>
            <a:normAutofit fontScale="90000"/>
          </a:bodyPr>
          <a:lstStyle/>
          <a:p>
            <a:pPr algn="ctr"/>
            <a:r>
              <a:rPr lang="en-US" sz="2700" dirty="0" smtClean="0"/>
              <a:t/>
            </a:r>
            <a:br>
              <a:rPr lang="en-US" sz="2700" dirty="0" smtClean="0"/>
            </a:br>
            <a:r>
              <a:rPr lang="en-US" sz="2700" dirty="0" smtClean="0"/>
              <a:t>  </a:t>
            </a:r>
            <a:br>
              <a:rPr lang="en-US" sz="2700" dirty="0" smtClean="0"/>
            </a:br>
            <a:r>
              <a:rPr lang="en-US" sz="2700" dirty="0" smtClean="0"/>
              <a:t>Types of Abnormal Hemoglobin Chain </a:t>
            </a:r>
            <a:br>
              <a:rPr lang="en-US" sz="2700" dirty="0" smtClean="0"/>
            </a:br>
            <a:r>
              <a:rPr lang="en-US" sz="2700" dirty="0" smtClean="0"/>
              <a:t>Structure </a:t>
            </a:r>
            <a:r>
              <a:rPr lang="en-US" sz="2000" dirty="0" smtClean="0"/>
              <a:t/>
            </a:r>
            <a:br>
              <a:rPr lang="en-US" sz="2000" dirty="0" smtClean="0"/>
            </a:br>
            <a:r>
              <a:rPr lang="en-US" sz="2400" dirty="0" smtClean="0"/>
              <a:t> </a:t>
            </a:r>
            <a:r>
              <a:rPr lang="en-US" sz="2000" dirty="0" smtClean="0"/>
              <a:t/>
            </a:r>
            <a:br>
              <a:rPr lang="en-US" sz="2000" dirty="0" smtClean="0"/>
            </a:br>
            <a:endParaRPr lang="x-none" sz="2400" dirty="0">
              <a:latin typeface="Comic Sans MS" pitchFamily="66" charset="0"/>
            </a:endParaRPr>
          </a:p>
        </p:txBody>
      </p:sp>
      <p:sp>
        <p:nvSpPr>
          <p:cNvPr id="2" name="Content Placeholder 1"/>
          <p:cNvSpPr>
            <a:spLocks noGrp="1"/>
          </p:cNvSpPr>
          <p:nvPr>
            <p:ph idx="1"/>
          </p:nvPr>
        </p:nvSpPr>
        <p:spPr>
          <a:xfrm>
            <a:off x="457200" y="990601"/>
            <a:ext cx="8229600" cy="5016691"/>
          </a:xfrm>
        </p:spPr>
        <p:txBody>
          <a:bodyPr>
            <a:normAutofit fontScale="25000" lnSpcReduction="20000"/>
          </a:bodyPr>
          <a:lstStyle/>
          <a:p>
            <a:pPr lvl="7">
              <a:buNone/>
            </a:pPr>
            <a:endParaRPr lang="en-US" sz="3200" b="1" dirty="0" smtClean="0"/>
          </a:p>
          <a:p>
            <a:pPr lvl="7">
              <a:buNone/>
            </a:pPr>
            <a:endParaRPr lang="en-US" sz="3200" b="1" dirty="0" smtClean="0"/>
          </a:p>
          <a:p>
            <a:pPr lvl="0"/>
            <a:r>
              <a:rPr lang="en-US" sz="7400" b="1" dirty="0" err="1" smtClean="0">
                <a:latin typeface="Calibri" charset="0"/>
                <a:ea typeface="Calibri" charset="0"/>
                <a:cs typeface="Calibri" charset="0"/>
              </a:rPr>
              <a:t>Hb</a:t>
            </a:r>
            <a:r>
              <a:rPr lang="en-US" sz="7400" b="1" dirty="0" smtClean="0">
                <a:latin typeface="Calibri" charset="0"/>
                <a:ea typeface="Calibri" charset="0"/>
                <a:cs typeface="Calibri" charset="0"/>
              </a:rPr>
              <a:t> S  --  Sickle Cell Hemoglobin.</a:t>
            </a:r>
          </a:p>
          <a:p>
            <a:pPr>
              <a:buNone/>
            </a:pPr>
            <a:r>
              <a:rPr lang="en-US" sz="7400" dirty="0" smtClean="0">
                <a:latin typeface="Calibri" charset="0"/>
                <a:ea typeface="Calibri" charset="0"/>
                <a:cs typeface="Calibri" charset="0"/>
              </a:rPr>
              <a:t>    In homozygous state both genes are abnormal – presents as Sickle cell Anemia.</a:t>
            </a:r>
          </a:p>
          <a:p>
            <a:pPr>
              <a:buNone/>
            </a:pPr>
            <a:r>
              <a:rPr lang="en-US" sz="7400" dirty="0" smtClean="0">
                <a:latin typeface="Calibri" charset="0"/>
                <a:ea typeface="Calibri" charset="0"/>
                <a:cs typeface="Calibri" charset="0"/>
              </a:rPr>
              <a:t>                        </a:t>
            </a:r>
            <a:r>
              <a:rPr lang="en-US" sz="7400" dirty="0" err="1" smtClean="0">
                <a:latin typeface="Calibri" charset="0"/>
                <a:ea typeface="Calibri" charset="0"/>
                <a:cs typeface="Calibri" charset="0"/>
              </a:rPr>
              <a:t>Hb</a:t>
            </a:r>
            <a:r>
              <a:rPr lang="en-US" sz="7400" dirty="0" smtClean="0">
                <a:latin typeface="Calibri" charset="0"/>
                <a:ea typeface="Calibri" charset="0"/>
                <a:cs typeface="Calibri" charset="0"/>
              </a:rPr>
              <a:t> is b/w 6-8 gm /dl.</a:t>
            </a:r>
          </a:p>
          <a:p>
            <a:pPr>
              <a:buNone/>
            </a:pPr>
            <a:r>
              <a:rPr lang="en-US" sz="7400" dirty="0" smtClean="0">
                <a:latin typeface="Calibri" charset="0"/>
                <a:ea typeface="Calibri" charset="0"/>
                <a:cs typeface="Calibri" charset="0"/>
              </a:rPr>
              <a:t>                        </a:t>
            </a:r>
            <a:r>
              <a:rPr lang="en-US" sz="7400" dirty="0" err="1" smtClean="0">
                <a:latin typeface="Calibri" charset="0"/>
                <a:ea typeface="Calibri" charset="0"/>
                <a:cs typeface="Calibri" charset="0"/>
              </a:rPr>
              <a:t>Reticulocyte</a:t>
            </a:r>
            <a:r>
              <a:rPr lang="en-US" sz="7400" dirty="0" smtClean="0">
                <a:latin typeface="Calibri" charset="0"/>
                <a:ea typeface="Calibri" charset="0"/>
                <a:cs typeface="Calibri" charset="0"/>
              </a:rPr>
              <a:t> count is 10-20%.</a:t>
            </a:r>
          </a:p>
          <a:p>
            <a:pPr>
              <a:buNone/>
            </a:pPr>
            <a:r>
              <a:rPr lang="en-US" sz="7400" dirty="0" smtClean="0">
                <a:latin typeface="Calibri" charset="0"/>
                <a:ea typeface="Calibri" charset="0"/>
                <a:cs typeface="Calibri" charset="0"/>
              </a:rPr>
              <a:t>                        </a:t>
            </a:r>
            <a:r>
              <a:rPr lang="en-US" sz="7400" dirty="0" err="1" smtClean="0">
                <a:latin typeface="Calibri" charset="0"/>
                <a:ea typeface="Calibri" charset="0"/>
                <a:cs typeface="Calibri" charset="0"/>
              </a:rPr>
              <a:t>Hb</a:t>
            </a:r>
            <a:r>
              <a:rPr lang="en-US" sz="7400" dirty="0" smtClean="0">
                <a:latin typeface="Calibri" charset="0"/>
                <a:ea typeface="Calibri" charset="0"/>
                <a:cs typeface="Calibri" charset="0"/>
              </a:rPr>
              <a:t> electrophoresis Shows =   </a:t>
            </a:r>
            <a:r>
              <a:rPr lang="en-US" sz="7400" dirty="0" err="1" smtClean="0">
                <a:latin typeface="Calibri" charset="0"/>
                <a:ea typeface="Calibri" charset="0"/>
                <a:cs typeface="Calibri" charset="0"/>
              </a:rPr>
              <a:t>Hb</a:t>
            </a:r>
            <a:r>
              <a:rPr lang="en-US" sz="7400" dirty="0" smtClean="0">
                <a:latin typeface="Calibri" charset="0"/>
                <a:ea typeface="Calibri" charset="0"/>
                <a:cs typeface="Calibri" charset="0"/>
              </a:rPr>
              <a:t> A : 0 %   ,</a:t>
            </a:r>
          </a:p>
          <a:p>
            <a:pPr>
              <a:buNone/>
            </a:pPr>
            <a:r>
              <a:rPr lang="en-US" sz="7400" dirty="0" smtClean="0">
                <a:latin typeface="Calibri" charset="0"/>
                <a:ea typeface="Calibri" charset="0"/>
                <a:cs typeface="Calibri" charset="0"/>
              </a:rPr>
              <a:t>                                                                             </a:t>
            </a:r>
            <a:r>
              <a:rPr lang="en-US" sz="7400" dirty="0" err="1" smtClean="0">
                <a:latin typeface="Calibri" charset="0"/>
                <a:ea typeface="Calibri" charset="0"/>
                <a:cs typeface="Calibri" charset="0"/>
              </a:rPr>
              <a:t>Hb</a:t>
            </a:r>
            <a:r>
              <a:rPr lang="en-US" sz="7400" dirty="0" smtClean="0">
                <a:latin typeface="Calibri" charset="0"/>
                <a:ea typeface="Calibri" charset="0"/>
                <a:cs typeface="Calibri" charset="0"/>
              </a:rPr>
              <a:t> SS :95%  , </a:t>
            </a:r>
          </a:p>
          <a:p>
            <a:pPr>
              <a:buNone/>
            </a:pPr>
            <a:r>
              <a:rPr lang="en-US" sz="7400" dirty="0" smtClean="0">
                <a:latin typeface="Calibri" charset="0"/>
                <a:ea typeface="Calibri" charset="0"/>
                <a:cs typeface="Calibri" charset="0"/>
              </a:rPr>
              <a:t>                                                                             </a:t>
            </a:r>
            <a:r>
              <a:rPr lang="en-US" sz="7400" dirty="0" err="1" smtClean="0">
                <a:latin typeface="Calibri" charset="0"/>
                <a:ea typeface="Calibri" charset="0"/>
                <a:cs typeface="Calibri" charset="0"/>
              </a:rPr>
              <a:t>Hb</a:t>
            </a:r>
            <a:r>
              <a:rPr lang="en-US" sz="7400" dirty="0" smtClean="0">
                <a:latin typeface="Calibri" charset="0"/>
                <a:ea typeface="Calibri" charset="0"/>
                <a:cs typeface="Calibri" charset="0"/>
              </a:rPr>
              <a:t> F : 2-20% .</a:t>
            </a:r>
          </a:p>
          <a:p>
            <a:pPr>
              <a:buNone/>
            </a:pPr>
            <a:endParaRPr lang="en-US" sz="7400" dirty="0" smtClean="0">
              <a:latin typeface="Calibri" charset="0"/>
              <a:ea typeface="Calibri" charset="0"/>
              <a:cs typeface="Calibri" charset="0"/>
            </a:endParaRPr>
          </a:p>
          <a:p>
            <a:r>
              <a:rPr lang="en-US" sz="7400" dirty="0" smtClean="0">
                <a:latin typeface="Calibri" charset="0"/>
                <a:ea typeface="Calibri" charset="0"/>
                <a:cs typeface="Calibri" charset="0"/>
              </a:rPr>
              <a:t>   </a:t>
            </a:r>
            <a:r>
              <a:rPr lang="en-US" sz="7400" b="1" dirty="0" err="1" smtClean="0">
                <a:latin typeface="Calibri" charset="0"/>
                <a:ea typeface="Calibri" charset="0"/>
                <a:cs typeface="Calibri" charset="0"/>
              </a:rPr>
              <a:t>Hb</a:t>
            </a:r>
            <a:r>
              <a:rPr lang="en-US" sz="7400" b="1" dirty="0" smtClean="0">
                <a:latin typeface="Calibri" charset="0"/>
                <a:ea typeface="Calibri" charset="0"/>
                <a:cs typeface="Calibri" charset="0"/>
              </a:rPr>
              <a:t> AS  ---Sickle cell trait.</a:t>
            </a:r>
          </a:p>
          <a:p>
            <a:pPr>
              <a:buNone/>
            </a:pPr>
            <a:r>
              <a:rPr lang="en-US" sz="7400" dirty="0" smtClean="0">
                <a:latin typeface="Calibri" charset="0"/>
                <a:ea typeface="Calibri" charset="0"/>
                <a:cs typeface="Calibri" charset="0"/>
              </a:rPr>
              <a:t>  In heterozygous state only one chromosome carries the gene.</a:t>
            </a:r>
            <a:r>
              <a:rPr lang="en-US" sz="7400" dirty="0">
                <a:latin typeface="Calibri" charset="0"/>
                <a:ea typeface="Calibri" charset="0"/>
                <a:cs typeface="Calibri" charset="0"/>
              </a:rPr>
              <a:t> </a:t>
            </a:r>
            <a:r>
              <a:rPr lang="en-US" sz="7400" dirty="0" err="1" smtClean="0">
                <a:latin typeface="Calibri" charset="0"/>
                <a:ea typeface="Calibri" charset="0"/>
                <a:cs typeface="Calibri" charset="0"/>
              </a:rPr>
              <a:t>Hb</a:t>
            </a:r>
            <a:r>
              <a:rPr lang="en-US" sz="7400" dirty="0" smtClean="0">
                <a:latin typeface="Calibri" charset="0"/>
                <a:ea typeface="Calibri" charset="0"/>
                <a:cs typeface="Calibri" charset="0"/>
              </a:rPr>
              <a:t> electrophoresis Shows =  </a:t>
            </a:r>
          </a:p>
          <a:p>
            <a:pPr>
              <a:buNone/>
            </a:pPr>
            <a:r>
              <a:rPr lang="en-US" sz="7400" dirty="0">
                <a:latin typeface="Calibri" charset="0"/>
                <a:ea typeface="Calibri" charset="0"/>
                <a:cs typeface="Calibri" charset="0"/>
              </a:rPr>
              <a:t> </a:t>
            </a:r>
            <a:r>
              <a:rPr lang="en-US" sz="7400" dirty="0" smtClean="0">
                <a:latin typeface="Calibri" charset="0"/>
                <a:ea typeface="Calibri" charset="0"/>
                <a:cs typeface="Calibri" charset="0"/>
              </a:rPr>
              <a:t>                                                                           </a:t>
            </a:r>
            <a:r>
              <a:rPr lang="en-US" sz="7400" dirty="0" err="1" smtClean="0">
                <a:latin typeface="Calibri" charset="0"/>
                <a:ea typeface="Calibri" charset="0"/>
                <a:cs typeface="Calibri" charset="0"/>
              </a:rPr>
              <a:t>Hb</a:t>
            </a:r>
            <a:r>
              <a:rPr lang="en-US" sz="7400" dirty="0" smtClean="0">
                <a:latin typeface="Calibri" charset="0"/>
                <a:ea typeface="Calibri" charset="0"/>
                <a:cs typeface="Calibri" charset="0"/>
              </a:rPr>
              <a:t> A : 60 %   ,  </a:t>
            </a:r>
          </a:p>
          <a:p>
            <a:pPr>
              <a:buNone/>
            </a:pPr>
            <a:r>
              <a:rPr lang="en-US" sz="7400" dirty="0">
                <a:latin typeface="Calibri" charset="0"/>
                <a:ea typeface="Calibri" charset="0"/>
                <a:cs typeface="Calibri" charset="0"/>
              </a:rPr>
              <a:t> </a:t>
            </a:r>
            <a:r>
              <a:rPr lang="en-US" sz="7400" dirty="0" smtClean="0">
                <a:latin typeface="Calibri" charset="0"/>
                <a:ea typeface="Calibri" charset="0"/>
                <a:cs typeface="Calibri" charset="0"/>
              </a:rPr>
              <a:t>                                                                           </a:t>
            </a:r>
            <a:r>
              <a:rPr lang="en-US" sz="7400" dirty="0" err="1" smtClean="0">
                <a:latin typeface="Calibri" charset="0"/>
                <a:ea typeface="Calibri" charset="0"/>
                <a:cs typeface="Calibri" charset="0"/>
              </a:rPr>
              <a:t>Hb</a:t>
            </a:r>
            <a:r>
              <a:rPr lang="en-US" sz="7400" dirty="0" smtClean="0">
                <a:latin typeface="Calibri" charset="0"/>
                <a:ea typeface="Calibri" charset="0"/>
                <a:cs typeface="Calibri" charset="0"/>
              </a:rPr>
              <a:t> SS :40%  , </a:t>
            </a:r>
          </a:p>
          <a:p>
            <a:pPr>
              <a:buNone/>
            </a:pPr>
            <a:r>
              <a:rPr lang="en-US" sz="7400" dirty="0">
                <a:latin typeface="Calibri" charset="0"/>
                <a:ea typeface="Calibri" charset="0"/>
                <a:cs typeface="Calibri" charset="0"/>
              </a:rPr>
              <a:t> </a:t>
            </a:r>
            <a:r>
              <a:rPr lang="en-US" sz="7400" dirty="0" smtClean="0">
                <a:latin typeface="Calibri" charset="0"/>
                <a:ea typeface="Calibri" charset="0"/>
                <a:cs typeface="Calibri" charset="0"/>
              </a:rPr>
              <a:t>                                                                           </a:t>
            </a:r>
            <a:r>
              <a:rPr lang="en-US" sz="7400" dirty="0" err="1" smtClean="0">
                <a:latin typeface="Calibri" charset="0"/>
                <a:ea typeface="Calibri" charset="0"/>
                <a:cs typeface="Calibri" charset="0"/>
              </a:rPr>
              <a:t>Hb</a:t>
            </a:r>
            <a:r>
              <a:rPr lang="en-US" sz="7400" dirty="0" smtClean="0">
                <a:latin typeface="Calibri" charset="0"/>
                <a:ea typeface="Calibri" charset="0"/>
                <a:cs typeface="Calibri" charset="0"/>
              </a:rPr>
              <a:t> F : 2 % .	</a:t>
            </a:r>
          </a:p>
          <a:p>
            <a:r>
              <a:rPr lang="en-US" sz="7400" b="1" dirty="0">
                <a:latin typeface="Calibri" charset="0"/>
                <a:ea typeface="Calibri" charset="0"/>
                <a:cs typeface="Calibri" charset="0"/>
              </a:rPr>
              <a:t>Sickling </a:t>
            </a:r>
            <a:r>
              <a:rPr lang="en-US" sz="7400" b="1" dirty="0" smtClean="0">
                <a:latin typeface="Calibri" charset="0"/>
                <a:ea typeface="Calibri" charset="0"/>
                <a:cs typeface="Calibri" charset="0"/>
              </a:rPr>
              <a:t>Solubility </a:t>
            </a:r>
            <a:r>
              <a:rPr lang="en-US" sz="7400" b="1" dirty="0">
                <a:latin typeface="Calibri" charset="0"/>
                <a:ea typeface="Calibri" charset="0"/>
                <a:cs typeface="Calibri" charset="0"/>
              </a:rPr>
              <a:t>test: </a:t>
            </a:r>
            <a:r>
              <a:rPr lang="en-US" sz="7400" dirty="0">
                <a:latin typeface="Calibri" charset="0"/>
                <a:ea typeface="Calibri" charset="0"/>
                <a:cs typeface="Calibri" charset="0"/>
              </a:rPr>
              <a:t>precipitation of </a:t>
            </a:r>
            <a:r>
              <a:rPr lang="en-US" sz="7400" dirty="0" err="1">
                <a:latin typeface="Calibri" charset="0"/>
                <a:ea typeface="Calibri" charset="0"/>
                <a:cs typeface="Calibri" charset="0"/>
              </a:rPr>
              <a:t>Hb</a:t>
            </a:r>
            <a:r>
              <a:rPr lang="en-US" sz="7400" dirty="0">
                <a:latin typeface="Calibri" charset="0"/>
                <a:ea typeface="Calibri" charset="0"/>
                <a:cs typeface="Calibri" charset="0"/>
              </a:rPr>
              <a:t> S gives a turbid appearance .</a:t>
            </a:r>
          </a:p>
          <a:p>
            <a:pPr>
              <a:buNone/>
            </a:pPr>
            <a:r>
              <a:rPr lang="en-US" sz="7400" dirty="0">
                <a:latin typeface="Calibri" charset="0"/>
                <a:ea typeface="Calibri" charset="0"/>
                <a:cs typeface="Calibri" charset="0"/>
              </a:rPr>
              <a:t>    The parents of affected child will show sickle cell trait.</a:t>
            </a:r>
          </a:p>
          <a:p>
            <a:pPr lvl="7">
              <a:buNone/>
            </a:pPr>
            <a:endParaRPr lang="en-US" sz="7400" dirty="0" smtClean="0">
              <a:latin typeface="Calibri" charset="0"/>
              <a:ea typeface="Calibri" charset="0"/>
              <a:cs typeface="Calibri" charset="0"/>
            </a:endParaRPr>
          </a:p>
          <a:p>
            <a:pPr lvl="7">
              <a:buNone/>
            </a:pPr>
            <a:endParaRPr lang="en-US" sz="7400" dirty="0" smtClean="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38600" y="609600"/>
            <a:ext cx="4800600" cy="457200"/>
          </a:xfrm>
        </p:spPr>
        <p:txBody>
          <a:bodyPr>
            <a:noAutofit/>
          </a:bodyPr>
          <a:lstStyle/>
          <a:p>
            <a:pPr algn="ctr"/>
            <a:r>
              <a:rPr lang="en-US" sz="2800" dirty="0" smtClean="0"/>
              <a:t>Abnormal Hemoglobin Chain Structure</a:t>
            </a:r>
            <a:endParaRPr lang="en-US" sz="2800" dirty="0"/>
          </a:p>
        </p:txBody>
      </p:sp>
      <p:sp>
        <p:nvSpPr>
          <p:cNvPr id="2" name="Content Placeholder 1"/>
          <p:cNvSpPr>
            <a:spLocks noGrp="1"/>
          </p:cNvSpPr>
          <p:nvPr>
            <p:ph idx="1"/>
          </p:nvPr>
        </p:nvSpPr>
        <p:spPr>
          <a:xfrm>
            <a:off x="393405" y="1905000"/>
            <a:ext cx="8229600" cy="5486400"/>
          </a:xfrm>
        </p:spPr>
        <p:txBody>
          <a:bodyPr>
            <a:normAutofit/>
          </a:bodyPr>
          <a:lstStyle/>
          <a:p>
            <a:r>
              <a:rPr lang="en-US" sz="2400" dirty="0" smtClean="0"/>
              <a:t> </a:t>
            </a:r>
            <a:r>
              <a:rPr lang="en-US" sz="2400" dirty="0" err="1" smtClean="0">
                <a:latin typeface="Calibri" charset="0"/>
                <a:ea typeface="Calibri" charset="0"/>
                <a:cs typeface="Calibri" charset="0"/>
              </a:rPr>
              <a:t>Hb</a:t>
            </a:r>
            <a:r>
              <a:rPr lang="en-US" sz="2400" dirty="0" smtClean="0">
                <a:latin typeface="Calibri" charset="0"/>
                <a:ea typeface="Calibri" charset="0"/>
                <a:cs typeface="Calibri" charset="0"/>
              </a:rPr>
              <a:t> C disease ---may be associated with </a:t>
            </a:r>
            <a:r>
              <a:rPr lang="en-US" sz="2400" dirty="0" err="1" smtClean="0">
                <a:latin typeface="Calibri" charset="0"/>
                <a:ea typeface="Calibri" charset="0"/>
                <a:cs typeface="Calibri" charset="0"/>
              </a:rPr>
              <a:t>Hb</a:t>
            </a:r>
            <a:r>
              <a:rPr lang="en-US" sz="2400" dirty="0" smtClean="0">
                <a:latin typeface="Calibri" charset="0"/>
                <a:ea typeface="Calibri" charset="0"/>
                <a:cs typeface="Calibri" charset="0"/>
              </a:rPr>
              <a:t> S (</a:t>
            </a:r>
            <a:r>
              <a:rPr lang="en-US" sz="2400" dirty="0" err="1" smtClean="0">
                <a:latin typeface="Calibri" charset="0"/>
                <a:ea typeface="Calibri" charset="0"/>
                <a:cs typeface="Calibri" charset="0"/>
              </a:rPr>
              <a:t>Hb</a:t>
            </a:r>
            <a:r>
              <a:rPr lang="en-US" sz="2400" dirty="0" smtClean="0">
                <a:latin typeface="Calibri" charset="0"/>
                <a:ea typeface="Calibri" charset="0"/>
                <a:cs typeface="Calibri" charset="0"/>
              </a:rPr>
              <a:t> SC disease)</a:t>
            </a:r>
          </a:p>
          <a:p>
            <a:pPr>
              <a:buNone/>
            </a:pPr>
            <a:r>
              <a:rPr lang="en-US" sz="2400" dirty="0" smtClean="0">
                <a:latin typeface="Calibri" charset="0"/>
                <a:ea typeface="Calibri" charset="0"/>
                <a:cs typeface="Calibri" charset="0"/>
              </a:rPr>
              <a:t>     Increased likely hood of thrombosis with life threatening    </a:t>
            </a:r>
          </a:p>
          <a:p>
            <a:pPr>
              <a:buNone/>
            </a:pPr>
            <a:r>
              <a:rPr lang="en-US" sz="2400" dirty="0">
                <a:latin typeface="Calibri" charset="0"/>
                <a:ea typeface="Calibri" charset="0"/>
                <a:cs typeface="Calibri" charset="0"/>
              </a:rPr>
              <a:t> </a:t>
            </a:r>
            <a:r>
              <a:rPr lang="en-US" sz="2400" dirty="0" smtClean="0">
                <a:latin typeface="Calibri" charset="0"/>
                <a:ea typeface="Calibri" charset="0"/>
                <a:cs typeface="Calibri" charset="0"/>
              </a:rPr>
              <a:t>    episodes.</a:t>
            </a:r>
          </a:p>
          <a:p>
            <a:pPr>
              <a:buNone/>
            </a:pPr>
            <a:endParaRPr lang="en-US" sz="2400" dirty="0" smtClean="0">
              <a:latin typeface="Calibri" charset="0"/>
              <a:ea typeface="Calibri" charset="0"/>
              <a:cs typeface="Calibri" charset="0"/>
            </a:endParaRPr>
          </a:p>
          <a:p>
            <a:pPr lvl="0"/>
            <a:r>
              <a:rPr lang="en-US" sz="2400" dirty="0" smtClean="0">
                <a:latin typeface="Calibri" charset="0"/>
                <a:ea typeface="Calibri" charset="0"/>
                <a:cs typeface="Calibri" charset="0"/>
              </a:rPr>
              <a:t> </a:t>
            </a:r>
            <a:r>
              <a:rPr lang="en-US" sz="2400" dirty="0" err="1" smtClean="0">
                <a:latin typeface="Calibri" charset="0"/>
                <a:ea typeface="Calibri" charset="0"/>
                <a:cs typeface="Calibri" charset="0"/>
              </a:rPr>
              <a:t>Hb</a:t>
            </a:r>
            <a:r>
              <a:rPr lang="en-US" sz="2400" dirty="0" smtClean="0">
                <a:latin typeface="Calibri" charset="0"/>
                <a:ea typeface="Calibri" charset="0"/>
                <a:cs typeface="Calibri" charset="0"/>
              </a:rPr>
              <a:t> E  ---combined defects of Globin chain production and </a:t>
            </a:r>
          </a:p>
          <a:p>
            <a:pPr marL="0" lvl="0" indent="0">
              <a:buNone/>
            </a:pPr>
            <a:r>
              <a:rPr lang="en-US" sz="2400" dirty="0">
                <a:latin typeface="Calibri" charset="0"/>
                <a:ea typeface="Calibri" charset="0"/>
                <a:cs typeface="Calibri" charset="0"/>
              </a:rPr>
              <a:t> </a:t>
            </a:r>
            <a:r>
              <a:rPr lang="en-US" sz="2400" dirty="0" smtClean="0">
                <a:latin typeface="Calibri" charset="0"/>
                <a:ea typeface="Calibri" charset="0"/>
                <a:cs typeface="Calibri" charset="0"/>
              </a:rPr>
              <a:t>   structure. It is combination of β- thalassemia trait and Sickle </a:t>
            </a:r>
          </a:p>
          <a:p>
            <a:pPr marL="0" lvl="0" indent="0">
              <a:buNone/>
            </a:pPr>
            <a:r>
              <a:rPr lang="en-US" sz="2400" dirty="0">
                <a:latin typeface="Calibri" charset="0"/>
                <a:ea typeface="Calibri" charset="0"/>
                <a:cs typeface="Calibri" charset="0"/>
              </a:rPr>
              <a:t> </a:t>
            </a:r>
            <a:r>
              <a:rPr lang="en-US" sz="2400" dirty="0" smtClean="0">
                <a:latin typeface="Calibri" charset="0"/>
                <a:ea typeface="Calibri" charset="0"/>
                <a:cs typeface="Calibri" charset="0"/>
              </a:rPr>
              <a:t>   cell trait . </a:t>
            </a:r>
            <a:r>
              <a:rPr lang="en-US" dirty="0" smtClean="0">
                <a:latin typeface="Calibri" charset="0"/>
                <a:ea typeface="Calibri" charset="0"/>
                <a:cs typeface="Calibri" charset="0"/>
              </a:rPr>
              <a:t>    </a:t>
            </a:r>
            <a:endParaRPr lang="x-none" sz="24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81000" y="1447800"/>
            <a:ext cx="8458200" cy="25146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286000" y="0"/>
            <a:ext cx="6377940" cy="1293028"/>
          </a:xfrm>
        </p:spPr>
        <p:txBody>
          <a:bodyPr/>
          <a:lstStyle/>
          <a:p>
            <a:r>
              <a:rPr lang="en-US" dirty="0" smtClean="0"/>
              <a:t>              </a:t>
            </a:r>
            <a:r>
              <a:rPr lang="en-US" sz="3600" dirty="0" smtClean="0"/>
              <a:t>Genetic Carrier</a:t>
            </a:r>
            <a:endParaRPr lang="en-US" sz="3600" dirty="0"/>
          </a:p>
        </p:txBody>
      </p:sp>
      <p:sp>
        <p:nvSpPr>
          <p:cNvPr id="2" name="Content Placeholder 1"/>
          <p:cNvSpPr>
            <a:spLocks noGrp="1"/>
          </p:cNvSpPr>
          <p:nvPr>
            <p:ph idx="1"/>
          </p:nvPr>
        </p:nvSpPr>
        <p:spPr>
          <a:xfrm>
            <a:off x="533400" y="1312521"/>
            <a:ext cx="7955280" cy="4069080"/>
          </a:xfrm>
        </p:spPr>
        <p:txBody>
          <a:bodyPr/>
          <a:lstStyle/>
          <a:p>
            <a:endParaRPr lang="en-US" dirty="0" smtClean="0"/>
          </a:p>
          <a:p>
            <a:endParaRPr lang="en-US" dirty="0" smtClean="0"/>
          </a:p>
          <a:p>
            <a:pPr algn="ctr">
              <a:buNone/>
            </a:pPr>
            <a:r>
              <a:rPr lang="en-US" dirty="0" smtClean="0"/>
              <a:t>  </a:t>
            </a:r>
            <a:r>
              <a:rPr lang="en-US" sz="2400" dirty="0" smtClean="0">
                <a:latin typeface="Calibri" charset="0"/>
                <a:ea typeface="Calibri" charset="0"/>
                <a:cs typeface="Calibri" charset="0"/>
              </a:rPr>
              <a:t>A person who carries an allele without exhibiting its effects. Such an allele is usually recessive, but it may also be dominant and latent, with symptoms that do not appear until adulthood</a:t>
            </a:r>
            <a:endParaRPr lang="en-US" sz="24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6060" y="381000"/>
            <a:ext cx="6377940" cy="1293028"/>
          </a:xfrm>
        </p:spPr>
        <p:txBody>
          <a:bodyPr>
            <a:normAutofit fontScale="90000"/>
          </a:bodyPr>
          <a:lstStyle/>
          <a:p>
            <a:pPr algn="ctr"/>
            <a:r>
              <a:rPr lang="en-US" dirty="0" smtClean="0"/>
              <a:t/>
            </a:r>
            <a:br>
              <a:rPr lang="en-US" dirty="0" smtClean="0"/>
            </a:br>
            <a:r>
              <a:rPr lang="en-US" dirty="0" smtClean="0"/>
              <a:t>Who is a carrier of </a:t>
            </a:r>
            <a:r>
              <a:rPr lang="en-US" dirty="0" err="1" smtClean="0"/>
              <a:t>Thalessaemia</a:t>
            </a:r>
            <a:r>
              <a:rPr lang="en-US" dirty="0" smtClean="0"/>
              <a:t/>
            </a:r>
            <a:br>
              <a:rPr lang="en-US" dirty="0" smtClean="0"/>
            </a:br>
            <a:endParaRPr lang="en-US" dirty="0"/>
          </a:p>
        </p:txBody>
      </p:sp>
      <p:sp>
        <p:nvSpPr>
          <p:cNvPr id="2" name="Content Placeholder 1"/>
          <p:cNvSpPr>
            <a:spLocks noGrp="1"/>
          </p:cNvSpPr>
          <p:nvPr>
            <p:ph idx="1"/>
          </p:nvPr>
        </p:nvSpPr>
        <p:spPr/>
        <p:txBody>
          <a:bodyPr>
            <a:normAutofit/>
          </a:bodyPr>
          <a:lstStyle/>
          <a:p>
            <a:r>
              <a:rPr lang="en-US" sz="2400" b="1" dirty="0" smtClean="0">
                <a:solidFill>
                  <a:schemeClr val="accent3">
                    <a:lumMod val="75000"/>
                  </a:schemeClr>
                </a:solidFill>
                <a:latin typeface="Calibri" charset="0"/>
                <a:ea typeface="Calibri" charset="0"/>
                <a:cs typeface="Calibri" charset="0"/>
              </a:rPr>
              <a:t>The </a:t>
            </a:r>
            <a:r>
              <a:rPr lang="el-GR" sz="2400" b="1" dirty="0" smtClean="0">
                <a:solidFill>
                  <a:schemeClr val="accent3">
                    <a:lumMod val="75000"/>
                  </a:schemeClr>
                </a:solidFill>
                <a:latin typeface="Calibri" charset="0"/>
                <a:ea typeface="Calibri" charset="0"/>
                <a:cs typeface="Calibri" charset="0"/>
              </a:rPr>
              <a:t>β</a:t>
            </a:r>
            <a:r>
              <a:rPr lang="en-US" sz="2400" b="1" dirty="0" smtClean="0">
                <a:solidFill>
                  <a:schemeClr val="accent3">
                    <a:lumMod val="75000"/>
                  </a:schemeClr>
                </a:solidFill>
                <a:latin typeface="Calibri" charset="0"/>
                <a:ea typeface="Calibri" charset="0"/>
                <a:cs typeface="Calibri" charset="0"/>
              </a:rPr>
              <a:t> Thalassemia Trait is indicated by the following :</a:t>
            </a:r>
          </a:p>
          <a:p>
            <a:pPr>
              <a:buNone/>
            </a:pPr>
            <a:endParaRPr lang="en-US" sz="2400" dirty="0" smtClean="0">
              <a:latin typeface="Calibri" charset="0"/>
              <a:ea typeface="Calibri" charset="0"/>
              <a:cs typeface="Calibri" charset="0"/>
            </a:endParaRPr>
          </a:p>
          <a:p>
            <a:pPr lvl="0"/>
            <a:r>
              <a:rPr lang="en-US" sz="2400" dirty="0" smtClean="0">
                <a:latin typeface="Calibri" charset="0"/>
                <a:ea typeface="Calibri" charset="0"/>
                <a:cs typeface="Calibri" charset="0"/>
              </a:rPr>
              <a:t>Normal or slightly low Hemoglobin.</a:t>
            </a:r>
          </a:p>
          <a:p>
            <a:pPr lvl="0"/>
            <a:r>
              <a:rPr lang="en-US" sz="2400" dirty="0" smtClean="0">
                <a:latin typeface="Calibri" charset="0"/>
                <a:ea typeface="Calibri" charset="0"/>
                <a:cs typeface="Calibri" charset="0"/>
              </a:rPr>
              <a:t>Decreased mean cell volume (MCV)</a:t>
            </a:r>
          </a:p>
          <a:p>
            <a:pPr lvl="0"/>
            <a:r>
              <a:rPr lang="en-US" sz="2400" dirty="0" smtClean="0">
                <a:latin typeface="Calibri" charset="0"/>
                <a:ea typeface="Calibri" charset="0"/>
                <a:cs typeface="Calibri" charset="0"/>
              </a:rPr>
              <a:t>And/or reduced mean cell hemoglobin (MCH).</a:t>
            </a:r>
          </a:p>
          <a:p>
            <a:pPr lvl="0"/>
            <a:r>
              <a:rPr lang="en-US" sz="2400" dirty="0" smtClean="0">
                <a:latin typeface="Calibri" charset="0"/>
                <a:ea typeface="Calibri" charset="0"/>
                <a:cs typeface="Calibri" charset="0"/>
              </a:rPr>
              <a:t>Hemoglobin A2 Level  &gt;3.5% by Hemoglobin electrophoresis.</a:t>
            </a:r>
          </a:p>
          <a:p>
            <a:pPr lvl="0"/>
            <a:r>
              <a:rPr lang="en-US" sz="2400" dirty="0" err="1" smtClean="0">
                <a:latin typeface="Calibri" charset="0"/>
                <a:ea typeface="Calibri" charset="0"/>
                <a:cs typeface="Calibri" charset="0"/>
              </a:rPr>
              <a:t>Microcytic</a:t>
            </a:r>
            <a:r>
              <a:rPr lang="en-US" sz="2400" dirty="0" smtClean="0">
                <a:latin typeface="Calibri" charset="0"/>
                <a:ea typeface="Calibri" charset="0"/>
                <a:cs typeface="Calibri" charset="0"/>
              </a:rPr>
              <a:t> </a:t>
            </a:r>
            <a:r>
              <a:rPr lang="en-US" sz="2400" dirty="0" err="1" smtClean="0">
                <a:latin typeface="Calibri" charset="0"/>
                <a:ea typeface="Calibri" charset="0"/>
                <a:cs typeface="Calibri" charset="0"/>
              </a:rPr>
              <a:t>hypochromic</a:t>
            </a:r>
            <a:r>
              <a:rPr lang="en-US" sz="2400" dirty="0" smtClean="0">
                <a:latin typeface="Calibri" charset="0"/>
                <a:ea typeface="Calibri" charset="0"/>
                <a:cs typeface="Calibri" charset="0"/>
              </a:rPr>
              <a:t> picture.</a:t>
            </a:r>
          </a:p>
          <a:p>
            <a:endParaRPr lang="en-US" sz="24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2000"/>
                                        <p:tgtEl>
                                          <p:spTgt spid="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2000"/>
                                        <p:tgtEl>
                                          <p:spTgt spid="2">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2000"/>
                                        <p:tgtEl>
                                          <p:spTgt spid="2">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2000"/>
                                        <p:tgtEl>
                                          <p:spTgt spid="2">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2000"/>
                                        <p:tgtEl>
                                          <p:spTgt spid="2">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62200"/>
            <a:ext cx="8229600" cy="5638800"/>
          </a:xfrm>
        </p:spPr>
        <p:txBody>
          <a:bodyPr>
            <a:normAutofit/>
          </a:bodyPr>
          <a:lstStyle/>
          <a:p>
            <a:r>
              <a:rPr lang="en-US" sz="2400" dirty="0" smtClean="0">
                <a:latin typeface="Calibri" charset="0"/>
                <a:ea typeface="Calibri" charset="0"/>
                <a:cs typeface="Calibri" charset="0"/>
              </a:rPr>
              <a:t>This disorder manifests itself only when individual is homozygous for the disease Allele.</a:t>
            </a:r>
          </a:p>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The parents are generally unaffected healthy carriers .</a:t>
            </a:r>
          </a:p>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The offspring of an effected person will be healthy </a:t>
            </a:r>
            <a:r>
              <a:rPr lang="en-US" sz="2400" dirty="0" err="1" smtClean="0">
                <a:latin typeface="Calibri" charset="0"/>
                <a:ea typeface="Calibri" charset="0"/>
                <a:cs typeface="Calibri" charset="0"/>
              </a:rPr>
              <a:t>heterozygotes</a:t>
            </a:r>
            <a:r>
              <a:rPr lang="en-US" sz="2400" dirty="0" smtClean="0">
                <a:latin typeface="Calibri" charset="0"/>
                <a:ea typeface="Calibri" charset="0"/>
                <a:cs typeface="Calibri" charset="0"/>
              </a:rPr>
              <a:t> unless other parent is also a Carrier.</a:t>
            </a:r>
          </a:p>
          <a:p>
            <a:endParaRPr lang="en-US" sz="2400" dirty="0">
              <a:latin typeface="Calibri" charset="0"/>
              <a:ea typeface="Calibri" charset="0"/>
              <a:cs typeface="Calibri" charset="0"/>
            </a:endParaRPr>
          </a:p>
        </p:txBody>
      </p:sp>
      <p:sp>
        <p:nvSpPr>
          <p:cNvPr id="4" name="Title 3"/>
          <p:cNvSpPr>
            <a:spLocks noGrp="1"/>
          </p:cNvSpPr>
          <p:nvPr>
            <p:ph type="title"/>
          </p:nvPr>
        </p:nvSpPr>
        <p:spPr/>
        <p:txBody>
          <a:bodyPr>
            <a:normAutofit fontScale="90000"/>
          </a:bodyPr>
          <a:lstStyle/>
          <a:p>
            <a:pPr algn="ctr"/>
            <a:r>
              <a:rPr lang="en-US" sz="3600" dirty="0"/>
              <a:t>How will you interpret an </a:t>
            </a:r>
            <a:br>
              <a:rPr lang="en-US" sz="3600" dirty="0"/>
            </a:br>
            <a:r>
              <a:rPr lang="en-US" sz="3600" dirty="0"/>
              <a:t>Autosomal recessive disorder </a:t>
            </a:r>
            <a:r>
              <a:rPr lang="en-US" dirty="0"/>
              <a:t/>
            </a:r>
            <a:br>
              <a:rPr lang="en-US" dirty="0"/>
            </a:b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wipe(down)">
                                      <p:cBhvr>
                                        <p:cTn id="1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15962"/>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2800" dirty="0" smtClean="0"/>
              <a:t>Possible Future Child’s  faith</a:t>
            </a:r>
            <a:endParaRPr lang="en-US" sz="2800" dirty="0"/>
          </a:p>
        </p:txBody>
      </p:sp>
      <p:sp>
        <p:nvSpPr>
          <p:cNvPr id="2" name="Content Placeholder 1"/>
          <p:cNvSpPr>
            <a:spLocks noGrp="1"/>
          </p:cNvSpPr>
          <p:nvPr>
            <p:ph idx="1"/>
          </p:nvPr>
        </p:nvSpPr>
        <p:spPr>
          <a:solidFill>
            <a:schemeClr val="bg1"/>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a:lstStyle/>
          <a:p>
            <a:r>
              <a:rPr lang="en-US" u="sng" dirty="0" smtClean="0">
                <a:latin typeface="Calibri" charset="0"/>
                <a:ea typeface="Calibri" charset="0"/>
                <a:cs typeface="Calibri" charset="0"/>
              </a:rPr>
              <a:t>So when </a:t>
            </a:r>
            <a:r>
              <a:rPr lang="en-US" u="sng" dirty="0" smtClean="0">
                <a:solidFill>
                  <a:srgbClr val="FF0000"/>
                </a:solidFill>
                <a:latin typeface="Calibri" charset="0"/>
                <a:ea typeface="Calibri" charset="0"/>
                <a:cs typeface="Calibri" charset="0"/>
              </a:rPr>
              <a:t>Carrier</a:t>
            </a:r>
            <a:r>
              <a:rPr lang="en-US" u="sng" dirty="0" smtClean="0">
                <a:latin typeface="Calibri" charset="0"/>
                <a:ea typeface="Calibri" charset="0"/>
                <a:cs typeface="Calibri" charset="0"/>
              </a:rPr>
              <a:t>  marry a </a:t>
            </a:r>
            <a:r>
              <a:rPr lang="en-US" u="sng" dirty="0" smtClean="0">
                <a:solidFill>
                  <a:srgbClr val="FF0000"/>
                </a:solidFill>
                <a:latin typeface="Calibri" charset="0"/>
                <a:ea typeface="Calibri" charset="0"/>
                <a:cs typeface="Calibri" charset="0"/>
              </a:rPr>
              <a:t>Carrier</a:t>
            </a:r>
            <a:r>
              <a:rPr lang="en-US" u="sng" dirty="0" smtClean="0">
                <a:latin typeface="Calibri" charset="0"/>
                <a:ea typeface="Calibri" charset="0"/>
                <a:cs typeface="Calibri" charset="0"/>
              </a:rPr>
              <a:t>  ; the </a:t>
            </a:r>
            <a:r>
              <a:rPr lang="en-US" u="sng" dirty="0" smtClean="0">
                <a:solidFill>
                  <a:srgbClr val="FF0000"/>
                </a:solidFill>
                <a:latin typeface="Calibri" charset="0"/>
                <a:ea typeface="Calibri" charset="0"/>
                <a:cs typeface="Calibri" charset="0"/>
              </a:rPr>
              <a:t>offspring </a:t>
            </a:r>
            <a:r>
              <a:rPr lang="en-US" u="sng" dirty="0" smtClean="0">
                <a:latin typeface="Calibri" charset="0"/>
                <a:ea typeface="Calibri" charset="0"/>
                <a:cs typeface="Calibri" charset="0"/>
              </a:rPr>
              <a:t>could be either  of the following :</a:t>
            </a:r>
          </a:p>
          <a:p>
            <a:pPr>
              <a:buNone/>
            </a:pPr>
            <a:endParaRPr lang="en-US" dirty="0" smtClean="0">
              <a:latin typeface="Calibri" charset="0"/>
              <a:ea typeface="Calibri" charset="0"/>
              <a:cs typeface="Calibri" charset="0"/>
            </a:endParaRPr>
          </a:p>
          <a:p>
            <a:pPr lvl="0"/>
            <a:r>
              <a:rPr lang="en-US" dirty="0" smtClean="0">
                <a:solidFill>
                  <a:srgbClr val="FF0000"/>
                </a:solidFill>
                <a:latin typeface="Calibri" charset="0"/>
                <a:ea typeface="Calibri" charset="0"/>
                <a:cs typeface="Calibri" charset="0"/>
              </a:rPr>
              <a:t>homozygous and effected --25% chance </a:t>
            </a:r>
          </a:p>
          <a:p>
            <a:pPr lvl="0" algn="ctr">
              <a:buNone/>
            </a:pPr>
            <a:r>
              <a:rPr lang="en-US" sz="2000" dirty="0" smtClean="0">
                <a:solidFill>
                  <a:srgbClr val="FF0000"/>
                </a:solidFill>
                <a:latin typeface="Calibri" charset="0"/>
                <a:ea typeface="Calibri" charset="0"/>
                <a:cs typeface="Calibri" charset="0"/>
              </a:rPr>
              <a:t>( 1 in 4 chance )</a:t>
            </a:r>
          </a:p>
          <a:p>
            <a:pPr lvl="0" algn="ctr">
              <a:buNone/>
            </a:pPr>
            <a:endParaRPr lang="en-US" sz="2000" dirty="0" smtClean="0">
              <a:latin typeface="Calibri" charset="0"/>
              <a:ea typeface="Calibri" charset="0"/>
              <a:cs typeface="Calibri" charset="0"/>
            </a:endParaRPr>
          </a:p>
          <a:p>
            <a:pPr lvl="0"/>
            <a:r>
              <a:rPr lang="en-US" b="1" dirty="0" smtClean="0">
                <a:solidFill>
                  <a:schemeClr val="tx1"/>
                </a:solidFill>
                <a:latin typeface="Calibri" charset="0"/>
                <a:ea typeface="Calibri" charset="0"/>
                <a:cs typeface="Calibri" charset="0"/>
              </a:rPr>
              <a:t>A Carrier  ------ </a:t>
            </a:r>
            <a:r>
              <a:rPr lang="en-US" dirty="0" smtClean="0">
                <a:solidFill>
                  <a:schemeClr val="tx1"/>
                </a:solidFill>
                <a:latin typeface="Calibri" charset="0"/>
                <a:ea typeface="Calibri" charset="0"/>
                <a:cs typeface="Calibri" charset="0"/>
              </a:rPr>
              <a:t>50% chance </a:t>
            </a:r>
            <a:r>
              <a:rPr lang="en-US" dirty="0" smtClean="0">
                <a:latin typeface="Calibri" charset="0"/>
                <a:ea typeface="Calibri" charset="0"/>
                <a:cs typeface="Calibri" charset="0"/>
              </a:rPr>
              <a:t>.</a:t>
            </a:r>
            <a:endParaRPr lang="en-US" b="1" dirty="0" smtClean="0">
              <a:solidFill>
                <a:schemeClr val="accent3"/>
              </a:solidFill>
              <a:latin typeface="Calibri" charset="0"/>
              <a:ea typeface="Calibri" charset="0"/>
              <a:cs typeface="Calibri" charset="0"/>
            </a:endParaRPr>
          </a:p>
          <a:p>
            <a:pPr lvl="0">
              <a:buNone/>
            </a:pPr>
            <a:endParaRPr lang="en-US" dirty="0" smtClean="0">
              <a:latin typeface="Calibri" charset="0"/>
              <a:ea typeface="Calibri" charset="0"/>
              <a:cs typeface="Calibri" charset="0"/>
            </a:endParaRPr>
          </a:p>
          <a:p>
            <a:pPr lvl="0"/>
            <a:r>
              <a:rPr lang="en-US" b="1" dirty="0" smtClean="0">
                <a:solidFill>
                  <a:srgbClr val="00B050"/>
                </a:solidFill>
                <a:latin typeface="Calibri" charset="0"/>
                <a:ea typeface="Calibri" charset="0"/>
                <a:cs typeface="Calibri" charset="0"/>
              </a:rPr>
              <a:t>Genetically Normal ------ </a:t>
            </a:r>
            <a:r>
              <a:rPr lang="en-US" dirty="0" smtClean="0">
                <a:solidFill>
                  <a:srgbClr val="00B050"/>
                </a:solidFill>
                <a:latin typeface="Calibri" charset="0"/>
                <a:ea typeface="Calibri" charset="0"/>
                <a:cs typeface="Calibri" charset="0"/>
              </a:rPr>
              <a:t>25% chance .</a:t>
            </a:r>
            <a:endParaRPr lang="en-US" b="1" dirty="0" smtClean="0">
              <a:solidFill>
                <a:srgbClr val="00B050"/>
              </a:solidFill>
              <a:latin typeface="Calibri" charset="0"/>
              <a:ea typeface="Calibri" charset="0"/>
              <a:cs typeface="Calibri" charset="0"/>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bg/>
                                          </p:spTgt>
                                        </p:tgtEl>
                                        <p:attrNameLst>
                                          <p:attrName>style.visibility</p:attrName>
                                        </p:attrNameLst>
                                      </p:cBhvr>
                                      <p:to>
                                        <p:strVal val="visible"/>
                                      </p:to>
                                    </p:set>
                                    <p:animEffect transition="in" filter="fade">
                                      <p:cBhvr>
                                        <p:cTn id="13" dur="2000"/>
                                        <p:tgtEl>
                                          <p:spTgt spid="2">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2000"/>
                                        <p:tgtEl>
                                          <p:spTgt spid="2">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2000"/>
                                        <p:tgtEl>
                                          <p:spTgt spid="2">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2000"/>
                                        <p:tgtEl>
                                          <p:spTgt spid="2">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609600" y="1981200"/>
            <a:ext cx="7924800" cy="175260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Title 2"/>
          <p:cNvSpPr>
            <a:spLocks noGrp="1"/>
          </p:cNvSpPr>
          <p:nvPr>
            <p:ph type="title"/>
          </p:nvPr>
        </p:nvSpPr>
        <p:spPr>
          <a:xfrm>
            <a:off x="1371600" y="884238"/>
            <a:ext cx="8229600" cy="563562"/>
          </a:xfrm>
        </p:spPr>
        <p:txBody>
          <a:bodyPr>
            <a:normAutofit fontScale="90000"/>
          </a:bodyPr>
          <a:lstStyle/>
          <a:p>
            <a:pPr algn="ctr"/>
            <a:r>
              <a:rPr lang="en-US" dirty="0" smtClean="0"/>
              <a:t/>
            </a:r>
            <a:br>
              <a:rPr lang="en-US" dirty="0" smtClean="0"/>
            </a:br>
            <a:r>
              <a:rPr lang="en-US" dirty="0" smtClean="0"/>
              <a:t>Who is a viral Carrier</a:t>
            </a:r>
            <a:br>
              <a:rPr lang="en-US" dirty="0" smtClean="0"/>
            </a:br>
            <a:endParaRPr lang="en-US" dirty="0"/>
          </a:p>
        </p:txBody>
      </p:sp>
      <p:sp>
        <p:nvSpPr>
          <p:cNvPr id="2" name="Content Placeholder 1"/>
          <p:cNvSpPr>
            <a:spLocks noGrp="1"/>
          </p:cNvSpPr>
          <p:nvPr>
            <p:ph idx="1"/>
          </p:nvPr>
        </p:nvSpPr>
        <p:spPr>
          <a:xfrm>
            <a:off x="457200" y="1524002"/>
            <a:ext cx="8229600" cy="3047999"/>
          </a:xfrm>
        </p:spPr>
        <p:txBody>
          <a:bodyPr>
            <a:normAutofit/>
          </a:bodyPr>
          <a:lstStyle/>
          <a:p>
            <a:pPr>
              <a:buNone/>
            </a:pPr>
            <a:r>
              <a:rPr lang="en-US" dirty="0" smtClean="0"/>
              <a:t>  </a:t>
            </a:r>
          </a:p>
          <a:p>
            <a:pPr>
              <a:buNone/>
            </a:pPr>
            <a:endParaRPr lang="en-US" dirty="0" smtClean="0"/>
          </a:p>
          <a:p>
            <a:pPr>
              <a:buNone/>
            </a:pPr>
            <a:r>
              <a:rPr lang="en-US" dirty="0" smtClean="0"/>
              <a:t>  </a:t>
            </a:r>
            <a:r>
              <a:rPr lang="en-US" dirty="0" smtClean="0">
                <a:latin typeface="Calibri" charset="0"/>
                <a:ea typeface="Calibri" charset="0"/>
                <a:cs typeface="Calibri" charset="0"/>
              </a:rPr>
              <a:t>One who harbors disease organisms in his body without manifesting any symptoms, thus acting as a distributor of infection. </a:t>
            </a:r>
          </a:p>
          <a:p>
            <a:pPr>
              <a:buNone/>
            </a:pPr>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2000"/>
                                        <p:tgtEl>
                                          <p:spTgt spid="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2133600"/>
            <a:ext cx="8153400" cy="2590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Title 3"/>
          <p:cNvSpPr>
            <a:spLocks noGrp="1"/>
          </p:cNvSpPr>
          <p:nvPr>
            <p:ph type="title"/>
          </p:nvPr>
        </p:nvSpPr>
        <p:spPr>
          <a:xfrm>
            <a:off x="2971800" y="457200"/>
            <a:ext cx="6377940" cy="1293028"/>
          </a:xfrm>
        </p:spPr>
        <p:txBody>
          <a:bodyPr>
            <a:normAutofit fontScale="90000"/>
          </a:bodyPr>
          <a:lstStyle/>
          <a:p>
            <a:pPr algn="ctr"/>
            <a:r>
              <a:rPr lang="en-US" dirty="0" smtClean="0"/>
              <a:t/>
            </a:r>
            <a:br>
              <a:rPr lang="en-US" dirty="0" smtClean="0"/>
            </a:br>
            <a:r>
              <a:rPr lang="en-US" dirty="0" smtClean="0"/>
              <a:t>What is premarital counseling </a:t>
            </a:r>
            <a:br>
              <a:rPr lang="en-US" dirty="0" smtClean="0"/>
            </a:br>
            <a:endParaRPr lang="en-US" dirty="0"/>
          </a:p>
        </p:txBody>
      </p:sp>
      <p:sp>
        <p:nvSpPr>
          <p:cNvPr id="5" name="Content Placeholder 4"/>
          <p:cNvSpPr>
            <a:spLocks noGrp="1"/>
          </p:cNvSpPr>
          <p:nvPr>
            <p:ph idx="1"/>
          </p:nvPr>
        </p:nvSpPr>
        <p:spPr>
          <a:xfrm>
            <a:off x="457200" y="2057401"/>
            <a:ext cx="8229600" cy="3264091"/>
          </a:xfrm>
        </p:spPr>
        <p:txBody>
          <a:bodyPr>
            <a:normAutofit/>
          </a:bodyPr>
          <a:lstStyle/>
          <a:p>
            <a:pPr>
              <a:buNone/>
            </a:pPr>
            <a:r>
              <a:rPr lang="en-US" sz="2400" dirty="0" smtClean="0">
                <a:latin typeface="Calibri" charset="0"/>
                <a:ea typeface="Calibri" charset="0"/>
                <a:cs typeface="Calibri" charset="0"/>
              </a:rPr>
              <a:t>  </a:t>
            </a:r>
          </a:p>
          <a:p>
            <a:pPr>
              <a:buNone/>
            </a:pPr>
            <a:r>
              <a:rPr lang="en-US" sz="2400" dirty="0">
                <a:latin typeface="Calibri" charset="0"/>
                <a:ea typeface="Calibri" charset="0"/>
                <a:cs typeface="Calibri" charset="0"/>
              </a:rPr>
              <a:t> </a:t>
            </a:r>
            <a:r>
              <a:rPr lang="en-US" sz="2400" dirty="0" smtClean="0">
                <a:latin typeface="Calibri" charset="0"/>
                <a:ea typeface="Calibri" charset="0"/>
                <a:cs typeface="Calibri" charset="0"/>
              </a:rPr>
              <a:t>  Premarital </a:t>
            </a:r>
            <a:r>
              <a:rPr lang="en-US" sz="2400" dirty="0">
                <a:latin typeface="Calibri" charset="0"/>
                <a:ea typeface="Calibri" charset="0"/>
                <a:cs typeface="Calibri" charset="0"/>
              </a:rPr>
              <a:t>counseling is a type of </a:t>
            </a:r>
            <a:r>
              <a:rPr lang="en-US" sz="2400" dirty="0" smtClean="0">
                <a:latin typeface="Calibri" charset="0"/>
                <a:ea typeface="Calibri" charset="0"/>
                <a:cs typeface="Calibri" charset="0"/>
              </a:rPr>
              <a:t>family therapy </a:t>
            </a:r>
            <a:r>
              <a:rPr lang="en-US" sz="2400" dirty="0">
                <a:latin typeface="Calibri" charset="0"/>
                <a:ea typeface="Calibri" charset="0"/>
                <a:cs typeface="Calibri" charset="0"/>
              </a:rPr>
              <a:t>that helps couples prepare for marriage. Premarital counseling can help ensure that you and your partner have a strong, healthy </a:t>
            </a:r>
            <a:r>
              <a:rPr lang="en-US" sz="2400" dirty="0" smtClean="0">
                <a:latin typeface="Calibri" charset="0"/>
                <a:ea typeface="Calibri" charset="0"/>
                <a:cs typeface="Calibri" charset="0"/>
              </a:rPr>
              <a:t>relationship in addition to </a:t>
            </a:r>
            <a:r>
              <a:rPr lang="en-US" sz="2400" dirty="0">
                <a:latin typeface="Calibri" charset="0"/>
                <a:ea typeface="Calibri" charset="0"/>
                <a:cs typeface="Calibri" charset="0"/>
              </a:rPr>
              <a:t>giving you a better chance for a stable and satisfying marriage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1"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dissolv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1"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dissolve">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5"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0" y="304800"/>
            <a:ext cx="8229600" cy="914400"/>
          </a:xfrm>
        </p:spPr>
        <p:txBody>
          <a:bodyPr>
            <a:normAutofit/>
          </a:bodyPr>
          <a:lstStyle/>
          <a:p>
            <a:pPr algn="ctr"/>
            <a:r>
              <a:rPr lang="en-US" sz="4000" dirty="0" smtClean="0"/>
              <a:t>A Viral carrier’s fate</a:t>
            </a:r>
            <a:endParaRPr lang="en-US" sz="4000" dirty="0"/>
          </a:p>
        </p:txBody>
      </p:sp>
      <p:sp>
        <p:nvSpPr>
          <p:cNvPr id="2" name="Content Placeholder 1"/>
          <p:cNvSpPr>
            <a:spLocks noGrp="1"/>
          </p:cNvSpPr>
          <p:nvPr>
            <p:ph idx="1"/>
          </p:nvPr>
        </p:nvSpPr>
        <p:spPr>
          <a:xfrm>
            <a:off x="457200" y="1600200"/>
            <a:ext cx="7955280" cy="4069080"/>
          </a:xfrm>
        </p:spPr>
        <p:txBody>
          <a:bodyPr>
            <a:normAutofit/>
          </a:bodyPr>
          <a:lstStyle/>
          <a:p>
            <a:r>
              <a:rPr lang="en-US" sz="2400" dirty="0" smtClean="0">
                <a:latin typeface="Calibri" charset="0"/>
                <a:ea typeface="Calibri" charset="0"/>
                <a:cs typeface="Calibri" charset="0"/>
              </a:rPr>
              <a:t>HIV and Hepatitis B &amp; C viruses can remain dormant for months or even years in </a:t>
            </a:r>
            <a:r>
              <a:rPr lang="en-US" sz="2400" dirty="0" smtClean="0">
                <a:solidFill>
                  <a:srgbClr val="FF0000"/>
                </a:solidFill>
                <a:latin typeface="Calibri" charset="0"/>
                <a:ea typeface="Calibri" charset="0"/>
                <a:cs typeface="Calibri" charset="0"/>
              </a:rPr>
              <a:t>CARRIERS</a:t>
            </a:r>
            <a:r>
              <a:rPr lang="en-US" sz="2400" dirty="0" smtClean="0">
                <a:latin typeface="Calibri" charset="0"/>
                <a:ea typeface="Calibri" charset="0"/>
                <a:cs typeface="Calibri" charset="0"/>
              </a:rPr>
              <a:t> without showing any symptoms.</a:t>
            </a:r>
          </a:p>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With early diagnosis and treatment </a:t>
            </a:r>
            <a:r>
              <a:rPr lang="en-US" sz="2400" dirty="0" smtClean="0">
                <a:solidFill>
                  <a:srgbClr val="FF0000"/>
                </a:solidFill>
                <a:latin typeface="Calibri" charset="0"/>
                <a:ea typeface="Calibri" charset="0"/>
                <a:cs typeface="Calibri" charset="0"/>
              </a:rPr>
              <a:t>CARRIERS</a:t>
            </a:r>
            <a:r>
              <a:rPr lang="en-US" sz="2400" dirty="0" smtClean="0">
                <a:latin typeface="Calibri" charset="0"/>
                <a:ea typeface="Calibri" charset="0"/>
                <a:cs typeface="Calibri" charset="0"/>
              </a:rPr>
              <a:t> of HIV or hepatitis viruses can keep the symptoms under control and reduce the risk of serious complications.</a:t>
            </a:r>
          </a:p>
          <a:p>
            <a:endParaRPr lang="en-US" sz="24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2000"/>
                                        <p:tgtEl>
                                          <p:spTgt spid="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01502" y="152400"/>
            <a:ext cx="6377940" cy="1293028"/>
          </a:xfrm>
        </p:spPr>
        <p:txBody>
          <a:bodyPr>
            <a:normAutofit fontScale="90000"/>
          </a:bodyPr>
          <a:lstStyle/>
          <a:p>
            <a:pPr algn="ctr"/>
            <a:r>
              <a:rPr lang="en-US" dirty="0" smtClean="0"/>
              <a:t/>
            </a:r>
            <a:br>
              <a:rPr lang="en-US" dirty="0" smtClean="0"/>
            </a:br>
            <a:r>
              <a:rPr lang="en-US" dirty="0" smtClean="0"/>
              <a:t>Screening for HBV</a:t>
            </a:r>
            <a:br>
              <a:rPr lang="en-US" dirty="0" smtClean="0"/>
            </a:br>
            <a:r>
              <a:rPr lang="en-US" sz="2000" dirty="0" smtClean="0"/>
              <a:t> </a:t>
            </a:r>
            <a:br>
              <a:rPr lang="en-US" sz="2000" dirty="0" smtClean="0"/>
            </a:br>
            <a:endParaRPr lang="en-US" sz="2000" dirty="0"/>
          </a:p>
        </p:txBody>
      </p:sp>
      <p:sp>
        <p:nvSpPr>
          <p:cNvPr id="2" name="Content Placeholder 1"/>
          <p:cNvSpPr>
            <a:spLocks noGrp="1"/>
          </p:cNvSpPr>
          <p:nvPr>
            <p:ph idx="1"/>
          </p:nvPr>
        </p:nvSpPr>
        <p:spPr>
          <a:xfrm>
            <a:off x="609600" y="1676400"/>
            <a:ext cx="7955280" cy="4069080"/>
          </a:xfrm>
        </p:spPr>
        <p:txBody>
          <a:bodyPr>
            <a:normAutofit/>
          </a:bodyPr>
          <a:lstStyle/>
          <a:p>
            <a:pPr algn="ctr">
              <a:buNone/>
            </a:pPr>
            <a:r>
              <a:rPr lang="en-US" sz="2400" b="1" dirty="0" smtClean="0">
                <a:solidFill>
                  <a:schemeClr val="accent3"/>
                </a:solidFill>
                <a:latin typeface="Calibri" charset="0"/>
                <a:ea typeface="Calibri" charset="0"/>
                <a:cs typeface="Calibri" charset="0"/>
              </a:rPr>
              <a:t>Who is HBV Carrier </a:t>
            </a:r>
          </a:p>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Following an acute HBV infection , which may be sub-clinical,  5-10% of patients will not clear the Virus and will become carrier’s of </a:t>
            </a:r>
            <a:r>
              <a:rPr lang="en-US" sz="2400" dirty="0" err="1" smtClean="0">
                <a:latin typeface="Calibri" charset="0"/>
                <a:ea typeface="Calibri" charset="0"/>
                <a:cs typeface="Calibri" charset="0"/>
              </a:rPr>
              <a:t>Hbs</a:t>
            </a:r>
            <a:r>
              <a:rPr lang="en-US" sz="2400" dirty="0" smtClean="0">
                <a:latin typeface="Calibri" charset="0"/>
                <a:ea typeface="Calibri" charset="0"/>
                <a:cs typeface="Calibri" charset="0"/>
              </a:rPr>
              <a:t> Ag.</a:t>
            </a:r>
          </a:p>
          <a:p>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Carriers are usually discovered incidentally on blood Test either Pre marital examination or routine health check-up or blood Donation.</a:t>
            </a:r>
          </a:p>
          <a:p>
            <a:endParaRPr lang="en-US" sz="24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2000"/>
                                        <p:tgtEl>
                                          <p:spTgt spid="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2000"/>
                                        <p:tgtEl>
                                          <p:spTgt spid="2">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0" y="381000"/>
            <a:ext cx="8229600" cy="914400"/>
          </a:xfrm>
        </p:spPr>
        <p:txBody>
          <a:bodyPr>
            <a:normAutofit fontScale="90000"/>
          </a:bodyPr>
          <a:lstStyle/>
          <a:p>
            <a:pPr algn="ctr"/>
            <a:r>
              <a:rPr lang="en-US" dirty="0" smtClean="0"/>
              <a:t>          </a:t>
            </a:r>
            <a:br>
              <a:rPr lang="en-US" dirty="0" smtClean="0"/>
            </a:br>
            <a:r>
              <a:rPr lang="en-US" dirty="0" smtClean="0"/>
              <a:t>Screening for HCV</a:t>
            </a:r>
            <a:br>
              <a:rPr lang="en-US" dirty="0" smtClean="0"/>
            </a:br>
            <a:endParaRPr lang="en-US" dirty="0"/>
          </a:p>
        </p:txBody>
      </p:sp>
      <p:sp>
        <p:nvSpPr>
          <p:cNvPr id="2" name="Content Placeholder 1"/>
          <p:cNvSpPr>
            <a:spLocks noGrp="1"/>
          </p:cNvSpPr>
          <p:nvPr>
            <p:ph idx="1"/>
          </p:nvPr>
        </p:nvSpPr>
        <p:spPr>
          <a:xfrm>
            <a:off x="457200" y="1524000"/>
            <a:ext cx="7955280" cy="4069080"/>
          </a:xfrm>
        </p:spPr>
        <p:txBody>
          <a:bodyPr>
            <a:normAutofit/>
          </a:bodyPr>
          <a:lstStyle/>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70-90 % of cases found in post-transfusion cases.</a:t>
            </a:r>
          </a:p>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Again mostly found incidentally</a:t>
            </a:r>
          </a:p>
          <a:p>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Not easily spread through sexual –contact.</a:t>
            </a:r>
          </a:p>
          <a:p>
            <a:endParaRPr lang="en-US" sz="24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89860" y="152401"/>
            <a:ext cx="6377940" cy="1295400"/>
          </a:xfrm>
        </p:spPr>
        <p:txBody>
          <a:bodyPr>
            <a:normAutofit fontScale="90000"/>
          </a:bodyPr>
          <a:lstStyle/>
          <a:p>
            <a:pPr algn="ctr"/>
            <a:r>
              <a:rPr lang="en-US" dirty="0" smtClean="0"/>
              <a:t/>
            </a:r>
            <a:br>
              <a:rPr lang="en-US" dirty="0" smtClean="0"/>
            </a:br>
            <a:r>
              <a:rPr lang="en-US" dirty="0" smtClean="0"/>
              <a:t>Fate of HCV –Infection</a:t>
            </a:r>
            <a:br>
              <a:rPr lang="en-US" dirty="0" smtClean="0"/>
            </a:br>
            <a:endParaRPr lang="en-US" dirty="0"/>
          </a:p>
        </p:txBody>
      </p:sp>
      <p:sp>
        <p:nvSpPr>
          <p:cNvPr id="2" name="Content Placeholder 1"/>
          <p:cNvSpPr>
            <a:spLocks noGrp="1"/>
          </p:cNvSpPr>
          <p:nvPr>
            <p:ph idx="1"/>
          </p:nvPr>
        </p:nvSpPr>
        <p:spPr/>
        <p:txBody>
          <a:bodyPr>
            <a:normAutofit/>
          </a:bodyPr>
          <a:lstStyle/>
          <a:p>
            <a:pPr algn="ctr">
              <a:buNone/>
            </a:pPr>
            <a:r>
              <a:rPr lang="en-US" sz="2400" b="1" dirty="0" smtClean="0">
                <a:solidFill>
                  <a:schemeClr val="accent3"/>
                </a:solidFill>
                <a:latin typeface="Calibri" charset="0"/>
                <a:ea typeface="Calibri" charset="0"/>
                <a:cs typeface="Calibri" charset="0"/>
              </a:rPr>
              <a:t>No carrier state found </a:t>
            </a:r>
            <a:r>
              <a:rPr lang="en-US" sz="2400" dirty="0" smtClean="0">
                <a:solidFill>
                  <a:schemeClr val="accent3"/>
                </a:solidFill>
                <a:latin typeface="Calibri" charset="0"/>
                <a:ea typeface="Calibri" charset="0"/>
                <a:cs typeface="Calibri" charset="0"/>
              </a:rPr>
              <a:t>.</a:t>
            </a:r>
          </a:p>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Chronic liver disease --- 70-80 % of cases.</a:t>
            </a:r>
          </a:p>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Cirrhosis of Liver  -----  5% of cases.</a:t>
            </a:r>
          </a:p>
          <a:p>
            <a:pPr>
              <a:buNone/>
            </a:pPr>
            <a:endParaRPr lang="en-US" sz="2400" dirty="0" smtClean="0">
              <a:latin typeface="Calibri" charset="0"/>
              <a:ea typeface="Calibri" charset="0"/>
              <a:cs typeface="Calibri" charset="0"/>
            </a:endParaRPr>
          </a:p>
          <a:p>
            <a:r>
              <a:rPr lang="en-US" sz="2400" dirty="0" err="1" smtClean="0">
                <a:latin typeface="Calibri" charset="0"/>
                <a:ea typeface="Calibri" charset="0"/>
                <a:cs typeface="Calibri" charset="0"/>
              </a:rPr>
              <a:t>Hepatoma</a:t>
            </a:r>
            <a:r>
              <a:rPr lang="en-US" sz="2400" dirty="0" smtClean="0">
                <a:latin typeface="Calibri" charset="0"/>
                <a:ea typeface="Calibri" charset="0"/>
                <a:cs typeface="Calibri" charset="0"/>
              </a:rPr>
              <a:t> ------------ 15 % of cases</a:t>
            </a:r>
            <a:endParaRPr lang="en-US" sz="24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2000"/>
                                        <p:tgtEl>
                                          <p:spTgt spid="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2000"/>
                                        <p:tgtEl>
                                          <p:spTgt spid="2">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20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24200" y="230972"/>
            <a:ext cx="6377940" cy="1293028"/>
          </a:xfrm>
        </p:spPr>
        <p:txBody>
          <a:bodyPr>
            <a:normAutofit fontScale="90000"/>
          </a:bodyPr>
          <a:lstStyle/>
          <a:p>
            <a:pPr algn="ctr"/>
            <a:r>
              <a:rPr lang="en-US" dirty="0" smtClean="0"/>
              <a:t/>
            </a:r>
            <a:br>
              <a:rPr lang="en-US" dirty="0" smtClean="0"/>
            </a:br>
            <a:r>
              <a:rPr lang="en-US" dirty="0" smtClean="0"/>
              <a:t>Screening for HIV</a:t>
            </a:r>
            <a:br>
              <a:rPr lang="en-US" dirty="0" smtClean="0"/>
            </a:br>
            <a:endParaRPr lang="en-US" dirty="0"/>
          </a:p>
        </p:txBody>
      </p:sp>
      <p:sp>
        <p:nvSpPr>
          <p:cNvPr id="2" name="Content Placeholder 1"/>
          <p:cNvSpPr>
            <a:spLocks noGrp="1"/>
          </p:cNvSpPr>
          <p:nvPr>
            <p:ph idx="1"/>
          </p:nvPr>
        </p:nvSpPr>
        <p:spPr/>
        <p:txBody>
          <a:bodyPr>
            <a:noAutofit/>
          </a:bodyPr>
          <a:lstStyle/>
          <a:p>
            <a:r>
              <a:rPr lang="en-US" sz="2400" dirty="0" smtClean="0">
                <a:latin typeface="Calibri" charset="0"/>
                <a:ea typeface="Calibri" charset="0"/>
                <a:cs typeface="Calibri" charset="0"/>
              </a:rPr>
              <a:t>HIV is a Retrovirus infecting T-Helper cells bearing the CD4 receptors.</a:t>
            </a:r>
          </a:p>
          <a:p>
            <a:pPr marL="0" indent="0">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Transmission is sexual  --- 60-70% of cases.</a:t>
            </a:r>
          </a:p>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From mother to child ---- 90% of cases.</a:t>
            </a:r>
          </a:p>
          <a:p>
            <a:pPr>
              <a:buNone/>
            </a:pPr>
            <a:r>
              <a:rPr lang="en-US" sz="2400" dirty="0" smtClean="0">
                <a:latin typeface="Calibri" charset="0"/>
                <a:ea typeface="Calibri" charset="0"/>
                <a:cs typeface="Calibri" charset="0"/>
              </a:rPr>
              <a:t> </a:t>
            </a:r>
          </a:p>
          <a:p>
            <a:pPr>
              <a:buNone/>
            </a:pPr>
            <a:r>
              <a:rPr lang="en-US" sz="2400" b="1" dirty="0" smtClean="0">
                <a:latin typeface="Calibri" charset="0"/>
                <a:ea typeface="Calibri" charset="0"/>
                <a:cs typeface="Calibri" charset="0"/>
              </a:rPr>
              <a:t> </a:t>
            </a:r>
            <a:endParaRPr lang="en-US" sz="2400" dirty="0" smtClean="0">
              <a:latin typeface="Calibri" charset="0"/>
              <a:ea typeface="Calibri" charset="0"/>
              <a:cs typeface="Calibri" charset="0"/>
            </a:endParaRPr>
          </a:p>
          <a:p>
            <a:endParaRPr lang="en-US" sz="24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37460" y="304800"/>
            <a:ext cx="6377940" cy="1293028"/>
          </a:xfrm>
        </p:spPr>
        <p:txBody>
          <a:bodyPr>
            <a:normAutofit fontScale="90000"/>
          </a:bodyPr>
          <a:lstStyle/>
          <a:p>
            <a:pPr algn="ctr"/>
            <a:r>
              <a:rPr lang="en-US" dirty="0" smtClean="0"/>
              <a:t/>
            </a:r>
            <a:br>
              <a:rPr lang="en-US" dirty="0" smtClean="0"/>
            </a:br>
            <a:r>
              <a:rPr lang="en-US" dirty="0" smtClean="0"/>
              <a:t>FATE OF HIV-Antibodies</a:t>
            </a:r>
            <a:br>
              <a:rPr lang="en-US" dirty="0" smtClean="0"/>
            </a:br>
            <a:endParaRPr lang="en-US" dirty="0"/>
          </a:p>
        </p:txBody>
      </p:sp>
      <p:sp>
        <p:nvSpPr>
          <p:cNvPr id="2" name="Content Placeholder 1"/>
          <p:cNvSpPr>
            <a:spLocks noGrp="1"/>
          </p:cNvSpPr>
          <p:nvPr>
            <p:ph idx="1"/>
          </p:nvPr>
        </p:nvSpPr>
        <p:spPr>
          <a:xfrm>
            <a:off x="609600" y="1981200"/>
            <a:ext cx="7955280" cy="4069080"/>
          </a:xfrm>
        </p:spPr>
        <p:txBody>
          <a:bodyPr/>
          <a:lstStyle/>
          <a:p>
            <a:r>
              <a:rPr lang="en-US" dirty="0" smtClean="0">
                <a:latin typeface="Calibri" charset="0"/>
                <a:ea typeface="Calibri" charset="0"/>
                <a:cs typeface="Calibri" charset="0"/>
              </a:rPr>
              <a:t>Confirmed by Western blot Test.</a:t>
            </a:r>
          </a:p>
          <a:p>
            <a:pPr>
              <a:buNone/>
            </a:pPr>
            <a:endParaRPr lang="en-US" dirty="0" smtClean="0">
              <a:latin typeface="Calibri" charset="0"/>
              <a:ea typeface="Calibri" charset="0"/>
              <a:cs typeface="Calibri" charset="0"/>
            </a:endParaRPr>
          </a:p>
          <a:p>
            <a:r>
              <a:rPr lang="en-US" dirty="0" smtClean="0">
                <a:latin typeface="Calibri" charset="0"/>
                <a:ea typeface="Calibri" charset="0"/>
                <a:cs typeface="Calibri" charset="0"/>
              </a:rPr>
              <a:t>Presence of HIV-antibodies gives no indication about disease progression. After exposure to HIV –infected person it may take up to 3months to become positive.</a:t>
            </a:r>
          </a:p>
          <a:p>
            <a:pPr>
              <a:buNone/>
            </a:pPr>
            <a:endParaRPr lang="en-US" dirty="0" smtClean="0">
              <a:latin typeface="Calibri" charset="0"/>
              <a:ea typeface="Calibri" charset="0"/>
              <a:cs typeface="Calibri" charset="0"/>
            </a:endParaRPr>
          </a:p>
          <a:p>
            <a:r>
              <a:rPr lang="en-US" dirty="0" smtClean="0">
                <a:latin typeface="Calibri" charset="0"/>
                <a:ea typeface="Calibri" charset="0"/>
                <a:cs typeface="Calibri" charset="0"/>
              </a:rPr>
              <a:t>Consider repeating this test  if exposure may have occurred &lt; than 3 months prior to testing.</a:t>
            </a:r>
          </a:p>
          <a:p>
            <a:endParaRPr lang="en-US"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20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143000" y="2819400"/>
            <a:ext cx="6781800" cy="1143000"/>
          </a:xfrm>
          <a:prstGeom prst="round2Diag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5800" y="228600"/>
            <a:ext cx="8229600" cy="1600200"/>
          </a:xfrm>
        </p:spPr>
        <p:txBody>
          <a:bodyPr>
            <a:normAutofit/>
          </a:bodyPr>
          <a:lstStyle/>
          <a:p>
            <a:pPr algn="ctr"/>
            <a:r>
              <a:rPr lang="en-US" dirty="0" smtClean="0"/>
              <a:t/>
            </a:r>
            <a:br>
              <a:rPr lang="en-US" dirty="0" smtClean="0"/>
            </a:br>
            <a:r>
              <a:rPr lang="en-US" sz="3600" dirty="0" smtClean="0"/>
              <a:t>What will happen after the tests</a:t>
            </a:r>
            <a:endParaRPr lang="en-US" dirty="0"/>
          </a:p>
        </p:txBody>
      </p:sp>
      <p:sp>
        <p:nvSpPr>
          <p:cNvPr id="2" name="Content Placeholder 1"/>
          <p:cNvSpPr>
            <a:spLocks noGrp="1"/>
          </p:cNvSpPr>
          <p:nvPr>
            <p:ph idx="1"/>
          </p:nvPr>
        </p:nvSpPr>
        <p:spPr>
          <a:xfrm>
            <a:off x="457200" y="2133601"/>
            <a:ext cx="8229600" cy="3873691"/>
          </a:xfrm>
        </p:spPr>
        <p:txBody>
          <a:bodyPr>
            <a:normAutofit/>
          </a:bodyPr>
          <a:lstStyle/>
          <a:p>
            <a:pPr>
              <a:buNone/>
            </a:pPr>
            <a:endParaRPr lang="en-US" dirty="0" smtClean="0"/>
          </a:p>
          <a:p>
            <a:pPr>
              <a:buNone/>
            </a:pPr>
            <a:endParaRPr lang="en-US" sz="2800" dirty="0" smtClean="0"/>
          </a:p>
          <a:p>
            <a:pPr algn="ctr">
              <a:buNone/>
            </a:pPr>
            <a:r>
              <a:rPr lang="en-US" sz="3600" dirty="0" smtClean="0">
                <a:latin typeface="Calibri" charset="0"/>
                <a:ea typeface="Calibri" charset="0"/>
                <a:cs typeface="Calibri" charset="0"/>
              </a:rPr>
              <a:t>Consult your  Family Physician</a:t>
            </a:r>
            <a:r>
              <a:rPr lang="en-US" sz="2800" dirty="0" smtClean="0">
                <a:latin typeface="Calibri" charset="0"/>
                <a:ea typeface="Calibri" charset="0"/>
                <a:cs typeface="Calibri" charset="0"/>
              </a:rPr>
              <a:t/>
            </a:r>
            <a:br>
              <a:rPr lang="en-US" sz="2800" dirty="0" smtClean="0">
                <a:latin typeface="Calibri" charset="0"/>
                <a:ea typeface="Calibri" charset="0"/>
                <a:cs typeface="Calibri" charset="0"/>
              </a:rPr>
            </a:br>
            <a:endParaRPr lang="en-US" sz="2800" dirty="0" smtClean="0">
              <a:latin typeface="Calibri" charset="0"/>
              <a:ea typeface="Calibri" charset="0"/>
              <a:cs typeface="Calibri" charset="0"/>
            </a:endParaRPr>
          </a:p>
          <a:p>
            <a:pPr algn="ctr">
              <a:buNone/>
            </a:pPr>
            <a:endParaRPr lang="en-US" sz="2800" dirty="0" smtClean="0">
              <a:latin typeface="Calibri" charset="0"/>
              <a:ea typeface="Calibri" charset="0"/>
              <a:cs typeface="Calibri" charset="0"/>
            </a:endParaRPr>
          </a:p>
          <a:p>
            <a:pPr algn="ctr">
              <a:buNone/>
            </a:pPr>
            <a:r>
              <a:rPr lang="en-US" sz="2800" dirty="0" smtClean="0">
                <a:latin typeface="Calibri" charset="0"/>
                <a:ea typeface="Calibri" charset="0"/>
                <a:cs typeface="Calibri" charset="0"/>
              </a:rPr>
              <a:t>What steps a Family Physician should take   ?</a:t>
            </a:r>
            <a:endParaRPr lang="en-US" sz="28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2600" y="381000"/>
            <a:ext cx="8229600" cy="838200"/>
          </a:xfrm>
        </p:spPr>
        <p:txBody>
          <a:bodyPr>
            <a:normAutofit fontScale="90000"/>
          </a:bodyPr>
          <a:lstStyle/>
          <a:p>
            <a:pPr lvl="0" algn="ctr"/>
            <a:r>
              <a:rPr lang="en-US" sz="3100" dirty="0" smtClean="0"/>
              <a:t/>
            </a:r>
            <a:br>
              <a:rPr lang="en-US" sz="3100" dirty="0" smtClean="0"/>
            </a:br>
            <a:r>
              <a:rPr lang="en-US" sz="3100" dirty="0" smtClean="0"/>
              <a:t>In case of carrier for </a:t>
            </a:r>
            <a:r>
              <a:rPr lang="en-US" sz="3100" dirty="0" err="1" smtClean="0">
                <a:solidFill>
                  <a:srgbClr val="FF0000"/>
                </a:solidFill>
              </a:rPr>
              <a:t>hemoglobinipathies</a:t>
            </a:r>
            <a:r>
              <a:rPr lang="en-US" sz="3100" dirty="0" smtClean="0">
                <a:solidFill>
                  <a:srgbClr val="FF0000"/>
                </a:solidFill>
              </a:rPr>
              <a:t>:</a:t>
            </a:r>
            <a:r>
              <a:rPr lang="en-US" dirty="0" smtClean="0">
                <a:solidFill>
                  <a:srgbClr val="FF0000"/>
                </a:solidFill>
              </a:rPr>
              <a:t/>
            </a:r>
            <a:br>
              <a:rPr lang="en-US" dirty="0" smtClean="0">
                <a:solidFill>
                  <a:srgbClr val="FF0000"/>
                </a:solidFill>
              </a:rPr>
            </a:br>
            <a:endParaRPr lang="en-US" dirty="0"/>
          </a:p>
        </p:txBody>
      </p:sp>
      <p:sp>
        <p:nvSpPr>
          <p:cNvPr id="2" name="Content Placeholder 1"/>
          <p:cNvSpPr>
            <a:spLocks noGrp="1"/>
          </p:cNvSpPr>
          <p:nvPr>
            <p:ph idx="1"/>
          </p:nvPr>
        </p:nvSpPr>
        <p:spPr/>
        <p:txBody>
          <a:bodyPr>
            <a:normAutofit/>
          </a:bodyPr>
          <a:lstStyle/>
          <a:p>
            <a:r>
              <a:rPr lang="en-US" sz="2400" dirty="0" smtClean="0">
                <a:latin typeface="Calibri" charset="0"/>
                <a:ea typeface="Calibri" charset="0"/>
                <a:cs typeface="Calibri" charset="0"/>
              </a:rPr>
              <a:t>The  future couple should be advised that after marriage your children could suffer from Sickle Cell anemia or Thalassemia.</a:t>
            </a:r>
          </a:p>
          <a:p>
            <a:pPr marL="0" indent="0">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The physician will not issue the premarital fitness certificate.</a:t>
            </a:r>
          </a:p>
          <a:p>
            <a:pPr marL="0" indent="0">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The decision will be for the future couple whether to go ahead with the marriage or not.</a:t>
            </a:r>
          </a:p>
          <a:p>
            <a:endParaRPr lang="en-US" sz="24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1"/>
            <a:ext cx="8229600" cy="5626291"/>
          </a:xfrm>
        </p:spPr>
        <p:txBody>
          <a:bodyPr/>
          <a:lstStyle/>
          <a:p>
            <a:pPr lvl="0"/>
            <a:endParaRPr lang="en-US" dirty="0" smtClean="0"/>
          </a:p>
          <a:p>
            <a:pPr lvl="0" algn="r">
              <a:buNone/>
            </a:pPr>
            <a:r>
              <a:rPr lang="en-US" dirty="0" smtClean="0"/>
              <a:t>  </a:t>
            </a:r>
            <a:r>
              <a:rPr lang="en-US" sz="2400" dirty="0" smtClean="0"/>
              <a:t>IN CASE OF INFECTION WITH</a:t>
            </a:r>
          </a:p>
          <a:p>
            <a:pPr lvl="0" algn="r">
              <a:buNone/>
            </a:pPr>
            <a:r>
              <a:rPr lang="en-US" sz="2400" dirty="0" smtClean="0"/>
              <a:t> </a:t>
            </a:r>
            <a:r>
              <a:rPr lang="en-US" sz="2400" dirty="0" smtClean="0">
                <a:solidFill>
                  <a:srgbClr val="FF0000"/>
                </a:solidFill>
              </a:rPr>
              <a:t>HIV OR HEPATITS VIRUSES:</a:t>
            </a:r>
          </a:p>
          <a:p>
            <a:pPr lvl="0">
              <a:buNone/>
            </a:pPr>
            <a:endParaRPr lang="en-US" b="1" dirty="0" smtClean="0">
              <a:solidFill>
                <a:srgbClr val="FF0000"/>
              </a:solidFill>
            </a:endParaRPr>
          </a:p>
          <a:p>
            <a:r>
              <a:rPr lang="en-US" dirty="0" smtClean="0">
                <a:latin typeface="Calibri" charset="0"/>
                <a:ea typeface="Calibri" charset="0"/>
                <a:cs typeface="Calibri" charset="0"/>
              </a:rPr>
              <a:t>The physician will repeat the test before confirming the diagnosis.</a:t>
            </a:r>
          </a:p>
          <a:p>
            <a:pPr marL="0" indent="0">
              <a:buNone/>
            </a:pPr>
            <a:endParaRPr lang="en-US" dirty="0" smtClean="0">
              <a:latin typeface="Calibri" charset="0"/>
              <a:ea typeface="Calibri" charset="0"/>
              <a:cs typeface="Calibri" charset="0"/>
            </a:endParaRPr>
          </a:p>
          <a:p>
            <a:r>
              <a:rPr lang="en-US" dirty="0" smtClean="0">
                <a:latin typeface="Calibri" charset="0"/>
                <a:ea typeface="Calibri" charset="0"/>
                <a:cs typeface="Calibri" charset="0"/>
              </a:rPr>
              <a:t>If still positive ; will not issue premarital fitness certificate.</a:t>
            </a:r>
          </a:p>
          <a:p>
            <a:pPr marL="0" indent="0">
              <a:buNone/>
            </a:pPr>
            <a:endParaRPr lang="en-US" dirty="0" smtClean="0">
              <a:latin typeface="Calibri" charset="0"/>
              <a:ea typeface="Calibri" charset="0"/>
              <a:cs typeface="Calibri" charset="0"/>
            </a:endParaRPr>
          </a:p>
          <a:p>
            <a:r>
              <a:rPr lang="en-US" dirty="0" smtClean="0">
                <a:latin typeface="Calibri" charset="0"/>
                <a:ea typeface="Calibri" charset="0"/>
                <a:cs typeface="Calibri" charset="0"/>
              </a:rPr>
              <a:t>HIV &amp; HCV Positive are encouraged to avoid marriage– as there is much higher chance to transmit  infection to your future spouse.</a:t>
            </a:r>
          </a:p>
          <a:p>
            <a:endParaRPr lang="en-US"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2000"/>
                                        <p:tgtEl>
                                          <p:spTgt spid="2">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2000"/>
                                        <p:tgtEl>
                                          <p:spTgt spid="2">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fade">
                                      <p:cBhvr>
                                        <p:cTn id="21"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774509"/>
            <a:ext cx="8229600" cy="5473891"/>
          </a:xfrm>
        </p:spPr>
        <p:txBody>
          <a:bodyPr>
            <a:normAutofit/>
          </a:bodyPr>
          <a:lstStyle/>
          <a:p>
            <a:pPr>
              <a:buNone/>
            </a:pPr>
            <a:endParaRPr lang="en-US" sz="2400" dirty="0" smtClean="0">
              <a:latin typeface="Calibri" charset="0"/>
              <a:ea typeface="Calibri" charset="0"/>
              <a:cs typeface="Calibri" charset="0"/>
            </a:endParaRPr>
          </a:p>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In HBV Carriers , the healthy partner is advised to be vaccinated.</a:t>
            </a:r>
          </a:p>
          <a:p>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The HIV ,HCV patient will be informed and  referred to a Specialty Clinic for Follow-up.</a:t>
            </a:r>
          </a:p>
          <a:p>
            <a:pPr>
              <a:buNone/>
            </a:pPr>
            <a:endParaRPr lang="en-US" sz="2400" dirty="0" smtClean="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0" y="381000"/>
            <a:ext cx="6377940" cy="1293028"/>
          </a:xfrm>
        </p:spPr>
        <p:txBody>
          <a:bodyPr>
            <a:normAutofit fontScale="90000"/>
          </a:bodyPr>
          <a:lstStyle/>
          <a:p>
            <a:pPr algn="ctr"/>
            <a:r>
              <a:rPr lang="en-US" dirty="0" smtClean="0"/>
              <a:t/>
            </a:r>
            <a:br>
              <a:rPr lang="en-US" dirty="0" smtClean="0"/>
            </a:br>
            <a:r>
              <a:rPr lang="en-US" sz="3100" dirty="0" smtClean="0"/>
              <a:t/>
            </a:r>
            <a:br>
              <a:rPr lang="en-US" sz="3100" dirty="0" smtClean="0"/>
            </a:br>
            <a:r>
              <a:rPr lang="en-US" dirty="0" smtClean="0"/>
              <a:t>pre marital screening program </a:t>
            </a:r>
            <a:br>
              <a:rPr lang="en-US" dirty="0" smtClean="0"/>
            </a:br>
            <a:r>
              <a:rPr lang="en-US" dirty="0" smtClean="0"/>
              <a:t> </a:t>
            </a:r>
            <a:br>
              <a:rPr lang="en-US" dirty="0" smtClean="0"/>
            </a:br>
            <a:endParaRPr lang="x-none" dirty="0"/>
          </a:p>
        </p:txBody>
      </p:sp>
      <p:sp>
        <p:nvSpPr>
          <p:cNvPr id="5" name="Content Placeholder 4"/>
          <p:cNvSpPr>
            <a:spLocks noGrp="1"/>
          </p:cNvSpPr>
          <p:nvPr>
            <p:ph idx="1"/>
          </p:nvPr>
        </p:nvSpPr>
        <p:spPr>
          <a:xfrm>
            <a:off x="304800" y="1447800"/>
            <a:ext cx="8229600" cy="4788091"/>
          </a:xfrm>
        </p:spPr>
        <p:txBody>
          <a:bodyPr>
            <a:noAutofit/>
          </a:bodyPr>
          <a:lstStyle/>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Genetic disorders particularly Hemoglobin disorders are common in Saudi Arabia.</a:t>
            </a:r>
          </a:p>
          <a:p>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In 2004 the Saudi Ministry of Health implemented a mandatory premarital screening program to decrease the incidence of these genetic disorders in future generations.</a:t>
            </a:r>
          </a:p>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In 2008 this test was updated to include mandatory screening for HBV , HCV and HIV.</a:t>
            </a:r>
          </a:p>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This new program was named “ program of healthy marriage”.</a:t>
            </a:r>
          </a:p>
          <a:p>
            <a:endParaRPr lang="en-US" sz="2400" dirty="0" smtClean="0">
              <a:latin typeface="Calibri" charset="0"/>
              <a:ea typeface="Calibri" charset="0"/>
              <a:cs typeface="Calibri" charset="0"/>
            </a:endParaRPr>
          </a:p>
          <a:p>
            <a:pPr>
              <a:buNone/>
            </a:pPr>
            <a:endParaRPr lang="en-US" sz="2400" dirty="0" smtClean="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20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20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2000"/>
                                        <p:tgtEl>
                                          <p:spTgt spid="5">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95600" y="457200"/>
            <a:ext cx="6377940" cy="1293028"/>
          </a:xfrm>
        </p:spPr>
        <p:txBody>
          <a:bodyPr>
            <a:normAutofit/>
          </a:bodyPr>
          <a:lstStyle/>
          <a:p>
            <a:pPr algn="ctr"/>
            <a:r>
              <a:rPr lang="en-US" sz="3200" dirty="0" smtClean="0"/>
              <a:t>What Ethical issues can arise</a:t>
            </a:r>
            <a:endParaRPr lang="en-US" sz="3200" dirty="0"/>
          </a:p>
        </p:txBody>
      </p:sp>
      <p:sp>
        <p:nvSpPr>
          <p:cNvPr id="2" name="Content Placeholder 1"/>
          <p:cNvSpPr>
            <a:spLocks noGrp="1"/>
          </p:cNvSpPr>
          <p:nvPr>
            <p:ph idx="1"/>
          </p:nvPr>
        </p:nvSpPr>
        <p:spPr>
          <a:xfrm>
            <a:off x="381000" y="1371600"/>
            <a:ext cx="7955280" cy="4069080"/>
          </a:xfrm>
        </p:spPr>
        <p:txBody>
          <a:bodyPr>
            <a:normAutofit/>
          </a:bodyPr>
          <a:lstStyle/>
          <a:p>
            <a:endParaRPr lang="en-US" dirty="0" smtClean="0"/>
          </a:p>
          <a:p>
            <a:pPr>
              <a:buNone/>
            </a:pPr>
            <a:endParaRPr lang="en-US" dirty="0" smtClean="0"/>
          </a:p>
          <a:p>
            <a:r>
              <a:rPr lang="en-US" dirty="0" smtClean="0">
                <a:latin typeface="Calibri" charset="0"/>
                <a:ea typeface="Calibri" charset="0"/>
                <a:cs typeface="Calibri" charset="0"/>
              </a:rPr>
              <a:t>usually  premarital screening comes too late for couples to change their opinions ABOUT marriage.</a:t>
            </a:r>
          </a:p>
          <a:p>
            <a:endParaRPr lang="en-US" dirty="0" smtClean="0">
              <a:latin typeface="Calibri" charset="0"/>
              <a:ea typeface="Calibri" charset="0"/>
              <a:cs typeface="Calibri" charset="0"/>
            </a:endParaRPr>
          </a:p>
          <a:p>
            <a:r>
              <a:rPr lang="en-US" dirty="0" smtClean="0">
                <a:latin typeface="Calibri" charset="0"/>
                <a:ea typeface="Calibri" charset="0"/>
                <a:cs typeface="Calibri" charset="0"/>
              </a:rPr>
              <a:t>By this time they are already committed for this relationship. </a:t>
            </a:r>
          </a:p>
          <a:p>
            <a:endParaRPr lang="en-US"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1"/>
            <a:ext cx="8229600" cy="4940492"/>
          </a:xfrm>
          <a:solidFill>
            <a:schemeClr val="accent3">
              <a:lumMod val="20000"/>
              <a:lumOff val="80000"/>
            </a:schemeClr>
          </a:solidFill>
        </p:spPr>
        <p:txBody>
          <a:bodyPr/>
          <a:lstStyle/>
          <a:p>
            <a:endParaRPr lang="en-US" dirty="0" smtClean="0"/>
          </a:p>
          <a:p>
            <a:endParaRPr lang="en-US" dirty="0" smtClean="0"/>
          </a:p>
          <a:p>
            <a:r>
              <a:rPr lang="en-US" b="1" dirty="0" smtClean="0"/>
              <a:t>Which Spouse would be affected the Most ?</a:t>
            </a:r>
          </a:p>
          <a:p>
            <a:pPr>
              <a:buNone/>
            </a:pPr>
            <a:endParaRPr lang="en-US" dirty="0" smtClean="0"/>
          </a:p>
          <a:p>
            <a:pPr>
              <a:buNone/>
            </a:pPr>
            <a:endParaRPr lang="en-US" dirty="0" smtClean="0"/>
          </a:p>
          <a:p>
            <a:pPr algn="ctr">
              <a:buNone/>
            </a:pPr>
            <a:r>
              <a:rPr lang="en-US" dirty="0" smtClean="0"/>
              <a:t>Male </a:t>
            </a:r>
          </a:p>
          <a:p>
            <a:pPr algn="ctr">
              <a:buNone/>
            </a:pPr>
            <a:endParaRPr lang="en-US" dirty="0" smtClean="0"/>
          </a:p>
          <a:p>
            <a:pPr algn="ctr">
              <a:buNone/>
            </a:pPr>
            <a:r>
              <a:rPr lang="en-US" dirty="0" smtClean="0"/>
              <a:t>Female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5999"/>
            <a:ext cx="7620000" cy="1600201"/>
          </a:xfrm>
        </p:spPr>
        <p:style>
          <a:lnRef idx="0">
            <a:schemeClr val="accent3"/>
          </a:lnRef>
          <a:fillRef idx="3">
            <a:schemeClr val="accent3"/>
          </a:fillRef>
          <a:effectRef idx="3">
            <a:schemeClr val="accent3"/>
          </a:effectRef>
          <a:fontRef idx="minor">
            <a:schemeClr val="lt1"/>
          </a:fontRef>
        </p:style>
        <p:txBody>
          <a:bodyPr>
            <a:noAutofit/>
          </a:bodyPr>
          <a:lstStyle/>
          <a:p>
            <a:pPr algn="ctr">
              <a:buNone/>
            </a:pPr>
            <a:endParaRPr lang="en-US" sz="2800" dirty="0" smtClean="0"/>
          </a:p>
          <a:p>
            <a:pPr algn="ctr">
              <a:buNone/>
            </a:pPr>
            <a:r>
              <a:rPr lang="en-US" sz="2800" b="1" dirty="0" smtClean="0">
                <a:solidFill>
                  <a:schemeClr val="tx1"/>
                </a:solidFill>
              </a:rPr>
              <a:t>Is it a stigma  or dilemma  for female?</a:t>
            </a:r>
            <a:endParaRPr lang="en-US" sz="2800"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96509" y="304800"/>
            <a:ext cx="6377940" cy="1293028"/>
          </a:xfrm>
        </p:spPr>
        <p:txBody>
          <a:bodyPr>
            <a:normAutofit fontScale="90000"/>
          </a:bodyPr>
          <a:lstStyle/>
          <a:p>
            <a:r>
              <a:rPr lang="en-US" dirty="0" smtClean="0"/>
              <a:t/>
            </a:r>
            <a:br>
              <a:rPr lang="en-US" dirty="0" smtClean="0"/>
            </a:br>
            <a:r>
              <a:rPr lang="en-US" dirty="0" smtClean="0"/>
              <a:t>A TABOO FOR  FEMALE  </a:t>
            </a:r>
            <a:br>
              <a:rPr lang="en-US" dirty="0" smtClean="0"/>
            </a:br>
            <a:endParaRPr lang="en-US" dirty="0"/>
          </a:p>
        </p:txBody>
      </p:sp>
      <p:sp>
        <p:nvSpPr>
          <p:cNvPr id="2" name="Content Placeholder 1"/>
          <p:cNvSpPr>
            <a:spLocks noGrp="1"/>
          </p:cNvSpPr>
          <p:nvPr>
            <p:ph idx="1"/>
          </p:nvPr>
        </p:nvSpPr>
        <p:spPr>
          <a:xfrm>
            <a:off x="457200" y="1143000"/>
            <a:ext cx="7955280" cy="4069080"/>
          </a:xfrm>
        </p:spPr>
        <p:txBody>
          <a:bodyPr>
            <a:normAutofit/>
          </a:bodyPr>
          <a:lstStyle/>
          <a:p>
            <a:endParaRPr lang="en-US" sz="2400" dirty="0" smtClean="0">
              <a:latin typeface="Calibri" charset="0"/>
              <a:ea typeface="Calibri" charset="0"/>
              <a:cs typeface="Calibri" charset="0"/>
            </a:endParaRPr>
          </a:p>
          <a:p>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Rejecting marriage on these ground may effect her Social Life .</a:t>
            </a:r>
          </a:p>
          <a:p>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Sometimes this stigma may prevent her from </a:t>
            </a:r>
          </a:p>
          <a:p>
            <a:pPr>
              <a:buNone/>
            </a:pPr>
            <a:r>
              <a:rPr lang="en-US" sz="2400" dirty="0" smtClean="0">
                <a:latin typeface="Calibri" charset="0"/>
                <a:ea typeface="Calibri" charset="0"/>
                <a:cs typeface="Calibri" charset="0"/>
              </a:rPr>
              <a:t>   ever getting Married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381000"/>
            <a:ext cx="6377940" cy="1293028"/>
          </a:xfrm>
        </p:spPr>
        <p:txBody>
          <a:bodyPr>
            <a:normAutofit fontScale="90000"/>
          </a:bodyPr>
          <a:lstStyle/>
          <a:p>
            <a:pPr algn="ctr"/>
            <a:r>
              <a:rPr lang="en-US" dirty="0" smtClean="0"/>
              <a:t/>
            </a:r>
            <a:br>
              <a:rPr lang="en-US" dirty="0" smtClean="0"/>
            </a:br>
            <a:r>
              <a:rPr lang="en-US" dirty="0" smtClean="0"/>
              <a:t>STIGMA FOR  MALE  or FEMALE</a:t>
            </a:r>
            <a:br>
              <a:rPr lang="en-US" dirty="0" smtClean="0"/>
            </a:br>
            <a:endParaRPr lang="en-US" dirty="0"/>
          </a:p>
        </p:txBody>
      </p:sp>
      <p:sp>
        <p:nvSpPr>
          <p:cNvPr id="2" name="Content Placeholder 1"/>
          <p:cNvSpPr>
            <a:spLocks noGrp="1"/>
          </p:cNvSpPr>
          <p:nvPr>
            <p:ph idx="1"/>
          </p:nvPr>
        </p:nvSpPr>
        <p:spPr>
          <a:xfrm>
            <a:off x="594360" y="1600200"/>
            <a:ext cx="7955280" cy="4663440"/>
          </a:xfrm>
        </p:spPr>
        <p:txBody>
          <a:bodyPr/>
          <a:lstStyle/>
          <a:p>
            <a:endParaRPr lang="en-US" dirty="0" smtClean="0">
              <a:latin typeface="Calibri" charset="0"/>
              <a:ea typeface="Calibri" charset="0"/>
              <a:cs typeface="Calibri" charset="0"/>
            </a:endParaRPr>
          </a:p>
          <a:p>
            <a:endParaRPr lang="en-US" dirty="0" smtClean="0">
              <a:latin typeface="Calibri" charset="0"/>
              <a:ea typeface="Calibri" charset="0"/>
              <a:cs typeface="Calibri" charset="0"/>
            </a:endParaRPr>
          </a:p>
          <a:p>
            <a:r>
              <a:rPr lang="en-US" dirty="0" smtClean="0">
                <a:latin typeface="Calibri" charset="0"/>
                <a:ea typeface="Calibri" charset="0"/>
                <a:cs typeface="Calibri" charset="0"/>
              </a:rPr>
              <a:t>HIV-testing also has far-reaching social impact especially when someone is planning to marry.</a:t>
            </a:r>
          </a:p>
          <a:p>
            <a:pPr>
              <a:buNone/>
            </a:pPr>
            <a:endParaRPr lang="en-US" dirty="0" smtClean="0">
              <a:latin typeface="Calibri" charset="0"/>
              <a:ea typeface="Calibri" charset="0"/>
              <a:cs typeface="Calibri" charset="0"/>
            </a:endParaRPr>
          </a:p>
          <a:p>
            <a:r>
              <a:rPr lang="en-US" dirty="0" smtClean="0">
                <a:latin typeface="Calibri" charset="0"/>
                <a:ea typeface="Calibri" charset="0"/>
                <a:cs typeface="Calibri" charset="0"/>
              </a:rPr>
              <a:t>In some communities certain values may clash with the concept of premarital HIV-testing with major issues of confidentiality</a:t>
            </a:r>
          </a:p>
          <a:p>
            <a:endParaRPr lang="en-US"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4360" y="2057400"/>
            <a:ext cx="8244840" cy="2895600"/>
          </a:xfrm>
        </p:spPr>
        <p:style>
          <a:lnRef idx="0">
            <a:schemeClr val="accent2"/>
          </a:lnRef>
          <a:fillRef idx="3">
            <a:schemeClr val="accent2"/>
          </a:fillRef>
          <a:effectRef idx="3">
            <a:schemeClr val="accent2"/>
          </a:effectRef>
          <a:fontRef idx="minor">
            <a:schemeClr val="lt1"/>
          </a:fontRef>
        </p:style>
        <p:txBody>
          <a:bodyPr>
            <a:normAutofit/>
          </a:bodyPr>
          <a:lstStyle/>
          <a:p>
            <a:pPr algn="ctr">
              <a:buNone/>
            </a:pPr>
            <a:endParaRPr lang="en-US" sz="6600" dirty="0" smtClean="0"/>
          </a:p>
          <a:p>
            <a:pPr algn="ctr">
              <a:buNone/>
            </a:pPr>
            <a:r>
              <a:rPr lang="en-US" sz="4000" dirty="0" smtClean="0"/>
              <a:t>What is  the Family Physicians Role ?</a:t>
            </a:r>
            <a:endParaRPr lang="en-US" sz="4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n-US" dirty="0" smtClean="0"/>
              <a:t/>
            </a:r>
            <a:br>
              <a:rPr lang="en-US" dirty="0" smtClean="0"/>
            </a:br>
            <a:r>
              <a:rPr lang="en-US" sz="3100" dirty="0" smtClean="0"/>
              <a:t>Discuss  Genetic counseling </a:t>
            </a:r>
            <a:br>
              <a:rPr lang="en-US" sz="3100" dirty="0" smtClean="0"/>
            </a:br>
            <a:endParaRPr lang="en-US" sz="3100" dirty="0"/>
          </a:p>
        </p:txBody>
      </p:sp>
      <p:sp>
        <p:nvSpPr>
          <p:cNvPr id="2" name="Content Placeholder 1"/>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endParaRPr lang="en-US" dirty="0" smtClean="0">
              <a:latin typeface="Calibri" charset="0"/>
              <a:ea typeface="Calibri" charset="0"/>
              <a:cs typeface="Calibri" charset="0"/>
            </a:endParaRPr>
          </a:p>
          <a:p>
            <a:r>
              <a:rPr lang="en-US" dirty="0" smtClean="0">
                <a:latin typeface="Calibri" charset="0"/>
                <a:ea typeface="Calibri" charset="0"/>
                <a:cs typeface="Calibri" charset="0"/>
              </a:rPr>
              <a:t>Encourage individual or family to  obtain information about a genetic condition that may effect them </a:t>
            </a:r>
          </a:p>
          <a:p>
            <a:pPr marL="0" indent="0">
              <a:buNone/>
            </a:pPr>
            <a:endParaRPr lang="en-US" dirty="0" smtClean="0">
              <a:latin typeface="Calibri" charset="0"/>
              <a:ea typeface="Calibri" charset="0"/>
              <a:cs typeface="Calibri" charset="0"/>
            </a:endParaRPr>
          </a:p>
          <a:p>
            <a:r>
              <a:rPr lang="en-US" dirty="0" smtClean="0">
                <a:latin typeface="Calibri" charset="0"/>
                <a:ea typeface="Calibri" charset="0"/>
                <a:cs typeface="Calibri" charset="0"/>
              </a:rPr>
              <a:t> They can make appropriate decisions about marriage , reproduction and health management.</a:t>
            </a:r>
          </a:p>
          <a:p>
            <a:endParaRPr lang="en-US"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bg/>
                                          </p:spTgt>
                                        </p:tgtEl>
                                        <p:attrNameLst>
                                          <p:attrName>style.visibility</p:attrName>
                                        </p:attrNameLst>
                                      </p:cBhvr>
                                      <p:to>
                                        <p:strVal val="visible"/>
                                      </p:to>
                                    </p:set>
                                    <p:animEffect transition="in" filter="wipe(down)">
                                      <p:cBhvr>
                                        <p:cTn id="13" dur="500"/>
                                        <p:tgtEl>
                                          <p:spTgt spid="2">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down)">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down)">
                                      <p:cBhvr>
                                        <p:cTn id="2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0800" y="533400"/>
            <a:ext cx="6377940" cy="1293028"/>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US" dirty="0" smtClean="0"/>
              <a:t/>
            </a:r>
            <a:br>
              <a:rPr lang="en-US" dirty="0" smtClean="0"/>
            </a:br>
            <a:r>
              <a:rPr lang="en-US" sz="3100" dirty="0" smtClean="0"/>
              <a:t>Discuss   Consanguinity :</a:t>
            </a:r>
            <a:br>
              <a:rPr lang="en-US" sz="3100" dirty="0" smtClean="0"/>
            </a:br>
            <a:endParaRPr lang="en-US" sz="3100" dirty="0"/>
          </a:p>
        </p:txBody>
      </p:sp>
      <p:sp>
        <p:nvSpPr>
          <p:cNvPr id="2" name="Content Placeholder 1"/>
          <p:cNvSpPr>
            <a:spLocks noGrp="1"/>
          </p:cNvSpPr>
          <p:nvPr>
            <p:ph idx="1"/>
          </p:nvPr>
        </p:nvSpPr>
        <p:spPr>
          <a:solidFill>
            <a:schemeClr val="accent3">
              <a:lumMod val="20000"/>
              <a:lumOff val="80000"/>
            </a:schemeClr>
          </a:solidFill>
        </p:spPr>
        <p:txBody>
          <a:bodyPr>
            <a:normAutofit/>
          </a:bodyPr>
          <a:lstStyle/>
          <a:p>
            <a:pPr marL="0" indent="0">
              <a:buNone/>
            </a:pPr>
            <a:endParaRPr lang="en-US" sz="2400" dirty="0" smtClean="0">
              <a:latin typeface="Calibri" charset="0"/>
              <a:ea typeface="Calibri" charset="0"/>
              <a:cs typeface="Calibri" charset="0"/>
            </a:endParaRPr>
          </a:p>
          <a:p>
            <a:r>
              <a:rPr lang="en-US" sz="2800" dirty="0" smtClean="0">
                <a:latin typeface="Calibri" charset="0"/>
                <a:ea typeface="Calibri" charset="0"/>
                <a:cs typeface="Calibri" charset="0"/>
              </a:rPr>
              <a:t>Relationships by blood or common ancestry, in which the chances of offspring inheriting a recessive allele for a disease are increased .</a:t>
            </a:r>
          </a:p>
          <a:p>
            <a:pPr>
              <a:buNone/>
            </a:pPr>
            <a:endParaRPr lang="en-US" sz="2800" dirty="0" smtClean="0">
              <a:latin typeface="Calibri" charset="0"/>
              <a:ea typeface="Calibri" charset="0"/>
              <a:cs typeface="Calibri" charset="0"/>
            </a:endParaRPr>
          </a:p>
          <a:p>
            <a:r>
              <a:rPr lang="en-US" sz="2800" dirty="0" smtClean="0">
                <a:latin typeface="Calibri" charset="0"/>
                <a:ea typeface="Calibri" charset="0"/>
                <a:cs typeface="Calibri" charset="0"/>
              </a:rPr>
              <a:t>The closer the relationship , the greater the risk.</a:t>
            </a:r>
            <a:endParaRPr lang="en-US" sz="28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bg/>
                                          </p:spTgt>
                                        </p:tgtEl>
                                        <p:attrNameLst>
                                          <p:attrName>style.visibility</p:attrName>
                                        </p:attrNameLst>
                                      </p:cBhvr>
                                      <p:to>
                                        <p:strVal val="visible"/>
                                      </p:to>
                                    </p:set>
                                    <p:animEffect transition="in" filter="fade">
                                      <p:cBhvr>
                                        <p:cTn id="13" dur="2000"/>
                                        <p:tgtEl>
                                          <p:spTgt spid="2">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2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build="allAtOnce"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24200" y="383372"/>
            <a:ext cx="6377940" cy="1293028"/>
          </a:xfrm>
        </p:spPr>
        <p:txBody>
          <a:bodyPr>
            <a:normAutofit fontScale="90000"/>
          </a:bodyPr>
          <a:lstStyle/>
          <a:p>
            <a:pPr algn="ctr"/>
            <a:r>
              <a:rPr lang="en-US" sz="3100" dirty="0" smtClean="0"/>
              <a:t/>
            </a:r>
            <a:br>
              <a:rPr lang="en-US" sz="3100" dirty="0" smtClean="0"/>
            </a:br>
            <a:r>
              <a:rPr lang="en-US" sz="3100" dirty="0" smtClean="0"/>
              <a:t>Prevalence of Consanguineous marriages in Muslim Community</a:t>
            </a:r>
            <a:r>
              <a:rPr lang="en-US" dirty="0" smtClean="0"/>
              <a:t/>
            </a:r>
            <a:br>
              <a:rPr lang="en-US" dirty="0" smtClean="0"/>
            </a:br>
            <a:endParaRPr lang="en-US" dirty="0"/>
          </a:p>
        </p:txBody>
      </p:sp>
      <p:sp>
        <p:nvSpPr>
          <p:cNvPr id="2" name="Content Placeholder 1"/>
          <p:cNvSpPr>
            <a:spLocks noGrp="1"/>
          </p:cNvSpPr>
          <p:nvPr>
            <p:ph idx="1"/>
          </p:nvPr>
        </p:nvSpPr>
        <p:spPr>
          <a:xfrm>
            <a:off x="594360" y="2179320"/>
            <a:ext cx="7955280" cy="4069080"/>
          </a:xfrm>
        </p:spPr>
        <p:txBody>
          <a:bodyPr>
            <a:normAutofit/>
          </a:bodyPr>
          <a:lstStyle/>
          <a:p>
            <a:r>
              <a:rPr lang="en-US" sz="2400" dirty="0" smtClean="0">
                <a:latin typeface="Calibri" charset="0"/>
                <a:ea typeface="Calibri" charset="0"/>
                <a:cs typeface="Calibri" charset="0"/>
              </a:rPr>
              <a:t>25-60% of all marriages in Arab regions are consanguineous , with a high incidence of first-cousin marriage.</a:t>
            </a:r>
          </a:p>
          <a:p>
            <a:pPr marL="0" indent="0">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In Saudi Arabia , 90% of couples detected as carriers did not follow the advice and went ahead with their marriages.</a:t>
            </a:r>
          </a:p>
          <a:p>
            <a:pPr marL="0" indent="0">
              <a:buNone/>
            </a:pPr>
            <a:endParaRPr lang="en-US" sz="2400" dirty="0" smtClean="0">
              <a:latin typeface="Calibri" charset="0"/>
              <a:ea typeface="Calibri" charset="0"/>
              <a:cs typeface="Calibri" charset="0"/>
            </a:endParaRPr>
          </a:p>
          <a:p>
            <a:r>
              <a:rPr lang="en-US" sz="2400" dirty="0">
                <a:latin typeface="Calibri" charset="0"/>
                <a:ea typeface="Calibri" charset="0"/>
                <a:cs typeface="Calibri" charset="0"/>
              </a:rPr>
              <a:t>Social and familial commitments make it difficult to ask partners to undergo pre marital testing.</a:t>
            </a:r>
          </a:p>
          <a:p>
            <a:endParaRPr lang="en-US" sz="2400" dirty="0">
              <a:latin typeface="Calibri" charset="0"/>
              <a:ea typeface="Calibri" charset="0"/>
              <a:cs typeface="Calibri" charset="0"/>
            </a:endParaRPr>
          </a:p>
          <a:p>
            <a:endParaRPr lang="en-US" sz="2400" dirty="0" smtClean="0">
              <a:latin typeface="Calibri" charset="0"/>
              <a:ea typeface="Calibri" charset="0"/>
              <a:cs typeface="Calibri" charset="0"/>
            </a:endParaRPr>
          </a:p>
          <a:p>
            <a:pPr marL="0" indent="0">
              <a:buNone/>
            </a:pPr>
            <a:endParaRPr lang="en-US" sz="2400" dirty="0" smtClean="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57200" y="1524000"/>
            <a:ext cx="8458200" cy="2438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94360" y="914400"/>
            <a:ext cx="7955280" cy="5349240"/>
          </a:xfrm>
        </p:spPr>
        <p:txBody>
          <a:bodyPr>
            <a:normAutofit/>
          </a:bodyPr>
          <a:lstStyle/>
          <a:p>
            <a:pPr>
              <a:buNone/>
            </a:pPr>
            <a:endParaRPr lang="en-US" sz="2400" dirty="0" smtClean="0">
              <a:latin typeface="Calibri" charset="0"/>
              <a:ea typeface="Calibri" charset="0"/>
              <a:cs typeface="Calibri" charset="0"/>
            </a:endParaRPr>
          </a:p>
          <a:p>
            <a:pPr>
              <a:buNone/>
            </a:pPr>
            <a:endParaRPr lang="en-US" sz="2400" dirty="0" smtClean="0">
              <a:latin typeface="Calibri" charset="0"/>
              <a:ea typeface="Calibri" charset="0"/>
              <a:cs typeface="Calibri" charset="0"/>
            </a:endParaRPr>
          </a:p>
          <a:p>
            <a:pPr>
              <a:buNone/>
            </a:pPr>
            <a:endParaRPr lang="en-US" sz="2400" dirty="0" smtClean="0">
              <a:latin typeface="Calibri" charset="0"/>
              <a:ea typeface="Calibri" charset="0"/>
              <a:cs typeface="Calibri" charset="0"/>
            </a:endParaRPr>
          </a:p>
          <a:p>
            <a:pPr marL="0" indent="0" algn="ctr">
              <a:buNone/>
            </a:pPr>
            <a:r>
              <a:rPr lang="en-US" sz="2400" dirty="0" smtClean="0">
                <a:latin typeface="Calibri" charset="0"/>
                <a:ea typeface="Calibri" charset="0"/>
                <a:cs typeface="Calibri" charset="0"/>
              </a:rPr>
              <a:t>Wrong religious beliefs could be obstacles to premarital screening success regardless of education level.</a:t>
            </a:r>
          </a:p>
          <a:p>
            <a:endParaRPr lang="en-US" sz="24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
            </a:r>
            <a:br>
              <a:rPr lang="en-US" dirty="0" smtClean="0"/>
            </a:br>
            <a:endParaRPr lang="en-US" dirty="0"/>
          </a:p>
        </p:txBody>
      </p:sp>
      <p:sp>
        <p:nvSpPr>
          <p:cNvPr id="2" name="Content Placeholder 1"/>
          <p:cNvSpPr>
            <a:spLocks noGrp="1"/>
          </p:cNvSpPr>
          <p:nvPr>
            <p:ph idx="1"/>
          </p:nvPr>
        </p:nvSpPr>
        <p:spPr>
          <a:xfrm>
            <a:off x="304800" y="1219200"/>
            <a:ext cx="7955280" cy="4968240"/>
          </a:xfrm>
        </p:spPr>
        <p:txBody>
          <a:bodyPr/>
          <a:lstStyle/>
          <a:p>
            <a:pPr>
              <a:buNone/>
            </a:pPr>
            <a:endParaRPr lang="en-US" b="1" dirty="0" smtClean="0"/>
          </a:p>
          <a:p>
            <a:pPr>
              <a:buNone/>
            </a:pPr>
            <a:r>
              <a:rPr lang="en-US" b="1" dirty="0" smtClean="0">
                <a:latin typeface="+mj-lt"/>
              </a:rPr>
              <a:t>Any succussesful screening program must comply with : </a:t>
            </a:r>
          </a:p>
          <a:p>
            <a:pPr>
              <a:buNone/>
            </a:pPr>
            <a:endParaRPr lang="en-US" dirty="0" smtClean="0"/>
          </a:p>
          <a:p>
            <a:r>
              <a:rPr lang="en-US" dirty="0" smtClean="0"/>
              <a:t>prevailing culture  	</a:t>
            </a:r>
          </a:p>
          <a:p>
            <a:r>
              <a:rPr lang="en-US" dirty="0"/>
              <a:t>E</a:t>
            </a:r>
            <a:r>
              <a:rPr lang="en-US" dirty="0" smtClean="0"/>
              <a:t>thnic values.</a:t>
            </a:r>
          </a:p>
          <a:p>
            <a:r>
              <a:rPr lang="en-US" dirty="0" smtClean="0"/>
              <a:t>Economic values .</a:t>
            </a:r>
          </a:p>
          <a:p>
            <a:r>
              <a:rPr lang="en-US" dirty="0" smtClean="0"/>
              <a:t>Societal values.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down)">
                                      <p:cBhvr>
                                        <p:cTn id="13" dur="500"/>
                                        <p:tgtEl>
                                          <p:spTgt spid="2">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838200"/>
          </a:xfrm>
        </p:spPr>
        <p:txBody>
          <a:bodyPr>
            <a:normAutofit fontScale="90000"/>
          </a:bodyPr>
          <a:lstStyle/>
          <a:p>
            <a:r>
              <a:rPr lang="en-US" sz="2700" dirty="0" smtClean="0"/>
              <a:t/>
            </a:r>
            <a:br>
              <a:rPr lang="en-US" sz="2700" dirty="0" smtClean="0"/>
            </a:br>
            <a:r>
              <a:rPr lang="en-US" sz="2700" dirty="0" smtClean="0"/>
              <a:t>A SUCCESSFUL PRE MARITAL</a:t>
            </a:r>
            <a:br>
              <a:rPr lang="en-US" sz="2700" dirty="0" smtClean="0"/>
            </a:br>
            <a:r>
              <a:rPr lang="en-US" sz="2700" dirty="0" smtClean="0"/>
              <a:t> COUNSELING APPROACH</a:t>
            </a:r>
            <a:r>
              <a:rPr lang="en-US" dirty="0" smtClean="0"/>
              <a:t/>
            </a:r>
            <a:br>
              <a:rPr lang="en-US" dirty="0" smtClean="0"/>
            </a:br>
            <a:endParaRPr lang="en-US" dirty="0"/>
          </a:p>
        </p:txBody>
      </p:sp>
      <p:sp>
        <p:nvSpPr>
          <p:cNvPr id="2" name="Content Placeholder 1"/>
          <p:cNvSpPr>
            <a:spLocks noGrp="1"/>
          </p:cNvSpPr>
          <p:nvPr>
            <p:ph idx="1"/>
          </p:nvPr>
        </p:nvSpPr>
        <p:spPr>
          <a:xfrm>
            <a:off x="228600" y="1219200"/>
            <a:ext cx="7955280" cy="4069080"/>
          </a:xfrm>
        </p:spPr>
        <p:txBody>
          <a:bodyPr>
            <a:normAutofit/>
          </a:bodyPr>
          <a:lstStyle/>
          <a:p>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Education and attitude of the couples to be screened .</a:t>
            </a:r>
          </a:p>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The meaning of the term  “carrier Status” should be made known to public long before they get married.</a:t>
            </a:r>
          </a:p>
          <a:p>
            <a:endParaRPr lang="en-US" sz="24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2000"/>
                                        <p:tgtEl>
                                          <p:spTgt spid="2">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245292"/>
          </a:xfrm>
        </p:spPr>
        <p:txBody>
          <a:bodyPr>
            <a:normAutofit/>
          </a:bodyPr>
          <a:lstStyle/>
          <a:p>
            <a:endParaRPr lang="en-US" sz="2400" dirty="0" smtClean="0"/>
          </a:p>
          <a:p>
            <a:endParaRPr lang="en-US" sz="2400" dirty="0" smtClean="0"/>
          </a:p>
          <a:p>
            <a:r>
              <a:rPr lang="en-US" sz="2400" b="1" u="sng" dirty="0" smtClean="0">
                <a:solidFill>
                  <a:srgbClr val="FF0000"/>
                </a:solidFill>
                <a:latin typeface="Calibri" charset="0"/>
                <a:ea typeface="Calibri" charset="0"/>
                <a:cs typeface="Calibri" charset="0"/>
              </a:rPr>
              <a:t>Educational programs </a:t>
            </a:r>
            <a:r>
              <a:rPr lang="en-US" sz="2400" dirty="0" smtClean="0">
                <a:latin typeface="Calibri" charset="0"/>
                <a:ea typeface="Calibri" charset="0"/>
                <a:cs typeface="Calibri" charset="0"/>
              </a:rPr>
              <a:t>about the benefits of premarital examination should target unmarried males , so they can make informed  choices about unmarried females and consanguineous marriages.</a:t>
            </a:r>
          </a:p>
          <a:p>
            <a:endParaRPr lang="en-US" sz="2400" dirty="0" smtClean="0">
              <a:latin typeface="Calibri" charset="0"/>
              <a:ea typeface="Calibri" charset="0"/>
              <a:cs typeface="Calibri" charset="0"/>
            </a:endParaRPr>
          </a:p>
          <a:p>
            <a:pPr marL="0" indent="0">
              <a:buNone/>
            </a:pPr>
            <a:endParaRPr lang="en-US" sz="2400" dirty="0" smtClean="0">
              <a:latin typeface="Calibri" charset="0"/>
              <a:ea typeface="Calibri" charset="0"/>
              <a:cs typeface="Calibri" charset="0"/>
            </a:endParaRPr>
          </a:p>
          <a:p>
            <a:r>
              <a:rPr lang="en-US" sz="2400" b="1" u="sng" dirty="0" smtClean="0">
                <a:solidFill>
                  <a:srgbClr val="FF0000"/>
                </a:solidFill>
                <a:latin typeface="Calibri" charset="0"/>
                <a:ea typeface="Calibri" charset="0"/>
                <a:cs typeface="Calibri" charset="0"/>
              </a:rPr>
              <a:t>Active involvement of policy makers </a:t>
            </a:r>
            <a:r>
              <a:rPr lang="en-US" sz="2400" dirty="0" smtClean="0">
                <a:latin typeface="Calibri" charset="0"/>
                <a:ea typeface="Calibri" charset="0"/>
                <a:cs typeface="Calibri" charset="0"/>
              </a:rPr>
              <a:t>to establish and implement appropriate screening techniques and policies</a:t>
            </a:r>
            <a:r>
              <a:rPr lang="en-US" sz="2400" dirty="0" smtClean="0"/>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4360" y="1371600"/>
            <a:ext cx="7955280" cy="4892040"/>
          </a:xfrm>
        </p:spPr>
        <p:txBody>
          <a:bodyPr>
            <a:normAutofit/>
          </a:bodyPr>
          <a:lstStyle/>
          <a:p>
            <a:r>
              <a:rPr lang="en-US" sz="2800" b="1" u="sng" dirty="0" smtClean="0">
                <a:solidFill>
                  <a:srgbClr val="FF0000"/>
                </a:solidFill>
                <a:latin typeface="Calibri" charset="0"/>
                <a:ea typeface="Calibri" charset="0"/>
                <a:cs typeface="Calibri" charset="0"/>
              </a:rPr>
              <a:t>“Solution focused” </a:t>
            </a:r>
            <a:r>
              <a:rPr lang="en-US" sz="2800" dirty="0" smtClean="0">
                <a:latin typeface="Calibri" charset="0"/>
                <a:ea typeface="Calibri" charset="0"/>
                <a:cs typeface="Calibri" charset="0"/>
              </a:rPr>
              <a:t>pre </a:t>
            </a:r>
            <a:r>
              <a:rPr lang="en-US" sz="2800" smtClean="0">
                <a:latin typeface="Calibri" charset="0"/>
                <a:ea typeface="Calibri" charset="0"/>
                <a:cs typeface="Calibri" charset="0"/>
              </a:rPr>
              <a:t>marital counseling:</a:t>
            </a:r>
          </a:p>
          <a:p>
            <a:pPr marL="0" indent="0">
              <a:buNone/>
            </a:pPr>
            <a:r>
              <a:rPr lang="en-US" sz="2800" dirty="0" smtClean="0">
                <a:latin typeface="Calibri" charset="0"/>
                <a:ea typeface="Calibri" charset="0"/>
                <a:cs typeface="Calibri" charset="0"/>
              </a:rPr>
              <a:t>Helping couples to develop a shared vision for the marriage.</a:t>
            </a:r>
          </a:p>
          <a:p>
            <a:pPr>
              <a:buNone/>
            </a:pPr>
            <a:endParaRPr lang="en-US" sz="2800" dirty="0" smtClean="0">
              <a:latin typeface="Calibri" charset="0"/>
              <a:ea typeface="Calibri" charset="0"/>
              <a:cs typeface="Calibri" charset="0"/>
            </a:endParaRPr>
          </a:p>
          <a:p>
            <a:r>
              <a:rPr lang="en-US" sz="2800" dirty="0" smtClean="0">
                <a:latin typeface="Calibri" charset="0"/>
                <a:ea typeface="Calibri" charset="0"/>
                <a:cs typeface="Calibri" charset="0"/>
              </a:rPr>
              <a:t>Solution- oriented interventions .</a:t>
            </a:r>
          </a:p>
          <a:p>
            <a:pPr>
              <a:buNone/>
            </a:pPr>
            <a:endParaRPr lang="en-US" sz="2800" dirty="0" smtClean="0">
              <a:latin typeface="Calibri" charset="0"/>
              <a:ea typeface="Calibri" charset="0"/>
              <a:cs typeface="Calibri" charset="0"/>
            </a:endParaRPr>
          </a:p>
          <a:p>
            <a:r>
              <a:rPr lang="en-US" sz="2800" dirty="0" smtClean="0">
                <a:latin typeface="Calibri" charset="0"/>
                <a:ea typeface="Calibri" charset="0"/>
                <a:cs typeface="Calibri" charset="0"/>
              </a:rPr>
              <a:t>Solution -oriented questions and feedback</a:t>
            </a:r>
          </a:p>
          <a:p>
            <a:endParaRPr lang="en-US" sz="24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7955280" cy="4069080"/>
          </a:xfrm>
        </p:spPr>
        <p:txBody>
          <a:bodyPr>
            <a:normAutofit/>
          </a:bodyPr>
          <a:lstStyle/>
          <a:p>
            <a:r>
              <a:rPr lang="en-US" sz="2400" dirty="0" smtClean="0">
                <a:latin typeface="Calibri" charset="0"/>
                <a:ea typeface="Calibri" charset="0"/>
                <a:cs typeface="Calibri" charset="0"/>
              </a:rPr>
              <a:t>Approach adopted by the counselor . Educate all members of the screening Team ( lab technologist; nurse practitioners; physicians; counselors; out-reach workers ; social workers. )</a:t>
            </a:r>
          </a:p>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There should be good cooperation between community and religious leaders, schools, parents, and health professionals.</a:t>
            </a:r>
          </a:p>
          <a:p>
            <a:endParaRPr lang="en-US" sz="24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Available choices after positive Test results :</a:t>
            </a:r>
            <a:br>
              <a:rPr lang="en-US" dirty="0" smtClean="0"/>
            </a:br>
            <a:endParaRPr lang="en-US" dirty="0"/>
          </a:p>
        </p:txBody>
      </p:sp>
      <p:sp>
        <p:nvSpPr>
          <p:cNvPr id="2" name="Content Placeholder 1"/>
          <p:cNvSpPr>
            <a:spLocks noGrp="1"/>
          </p:cNvSpPr>
          <p:nvPr>
            <p:ph idx="1"/>
          </p:nvPr>
        </p:nvSpPr>
        <p:spPr>
          <a:xfrm>
            <a:off x="381000" y="1981200"/>
            <a:ext cx="7955280" cy="4069080"/>
          </a:xfrm>
        </p:spPr>
        <p:txBody>
          <a:bodyPr>
            <a:normAutofit/>
          </a:bodyPr>
          <a:lstStyle/>
          <a:p>
            <a:pPr lvl="0"/>
            <a:endParaRPr lang="en-US" sz="2400" dirty="0" smtClean="0">
              <a:latin typeface="Calibri" charset="0"/>
              <a:ea typeface="Calibri" charset="0"/>
              <a:cs typeface="Calibri" charset="0"/>
            </a:endParaRPr>
          </a:p>
          <a:p>
            <a:pPr lvl="0"/>
            <a:endParaRPr lang="en-US" sz="2400" dirty="0" smtClean="0">
              <a:latin typeface="Calibri" charset="0"/>
              <a:ea typeface="Calibri" charset="0"/>
              <a:cs typeface="Calibri" charset="0"/>
            </a:endParaRPr>
          </a:p>
          <a:p>
            <a:pPr lvl="0"/>
            <a:r>
              <a:rPr lang="en-US" sz="2400" dirty="0" smtClean="0">
                <a:latin typeface="Calibri" charset="0"/>
                <a:ea typeface="Calibri" charset="0"/>
                <a:cs typeface="Calibri" charset="0"/>
              </a:rPr>
              <a:t>Avoidance of marriage.</a:t>
            </a:r>
          </a:p>
          <a:p>
            <a:pPr lvl="0">
              <a:buNone/>
            </a:pPr>
            <a:endParaRPr lang="en-US" sz="2400" dirty="0" smtClean="0">
              <a:latin typeface="Calibri" charset="0"/>
              <a:ea typeface="Calibri" charset="0"/>
              <a:cs typeface="Calibri" charset="0"/>
            </a:endParaRPr>
          </a:p>
          <a:p>
            <a:pPr lvl="0"/>
            <a:r>
              <a:rPr lang="en-US" sz="2400" dirty="0" smtClean="0">
                <a:latin typeface="Calibri" charset="0"/>
                <a:ea typeface="Calibri" charset="0"/>
                <a:cs typeface="Calibri" charset="0"/>
              </a:rPr>
              <a:t>Those who proceed can be offered reproductive options after prenatal diagnosis.</a:t>
            </a:r>
          </a:p>
          <a:p>
            <a:pPr lvl="0">
              <a:buNone/>
            </a:pPr>
            <a:r>
              <a:rPr lang="en-US" sz="2400" dirty="0" smtClean="0">
                <a:latin typeface="Calibri" charset="0"/>
                <a:ea typeface="Calibri" charset="0"/>
                <a:cs typeface="Calibri" charset="0"/>
              </a:rPr>
              <a:t> </a:t>
            </a:r>
          </a:p>
          <a:p>
            <a:endParaRPr lang="en-US" sz="24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2000"/>
                                        <p:tgtEl>
                                          <p:spTgt spid="2">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76600" y="838200"/>
            <a:ext cx="5615940" cy="1140628"/>
          </a:xfrm>
          <a:ln/>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n-US" dirty="0" smtClean="0"/>
              <a:t/>
            </a:r>
            <a:br>
              <a:rPr lang="en-US" dirty="0" smtClean="0"/>
            </a:br>
            <a:r>
              <a:rPr lang="en-US" dirty="0" smtClean="0"/>
              <a:t>CONCLUSION </a:t>
            </a:r>
            <a:br>
              <a:rPr lang="en-US" dirty="0" smtClean="0"/>
            </a:br>
            <a:endParaRPr lang="en-US" dirty="0"/>
          </a:p>
        </p:txBody>
      </p:sp>
      <p:sp>
        <p:nvSpPr>
          <p:cNvPr id="2" name="Content Placeholder 1"/>
          <p:cNvSpPr>
            <a:spLocks noGrp="1"/>
          </p:cNvSpPr>
          <p:nvPr>
            <p:ph idx="1"/>
          </p:nvPr>
        </p:nvSpPr>
        <p:spPr>
          <a:xfrm>
            <a:off x="594360" y="2194560"/>
            <a:ext cx="7863840" cy="2377440"/>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US" sz="2400" dirty="0" smtClean="0">
                <a:latin typeface="Calibri" charset="0"/>
                <a:ea typeface="Calibri" charset="0"/>
                <a:cs typeface="Calibri" charset="0"/>
              </a:rPr>
              <a:t>Any mandatory screening program does have the potential to succeed as long as the TARGET </a:t>
            </a:r>
            <a:r>
              <a:rPr lang="en-US" sz="2400" dirty="0" smtClean="0">
                <a:solidFill>
                  <a:srgbClr val="C00000"/>
                </a:solidFill>
                <a:latin typeface="Calibri" charset="0"/>
                <a:ea typeface="Calibri" charset="0"/>
                <a:cs typeface="Calibri" charset="0"/>
              </a:rPr>
              <a:t>POPULATION </a:t>
            </a:r>
            <a:r>
              <a:rPr lang="en-US" sz="2400" dirty="0" smtClean="0">
                <a:latin typeface="Calibri" charset="0"/>
                <a:ea typeface="Calibri" charset="0"/>
                <a:cs typeface="Calibri" charset="0"/>
              </a:rPr>
              <a:t>is clearly identified and all </a:t>
            </a:r>
            <a:r>
              <a:rPr lang="en-US" sz="2400" dirty="0" smtClean="0">
                <a:solidFill>
                  <a:srgbClr val="C00000"/>
                </a:solidFill>
                <a:latin typeface="Calibri" charset="0"/>
                <a:ea typeface="Calibri" charset="0"/>
                <a:cs typeface="Calibri" charset="0"/>
              </a:rPr>
              <a:t>ethical issues </a:t>
            </a:r>
            <a:r>
              <a:rPr lang="en-US" sz="2400" dirty="0" smtClean="0">
                <a:latin typeface="Calibri" charset="0"/>
                <a:ea typeface="Calibri" charset="0"/>
                <a:cs typeface="Calibri" charset="0"/>
              </a:rPr>
              <a:t>(confidentiality of results) ,religious , cultural and human rights and  concerns about post-diagnostic management are fully addressed. </a:t>
            </a:r>
          </a:p>
          <a:p>
            <a:endParaRPr lang="en-US" sz="24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bg/>
                                          </p:spTgt>
                                        </p:tgtEl>
                                        <p:attrNameLst>
                                          <p:attrName>style.visibility</p:attrName>
                                        </p:attrNameLst>
                                      </p:cBhvr>
                                      <p:to>
                                        <p:strVal val="visible"/>
                                      </p:to>
                                    </p:set>
                                    <p:animEffect transition="in" filter="wipe(down)">
                                      <p:cBhvr>
                                        <p:cTn id="13" dur="500"/>
                                        <p:tgtEl>
                                          <p:spTgt spid="2">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down)">
                                      <p:cBhvr>
                                        <p:cTn id="1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build="allAtOnce"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ee full size image">
            <a:hlinkClick r:id="rId2"/>
          </p:cNvPr>
          <p:cNvPicPr>
            <a:picLocks noGrp="1"/>
          </p:cNvPicPr>
          <p:nvPr>
            <p:ph idx="1"/>
          </p:nvPr>
        </p:nvPicPr>
        <p:blipFill>
          <a:blip r:embed="rId3" cstate="print"/>
          <a:srcRect/>
          <a:stretch>
            <a:fillRect/>
          </a:stretch>
        </p:blipFill>
        <p:spPr bwMode="auto">
          <a:xfrm>
            <a:off x="1447800" y="1905000"/>
            <a:ext cx="5715000" cy="3352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e marital screening Form.jpg"/>
          <p:cNvPicPr>
            <a:picLocks noGrp="1" noChangeAspect="1"/>
          </p:cNvPicPr>
          <p:nvPr>
            <p:ph idx="1"/>
          </p:nvPr>
        </p:nvPicPr>
        <p:blipFill>
          <a:blip r:embed="rId2" cstate="print"/>
          <a:stretch>
            <a:fillRect/>
          </a:stretch>
        </p:blipFill>
        <p:spPr>
          <a:xfrm>
            <a:off x="1447801" y="0"/>
            <a:ext cx="6324600" cy="685800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2600" y="304800"/>
            <a:ext cx="8229600" cy="990600"/>
          </a:xfrm>
        </p:spPr>
        <p:txBody>
          <a:bodyPr>
            <a:normAutofit fontScale="90000"/>
          </a:bodyPr>
          <a:lstStyle/>
          <a:p>
            <a:pPr algn="ctr"/>
            <a:r>
              <a:rPr lang="en-US" sz="3600" dirty="0" smtClean="0"/>
              <a:t/>
            </a:r>
            <a:br>
              <a:rPr lang="en-US" sz="3600" dirty="0" smtClean="0"/>
            </a:br>
            <a:r>
              <a:rPr lang="en-US" sz="3600" dirty="0" smtClean="0"/>
              <a:t>What are the TESTS Performed </a:t>
            </a:r>
            <a:r>
              <a:rPr lang="en-US" dirty="0" smtClean="0"/>
              <a:t/>
            </a:r>
            <a:br>
              <a:rPr lang="en-US" dirty="0" smtClean="0"/>
            </a:br>
            <a:endParaRPr lang="en-US" dirty="0"/>
          </a:p>
        </p:txBody>
      </p:sp>
      <p:sp>
        <p:nvSpPr>
          <p:cNvPr id="2" name="Content Placeholder 1"/>
          <p:cNvSpPr>
            <a:spLocks noGrp="1"/>
          </p:cNvSpPr>
          <p:nvPr>
            <p:ph idx="1"/>
          </p:nvPr>
        </p:nvSpPr>
        <p:spPr>
          <a:xfrm>
            <a:off x="594360" y="990600"/>
            <a:ext cx="7955280" cy="5273040"/>
          </a:xfrm>
        </p:spPr>
        <p:txBody>
          <a:bodyPr>
            <a:normAutofit/>
          </a:bodyPr>
          <a:lstStyle/>
          <a:p>
            <a:pPr>
              <a:buNone/>
            </a:pPr>
            <a:r>
              <a:rPr lang="en-US" sz="2400" dirty="0" smtClean="0">
                <a:latin typeface="Calibri" charset="0"/>
                <a:ea typeface="Calibri" charset="0"/>
                <a:cs typeface="Calibri" charset="0"/>
              </a:rPr>
              <a:t> </a:t>
            </a:r>
          </a:p>
          <a:p>
            <a:pPr lvl="0"/>
            <a:r>
              <a:rPr lang="en-US" sz="2400" dirty="0" smtClean="0">
                <a:latin typeface="Calibri" charset="0"/>
                <a:ea typeface="Calibri" charset="0"/>
                <a:cs typeface="Calibri" charset="0"/>
              </a:rPr>
              <a:t>Complete Blood Count.</a:t>
            </a:r>
          </a:p>
          <a:p>
            <a:pPr lvl="0"/>
            <a:r>
              <a:rPr lang="en-US" sz="2400" dirty="0" smtClean="0">
                <a:latin typeface="Calibri" charset="0"/>
                <a:ea typeface="Calibri" charset="0"/>
                <a:cs typeface="Calibri" charset="0"/>
              </a:rPr>
              <a:t>Sickle cell test.</a:t>
            </a:r>
          </a:p>
          <a:p>
            <a:pPr lvl="0"/>
            <a:r>
              <a:rPr lang="en-US" sz="2400" dirty="0" smtClean="0">
                <a:latin typeface="Calibri" charset="0"/>
                <a:ea typeface="Calibri" charset="0"/>
                <a:cs typeface="Calibri" charset="0"/>
              </a:rPr>
              <a:t>Hemoglobin electrophoresis.</a:t>
            </a:r>
          </a:p>
          <a:p>
            <a:pPr lvl="0"/>
            <a:r>
              <a:rPr lang="en-US" sz="2400" dirty="0" smtClean="0">
                <a:latin typeface="Calibri" charset="0"/>
                <a:ea typeface="Calibri" charset="0"/>
                <a:cs typeface="Calibri" charset="0"/>
              </a:rPr>
              <a:t>HBs Ag.</a:t>
            </a:r>
          </a:p>
          <a:p>
            <a:pPr lvl="0"/>
            <a:r>
              <a:rPr lang="en-US" sz="2400" dirty="0" smtClean="0">
                <a:latin typeface="Calibri" charset="0"/>
                <a:ea typeface="Calibri" charset="0"/>
                <a:cs typeface="Calibri" charset="0"/>
              </a:rPr>
              <a:t>Anti-HCV.</a:t>
            </a:r>
          </a:p>
          <a:p>
            <a:pPr lvl="0"/>
            <a:r>
              <a:rPr lang="en-US" sz="2400" dirty="0" smtClean="0">
                <a:latin typeface="Calibri" charset="0"/>
                <a:ea typeface="Calibri" charset="0"/>
                <a:cs typeface="Calibri" charset="0"/>
              </a:rPr>
              <a:t>HBV  screening by ELISA..</a:t>
            </a:r>
          </a:p>
          <a:p>
            <a:pPr lvl="0"/>
            <a:r>
              <a:rPr lang="en-US" sz="2400" dirty="0" smtClean="0">
                <a:latin typeface="Calibri" charset="0"/>
                <a:ea typeface="Calibri" charset="0"/>
                <a:cs typeface="Calibri" charset="0"/>
              </a:rPr>
              <a:t>HCV screening by ELISA.</a:t>
            </a:r>
          </a:p>
          <a:p>
            <a:pPr lvl="0"/>
            <a:r>
              <a:rPr lang="en-US" sz="2400" dirty="0" smtClean="0">
                <a:latin typeface="Calibri" charset="0"/>
                <a:ea typeface="Calibri" charset="0"/>
                <a:cs typeface="Calibri" charset="0"/>
              </a:rPr>
              <a:t>Anti-HIV.</a:t>
            </a:r>
          </a:p>
          <a:p>
            <a:pPr lvl="0"/>
            <a:r>
              <a:rPr lang="en-US" sz="2400" dirty="0" smtClean="0">
                <a:latin typeface="Calibri" charset="0"/>
                <a:ea typeface="Calibri" charset="0"/>
                <a:cs typeface="Calibri" charset="0"/>
              </a:rPr>
              <a:t>HIV-Confirmation by Western blot Method.</a:t>
            </a:r>
          </a:p>
          <a:p>
            <a:endParaRPr lang="en-US" sz="24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2000"/>
                                        <p:tgtEl>
                                          <p:spTgt spid="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2000"/>
                                        <p:tgtEl>
                                          <p:spTgt spid="2">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2000"/>
                                        <p:tgtEl>
                                          <p:spTgt spid="2">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2000"/>
                                        <p:tgtEl>
                                          <p:spTgt spid="2">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2000"/>
                                        <p:tgtEl>
                                          <p:spTgt spid="2">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2000"/>
                                        <p:tgtEl>
                                          <p:spTgt spid="2">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2000"/>
                                        <p:tgtEl>
                                          <p:spTgt spid="2">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2000"/>
                                        <p:tgtEl>
                                          <p:spTgt spid="2">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4660" y="609600"/>
            <a:ext cx="6377940" cy="914400"/>
          </a:xfrm>
        </p:spPr>
        <p:txBody>
          <a:bodyPr>
            <a:noAutofit/>
          </a:bodyPr>
          <a:lstStyle/>
          <a:p>
            <a:pPr algn="ctr"/>
            <a:r>
              <a:rPr lang="en-US" sz="3200" dirty="0" smtClean="0"/>
              <a:t/>
            </a:r>
            <a:br>
              <a:rPr lang="en-US" sz="3200" dirty="0" smtClean="0"/>
            </a:br>
            <a:r>
              <a:rPr lang="en-US" sz="3200" dirty="0" smtClean="0"/>
              <a:t>Why  to include hemoglobin disorders in premarital Screening Program</a:t>
            </a:r>
            <a:r>
              <a:rPr lang="en-US" dirty="0" smtClean="0"/>
              <a:t/>
            </a:r>
            <a:br>
              <a:rPr lang="en-US" dirty="0" smtClean="0"/>
            </a:br>
            <a:endParaRPr lang="en-US" dirty="0"/>
          </a:p>
        </p:txBody>
      </p:sp>
      <p:sp>
        <p:nvSpPr>
          <p:cNvPr id="2" name="Content Placeholder 1"/>
          <p:cNvSpPr>
            <a:spLocks noGrp="1"/>
          </p:cNvSpPr>
          <p:nvPr>
            <p:ph idx="1"/>
          </p:nvPr>
        </p:nvSpPr>
        <p:spPr>
          <a:xfrm>
            <a:off x="457200" y="1295400"/>
            <a:ext cx="8229600" cy="4953000"/>
          </a:xfrm>
        </p:spPr>
        <p:txBody>
          <a:bodyPr>
            <a:normAutofit/>
          </a:bodyPr>
          <a:lstStyle/>
          <a:p>
            <a:pPr>
              <a:buFont typeface="Wingdings" charset="2"/>
              <a:buChar char="Ø"/>
            </a:pPr>
            <a:endParaRPr lang="en-US" sz="2200" dirty="0" smtClean="0">
              <a:latin typeface="Calibri" charset="0"/>
              <a:ea typeface="Calibri" charset="0"/>
              <a:cs typeface="Calibri" charset="0"/>
            </a:endParaRPr>
          </a:p>
          <a:p>
            <a:pPr>
              <a:buFont typeface="Wingdings" charset="2"/>
              <a:buChar char="Ø"/>
            </a:pPr>
            <a:endParaRPr lang="en-US" sz="2200" dirty="0" smtClean="0">
              <a:latin typeface="Calibri" charset="0"/>
              <a:ea typeface="Calibri" charset="0"/>
              <a:cs typeface="Calibri" charset="0"/>
            </a:endParaRPr>
          </a:p>
          <a:p>
            <a:pPr>
              <a:buFont typeface="Wingdings" charset="2"/>
              <a:buChar char="Ø"/>
            </a:pPr>
            <a:r>
              <a:rPr lang="en-US" sz="2200" dirty="0" smtClean="0">
                <a:latin typeface="Calibri" charset="0"/>
                <a:ea typeface="Calibri" charset="0"/>
                <a:cs typeface="Calibri" charset="0"/>
              </a:rPr>
              <a:t>These are </a:t>
            </a:r>
            <a:r>
              <a:rPr lang="en-US" sz="2200" dirty="0" err="1" smtClean="0">
                <a:latin typeface="Calibri" charset="0"/>
                <a:ea typeface="Calibri" charset="0"/>
                <a:cs typeface="Calibri" charset="0"/>
              </a:rPr>
              <a:t>autosomal</a:t>
            </a:r>
            <a:r>
              <a:rPr lang="en-US" sz="2200" dirty="0" smtClean="0">
                <a:latin typeface="Calibri" charset="0"/>
                <a:ea typeface="Calibri" charset="0"/>
                <a:cs typeface="Calibri" charset="0"/>
              </a:rPr>
              <a:t> recessive inheritable </a:t>
            </a:r>
            <a:r>
              <a:rPr lang="en-US" sz="2200" dirty="0" err="1" smtClean="0">
                <a:latin typeface="Calibri" charset="0"/>
                <a:ea typeface="Calibri" charset="0"/>
                <a:cs typeface="Calibri" charset="0"/>
              </a:rPr>
              <a:t>haemoglobinopathies</a:t>
            </a:r>
            <a:r>
              <a:rPr lang="en-US" sz="2200" dirty="0" smtClean="0">
                <a:latin typeface="Calibri" charset="0"/>
                <a:ea typeface="Calibri" charset="0"/>
                <a:cs typeface="Calibri" charset="0"/>
              </a:rPr>
              <a:t>  .</a:t>
            </a:r>
          </a:p>
          <a:p>
            <a:pPr>
              <a:buFont typeface="Wingdings" charset="2"/>
              <a:buChar char="Ø"/>
            </a:pPr>
            <a:endParaRPr lang="en-US" sz="2200" dirty="0" smtClean="0">
              <a:latin typeface="Calibri" charset="0"/>
              <a:ea typeface="Calibri" charset="0"/>
              <a:cs typeface="Calibri" charset="0"/>
            </a:endParaRPr>
          </a:p>
          <a:p>
            <a:pPr>
              <a:buFont typeface="Wingdings" charset="2"/>
              <a:buChar char="Ø"/>
            </a:pPr>
            <a:r>
              <a:rPr lang="en-US" sz="2200" dirty="0" smtClean="0">
                <a:latin typeface="Calibri" charset="0"/>
                <a:ea typeface="Calibri" charset="0"/>
                <a:cs typeface="Calibri" charset="0"/>
              </a:rPr>
              <a:t>Common in some regions of Saudi Arabia.</a:t>
            </a:r>
          </a:p>
          <a:p>
            <a:pPr>
              <a:buFont typeface="Wingdings" charset="2"/>
              <a:buChar char="Ø"/>
            </a:pPr>
            <a:endParaRPr lang="en-US" sz="2200" dirty="0" smtClean="0">
              <a:latin typeface="Calibri" charset="0"/>
              <a:ea typeface="Calibri" charset="0"/>
              <a:cs typeface="Calibri" charset="0"/>
            </a:endParaRPr>
          </a:p>
          <a:p>
            <a:pPr>
              <a:buFont typeface="Wingdings" charset="2"/>
              <a:buChar char="Ø"/>
            </a:pPr>
            <a:r>
              <a:rPr lang="en-US" sz="2200" dirty="0" smtClean="0">
                <a:latin typeface="Calibri" charset="0"/>
                <a:ea typeface="Calibri" charset="0"/>
                <a:cs typeface="Calibri" charset="0"/>
              </a:rPr>
              <a:t>These are incurable disorders and causes significant morbidity and mortality.</a:t>
            </a:r>
          </a:p>
          <a:p>
            <a:pPr>
              <a:buFont typeface="Wingdings" charset="2"/>
              <a:buChar char="Ø"/>
            </a:pPr>
            <a:endParaRPr lang="en-US" sz="2200" dirty="0" smtClean="0">
              <a:latin typeface="Calibri" charset="0"/>
              <a:ea typeface="Calibri" charset="0"/>
              <a:cs typeface="Calibri" charset="0"/>
            </a:endParaRPr>
          </a:p>
          <a:p>
            <a:pPr>
              <a:buFont typeface="Wingdings" charset="2"/>
              <a:buChar char="Ø"/>
            </a:pPr>
            <a:r>
              <a:rPr lang="en-US" sz="2400" dirty="0" smtClean="0">
                <a:latin typeface="Calibri" charset="0"/>
                <a:ea typeface="Calibri" charset="0"/>
                <a:cs typeface="Calibri" charset="0"/>
              </a:rPr>
              <a:t>This imposes a heavy financial burden on the society.</a:t>
            </a:r>
          </a:p>
          <a:p>
            <a:pPr>
              <a:buFont typeface="Wingdings" charset="2"/>
              <a:buChar char="Ø"/>
            </a:pPr>
            <a:endParaRPr lang="en-US" sz="2200" dirty="0" smtClean="0">
              <a:latin typeface="Calibri" charset="0"/>
              <a:ea typeface="Calibri" charset="0"/>
              <a:cs typeface="Calibri" charset="0"/>
            </a:endParaRPr>
          </a:p>
          <a:p>
            <a:pPr>
              <a:buFont typeface="Wingdings" charset="2"/>
              <a:buChar char="Ø"/>
            </a:pPr>
            <a:endParaRPr lang="en-US"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wipe(down)">
                                      <p:cBhvr>
                                        <p:cTn id="16" dur="500"/>
                                        <p:tgtEl>
                                          <p:spTgt spid="2">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wipe(down)">
                                      <p:cBhvr>
                                        <p:cTn id="19" dur="500"/>
                                        <p:tgtEl>
                                          <p:spTgt spid="2">
                                            <p:txEl>
                                              <p:pRg st="6" end="6"/>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wipe(down)">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24200" y="228600"/>
            <a:ext cx="6377940" cy="1293028"/>
          </a:xfrm>
        </p:spPr>
        <p:txBody>
          <a:bodyPr>
            <a:normAutofit/>
          </a:bodyPr>
          <a:lstStyle/>
          <a:p>
            <a:pPr algn="ctr"/>
            <a:r>
              <a:rPr lang="en-US" sz="3600" dirty="0" smtClean="0"/>
              <a:t>How Screening tests can help</a:t>
            </a:r>
            <a:endParaRPr lang="en-US" sz="3600" dirty="0"/>
          </a:p>
        </p:txBody>
      </p:sp>
      <p:sp>
        <p:nvSpPr>
          <p:cNvPr id="2" name="Content Placeholder 1"/>
          <p:cNvSpPr>
            <a:spLocks noGrp="1"/>
          </p:cNvSpPr>
          <p:nvPr>
            <p:ph idx="1"/>
          </p:nvPr>
        </p:nvSpPr>
        <p:spPr/>
        <p:txBody>
          <a:bodyPr/>
          <a:lstStyle/>
          <a:p>
            <a:pPr>
              <a:buNone/>
            </a:pPr>
            <a:endParaRPr lang="en-US" sz="2800" dirty="0" smtClean="0"/>
          </a:p>
          <a:p>
            <a:r>
              <a:rPr lang="en-US" sz="2400" dirty="0" smtClean="0">
                <a:latin typeface="Calibri" charset="0"/>
                <a:ea typeface="Calibri" charset="0"/>
                <a:cs typeface="Calibri" charset="0"/>
              </a:rPr>
              <a:t>A simple blood test can detect CARRIERS of these disorders .</a:t>
            </a:r>
          </a:p>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The future couples could be informed about their chances of producing affected children</a:t>
            </a:r>
            <a:endParaRPr lang="en-US" sz="20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80237" y="206021"/>
            <a:ext cx="6377940" cy="1293028"/>
          </a:xfrm>
        </p:spPr>
        <p:txBody>
          <a:bodyPr>
            <a:normAutofit/>
          </a:bodyPr>
          <a:lstStyle/>
          <a:p>
            <a:pPr algn="ctr"/>
            <a:r>
              <a:rPr lang="en-US" sz="2800" dirty="0" smtClean="0"/>
              <a:t>Why to include HIV / HBV /HCV in</a:t>
            </a:r>
            <a:br>
              <a:rPr lang="en-US" sz="2800" dirty="0" smtClean="0"/>
            </a:br>
            <a:r>
              <a:rPr lang="en-US" sz="2800" dirty="0" smtClean="0"/>
              <a:t>premarital Screening Program</a:t>
            </a:r>
            <a:endParaRPr lang="en-US" sz="2800" dirty="0"/>
          </a:p>
        </p:txBody>
      </p:sp>
      <p:sp>
        <p:nvSpPr>
          <p:cNvPr id="2" name="Content Placeholder 1"/>
          <p:cNvSpPr>
            <a:spLocks noGrp="1"/>
          </p:cNvSpPr>
          <p:nvPr>
            <p:ph idx="1"/>
          </p:nvPr>
        </p:nvSpPr>
        <p:spPr>
          <a:xfrm>
            <a:off x="457200" y="1481328"/>
            <a:ext cx="8229600" cy="4843272"/>
          </a:xfrm>
        </p:spPr>
        <p:txBody>
          <a:bodyPr>
            <a:normAutofit/>
          </a:bodyPr>
          <a:lstStyle/>
          <a:p>
            <a:pPr>
              <a:buNone/>
            </a:pPr>
            <a:r>
              <a:rPr lang="en-US" b="1" dirty="0" smtClean="0"/>
              <a:t>  </a:t>
            </a:r>
            <a:endParaRPr lang="en-US" dirty="0" smtClean="0"/>
          </a:p>
          <a:p>
            <a:r>
              <a:rPr lang="en-US" dirty="0" smtClean="0">
                <a:latin typeface="Calibri" charset="0"/>
                <a:ea typeface="Calibri" charset="0"/>
                <a:cs typeface="Calibri" charset="0"/>
              </a:rPr>
              <a:t>These diseases are now prevalent in epidemic proportion .</a:t>
            </a:r>
          </a:p>
          <a:p>
            <a:pPr>
              <a:buNone/>
            </a:pPr>
            <a:endParaRPr lang="en-US" dirty="0" smtClean="0">
              <a:latin typeface="Calibri" charset="0"/>
              <a:ea typeface="Calibri" charset="0"/>
              <a:cs typeface="Calibri" charset="0"/>
            </a:endParaRPr>
          </a:p>
          <a:p>
            <a:r>
              <a:rPr lang="en-US" dirty="0" smtClean="0">
                <a:latin typeface="Calibri" charset="0"/>
                <a:ea typeface="Calibri" charset="0"/>
                <a:cs typeface="Calibri" charset="0"/>
              </a:rPr>
              <a:t>They can be easily transmitted to sexual partners and to new </a:t>
            </a:r>
            <a:r>
              <a:rPr lang="en-US" dirty="0" err="1" smtClean="0">
                <a:latin typeface="Calibri" charset="0"/>
                <a:ea typeface="Calibri" charset="0"/>
                <a:cs typeface="Calibri" charset="0"/>
              </a:rPr>
              <a:t>borns</a:t>
            </a:r>
            <a:r>
              <a:rPr lang="en-US" dirty="0" smtClean="0">
                <a:latin typeface="Calibri" charset="0"/>
                <a:ea typeface="Calibri" charset="0"/>
                <a:cs typeface="Calibri" charset="0"/>
              </a:rPr>
              <a:t>.</a:t>
            </a:r>
          </a:p>
          <a:p>
            <a:pPr>
              <a:buNone/>
            </a:pPr>
            <a:endParaRPr lang="en-US" dirty="0" smtClean="0">
              <a:latin typeface="Calibri" charset="0"/>
              <a:ea typeface="Calibri" charset="0"/>
              <a:cs typeface="Calibri" charset="0"/>
            </a:endParaRPr>
          </a:p>
          <a:p>
            <a:r>
              <a:rPr lang="en-US" dirty="0" smtClean="0">
                <a:latin typeface="Calibri" charset="0"/>
                <a:ea typeface="Calibri" charset="0"/>
                <a:cs typeface="Calibri" charset="0"/>
              </a:rPr>
              <a:t>They are not curable .</a:t>
            </a:r>
          </a:p>
          <a:p>
            <a:pPr>
              <a:buNone/>
            </a:pPr>
            <a:endParaRPr lang="en-US" dirty="0" smtClean="0">
              <a:latin typeface="Calibri" charset="0"/>
              <a:ea typeface="Calibri" charset="0"/>
              <a:cs typeface="Calibri" charset="0"/>
            </a:endParaRPr>
          </a:p>
          <a:p>
            <a:r>
              <a:rPr lang="en-US" dirty="0" smtClean="0">
                <a:latin typeface="Calibri" charset="0"/>
                <a:ea typeface="Calibri" charset="0"/>
                <a:cs typeface="Calibri" charset="0"/>
              </a:rPr>
              <a:t>The mortality and morbidity rates are high.</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Vapor Trail</Template>
  <TotalTime>4728</TotalTime>
  <Words>1618</Words>
  <Application>Microsoft Office PowerPoint</Application>
  <PresentationFormat>On-screen Show (4:3)</PresentationFormat>
  <Paragraphs>298</Paragraphs>
  <Slides>46</Slides>
  <Notes>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Vapor Trail</vt:lpstr>
      <vt:lpstr>PRE MARITAL COUNSELING &amp;TESTS </vt:lpstr>
      <vt:lpstr> What is premarital counseling  </vt:lpstr>
      <vt:lpstr>  pre marital screening program    </vt:lpstr>
      <vt:lpstr> </vt:lpstr>
      <vt:lpstr>PowerPoint Presentation</vt:lpstr>
      <vt:lpstr> What are the TESTS Performed  </vt:lpstr>
      <vt:lpstr> Why  to include hemoglobin disorders in premarital Screening Program </vt:lpstr>
      <vt:lpstr>How Screening tests can help</vt:lpstr>
      <vt:lpstr>Why to include HIV / HBV /HCV in premarital Screening Program</vt:lpstr>
      <vt:lpstr> Laboratory Interpretation of Hemoglobinopathies </vt:lpstr>
      <vt:lpstr> Types of Normal Hemoglobin  </vt:lpstr>
      <vt:lpstr> Types of Abnormal Hemoglobin Chain Production  </vt:lpstr>
      <vt:lpstr>    Types of Abnormal Hemoglobin Chain  Structure    </vt:lpstr>
      <vt:lpstr>Abnormal Hemoglobin Chain Structure</vt:lpstr>
      <vt:lpstr>              Genetic Carrier</vt:lpstr>
      <vt:lpstr> Who is a carrier of Thalessaemia </vt:lpstr>
      <vt:lpstr>How will you interpret an  Autosomal recessive disorder  </vt:lpstr>
      <vt:lpstr>Possible Future Child’s  faith</vt:lpstr>
      <vt:lpstr> Who is a viral Carrier </vt:lpstr>
      <vt:lpstr>A Viral carrier’s fate</vt:lpstr>
      <vt:lpstr> Screening for HBV   </vt:lpstr>
      <vt:lpstr>           Screening for HCV </vt:lpstr>
      <vt:lpstr> Fate of HCV –Infection </vt:lpstr>
      <vt:lpstr> Screening for HIV </vt:lpstr>
      <vt:lpstr> FATE OF HIV-Antibodies </vt:lpstr>
      <vt:lpstr> What will happen after the tests</vt:lpstr>
      <vt:lpstr> In case of carrier for hemoglobinipathies: </vt:lpstr>
      <vt:lpstr>PowerPoint Presentation</vt:lpstr>
      <vt:lpstr>PowerPoint Presentation</vt:lpstr>
      <vt:lpstr>What Ethical issues can arise</vt:lpstr>
      <vt:lpstr>PowerPoint Presentation</vt:lpstr>
      <vt:lpstr>PowerPoint Presentation</vt:lpstr>
      <vt:lpstr> A TABOO FOR  FEMALE   </vt:lpstr>
      <vt:lpstr> STIGMA FOR  MALE  or FEMALE </vt:lpstr>
      <vt:lpstr>PowerPoint Presentation</vt:lpstr>
      <vt:lpstr> Discuss  Genetic counseling  </vt:lpstr>
      <vt:lpstr> Discuss   Consanguinity : </vt:lpstr>
      <vt:lpstr> Prevalence of Consanguineous marriages in Muslim Community </vt:lpstr>
      <vt:lpstr>PowerPoint Presentation</vt:lpstr>
      <vt:lpstr> A SUCCESSFUL PRE MARITAL  COUNSELING APPROACH </vt:lpstr>
      <vt:lpstr>PowerPoint Presentation</vt:lpstr>
      <vt:lpstr>PowerPoint Presentation</vt:lpstr>
      <vt:lpstr>PowerPoint Presentation</vt:lpstr>
      <vt:lpstr> Available choices after positive Test results : </vt:lpstr>
      <vt:lpstr> CONCLUSION  </vt:lpstr>
      <vt:lpstr>PowerPoint Presentation</vt:lpstr>
    </vt:vector>
  </TitlesOfParts>
  <Company>KKUH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Cognitive Load Theory</dc:title>
  <dc:creator>Dr.Farhana irfan</dc:creator>
  <cp:lastModifiedBy>GCUSER</cp:lastModifiedBy>
  <cp:revision>484</cp:revision>
  <dcterms:created xsi:type="dcterms:W3CDTF">2011-02-07T06:05:16Z</dcterms:created>
  <dcterms:modified xsi:type="dcterms:W3CDTF">2017-05-03T08:10:41Z</dcterms:modified>
</cp:coreProperties>
</file>