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Lst>
  <p:notesMasterIdLst>
    <p:notesMasterId r:id="rId39"/>
  </p:notesMasterIdLst>
  <p:sldIdLst>
    <p:sldId id="256" r:id="rId2"/>
    <p:sldId id="421" r:id="rId3"/>
    <p:sldId id="261" r:id="rId4"/>
    <p:sldId id="262" r:id="rId5"/>
    <p:sldId id="265" r:id="rId6"/>
    <p:sldId id="279" r:id="rId7"/>
    <p:sldId id="345" r:id="rId8"/>
    <p:sldId id="414" r:id="rId9"/>
    <p:sldId id="415" r:id="rId10"/>
    <p:sldId id="416" r:id="rId11"/>
    <p:sldId id="411" r:id="rId12"/>
    <p:sldId id="410" r:id="rId13"/>
    <p:sldId id="401" r:id="rId14"/>
    <p:sldId id="389" r:id="rId15"/>
    <p:sldId id="351" r:id="rId16"/>
    <p:sldId id="298" r:id="rId17"/>
    <p:sldId id="397" r:id="rId18"/>
    <p:sldId id="396" r:id="rId19"/>
    <p:sldId id="354" r:id="rId20"/>
    <p:sldId id="358" r:id="rId21"/>
    <p:sldId id="390" r:id="rId22"/>
    <p:sldId id="418" r:id="rId23"/>
    <p:sldId id="352" r:id="rId24"/>
    <p:sldId id="403" r:id="rId25"/>
    <p:sldId id="321" r:id="rId26"/>
    <p:sldId id="419" r:id="rId27"/>
    <p:sldId id="353" r:id="rId28"/>
    <p:sldId id="330" r:id="rId29"/>
    <p:sldId id="404" r:id="rId30"/>
    <p:sldId id="409" r:id="rId31"/>
    <p:sldId id="420" r:id="rId32"/>
    <p:sldId id="383" r:id="rId33"/>
    <p:sldId id="417" r:id="rId34"/>
    <p:sldId id="398" r:id="rId35"/>
    <p:sldId id="399" r:id="rId36"/>
    <p:sldId id="340" r:id="rId37"/>
    <p:sldId id="394" r:id="rId3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73" autoAdjust="0"/>
    <p:restoredTop sz="89564" autoAdjust="0"/>
  </p:normalViewPr>
  <p:slideViewPr>
    <p:cSldViewPr>
      <p:cViewPr varScale="1">
        <p:scale>
          <a:sx n="63" d="100"/>
          <a:sy n="63" d="100"/>
        </p:scale>
        <p:origin x="1380" y="48"/>
      </p:cViewPr>
      <p:guideLst>
        <p:guide orient="horz" pos="2160"/>
        <p:guide pos="2880"/>
      </p:guideLst>
    </p:cSldViewPr>
  </p:slideViewPr>
  <p:outlineViewPr>
    <p:cViewPr>
      <p:scale>
        <a:sx n="33" d="100"/>
        <a:sy n="33" d="100"/>
      </p:scale>
      <p:origin x="0" y="52656"/>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7BCC27D2-1F0F-478B-8A88-4661DDBB0AEB}" type="datetimeFigureOut">
              <a:rPr lang="en-US"/>
              <a:pPr>
                <a:defRPr/>
              </a:pPr>
              <a:t>4/11/2017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2B772259-7541-46AA-8901-01BAC28CC017}" type="slidenum">
              <a:rPr lang="en-US"/>
              <a:pPr>
                <a:defRPr/>
              </a:pPr>
              <a:t>‹#›</a:t>
            </a:fld>
            <a:endParaRPr lang="en-US"/>
          </a:p>
        </p:txBody>
      </p:sp>
    </p:spTree>
    <p:extLst>
      <p:ext uri="{BB962C8B-B14F-4D97-AF65-F5344CB8AC3E}">
        <p14:creationId xmlns:p14="http://schemas.microsoft.com/office/powerpoint/2010/main" val="424304647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3ED177A-430B-4399-8329-F6FC1A308202}" type="slidenum">
              <a:rPr lang="en-US" smtClean="0"/>
              <a:pPr fontAlgn="base">
                <a:spcBef>
                  <a:spcPct val="0"/>
                </a:spcBef>
                <a:spcAft>
                  <a:spcPct val="0"/>
                </a:spcAft>
                <a:defRPr/>
              </a:pPr>
              <a:t>3</a:t>
            </a:fld>
            <a:endParaRPr lang="en-US" smtClean="0"/>
          </a:p>
        </p:txBody>
      </p:sp>
      <p:sp>
        <p:nvSpPr>
          <p:cNvPr id="901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01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114363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B772259-7541-46AA-8901-01BAC28CC017}" type="slidenum">
              <a:rPr lang="en-US" smtClean="0"/>
              <a:pPr>
                <a:defRPr/>
              </a:pPr>
              <a:t>15</a:t>
            </a:fld>
            <a:endParaRPr lang="en-US"/>
          </a:p>
        </p:txBody>
      </p:sp>
    </p:spTree>
    <p:extLst>
      <p:ext uri="{BB962C8B-B14F-4D97-AF65-F5344CB8AC3E}">
        <p14:creationId xmlns:p14="http://schemas.microsoft.com/office/powerpoint/2010/main" val="4757339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3AF8EC0-AF6B-496E-A7EA-080CBA02B506}" type="slidenum">
              <a:rPr lang="en-US" smtClean="0"/>
              <a:pPr fontAlgn="base">
                <a:spcBef>
                  <a:spcPct val="0"/>
                </a:spcBef>
                <a:spcAft>
                  <a:spcPct val="0"/>
                </a:spcAft>
                <a:defRPr/>
              </a:pPr>
              <a:t>16</a:t>
            </a:fld>
            <a:endParaRPr lang="en-US" smtClean="0"/>
          </a:p>
        </p:txBody>
      </p:sp>
      <p:sp>
        <p:nvSpPr>
          <p:cNvPr id="1003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03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42579785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EBA7A58-2FA8-463C-8F6B-ACA026CDB903}" type="slidenum">
              <a:rPr lang="en-US" smtClean="0"/>
              <a:pPr fontAlgn="base">
                <a:spcBef>
                  <a:spcPct val="0"/>
                </a:spcBef>
                <a:spcAft>
                  <a:spcPct val="0"/>
                </a:spcAft>
                <a:defRPr/>
              </a:pPr>
              <a:t>23</a:t>
            </a:fld>
            <a:endParaRPr lang="en-US" smtClean="0"/>
          </a:p>
        </p:txBody>
      </p:sp>
      <p:sp>
        <p:nvSpPr>
          <p:cNvPr id="1116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16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8143552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639D104-555E-492F-A867-E10F416089C0}" type="slidenum">
              <a:rPr lang="en-US" smtClean="0"/>
              <a:pPr fontAlgn="base">
                <a:spcBef>
                  <a:spcPct val="0"/>
                </a:spcBef>
                <a:spcAft>
                  <a:spcPct val="0"/>
                </a:spcAft>
                <a:defRPr/>
              </a:pPr>
              <a:t>24</a:t>
            </a:fld>
            <a:endParaRPr lang="en-US" smtClean="0"/>
          </a:p>
        </p:txBody>
      </p:sp>
      <p:sp>
        <p:nvSpPr>
          <p:cNvPr id="1146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46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6540854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7928DD4-AD7C-41F1-B890-D8A025BE53C1}" type="slidenum">
              <a:rPr lang="en-US" smtClean="0"/>
              <a:pPr fontAlgn="base">
                <a:spcBef>
                  <a:spcPct val="0"/>
                </a:spcBef>
                <a:spcAft>
                  <a:spcPct val="0"/>
                </a:spcAft>
                <a:defRPr/>
              </a:pPr>
              <a:t>25</a:t>
            </a:fld>
            <a:endParaRPr lang="en-US" smtClean="0"/>
          </a:p>
        </p:txBody>
      </p:sp>
      <p:sp>
        <p:nvSpPr>
          <p:cNvPr id="1126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26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40799678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2CBF8A4-D1C6-4D54-8EDE-A1CCCA5F571D}" type="slidenum">
              <a:rPr lang="en-US" smtClean="0"/>
              <a:pPr fontAlgn="base">
                <a:spcBef>
                  <a:spcPct val="0"/>
                </a:spcBef>
                <a:spcAft>
                  <a:spcPct val="0"/>
                </a:spcAft>
                <a:defRPr/>
              </a:pPr>
              <a:t>27</a:t>
            </a:fld>
            <a:endParaRPr lang="en-US" smtClean="0"/>
          </a:p>
        </p:txBody>
      </p:sp>
      <p:sp>
        <p:nvSpPr>
          <p:cNvPr id="1177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77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8177345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DFBD52-C52F-41D5-B8B6-B19099F68A83}" type="slidenum">
              <a:rPr lang="en-US" smtClean="0"/>
              <a:pPr fontAlgn="base">
                <a:spcBef>
                  <a:spcPct val="0"/>
                </a:spcBef>
                <a:spcAft>
                  <a:spcPct val="0"/>
                </a:spcAft>
                <a:defRPr/>
              </a:pPr>
              <a:t>28</a:t>
            </a:fld>
            <a:endParaRPr lang="en-US" smtClean="0"/>
          </a:p>
        </p:txBody>
      </p:sp>
      <p:sp>
        <p:nvSpPr>
          <p:cNvPr id="1198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98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8245769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C8FDED5-BC3F-4CA8-82BC-97F0385D144B}" type="slidenum">
              <a:rPr lang="en-US" smtClean="0"/>
              <a:pPr fontAlgn="base">
                <a:spcBef>
                  <a:spcPct val="0"/>
                </a:spcBef>
                <a:spcAft>
                  <a:spcPct val="0"/>
                </a:spcAft>
                <a:defRPr/>
              </a:pPr>
              <a:t>30</a:t>
            </a:fld>
            <a:endParaRPr lang="en-US" smtClean="0"/>
          </a:p>
        </p:txBody>
      </p:sp>
      <p:sp>
        <p:nvSpPr>
          <p:cNvPr id="121859" name="Rectangle 2"/>
          <p:cNvSpPr>
            <a:spLocks noGrp="1" noRot="1" noChangeAspect="1" noChangeArrowheads="1" noTextEdit="1"/>
          </p:cNvSpPr>
          <p:nvPr>
            <p:ph type="sldImg"/>
          </p:nvPr>
        </p:nvSpPr>
        <p:spPr bwMode="auto">
          <a:noFill/>
          <a:ln w="9525">
            <a:noFill/>
          </a:ln>
        </p:spPr>
      </p:sp>
      <p:sp>
        <p:nvSpPr>
          <p:cNvPr id="1218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Tree>
    <p:extLst>
      <p:ext uri="{BB962C8B-B14F-4D97-AF65-F5344CB8AC3E}">
        <p14:creationId xmlns:p14="http://schemas.microsoft.com/office/powerpoint/2010/main" val="34268961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1317793-B456-449E-AAA0-8CFC4B2FDFA3}" type="slidenum">
              <a:rPr lang="en-US" smtClean="0"/>
              <a:pPr fontAlgn="base">
                <a:spcBef>
                  <a:spcPct val="0"/>
                </a:spcBef>
                <a:spcAft>
                  <a:spcPct val="0"/>
                </a:spcAft>
                <a:defRPr/>
              </a:pPr>
              <a:t>34</a:t>
            </a:fld>
            <a:endParaRPr lang="en-US" smtClean="0"/>
          </a:p>
        </p:txBody>
      </p:sp>
      <p:sp>
        <p:nvSpPr>
          <p:cNvPr id="1187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87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6710809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86A973-A385-4482-B541-2ABF7B1E6B4A}" type="slidenum">
              <a:rPr lang="en-US" smtClean="0"/>
              <a:pPr fontAlgn="base">
                <a:spcBef>
                  <a:spcPct val="0"/>
                </a:spcBef>
                <a:spcAft>
                  <a:spcPct val="0"/>
                </a:spcAft>
                <a:defRPr/>
              </a:pPr>
              <a:t>36</a:t>
            </a:fld>
            <a:endParaRPr lang="en-US" smtClean="0"/>
          </a:p>
        </p:txBody>
      </p:sp>
      <p:sp>
        <p:nvSpPr>
          <p:cNvPr id="1300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005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084958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CAF1102-4F51-4F8F-B83E-A8ECB9324BE1}" type="slidenum">
              <a:rPr lang="en-US" smtClean="0"/>
              <a:pPr fontAlgn="base">
                <a:spcBef>
                  <a:spcPct val="0"/>
                </a:spcBef>
                <a:spcAft>
                  <a:spcPct val="0"/>
                </a:spcAft>
                <a:defRPr/>
              </a:pPr>
              <a:t>4</a:t>
            </a:fld>
            <a:endParaRPr lang="en-US" smtClean="0"/>
          </a:p>
        </p:txBody>
      </p:sp>
      <p:sp>
        <p:nvSpPr>
          <p:cNvPr id="911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11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003051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B772259-7541-46AA-8901-01BAC28CC017}" type="slidenum">
              <a:rPr lang="en-US" smtClean="0"/>
              <a:pPr>
                <a:defRPr/>
              </a:pPr>
              <a:t>5</a:t>
            </a:fld>
            <a:endParaRPr lang="en-US"/>
          </a:p>
        </p:txBody>
      </p:sp>
    </p:spTree>
    <p:extLst>
      <p:ext uri="{BB962C8B-B14F-4D97-AF65-F5344CB8AC3E}">
        <p14:creationId xmlns:p14="http://schemas.microsoft.com/office/powerpoint/2010/main" val="3881090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3116F7F-AE31-4DFE-B157-0705C3D96662}" type="slidenum">
              <a:rPr lang="en-US" smtClean="0"/>
              <a:pPr fontAlgn="base">
                <a:spcBef>
                  <a:spcPct val="0"/>
                </a:spcBef>
                <a:spcAft>
                  <a:spcPct val="0"/>
                </a:spcAft>
                <a:defRPr/>
              </a:pPr>
              <a:t>6</a:t>
            </a:fld>
            <a:endParaRPr lang="en-US" smtClean="0"/>
          </a:p>
        </p:txBody>
      </p:sp>
      <p:sp>
        <p:nvSpPr>
          <p:cNvPr id="942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42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168670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6D2E480-C971-4872-94E5-8190574767D3}" type="slidenum">
              <a:rPr lang="en-US" smtClean="0"/>
              <a:pPr fontAlgn="base">
                <a:spcBef>
                  <a:spcPct val="0"/>
                </a:spcBef>
                <a:spcAft>
                  <a:spcPct val="0"/>
                </a:spcAft>
                <a:defRPr/>
              </a:pPr>
              <a:t>8</a:t>
            </a:fld>
            <a:endParaRPr lang="en-US" smtClean="0"/>
          </a:p>
        </p:txBody>
      </p:sp>
      <p:sp>
        <p:nvSpPr>
          <p:cNvPr id="952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52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dirty="0" smtClean="0"/>
          </a:p>
        </p:txBody>
      </p:sp>
    </p:spTree>
    <p:extLst>
      <p:ext uri="{BB962C8B-B14F-4D97-AF65-F5344CB8AC3E}">
        <p14:creationId xmlns:p14="http://schemas.microsoft.com/office/powerpoint/2010/main" val="18177595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B772259-7541-46AA-8901-01BAC28CC017}" type="slidenum">
              <a:rPr lang="en-US" smtClean="0"/>
              <a:pPr>
                <a:defRPr/>
              </a:pPr>
              <a:t>9</a:t>
            </a:fld>
            <a:endParaRPr lang="en-US"/>
          </a:p>
        </p:txBody>
      </p:sp>
    </p:spTree>
    <p:extLst>
      <p:ext uri="{BB962C8B-B14F-4D97-AF65-F5344CB8AC3E}">
        <p14:creationId xmlns:p14="http://schemas.microsoft.com/office/powerpoint/2010/main" val="242976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5AF0F6-272B-4CCF-B056-BD350FDD2DA8}" type="slidenum">
              <a:rPr lang="en-US" smtClean="0"/>
              <a:pPr fontAlgn="base">
                <a:spcBef>
                  <a:spcPct val="0"/>
                </a:spcBef>
                <a:spcAft>
                  <a:spcPct val="0"/>
                </a:spcAft>
                <a:defRPr/>
              </a:pPr>
              <a:t>11</a:t>
            </a:fld>
            <a:endParaRPr lang="en-US" smtClean="0"/>
          </a:p>
        </p:txBody>
      </p:sp>
      <p:sp>
        <p:nvSpPr>
          <p:cNvPr id="962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62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886083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5AF3CB7-D5BF-4815-B99E-CF3FDEE23BCE}" type="slidenum">
              <a:rPr lang="en-US" smtClean="0"/>
              <a:pPr fontAlgn="base">
                <a:spcBef>
                  <a:spcPct val="0"/>
                </a:spcBef>
                <a:spcAft>
                  <a:spcPct val="0"/>
                </a:spcAft>
                <a:defRPr/>
              </a:pPr>
              <a:t>12</a:t>
            </a:fld>
            <a:endParaRPr lang="en-US" smtClean="0"/>
          </a:p>
        </p:txBody>
      </p:sp>
      <p:sp>
        <p:nvSpPr>
          <p:cNvPr id="972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72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254940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B772259-7541-46AA-8901-01BAC28CC017}" type="slidenum">
              <a:rPr lang="en-US" smtClean="0"/>
              <a:pPr>
                <a:defRPr/>
              </a:pPr>
              <a:t>13</a:t>
            </a:fld>
            <a:endParaRPr lang="en-US"/>
          </a:p>
        </p:txBody>
      </p:sp>
    </p:spTree>
    <p:extLst>
      <p:ext uri="{BB962C8B-B14F-4D97-AF65-F5344CB8AC3E}">
        <p14:creationId xmlns:p14="http://schemas.microsoft.com/office/powerpoint/2010/main" val="203179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 name="Group 4"/>
          <p:cNvGrpSpPr/>
          <p:nvPr/>
        </p:nvGrpSpPr>
        <p:grpSpPr>
          <a:xfrm>
            <a:off x="2286" y="0"/>
            <a:ext cx="9141714" cy="6858000"/>
            <a:chOff x="3048" y="0"/>
            <a:chExt cx="12188952" cy="6858000"/>
          </a:xfrm>
        </p:grpSpPr>
        <p:sp>
          <p:nvSpPr>
            <p:cNvPr id="4" name="Rectangle 3"/>
            <p:cNvSpPr/>
            <p:nvPr/>
          </p:nvSpPr>
          <p:spPr>
            <a:xfrm>
              <a:off x="3048" y="0"/>
              <a:ext cx="12188952" cy="6858000"/>
            </a:xfrm>
            <a:prstGeom prst="rect">
              <a:avLst/>
            </a:prstGeom>
            <a:solidFill>
              <a:schemeClr val="bg1"/>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nvGrpSpPr>
            <p:cNvPr id="18" name="Group 17"/>
            <p:cNvGrpSpPr/>
            <p:nvPr/>
          </p:nvGrpSpPr>
          <p:grpSpPr>
            <a:xfrm>
              <a:off x="1574798" y="3537161"/>
              <a:ext cx="9144001" cy="196717"/>
              <a:chOff x="1523999" y="4379129"/>
              <a:chExt cx="9144001" cy="196717"/>
            </a:xfrm>
          </p:grpSpPr>
          <p:sp>
            <p:nvSpPr>
              <p:cNvPr id="19" name="Rectangle 18" descr="Gold bar"/>
              <p:cNvSpPr>
                <a:spLocks noChangeArrowheads="1"/>
              </p:cNvSpPr>
              <p:nvPr/>
            </p:nvSpPr>
            <p:spPr bwMode="auto">
              <a:xfrm rot="16200000" flipH="1">
                <a:off x="2949872" y="2953256"/>
                <a:ext cx="196717" cy="3048463"/>
              </a:xfrm>
              <a:prstGeom prst="rect">
                <a:avLst/>
              </a:prstGeom>
              <a:solidFill>
                <a:schemeClr val="accent1"/>
              </a:solidFill>
              <a:ln w="9525">
                <a:noFill/>
                <a:miter lim="800000"/>
                <a:headEnd/>
                <a:tailEnd/>
              </a:ln>
              <a:effectLst>
                <a:reflection blurRad="6350" stA="50000" endA="300" endPos="38500" dist="50800" dir="5400000" sy="-100000" algn="bl" rotWithShape="0"/>
              </a:effectLst>
              <a:extLst/>
            </p:spPr>
            <p:txBody>
              <a:bodyPr wrap="none" anchor="ctr"/>
              <a:lstStyle/>
              <a:p>
                <a:pPr algn="ctr" eaLnBrk="1" hangingPunct="1"/>
                <a:endParaRPr lang="en-US" sz="1800">
                  <a:latin typeface="Times New Roman" panose="02020603050405020304" pitchFamily="18" charset="0"/>
                </a:endParaRPr>
              </a:p>
            </p:txBody>
          </p:sp>
          <p:sp>
            <p:nvSpPr>
              <p:cNvPr id="20" name="Rectangle 19" descr="Orange bar"/>
              <p:cNvSpPr>
                <a:spLocks noChangeArrowheads="1"/>
              </p:cNvSpPr>
              <p:nvPr/>
            </p:nvSpPr>
            <p:spPr bwMode="auto">
              <a:xfrm rot="16200000" flipH="1">
                <a:off x="5998335" y="2953256"/>
                <a:ext cx="196717" cy="3048463"/>
              </a:xfrm>
              <a:prstGeom prst="rect">
                <a:avLst/>
              </a:prstGeom>
              <a:solidFill>
                <a:schemeClr val="accent4"/>
              </a:solidFill>
              <a:ln w="9525">
                <a:noFill/>
                <a:miter lim="800000"/>
                <a:headEnd/>
                <a:tailEnd/>
              </a:ln>
              <a:effectLst>
                <a:reflection blurRad="6350" stA="50000" endA="300" endPos="38500" dist="50800" dir="5400000" sy="-100000" algn="bl" rotWithShape="0"/>
              </a:effectLst>
              <a:extLst/>
            </p:spPr>
            <p:txBody>
              <a:bodyPr wrap="none" anchor="ctr"/>
              <a:lstStyle/>
              <a:p>
                <a:pPr algn="ctr" eaLnBrk="1" hangingPunct="1"/>
                <a:endParaRPr lang="en-US" sz="1800">
                  <a:latin typeface="Times New Roman" panose="02020603050405020304" pitchFamily="18" charset="0"/>
                </a:endParaRPr>
              </a:p>
            </p:txBody>
          </p:sp>
          <p:sp>
            <p:nvSpPr>
              <p:cNvPr id="21" name="Rectangle 20" descr="Slate bar"/>
              <p:cNvSpPr>
                <a:spLocks noChangeArrowheads="1"/>
              </p:cNvSpPr>
              <p:nvPr/>
            </p:nvSpPr>
            <p:spPr bwMode="auto">
              <a:xfrm rot="16200000" flipH="1">
                <a:off x="9045410" y="2953256"/>
                <a:ext cx="196717" cy="3048463"/>
              </a:xfrm>
              <a:prstGeom prst="rect">
                <a:avLst/>
              </a:prstGeom>
              <a:solidFill>
                <a:schemeClr val="accent6"/>
              </a:solidFill>
              <a:ln w="9525">
                <a:noFill/>
                <a:miter lim="800000"/>
                <a:headEnd/>
                <a:tailEnd/>
              </a:ln>
              <a:effectLst>
                <a:reflection blurRad="6350" stA="50000" endA="300" endPos="38500" dist="50800" dir="5400000" sy="-100000" algn="bl" rotWithShape="0"/>
              </a:effectLst>
              <a:extLst/>
            </p:spPr>
            <p:txBody>
              <a:bodyPr wrap="none" anchor="ctr"/>
              <a:lstStyle/>
              <a:p>
                <a:pPr algn="ctr" eaLnBrk="1" hangingPunct="1"/>
                <a:endParaRPr lang="en-US" sz="1800">
                  <a:latin typeface="Times New Roman" panose="02020603050405020304" pitchFamily="18" charset="0"/>
                </a:endParaRPr>
              </a:p>
            </p:txBody>
          </p:sp>
        </p:grpSp>
      </p:grpSp>
      <p:sp>
        <p:nvSpPr>
          <p:cNvPr id="3" name="Subtitle 2"/>
          <p:cNvSpPr>
            <a:spLocks noGrp="1"/>
          </p:cNvSpPr>
          <p:nvPr>
            <p:ph type="subTitle" idx="1"/>
          </p:nvPr>
        </p:nvSpPr>
        <p:spPr>
          <a:xfrm>
            <a:off x="1143000" y="4056115"/>
            <a:ext cx="6858000" cy="1655762"/>
          </a:xfrm>
          <a:prstGeom prst="rect">
            <a:avLst/>
          </a:prstGeom>
        </p:spPr>
        <p:txBody>
          <a:bodyPr/>
          <a:lstStyle>
            <a:lvl1pPr marL="0" indent="0" algn="ctr">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2" name="Title 1"/>
          <p:cNvSpPr>
            <a:spLocks noGrp="1"/>
          </p:cNvSpPr>
          <p:nvPr>
            <p:ph type="ctrTitle"/>
          </p:nvPr>
        </p:nvSpPr>
        <p:spPr>
          <a:xfrm>
            <a:off x="1143000" y="912610"/>
            <a:ext cx="6858000" cy="2387600"/>
          </a:xfrm>
          <a:prstGeom prst="rect">
            <a:avLst/>
          </a:prstGeom>
        </p:spPr>
        <p:txBody>
          <a:bodyPr anchor="b"/>
          <a:lstStyle>
            <a:lvl1pPr algn="ctr">
              <a:defRPr sz="4500">
                <a:solidFill>
                  <a:schemeClr val="tx2"/>
                </a:solidFill>
              </a:defRPr>
            </a:lvl1pPr>
          </a:lstStyle>
          <a:p>
            <a:r>
              <a:rPr lang="en-US" smtClean="0"/>
              <a:t>Click to edit Master title style</a:t>
            </a:r>
            <a:endParaRPr lang="en-US"/>
          </a:p>
        </p:txBody>
      </p:sp>
      <p:sp>
        <p:nvSpPr>
          <p:cNvPr id="11" name="Date Placeholder 3"/>
          <p:cNvSpPr>
            <a:spLocks noGrp="1"/>
          </p:cNvSpPr>
          <p:nvPr>
            <p:ph type="dt" sz="half" idx="2"/>
          </p:nvPr>
        </p:nvSpPr>
        <p:spPr>
          <a:xfrm>
            <a:off x="628650" y="6356351"/>
            <a:ext cx="2457450" cy="365125"/>
          </a:xfrm>
          <a:prstGeom prst="rect">
            <a:avLst/>
          </a:prstGeom>
        </p:spPr>
        <p:txBody>
          <a:bodyPr vert="horz" lIns="91440" tIns="45720" rIns="91440" bIns="45720" rtlCol="0" anchor="ctr"/>
          <a:lstStyle>
            <a:lvl1pPr algn="l">
              <a:defRPr sz="900">
                <a:solidFill>
                  <a:schemeClr val="accent3"/>
                </a:solidFill>
              </a:defRPr>
            </a:lvl1pPr>
          </a:lstStyle>
          <a:p>
            <a:pPr>
              <a:defRPr/>
            </a:pPr>
            <a:fld id="{B2781CAA-0906-43AE-9838-F7D7BC107EA2}" type="datetimeFigureOut">
              <a:rPr lang="en-US" smtClean="0"/>
              <a:pPr>
                <a:defRPr/>
              </a:pPr>
              <a:t>4/11/2017</a:t>
            </a:fld>
            <a:endParaRPr lang="en-US"/>
          </a:p>
        </p:txBody>
      </p:sp>
      <p:sp>
        <p:nvSpPr>
          <p:cNvPr id="12" name="Footer Placeholder 4"/>
          <p:cNvSpPr>
            <a:spLocks noGrp="1"/>
          </p:cNvSpPr>
          <p:nvPr>
            <p:ph type="ftr" sz="quarter" idx="3"/>
          </p:nvPr>
        </p:nvSpPr>
        <p:spPr>
          <a:xfrm>
            <a:off x="3486150" y="6356351"/>
            <a:ext cx="2171700" cy="365125"/>
          </a:xfrm>
          <a:prstGeom prst="rect">
            <a:avLst/>
          </a:prstGeom>
        </p:spPr>
        <p:txBody>
          <a:bodyPr vert="horz" lIns="91440" tIns="45720" rIns="91440" bIns="45720" rtlCol="0" anchor="ctr"/>
          <a:lstStyle>
            <a:lvl1pPr algn="ctr">
              <a:defRPr sz="900">
                <a:solidFill>
                  <a:schemeClr val="accent3"/>
                </a:solidFill>
              </a:defRPr>
            </a:lvl1pPr>
          </a:lstStyle>
          <a:p>
            <a:pPr>
              <a:defRPr/>
            </a:pPr>
            <a:endParaRPr lang="en-US"/>
          </a:p>
        </p:txBody>
      </p:sp>
      <p:sp>
        <p:nvSpPr>
          <p:cNvPr id="13" name="Slide Number Placeholder 5"/>
          <p:cNvSpPr>
            <a:spLocks noGrp="1"/>
          </p:cNvSpPr>
          <p:nvPr>
            <p:ph type="sldNum" sz="quarter" idx="4"/>
          </p:nvPr>
        </p:nvSpPr>
        <p:spPr>
          <a:xfrm>
            <a:off x="6057900" y="6356351"/>
            <a:ext cx="2457450" cy="365125"/>
          </a:xfrm>
          <a:prstGeom prst="rect">
            <a:avLst/>
          </a:prstGeom>
        </p:spPr>
        <p:txBody>
          <a:bodyPr vert="horz" lIns="91440" tIns="45720" rIns="91440" bIns="45720" rtlCol="0" anchor="ctr"/>
          <a:lstStyle>
            <a:lvl1pPr algn="r">
              <a:defRPr sz="900">
                <a:solidFill>
                  <a:schemeClr val="accent3"/>
                </a:solidFill>
              </a:defRPr>
            </a:lvl1pPr>
          </a:lstStyle>
          <a:p>
            <a:pPr>
              <a:defRPr/>
            </a:pPr>
            <a:fld id="{732293CF-5915-4876-9657-944CA82D76E2}" type="slidenum">
              <a:rPr lang="en-US" smtClean="0"/>
              <a:pPr>
                <a:defRPr/>
              </a:pPr>
              <a:t>‹#›</a:t>
            </a:fld>
            <a:endParaRPr lang="en-US"/>
          </a:p>
        </p:txBody>
      </p:sp>
    </p:spTree>
    <p:extLst>
      <p:ext uri="{BB962C8B-B14F-4D97-AF65-F5344CB8AC3E}">
        <p14:creationId xmlns:p14="http://schemas.microsoft.com/office/powerpoint/2010/main" val="3499505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628650" y="365126"/>
            <a:ext cx="7886700" cy="1325563"/>
          </a:xfrm>
          <a:prstGeom prst="rect">
            <a:avLst/>
          </a:prstGeom>
        </p:spPr>
        <p:txBody>
          <a:bodyPr/>
          <a:lstStyle/>
          <a:p>
            <a:r>
              <a:rPr lang="en-US" smtClean="0"/>
              <a:t>Click to edit Master title style</a:t>
            </a:r>
            <a:endParaRPr lang="en-US"/>
          </a:p>
        </p:txBody>
      </p:sp>
      <p:sp>
        <p:nvSpPr>
          <p:cNvPr id="7" name="Date Placeholder 3"/>
          <p:cNvSpPr>
            <a:spLocks noGrp="1"/>
          </p:cNvSpPr>
          <p:nvPr>
            <p:ph type="dt" sz="half" idx="2"/>
          </p:nvPr>
        </p:nvSpPr>
        <p:spPr>
          <a:xfrm>
            <a:off x="628650" y="6356351"/>
            <a:ext cx="2457450" cy="365125"/>
          </a:xfrm>
          <a:prstGeom prst="rect">
            <a:avLst/>
          </a:prstGeom>
        </p:spPr>
        <p:txBody>
          <a:bodyPr vert="horz" lIns="91440" tIns="45720" rIns="91440" bIns="45720" rtlCol="0" anchor="ctr"/>
          <a:lstStyle>
            <a:lvl1pPr algn="l">
              <a:defRPr sz="900">
                <a:solidFill>
                  <a:schemeClr val="accent3"/>
                </a:solidFill>
              </a:defRPr>
            </a:lvl1pPr>
          </a:lstStyle>
          <a:p>
            <a:pPr>
              <a:defRPr/>
            </a:pPr>
            <a:fld id="{71BEE07A-F709-444B-9BC5-DB67B4CE6958}" type="datetimeFigureOut">
              <a:rPr lang="en-US" smtClean="0"/>
              <a:pPr>
                <a:defRPr/>
              </a:pPr>
              <a:t>4/11/2017</a:t>
            </a:fld>
            <a:endParaRPr lang="en-US"/>
          </a:p>
        </p:txBody>
      </p:sp>
      <p:sp>
        <p:nvSpPr>
          <p:cNvPr id="8" name="Footer Placeholder 4"/>
          <p:cNvSpPr>
            <a:spLocks noGrp="1"/>
          </p:cNvSpPr>
          <p:nvPr>
            <p:ph type="ftr" sz="quarter" idx="3"/>
          </p:nvPr>
        </p:nvSpPr>
        <p:spPr>
          <a:xfrm>
            <a:off x="3486150" y="6356351"/>
            <a:ext cx="2171700" cy="365125"/>
          </a:xfrm>
          <a:prstGeom prst="rect">
            <a:avLst/>
          </a:prstGeom>
        </p:spPr>
        <p:txBody>
          <a:bodyPr vert="horz" lIns="91440" tIns="45720" rIns="91440" bIns="45720" rtlCol="0" anchor="ctr"/>
          <a:lstStyle>
            <a:lvl1pPr algn="ctr">
              <a:defRPr sz="900">
                <a:solidFill>
                  <a:schemeClr val="accent3"/>
                </a:solidFill>
              </a:defRPr>
            </a:lvl1pPr>
          </a:lstStyle>
          <a:p>
            <a:pPr>
              <a:defRPr/>
            </a:pPr>
            <a:endParaRPr lang="en-US"/>
          </a:p>
        </p:txBody>
      </p:sp>
      <p:sp>
        <p:nvSpPr>
          <p:cNvPr id="9" name="Slide Number Placeholder 5"/>
          <p:cNvSpPr>
            <a:spLocks noGrp="1"/>
          </p:cNvSpPr>
          <p:nvPr>
            <p:ph type="sldNum" sz="quarter" idx="4"/>
          </p:nvPr>
        </p:nvSpPr>
        <p:spPr>
          <a:xfrm>
            <a:off x="6057900" y="6356351"/>
            <a:ext cx="2457450" cy="365125"/>
          </a:xfrm>
          <a:prstGeom prst="rect">
            <a:avLst/>
          </a:prstGeom>
        </p:spPr>
        <p:txBody>
          <a:bodyPr vert="horz" lIns="91440" tIns="45720" rIns="91440" bIns="45720" rtlCol="0" anchor="ctr"/>
          <a:lstStyle>
            <a:lvl1pPr algn="r">
              <a:defRPr sz="900">
                <a:solidFill>
                  <a:schemeClr val="accent3"/>
                </a:solidFill>
              </a:defRPr>
            </a:lvl1pPr>
          </a:lstStyle>
          <a:p>
            <a:pPr>
              <a:defRPr/>
            </a:pPr>
            <a:fld id="{C4799DA6-174C-4862-A24C-D8977C2A13DD}" type="slidenum">
              <a:rPr lang="en-US" smtClean="0"/>
              <a:pPr>
                <a:defRPr/>
              </a:pPr>
              <a:t>‹#›</a:t>
            </a:fld>
            <a:endParaRPr lang="en-US"/>
          </a:p>
        </p:txBody>
      </p:sp>
    </p:spTree>
    <p:extLst>
      <p:ext uri="{BB962C8B-B14F-4D97-AF65-F5344CB8AC3E}">
        <p14:creationId xmlns:p14="http://schemas.microsoft.com/office/powerpoint/2010/main" val="2943896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28650" y="365125"/>
            <a:ext cx="58007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7" name="Date Placeholder 3"/>
          <p:cNvSpPr>
            <a:spLocks noGrp="1"/>
          </p:cNvSpPr>
          <p:nvPr>
            <p:ph type="dt" sz="half" idx="2"/>
          </p:nvPr>
        </p:nvSpPr>
        <p:spPr>
          <a:xfrm>
            <a:off x="628650" y="6356351"/>
            <a:ext cx="2457450" cy="365125"/>
          </a:xfrm>
          <a:prstGeom prst="rect">
            <a:avLst/>
          </a:prstGeom>
        </p:spPr>
        <p:txBody>
          <a:bodyPr vert="horz" lIns="91440" tIns="45720" rIns="91440" bIns="45720" rtlCol="0" anchor="ctr"/>
          <a:lstStyle>
            <a:lvl1pPr algn="l">
              <a:defRPr sz="900">
                <a:solidFill>
                  <a:schemeClr val="accent3"/>
                </a:solidFill>
              </a:defRPr>
            </a:lvl1pPr>
          </a:lstStyle>
          <a:p>
            <a:pPr>
              <a:defRPr/>
            </a:pPr>
            <a:fld id="{AC3CF6AA-E453-4AA8-88CE-E1EFA0A388FC}" type="datetimeFigureOut">
              <a:rPr lang="en-US" smtClean="0"/>
              <a:pPr>
                <a:defRPr/>
              </a:pPr>
              <a:t>4/11/2017</a:t>
            </a:fld>
            <a:endParaRPr lang="en-US"/>
          </a:p>
        </p:txBody>
      </p:sp>
      <p:sp>
        <p:nvSpPr>
          <p:cNvPr id="8" name="Footer Placeholder 4"/>
          <p:cNvSpPr>
            <a:spLocks noGrp="1"/>
          </p:cNvSpPr>
          <p:nvPr>
            <p:ph type="ftr" sz="quarter" idx="3"/>
          </p:nvPr>
        </p:nvSpPr>
        <p:spPr>
          <a:xfrm>
            <a:off x="3486150" y="6356351"/>
            <a:ext cx="2171700" cy="365125"/>
          </a:xfrm>
          <a:prstGeom prst="rect">
            <a:avLst/>
          </a:prstGeom>
        </p:spPr>
        <p:txBody>
          <a:bodyPr vert="horz" lIns="91440" tIns="45720" rIns="91440" bIns="45720" rtlCol="0" anchor="ctr"/>
          <a:lstStyle>
            <a:lvl1pPr algn="ctr">
              <a:defRPr sz="900">
                <a:solidFill>
                  <a:schemeClr val="accent3"/>
                </a:solidFill>
              </a:defRPr>
            </a:lvl1pPr>
          </a:lstStyle>
          <a:p>
            <a:pPr>
              <a:defRPr/>
            </a:pPr>
            <a:endParaRPr lang="en-US"/>
          </a:p>
        </p:txBody>
      </p:sp>
      <p:sp>
        <p:nvSpPr>
          <p:cNvPr id="9" name="Slide Number Placeholder 5"/>
          <p:cNvSpPr>
            <a:spLocks noGrp="1"/>
          </p:cNvSpPr>
          <p:nvPr>
            <p:ph type="sldNum" sz="quarter" idx="4"/>
          </p:nvPr>
        </p:nvSpPr>
        <p:spPr>
          <a:xfrm>
            <a:off x="6057900" y="6356351"/>
            <a:ext cx="2457450" cy="365125"/>
          </a:xfrm>
          <a:prstGeom prst="rect">
            <a:avLst/>
          </a:prstGeom>
        </p:spPr>
        <p:txBody>
          <a:bodyPr vert="horz" lIns="91440" tIns="45720" rIns="91440" bIns="45720" rtlCol="0" anchor="ctr"/>
          <a:lstStyle>
            <a:lvl1pPr algn="r">
              <a:defRPr sz="900">
                <a:solidFill>
                  <a:schemeClr val="accent3"/>
                </a:solidFill>
              </a:defRPr>
            </a:lvl1pPr>
          </a:lstStyle>
          <a:p>
            <a:pPr>
              <a:defRPr/>
            </a:pPr>
            <a:fld id="{5FA49E07-D452-4884-A7F1-1845F62C9B13}" type="slidenum">
              <a:rPr lang="en-US" smtClean="0"/>
              <a:pPr>
                <a:defRPr/>
              </a:pPr>
              <a:t>‹#›</a:t>
            </a:fld>
            <a:endParaRPr lang="en-US"/>
          </a:p>
        </p:txBody>
      </p:sp>
    </p:spTree>
    <p:extLst>
      <p:ext uri="{BB962C8B-B14F-4D97-AF65-F5344CB8AC3E}">
        <p14:creationId xmlns:p14="http://schemas.microsoft.com/office/powerpoint/2010/main" val="745538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628650" y="365126"/>
            <a:ext cx="7886700" cy="1325563"/>
          </a:xfrm>
          <a:prstGeom prst="rect">
            <a:avLst/>
          </a:prstGeom>
        </p:spPr>
        <p:txBody>
          <a:bodyPr/>
          <a:lstStyle/>
          <a:p>
            <a:r>
              <a:rPr lang="en-US" smtClean="0"/>
              <a:t>Click to edit Master title style</a:t>
            </a:r>
            <a:endParaRPr lang="en-US"/>
          </a:p>
        </p:txBody>
      </p:sp>
      <p:sp>
        <p:nvSpPr>
          <p:cNvPr id="7" name="Date Placeholder 3"/>
          <p:cNvSpPr>
            <a:spLocks noGrp="1"/>
          </p:cNvSpPr>
          <p:nvPr>
            <p:ph type="dt" sz="half" idx="2"/>
          </p:nvPr>
        </p:nvSpPr>
        <p:spPr>
          <a:xfrm>
            <a:off x="628650" y="6356351"/>
            <a:ext cx="2457450" cy="365125"/>
          </a:xfrm>
          <a:prstGeom prst="rect">
            <a:avLst/>
          </a:prstGeom>
        </p:spPr>
        <p:txBody>
          <a:bodyPr vert="horz" lIns="91440" tIns="45720" rIns="91440" bIns="45720" rtlCol="0" anchor="ctr"/>
          <a:lstStyle>
            <a:lvl1pPr algn="l">
              <a:defRPr sz="900">
                <a:solidFill>
                  <a:schemeClr val="accent3"/>
                </a:solidFill>
              </a:defRPr>
            </a:lvl1pPr>
          </a:lstStyle>
          <a:p>
            <a:pPr>
              <a:defRPr/>
            </a:pPr>
            <a:fld id="{C425D9EA-8A6E-41FE-B45A-01808CDAA044}" type="datetimeFigureOut">
              <a:rPr lang="en-US" smtClean="0"/>
              <a:pPr>
                <a:defRPr/>
              </a:pPr>
              <a:t>4/11/2017</a:t>
            </a:fld>
            <a:endParaRPr lang="en-US"/>
          </a:p>
        </p:txBody>
      </p:sp>
      <p:sp>
        <p:nvSpPr>
          <p:cNvPr id="8" name="Footer Placeholder 4"/>
          <p:cNvSpPr>
            <a:spLocks noGrp="1"/>
          </p:cNvSpPr>
          <p:nvPr>
            <p:ph type="ftr" sz="quarter" idx="3"/>
          </p:nvPr>
        </p:nvSpPr>
        <p:spPr>
          <a:xfrm>
            <a:off x="3486150" y="6356351"/>
            <a:ext cx="2171700" cy="365125"/>
          </a:xfrm>
          <a:prstGeom prst="rect">
            <a:avLst/>
          </a:prstGeom>
        </p:spPr>
        <p:txBody>
          <a:bodyPr vert="horz" lIns="91440" tIns="45720" rIns="91440" bIns="45720" rtlCol="0" anchor="ctr"/>
          <a:lstStyle>
            <a:lvl1pPr algn="ctr">
              <a:defRPr sz="900">
                <a:solidFill>
                  <a:schemeClr val="accent3"/>
                </a:solidFill>
              </a:defRPr>
            </a:lvl1pPr>
          </a:lstStyle>
          <a:p>
            <a:pPr>
              <a:defRPr/>
            </a:pPr>
            <a:endParaRPr lang="en-US"/>
          </a:p>
        </p:txBody>
      </p:sp>
      <p:sp>
        <p:nvSpPr>
          <p:cNvPr id="9" name="Slide Number Placeholder 5"/>
          <p:cNvSpPr>
            <a:spLocks noGrp="1"/>
          </p:cNvSpPr>
          <p:nvPr>
            <p:ph type="sldNum" sz="quarter" idx="4"/>
          </p:nvPr>
        </p:nvSpPr>
        <p:spPr>
          <a:xfrm>
            <a:off x="6057900" y="6356351"/>
            <a:ext cx="2457450" cy="365125"/>
          </a:xfrm>
          <a:prstGeom prst="rect">
            <a:avLst/>
          </a:prstGeom>
        </p:spPr>
        <p:txBody>
          <a:bodyPr vert="horz" lIns="91440" tIns="45720" rIns="91440" bIns="45720" rtlCol="0" anchor="ctr"/>
          <a:lstStyle>
            <a:lvl1pPr algn="r">
              <a:defRPr sz="900">
                <a:solidFill>
                  <a:schemeClr val="accent3"/>
                </a:solidFill>
              </a:defRPr>
            </a:lvl1pPr>
          </a:lstStyle>
          <a:p>
            <a:pPr>
              <a:defRPr/>
            </a:pPr>
            <a:fld id="{7866C280-24D0-462E-879A-D6356837DD54}" type="slidenum">
              <a:rPr lang="en-US" smtClean="0"/>
              <a:pPr>
                <a:defRPr/>
              </a:pPr>
              <a:t>‹#›</a:t>
            </a:fld>
            <a:endParaRPr lang="en-US"/>
          </a:p>
        </p:txBody>
      </p:sp>
    </p:spTree>
    <p:extLst>
      <p:ext uri="{BB962C8B-B14F-4D97-AF65-F5344CB8AC3E}">
        <p14:creationId xmlns:p14="http://schemas.microsoft.com/office/powerpoint/2010/main" val="3499319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4589464"/>
            <a:ext cx="7886700" cy="1500187"/>
          </a:xfrm>
          <a:prstGeom prst="rect">
            <a:avLst/>
          </a:prstGeo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smtClean="0"/>
              <a:t>Click to edit Master text styles</a:t>
            </a:r>
          </a:p>
        </p:txBody>
      </p:sp>
      <p:sp>
        <p:nvSpPr>
          <p:cNvPr id="2" name="Title 1"/>
          <p:cNvSpPr>
            <a:spLocks noGrp="1"/>
          </p:cNvSpPr>
          <p:nvPr>
            <p:ph type="title"/>
          </p:nvPr>
        </p:nvSpPr>
        <p:spPr>
          <a:xfrm>
            <a:off x="623888" y="1709738"/>
            <a:ext cx="7886700" cy="2862262"/>
          </a:xfrm>
          <a:prstGeom prst="rect">
            <a:avLst/>
          </a:prstGeom>
        </p:spPr>
        <p:txBody>
          <a:bodyPr anchor="b"/>
          <a:lstStyle>
            <a:lvl1pPr>
              <a:defRPr sz="4500"/>
            </a:lvl1pPr>
          </a:lstStyle>
          <a:p>
            <a:r>
              <a:rPr lang="en-US" smtClean="0"/>
              <a:t>Click to edit Master title style</a:t>
            </a:r>
            <a:endParaRPr lang="en-US"/>
          </a:p>
        </p:txBody>
      </p:sp>
      <p:sp>
        <p:nvSpPr>
          <p:cNvPr id="7" name="Date Placeholder 3"/>
          <p:cNvSpPr>
            <a:spLocks noGrp="1"/>
          </p:cNvSpPr>
          <p:nvPr>
            <p:ph type="dt" sz="half" idx="2"/>
          </p:nvPr>
        </p:nvSpPr>
        <p:spPr>
          <a:xfrm>
            <a:off x="628650" y="6356351"/>
            <a:ext cx="2457450" cy="365125"/>
          </a:xfrm>
          <a:prstGeom prst="rect">
            <a:avLst/>
          </a:prstGeom>
        </p:spPr>
        <p:txBody>
          <a:bodyPr vert="horz" lIns="91440" tIns="45720" rIns="91440" bIns="45720" rtlCol="0" anchor="ctr"/>
          <a:lstStyle>
            <a:lvl1pPr algn="l">
              <a:defRPr sz="900">
                <a:solidFill>
                  <a:schemeClr val="accent3"/>
                </a:solidFill>
              </a:defRPr>
            </a:lvl1pPr>
          </a:lstStyle>
          <a:p>
            <a:pPr>
              <a:defRPr/>
            </a:pPr>
            <a:fld id="{945D475C-D1D6-4775-827A-9C7C1D5AE978}" type="datetimeFigureOut">
              <a:rPr lang="en-US" smtClean="0"/>
              <a:pPr>
                <a:defRPr/>
              </a:pPr>
              <a:t>4/11/2017</a:t>
            </a:fld>
            <a:endParaRPr lang="en-US"/>
          </a:p>
        </p:txBody>
      </p:sp>
      <p:sp>
        <p:nvSpPr>
          <p:cNvPr id="8" name="Footer Placeholder 4"/>
          <p:cNvSpPr>
            <a:spLocks noGrp="1"/>
          </p:cNvSpPr>
          <p:nvPr>
            <p:ph type="ftr" sz="quarter" idx="3"/>
          </p:nvPr>
        </p:nvSpPr>
        <p:spPr>
          <a:xfrm>
            <a:off x="3486150" y="6356351"/>
            <a:ext cx="2171700" cy="365125"/>
          </a:xfrm>
          <a:prstGeom prst="rect">
            <a:avLst/>
          </a:prstGeom>
        </p:spPr>
        <p:txBody>
          <a:bodyPr vert="horz" lIns="91440" tIns="45720" rIns="91440" bIns="45720" rtlCol="0" anchor="ctr"/>
          <a:lstStyle>
            <a:lvl1pPr algn="ctr">
              <a:defRPr sz="900">
                <a:solidFill>
                  <a:schemeClr val="accent3"/>
                </a:solidFill>
              </a:defRPr>
            </a:lvl1pPr>
          </a:lstStyle>
          <a:p>
            <a:pPr>
              <a:defRPr/>
            </a:pPr>
            <a:endParaRPr lang="en-US"/>
          </a:p>
        </p:txBody>
      </p:sp>
      <p:sp>
        <p:nvSpPr>
          <p:cNvPr id="9" name="Slide Number Placeholder 5"/>
          <p:cNvSpPr>
            <a:spLocks noGrp="1"/>
          </p:cNvSpPr>
          <p:nvPr>
            <p:ph type="sldNum" sz="quarter" idx="4"/>
          </p:nvPr>
        </p:nvSpPr>
        <p:spPr>
          <a:xfrm>
            <a:off x="6057900" y="6356351"/>
            <a:ext cx="2457450" cy="365125"/>
          </a:xfrm>
          <a:prstGeom prst="rect">
            <a:avLst/>
          </a:prstGeom>
        </p:spPr>
        <p:txBody>
          <a:bodyPr vert="horz" lIns="91440" tIns="45720" rIns="91440" bIns="45720" rtlCol="0" anchor="ctr"/>
          <a:lstStyle>
            <a:lvl1pPr algn="r">
              <a:defRPr sz="900">
                <a:solidFill>
                  <a:schemeClr val="accent3"/>
                </a:solidFill>
              </a:defRPr>
            </a:lvl1pPr>
          </a:lstStyle>
          <a:p>
            <a:pPr>
              <a:defRPr/>
            </a:pPr>
            <a:fld id="{247BDBC8-E354-454E-9418-ACAAC80FA391}" type="slidenum">
              <a:rPr lang="en-US" smtClean="0"/>
              <a:pPr>
                <a:defRPr/>
              </a:pPr>
              <a:t>‹#›</a:t>
            </a:fld>
            <a:endParaRPr lang="en-US"/>
          </a:p>
        </p:txBody>
      </p:sp>
    </p:spTree>
    <p:extLst>
      <p:ext uri="{BB962C8B-B14F-4D97-AF65-F5344CB8AC3E}">
        <p14:creationId xmlns:p14="http://schemas.microsoft.com/office/powerpoint/2010/main" val="1464972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29150" y="1825625"/>
            <a:ext cx="3886200" cy="4351338"/>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Content Placeholder 2"/>
          <p:cNvSpPr>
            <a:spLocks noGrp="1"/>
          </p:cNvSpPr>
          <p:nvPr>
            <p:ph sz="half" idx="1"/>
          </p:nvPr>
        </p:nvSpPr>
        <p:spPr>
          <a:xfrm>
            <a:off x="628650" y="1825625"/>
            <a:ext cx="3886200" cy="4351338"/>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628650" y="365126"/>
            <a:ext cx="7886700" cy="1325563"/>
          </a:xfrm>
          <a:prstGeom prst="rect">
            <a:avLst/>
          </a:prstGeom>
        </p:spPr>
        <p:txBody>
          <a:bodyPr/>
          <a:lstStyle/>
          <a:p>
            <a:r>
              <a:rPr lang="en-US" smtClean="0"/>
              <a:t>Click to edit Master title style</a:t>
            </a:r>
            <a:endParaRPr lang="en-US"/>
          </a:p>
        </p:txBody>
      </p:sp>
      <p:sp>
        <p:nvSpPr>
          <p:cNvPr id="8" name="Date Placeholder 3"/>
          <p:cNvSpPr>
            <a:spLocks noGrp="1"/>
          </p:cNvSpPr>
          <p:nvPr>
            <p:ph type="dt" sz="half" idx="10"/>
          </p:nvPr>
        </p:nvSpPr>
        <p:spPr>
          <a:xfrm>
            <a:off x="628650" y="6356351"/>
            <a:ext cx="2457450" cy="365125"/>
          </a:xfrm>
          <a:prstGeom prst="rect">
            <a:avLst/>
          </a:prstGeom>
        </p:spPr>
        <p:txBody>
          <a:bodyPr vert="horz" lIns="91440" tIns="45720" rIns="91440" bIns="45720" rtlCol="0" anchor="ctr"/>
          <a:lstStyle>
            <a:lvl1pPr algn="l">
              <a:defRPr sz="900">
                <a:solidFill>
                  <a:schemeClr val="accent3"/>
                </a:solidFill>
              </a:defRPr>
            </a:lvl1pPr>
          </a:lstStyle>
          <a:p>
            <a:pPr>
              <a:defRPr/>
            </a:pPr>
            <a:fld id="{1E95095E-EDE5-4F3F-A994-12FE0C655A93}" type="datetimeFigureOut">
              <a:rPr lang="en-US" smtClean="0"/>
              <a:pPr>
                <a:defRPr/>
              </a:pPr>
              <a:t>4/11/2017</a:t>
            </a:fld>
            <a:endParaRPr lang="en-US"/>
          </a:p>
        </p:txBody>
      </p:sp>
      <p:sp>
        <p:nvSpPr>
          <p:cNvPr id="9" name="Footer Placeholder 4"/>
          <p:cNvSpPr>
            <a:spLocks noGrp="1"/>
          </p:cNvSpPr>
          <p:nvPr>
            <p:ph type="ftr" sz="quarter" idx="3"/>
          </p:nvPr>
        </p:nvSpPr>
        <p:spPr>
          <a:xfrm>
            <a:off x="3486150" y="6356351"/>
            <a:ext cx="2171700" cy="365125"/>
          </a:xfrm>
          <a:prstGeom prst="rect">
            <a:avLst/>
          </a:prstGeom>
        </p:spPr>
        <p:txBody>
          <a:bodyPr vert="horz" lIns="91440" tIns="45720" rIns="91440" bIns="45720" rtlCol="0" anchor="ctr"/>
          <a:lstStyle>
            <a:lvl1pPr algn="ctr">
              <a:defRPr sz="900">
                <a:solidFill>
                  <a:schemeClr val="accent3"/>
                </a:solidFill>
              </a:defRPr>
            </a:lvl1pPr>
          </a:lstStyle>
          <a:p>
            <a:pPr>
              <a:defRPr/>
            </a:pPr>
            <a:endParaRPr lang="en-US"/>
          </a:p>
        </p:txBody>
      </p:sp>
      <p:sp>
        <p:nvSpPr>
          <p:cNvPr id="10" name="Slide Number Placeholder 5"/>
          <p:cNvSpPr>
            <a:spLocks noGrp="1"/>
          </p:cNvSpPr>
          <p:nvPr>
            <p:ph type="sldNum" sz="quarter" idx="4"/>
          </p:nvPr>
        </p:nvSpPr>
        <p:spPr>
          <a:xfrm>
            <a:off x="6057900" y="6356351"/>
            <a:ext cx="2457450" cy="365125"/>
          </a:xfrm>
          <a:prstGeom prst="rect">
            <a:avLst/>
          </a:prstGeom>
        </p:spPr>
        <p:txBody>
          <a:bodyPr vert="horz" lIns="91440" tIns="45720" rIns="91440" bIns="45720" rtlCol="0" anchor="ctr"/>
          <a:lstStyle>
            <a:lvl1pPr algn="r">
              <a:defRPr sz="900">
                <a:solidFill>
                  <a:schemeClr val="accent3"/>
                </a:solidFill>
              </a:defRPr>
            </a:lvl1pPr>
          </a:lstStyle>
          <a:p>
            <a:pPr>
              <a:defRPr/>
            </a:pPr>
            <a:fld id="{1FDDA83C-ECE2-487B-91FF-E851BB2240E7}" type="slidenum">
              <a:rPr lang="en-US" smtClean="0"/>
              <a:pPr>
                <a:defRPr/>
              </a:pPr>
              <a:t>‹#›</a:t>
            </a:fld>
            <a:endParaRPr lang="en-US"/>
          </a:p>
        </p:txBody>
      </p:sp>
    </p:spTree>
    <p:extLst>
      <p:ext uri="{BB962C8B-B14F-4D97-AF65-F5344CB8AC3E}">
        <p14:creationId xmlns:p14="http://schemas.microsoft.com/office/powerpoint/2010/main" val="716886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642248" y="2193926"/>
            <a:ext cx="3868340" cy="3978275"/>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2248" y="1489075"/>
            <a:ext cx="3868340" cy="641350"/>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3888" y="2193926"/>
            <a:ext cx="3867150" cy="3978275"/>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1"/>
          </p:nvPr>
        </p:nvSpPr>
        <p:spPr>
          <a:xfrm>
            <a:off x="623888" y="1489075"/>
            <a:ext cx="3867150" cy="641350"/>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 name="Title 1"/>
          <p:cNvSpPr>
            <a:spLocks noGrp="1"/>
          </p:cNvSpPr>
          <p:nvPr>
            <p:ph type="title"/>
          </p:nvPr>
        </p:nvSpPr>
        <p:spPr>
          <a:xfrm>
            <a:off x="623888" y="274638"/>
            <a:ext cx="7886700" cy="1143000"/>
          </a:xfrm>
          <a:prstGeom prst="rect">
            <a:avLst/>
          </a:prstGeom>
        </p:spPr>
        <p:txBody>
          <a:bodyPr/>
          <a:lstStyle/>
          <a:p>
            <a:r>
              <a:rPr lang="en-US" smtClean="0"/>
              <a:t>Click to edit Master title style</a:t>
            </a:r>
            <a:endParaRPr lang="en-US"/>
          </a:p>
        </p:txBody>
      </p:sp>
      <p:sp>
        <p:nvSpPr>
          <p:cNvPr id="10" name="Date Placeholder 3"/>
          <p:cNvSpPr>
            <a:spLocks noGrp="1"/>
          </p:cNvSpPr>
          <p:nvPr>
            <p:ph type="dt" sz="half" idx="10"/>
          </p:nvPr>
        </p:nvSpPr>
        <p:spPr>
          <a:xfrm>
            <a:off x="628650" y="6356351"/>
            <a:ext cx="2457450" cy="365125"/>
          </a:xfrm>
          <a:prstGeom prst="rect">
            <a:avLst/>
          </a:prstGeom>
        </p:spPr>
        <p:txBody>
          <a:bodyPr vert="horz" lIns="91440" tIns="45720" rIns="91440" bIns="45720" rtlCol="0" anchor="ctr"/>
          <a:lstStyle>
            <a:lvl1pPr algn="l">
              <a:defRPr sz="900">
                <a:solidFill>
                  <a:schemeClr val="accent3"/>
                </a:solidFill>
              </a:defRPr>
            </a:lvl1pPr>
          </a:lstStyle>
          <a:p>
            <a:pPr>
              <a:defRPr/>
            </a:pPr>
            <a:fld id="{0A5570F2-41FD-49F6-A115-8CA63F39B26D}" type="datetimeFigureOut">
              <a:rPr lang="en-US" smtClean="0"/>
              <a:pPr>
                <a:defRPr/>
              </a:pPr>
              <a:t>4/11/2017</a:t>
            </a:fld>
            <a:endParaRPr lang="en-US"/>
          </a:p>
        </p:txBody>
      </p:sp>
      <p:sp>
        <p:nvSpPr>
          <p:cNvPr id="11" name="Footer Placeholder 4"/>
          <p:cNvSpPr>
            <a:spLocks noGrp="1"/>
          </p:cNvSpPr>
          <p:nvPr>
            <p:ph type="ftr" sz="quarter" idx="11"/>
          </p:nvPr>
        </p:nvSpPr>
        <p:spPr>
          <a:xfrm>
            <a:off x="3486150" y="6356351"/>
            <a:ext cx="2171700" cy="365125"/>
          </a:xfrm>
          <a:prstGeom prst="rect">
            <a:avLst/>
          </a:prstGeom>
        </p:spPr>
        <p:txBody>
          <a:bodyPr vert="horz" lIns="91440" tIns="45720" rIns="91440" bIns="45720" rtlCol="0" anchor="ctr"/>
          <a:lstStyle>
            <a:lvl1pPr algn="ctr">
              <a:defRPr sz="900">
                <a:solidFill>
                  <a:schemeClr val="accent3"/>
                </a:solidFill>
              </a:defRPr>
            </a:lvl1pPr>
          </a:lstStyle>
          <a:p>
            <a:pPr>
              <a:defRPr/>
            </a:pPr>
            <a:endParaRPr lang="en-US"/>
          </a:p>
        </p:txBody>
      </p:sp>
      <p:sp>
        <p:nvSpPr>
          <p:cNvPr id="12" name="Slide Number Placeholder 5"/>
          <p:cNvSpPr>
            <a:spLocks noGrp="1"/>
          </p:cNvSpPr>
          <p:nvPr>
            <p:ph type="sldNum" sz="quarter" idx="12"/>
          </p:nvPr>
        </p:nvSpPr>
        <p:spPr>
          <a:xfrm>
            <a:off x="6057900" y="6356351"/>
            <a:ext cx="2457450" cy="365125"/>
          </a:xfrm>
          <a:prstGeom prst="rect">
            <a:avLst/>
          </a:prstGeom>
        </p:spPr>
        <p:txBody>
          <a:bodyPr vert="horz" lIns="91440" tIns="45720" rIns="91440" bIns="45720" rtlCol="0" anchor="ctr"/>
          <a:lstStyle>
            <a:lvl1pPr algn="r">
              <a:defRPr sz="900">
                <a:solidFill>
                  <a:schemeClr val="accent3"/>
                </a:solidFill>
              </a:defRPr>
            </a:lvl1pPr>
          </a:lstStyle>
          <a:p>
            <a:pPr>
              <a:defRPr/>
            </a:pPr>
            <a:fld id="{B82168A2-E8DC-4F57-AE08-55516EFFC3D7}" type="slidenum">
              <a:rPr lang="en-US" smtClean="0"/>
              <a:pPr>
                <a:defRPr/>
              </a:pPr>
              <a:t>‹#›</a:t>
            </a:fld>
            <a:endParaRPr lang="en-US"/>
          </a:p>
        </p:txBody>
      </p:sp>
    </p:spTree>
    <p:extLst>
      <p:ext uri="{BB962C8B-B14F-4D97-AF65-F5344CB8AC3E}">
        <p14:creationId xmlns:p14="http://schemas.microsoft.com/office/powerpoint/2010/main" val="4228463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smtClean="0"/>
              <a:t>Click to edit Master title style</a:t>
            </a:r>
            <a:endParaRPr lang="en-US"/>
          </a:p>
        </p:txBody>
      </p:sp>
      <p:sp>
        <p:nvSpPr>
          <p:cNvPr id="6" name="Date Placeholder 3"/>
          <p:cNvSpPr>
            <a:spLocks noGrp="1"/>
          </p:cNvSpPr>
          <p:nvPr>
            <p:ph type="dt" sz="half" idx="2"/>
          </p:nvPr>
        </p:nvSpPr>
        <p:spPr>
          <a:xfrm>
            <a:off x="628650" y="6356351"/>
            <a:ext cx="2457450" cy="365125"/>
          </a:xfrm>
          <a:prstGeom prst="rect">
            <a:avLst/>
          </a:prstGeom>
        </p:spPr>
        <p:txBody>
          <a:bodyPr vert="horz" lIns="91440" tIns="45720" rIns="91440" bIns="45720" rtlCol="0" anchor="ctr"/>
          <a:lstStyle>
            <a:lvl1pPr algn="l">
              <a:defRPr sz="900">
                <a:solidFill>
                  <a:schemeClr val="accent3"/>
                </a:solidFill>
              </a:defRPr>
            </a:lvl1pPr>
          </a:lstStyle>
          <a:p>
            <a:pPr>
              <a:defRPr/>
            </a:pPr>
            <a:fld id="{C3FAEF03-F0DE-41CD-B451-DDA99030980B}" type="datetimeFigureOut">
              <a:rPr lang="en-US" smtClean="0"/>
              <a:pPr>
                <a:defRPr/>
              </a:pPr>
              <a:t>4/11/2017</a:t>
            </a:fld>
            <a:endParaRPr lang="en-US"/>
          </a:p>
        </p:txBody>
      </p:sp>
      <p:sp>
        <p:nvSpPr>
          <p:cNvPr id="7" name="Footer Placeholder 4"/>
          <p:cNvSpPr>
            <a:spLocks noGrp="1"/>
          </p:cNvSpPr>
          <p:nvPr>
            <p:ph type="ftr" sz="quarter" idx="3"/>
          </p:nvPr>
        </p:nvSpPr>
        <p:spPr>
          <a:xfrm>
            <a:off x="3486150" y="6356351"/>
            <a:ext cx="2171700" cy="365125"/>
          </a:xfrm>
          <a:prstGeom prst="rect">
            <a:avLst/>
          </a:prstGeom>
        </p:spPr>
        <p:txBody>
          <a:bodyPr vert="horz" lIns="91440" tIns="45720" rIns="91440" bIns="45720" rtlCol="0" anchor="ctr"/>
          <a:lstStyle>
            <a:lvl1pPr algn="ctr">
              <a:defRPr sz="900">
                <a:solidFill>
                  <a:schemeClr val="accent3"/>
                </a:solidFill>
              </a:defRPr>
            </a:lvl1pPr>
          </a:lstStyle>
          <a:p>
            <a:pPr>
              <a:defRPr/>
            </a:pPr>
            <a:endParaRPr lang="en-US"/>
          </a:p>
        </p:txBody>
      </p:sp>
      <p:sp>
        <p:nvSpPr>
          <p:cNvPr id="8" name="Slide Number Placeholder 5"/>
          <p:cNvSpPr>
            <a:spLocks noGrp="1"/>
          </p:cNvSpPr>
          <p:nvPr>
            <p:ph type="sldNum" sz="quarter" idx="4"/>
          </p:nvPr>
        </p:nvSpPr>
        <p:spPr>
          <a:xfrm>
            <a:off x="6057900" y="6356351"/>
            <a:ext cx="2457450" cy="365125"/>
          </a:xfrm>
          <a:prstGeom prst="rect">
            <a:avLst/>
          </a:prstGeom>
        </p:spPr>
        <p:txBody>
          <a:bodyPr vert="horz" lIns="91440" tIns="45720" rIns="91440" bIns="45720" rtlCol="0" anchor="ctr"/>
          <a:lstStyle>
            <a:lvl1pPr algn="r">
              <a:defRPr sz="900">
                <a:solidFill>
                  <a:schemeClr val="accent3"/>
                </a:solidFill>
              </a:defRPr>
            </a:lvl1pPr>
          </a:lstStyle>
          <a:p>
            <a:pPr>
              <a:defRPr/>
            </a:pPr>
            <a:fld id="{C6AE4058-0D73-4FC9-A244-44E490E5FB22}" type="slidenum">
              <a:rPr lang="en-US" smtClean="0"/>
              <a:pPr>
                <a:defRPr/>
              </a:pPr>
              <a:t>‹#›</a:t>
            </a:fld>
            <a:endParaRPr lang="en-US"/>
          </a:p>
        </p:txBody>
      </p:sp>
    </p:spTree>
    <p:extLst>
      <p:ext uri="{BB962C8B-B14F-4D97-AF65-F5344CB8AC3E}">
        <p14:creationId xmlns:p14="http://schemas.microsoft.com/office/powerpoint/2010/main" val="1789053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p:cNvSpPr>
            <a:spLocks noGrp="1"/>
          </p:cNvSpPr>
          <p:nvPr>
            <p:ph type="dt" sz="half" idx="2"/>
          </p:nvPr>
        </p:nvSpPr>
        <p:spPr>
          <a:xfrm>
            <a:off x="628650" y="6356351"/>
            <a:ext cx="2457450" cy="365125"/>
          </a:xfrm>
          <a:prstGeom prst="rect">
            <a:avLst/>
          </a:prstGeom>
        </p:spPr>
        <p:txBody>
          <a:bodyPr vert="horz" lIns="91440" tIns="45720" rIns="91440" bIns="45720" rtlCol="0" anchor="ctr"/>
          <a:lstStyle>
            <a:lvl1pPr algn="l">
              <a:defRPr sz="900">
                <a:solidFill>
                  <a:schemeClr val="accent3"/>
                </a:solidFill>
              </a:defRPr>
            </a:lvl1pPr>
          </a:lstStyle>
          <a:p>
            <a:pPr>
              <a:defRPr/>
            </a:pPr>
            <a:fld id="{5948D988-6C0C-4E83-85D3-01438264ED70}" type="datetimeFigureOut">
              <a:rPr lang="en-US" smtClean="0"/>
              <a:pPr>
                <a:defRPr/>
              </a:pPr>
              <a:t>4/11/2017</a:t>
            </a:fld>
            <a:endParaRPr lang="en-US"/>
          </a:p>
        </p:txBody>
      </p:sp>
      <p:sp>
        <p:nvSpPr>
          <p:cNvPr id="6" name="Footer Placeholder 4"/>
          <p:cNvSpPr>
            <a:spLocks noGrp="1"/>
          </p:cNvSpPr>
          <p:nvPr>
            <p:ph type="ftr" sz="quarter" idx="3"/>
          </p:nvPr>
        </p:nvSpPr>
        <p:spPr>
          <a:xfrm>
            <a:off x="3486150" y="6356351"/>
            <a:ext cx="2171700" cy="365125"/>
          </a:xfrm>
          <a:prstGeom prst="rect">
            <a:avLst/>
          </a:prstGeom>
        </p:spPr>
        <p:txBody>
          <a:bodyPr vert="horz" lIns="91440" tIns="45720" rIns="91440" bIns="45720" rtlCol="0" anchor="ctr"/>
          <a:lstStyle>
            <a:lvl1pPr algn="ctr">
              <a:defRPr sz="900">
                <a:solidFill>
                  <a:schemeClr val="accent3"/>
                </a:solidFill>
              </a:defRPr>
            </a:lvl1pPr>
          </a:lstStyle>
          <a:p>
            <a:pPr>
              <a:defRPr/>
            </a:pPr>
            <a:endParaRPr lang="en-US"/>
          </a:p>
        </p:txBody>
      </p:sp>
      <p:sp>
        <p:nvSpPr>
          <p:cNvPr id="7" name="Slide Number Placeholder 5"/>
          <p:cNvSpPr>
            <a:spLocks noGrp="1"/>
          </p:cNvSpPr>
          <p:nvPr>
            <p:ph type="sldNum" sz="quarter" idx="4"/>
          </p:nvPr>
        </p:nvSpPr>
        <p:spPr>
          <a:xfrm>
            <a:off x="6057900" y="6356351"/>
            <a:ext cx="2457450" cy="365125"/>
          </a:xfrm>
          <a:prstGeom prst="rect">
            <a:avLst/>
          </a:prstGeom>
        </p:spPr>
        <p:txBody>
          <a:bodyPr vert="horz" lIns="91440" tIns="45720" rIns="91440" bIns="45720" rtlCol="0" anchor="ctr"/>
          <a:lstStyle>
            <a:lvl1pPr algn="r">
              <a:defRPr sz="900">
                <a:solidFill>
                  <a:schemeClr val="accent3"/>
                </a:solidFill>
              </a:defRPr>
            </a:lvl1pPr>
          </a:lstStyle>
          <a:p>
            <a:pPr>
              <a:defRPr/>
            </a:pPr>
            <a:fld id="{311A13FF-E165-431E-82B7-51681AB4707B}" type="slidenum">
              <a:rPr lang="en-US" smtClean="0"/>
              <a:pPr>
                <a:defRPr/>
              </a:pPr>
              <a:t>‹#›</a:t>
            </a:fld>
            <a:endParaRPr lang="en-US"/>
          </a:p>
        </p:txBody>
      </p:sp>
    </p:spTree>
    <p:extLst>
      <p:ext uri="{BB962C8B-B14F-4D97-AF65-F5344CB8AC3E}">
        <p14:creationId xmlns:p14="http://schemas.microsoft.com/office/powerpoint/2010/main" val="2080373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987426"/>
            <a:ext cx="4629150" cy="487362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101850"/>
            <a:ext cx="2949178" cy="3759200"/>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2" name="Title 1"/>
          <p:cNvSpPr>
            <a:spLocks noGrp="1"/>
          </p:cNvSpPr>
          <p:nvPr>
            <p:ph type="title"/>
          </p:nvPr>
        </p:nvSpPr>
        <p:spPr>
          <a:xfrm>
            <a:off x="629841" y="457200"/>
            <a:ext cx="2949178" cy="1600200"/>
          </a:xfrm>
          <a:prstGeom prst="rect">
            <a:avLst/>
          </a:prstGeom>
        </p:spPr>
        <p:txBody>
          <a:bodyPr anchor="b"/>
          <a:lstStyle>
            <a:lvl1pPr>
              <a:defRPr sz="2400"/>
            </a:lvl1pPr>
          </a:lstStyle>
          <a:p>
            <a:r>
              <a:rPr lang="en-US" smtClean="0"/>
              <a:t>Click to edit Master title style</a:t>
            </a:r>
            <a:endParaRPr lang="en-US"/>
          </a:p>
        </p:txBody>
      </p:sp>
      <p:sp>
        <p:nvSpPr>
          <p:cNvPr id="8" name="Date Placeholder 3"/>
          <p:cNvSpPr>
            <a:spLocks noGrp="1"/>
          </p:cNvSpPr>
          <p:nvPr>
            <p:ph type="dt" sz="half" idx="10"/>
          </p:nvPr>
        </p:nvSpPr>
        <p:spPr>
          <a:xfrm>
            <a:off x="628650" y="6356351"/>
            <a:ext cx="2457450" cy="365125"/>
          </a:xfrm>
          <a:prstGeom prst="rect">
            <a:avLst/>
          </a:prstGeom>
        </p:spPr>
        <p:txBody>
          <a:bodyPr vert="horz" lIns="91440" tIns="45720" rIns="91440" bIns="45720" rtlCol="0" anchor="ctr"/>
          <a:lstStyle>
            <a:lvl1pPr algn="l">
              <a:defRPr sz="900">
                <a:solidFill>
                  <a:schemeClr val="accent3"/>
                </a:solidFill>
              </a:defRPr>
            </a:lvl1pPr>
          </a:lstStyle>
          <a:p>
            <a:pPr>
              <a:defRPr/>
            </a:pPr>
            <a:fld id="{1F3E2E37-182D-47B3-9EAF-94321FA84C7B}" type="datetimeFigureOut">
              <a:rPr lang="en-US" smtClean="0"/>
              <a:pPr>
                <a:defRPr/>
              </a:pPr>
              <a:t>4/11/2017</a:t>
            </a:fld>
            <a:endParaRPr lang="en-US"/>
          </a:p>
        </p:txBody>
      </p:sp>
      <p:sp>
        <p:nvSpPr>
          <p:cNvPr id="9" name="Footer Placeholder 4"/>
          <p:cNvSpPr>
            <a:spLocks noGrp="1"/>
          </p:cNvSpPr>
          <p:nvPr>
            <p:ph type="ftr" sz="quarter" idx="3"/>
          </p:nvPr>
        </p:nvSpPr>
        <p:spPr>
          <a:xfrm>
            <a:off x="3486150" y="6356351"/>
            <a:ext cx="2171700" cy="365125"/>
          </a:xfrm>
          <a:prstGeom prst="rect">
            <a:avLst/>
          </a:prstGeom>
        </p:spPr>
        <p:txBody>
          <a:bodyPr vert="horz" lIns="91440" tIns="45720" rIns="91440" bIns="45720" rtlCol="0" anchor="ctr"/>
          <a:lstStyle>
            <a:lvl1pPr algn="ctr">
              <a:defRPr sz="900">
                <a:solidFill>
                  <a:schemeClr val="accent3"/>
                </a:solidFill>
              </a:defRPr>
            </a:lvl1pPr>
          </a:lstStyle>
          <a:p>
            <a:pPr>
              <a:defRPr/>
            </a:pPr>
            <a:endParaRPr lang="en-US"/>
          </a:p>
        </p:txBody>
      </p:sp>
      <p:sp>
        <p:nvSpPr>
          <p:cNvPr id="10" name="Slide Number Placeholder 5"/>
          <p:cNvSpPr>
            <a:spLocks noGrp="1"/>
          </p:cNvSpPr>
          <p:nvPr>
            <p:ph type="sldNum" sz="quarter" idx="4"/>
          </p:nvPr>
        </p:nvSpPr>
        <p:spPr>
          <a:xfrm>
            <a:off x="6057900" y="6356351"/>
            <a:ext cx="2457450" cy="365125"/>
          </a:xfrm>
          <a:prstGeom prst="rect">
            <a:avLst/>
          </a:prstGeom>
        </p:spPr>
        <p:txBody>
          <a:bodyPr vert="horz" lIns="91440" tIns="45720" rIns="91440" bIns="45720" rtlCol="0" anchor="ctr"/>
          <a:lstStyle>
            <a:lvl1pPr algn="r">
              <a:defRPr sz="900">
                <a:solidFill>
                  <a:schemeClr val="accent3"/>
                </a:solidFill>
              </a:defRPr>
            </a:lvl1pPr>
          </a:lstStyle>
          <a:p>
            <a:pPr>
              <a:defRPr/>
            </a:pPr>
            <a:fld id="{A120BB63-FA61-42D8-9AEE-2B8B1529E507}" type="slidenum">
              <a:rPr lang="en-US" smtClean="0"/>
              <a:pPr>
                <a:defRPr/>
              </a:pPr>
              <a:t>‹#›</a:t>
            </a:fld>
            <a:endParaRPr lang="en-US"/>
          </a:p>
        </p:txBody>
      </p:sp>
    </p:spTree>
    <p:extLst>
      <p:ext uri="{BB962C8B-B14F-4D97-AF65-F5344CB8AC3E}">
        <p14:creationId xmlns:p14="http://schemas.microsoft.com/office/powerpoint/2010/main" val="2382989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887391" y="987426"/>
            <a:ext cx="4629150" cy="4873625"/>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101850"/>
            <a:ext cx="2949178" cy="3759200"/>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2" name="Title 1"/>
          <p:cNvSpPr>
            <a:spLocks noGrp="1"/>
          </p:cNvSpPr>
          <p:nvPr>
            <p:ph type="title"/>
          </p:nvPr>
        </p:nvSpPr>
        <p:spPr>
          <a:xfrm>
            <a:off x="629841" y="457200"/>
            <a:ext cx="2949178" cy="1600200"/>
          </a:xfrm>
          <a:prstGeom prst="rect">
            <a:avLst/>
          </a:prstGeom>
        </p:spPr>
        <p:txBody>
          <a:bodyPr anchor="b"/>
          <a:lstStyle>
            <a:lvl1pPr>
              <a:defRPr sz="2400"/>
            </a:lvl1pPr>
          </a:lstStyle>
          <a:p>
            <a:r>
              <a:rPr lang="en-US" smtClean="0"/>
              <a:t>Click to edit Master title style</a:t>
            </a:r>
            <a:endParaRPr lang="en-US"/>
          </a:p>
        </p:txBody>
      </p:sp>
      <p:sp>
        <p:nvSpPr>
          <p:cNvPr id="8" name="Date Placeholder 3"/>
          <p:cNvSpPr>
            <a:spLocks noGrp="1"/>
          </p:cNvSpPr>
          <p:nvPr>
            <p:ph type="dt" sz="half" idx="10"/>
          </p:nvPr>
        </p:nvSpPr>
        <p:spPr>
          <a:xfrm>
            <a:off x="628650" y="6356351"/>
            <a:ext cx="2457450" cy="365125"/>
          </a:xfrm>
          <a:prstGeom prst="rect">
            <a:avLst/>
          </a:prstGeom>
        </p:spPr>
        <p:txBody>
          <a:bodyPr vert="horz" lIns="91440" tIns="45720" rIns="91440" bIns="45720" rtlCol="0" anchor="ctr"/>
          <a:lstStyle>
            <a:lvl1pPr algn="l">
              <a:defRPr sz="900">
                <a:solidFill>
                  <a:schemeClr val="accent3"/>
                </a:solidFill>
              </a:defRPr>
            </a:lvl1pPr>
          </a:lstStyle>
          <a:p>
            <a:pPr>
              <a:defRPr/>
            </a:pPr>
            <a:fld id="{B292107C-D038-4234-AE86-9A7FA257283D}" type="datetimeFigureOut">
              <a:rPr lang="en-US" smtClean="0"/>
              <a:pPr>
                <a:defRPr/>
              </a:pPr>
              <a:t>4/11/2017</a:t>
            </a:fld>
            <a:endParaRPr lang="en-US"/>
          </a:p>
        </p:txBody>
      </p:sp>
      <p:sp>
        <p:nvSpPr>
          <p:cNvPr id="9" name="Footer Placeholder 4"/>
          <p:cNvSpPr>
            <a:spLocks noGrp="1"/>
          </p:cNvSpPr>
          <p:nvPr>
            <p:ph type="ftr" sz="quarter" idx="3"/>
          </p:nvPr>
        </p:nvSpPr>
        <p:spPr>
          <a:xfrm>
            <a:off x="3486150" y="6356351"/>
            <a:ext cx="2171700" cy="365125"/>
          </a:xfrm>
          <a:prstGeom prst="rect">
            <a:avLst/>
          </a:prstGeom>
        </p:spPr>
        <p:txBody>
          <a:bodyPr vert="horz" lIns="91440" tIns="45720" rIns="91440" bIns="45720" rtlCol="0" anchor="ctr"/>
          <a:lstStyle>
            <a:lvl1pPr algn="ctr">
              <a:defRPr sz="900">
                <a:solidFill>
                  <a:schemeClr val="accent3"/>
                </a:solidFill>
              </a:defRPr>
            </a:lvl1pPr>
          </a:lstStyle>
          <a:p>
            <a:pPr>
              <a:defRPr/>
            </a:pPr>
            <a:endParaRPr lang="en-US"/>
          </a:p>
        </p:txBody>
      </p:sp>
      <p:sp>
        <p:nvSpPr>
          <p:cNvPr id="10" name="Slide Number Placeholder 5"/>
          <p:cNvSpPr>
            <a:spLocks noGrp="1"/>
          </p:cNvSpPr>
          <p:nvPr>
            <p:ph type="sldNum" sz="quarter" idx="4"/>
          </p:nvPr>
        </p:nvSpPr>
        <p:spPr>
          <a:xfrm>
            <a:off x="6057900" y="6356351"/>
            <a:ext cx="2457450" cy="365125"/>
          </a:xfrm>
          <a:prstGeom prst="rect">
            <a:avLst/>
          </a:prstGeom>
        </p:spPr>
        <p:txBody>
          <a:bodyPr vert="horz" lIns="91440" tIns="45720" rIns="91440" bIns="45720" rtlCol="0" anchor="ctr"/>
          <a:lstStyle>
            <a:lvl1pPr algn="r">
              <a:defRPr sz="900">
                <a:solidFill>
                  <a:schemeClr val="accent3"/>
                </a:solidFill>
              </a:defRPr>
            </a:lvl1pPr>
          </a:lstStyle>
          <a:p>
            <a:pPr>
              <a:defRPr/>
            </a:pPr>
            <a:fld id="{04CFE9C2-5969-42BF-8E1B-5EB75D32CB74}" type="slidenum">
              <a:rPr lang="en-US" smtClean="0"/>
              <a:pPr>
                <a:defRPr/>
              </a:pPr>
              <a:t>‹#›</a:t>
            </a:fld>
            <a:endParaRPr lang="en-US"/>
          </a:p>
        </p:txBody>
      </p:sp>
    </p:spTree>
    <p:extLst>
      <p:ext uri="{BB962C8B-B14F-4D97-AF65-F5344CB8AC3E}">
        <p14:creationId xmlns:p14="http://schemas.microsoft.com/office/powerpoint/2010/main" val="377274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9" name="Group 8"/>
          <p:cNvGrpSpPr/>
          <p:nvPr/>
        </p:nvGrpSpPr>
        <p:grpSpPr>
          <a:xfrm>
            <a:off x="0" y="-6"/>
            <a:ext cx="9141714" cy="6858006"/>
            <a:chOff x="-2728" y="-5"/>
            <a:chExt cx="12188952" cy="6858006"/>
          </a:xfrm>
        </p:grpSpPr>
        <p:sp>
          <p:nvSpPr>
            <p:cNvPr id="26" name="Rectangle 25"/>
            <p:cNvSpPr/>
            <p:nvPr/>
          </p:nvSpPr>
          <p:spPr>
            <a:xfrm>
              <a:off x="-2728" y="1"/>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p:cNvGrpSpPr/>
            <p:nvPr/>
          </p:nvGrpSpPr>
          <p:grpSpPr>
            <a:xfrm>
              <a:off x="-2727" y="-5"/>
              <a:ext cx="716424" cy="6858000"/>
              <a:chOff x="-2727" y="-5"/>
              <a:chExt cx="716424" cy="6858000"/>
            </a:xfrm>
          </p:grpSpPr>
          <p:grpSp>
            <p:nvGrpSpPr>
              <p:cNvPr id="40" name="Group 39"/>
              <p:cNvGrpSpPr/>
              <p:nvPr/>
            </p:nvGrpSpPr>
            <p:grpSpPr>
              <a:xfrm>
                <a:off x="-2727" y="-5"/>
                <a:ext cx="571473" cy="6858000"/>
                <a:chOff x="6048440" y="-936481"/>
                <a:chExt cx="196717" cy="9144001"/>
              </a:xfrm>
            </p:grpSpPr>
            <p:sp>
              <p:nvSpPr>
                <p:cNvPr id="46" name="Rectangle 45" descr="Gold bar"/>
                <p:cNvSpPr>
                  <a:spLocks noChangeArrowheads="1"/>
                </p:cNvSpPr>
                <p:nvPr/>
              </p:nvSpPr>
              <p:spPr bwMode="auto">
                <a:xfrm rot="10800000" flipH="1">
                  <a:off x="6048440" y="5159057"/>
                  <a:ext cx="196717" cy="3048463"/>
                </a:xfrm>
                <a:prstGeom prst="rect">
                  <a:avLst/>
                </a:prstGeom>
                <a:solidFill>
                  <a:schemeClr val="accent6"/>
                </a:solidFill>
                <a:ln w="9525">
                  <a:noFill/>
                  <a:miter lim="800000"/>
                  <a:headEnd/>
                  <a:tailEnd/>
                </a:ln>
                <a:effectLst/>
                <a:extLst/>
              </p:spPr>
              <p:txBody>
                <a:bodyPr wrap="none" anchor="ctr"/>
                <a:lstStyle/>
                <a:p>
                  <a:pPr algn="ctr" eaLnBrk="1" hangingPunct="1"/>
                  <a:endParaRPr lang="en-US" sz="1800">
                    <a:latin typeface="Times New Roman" panose="02020603050405020304" pitchFamily="18" charset="0"/>
                  </a:endParaRPr>
                </a:p>
              </p:txBody>
            </p:sp>
            <p:sp>
              <p:nvSpPr>
                <p:cNvPr id="47" name="Rectangle 46" descr="Orange bar"/>
                <p:cNvSpPr>
                  <a:spLocks noChangeArrowheads="1"/>
                </p:cNvSpPr>
                <p:nvPr/>
              </p:nvSpPr>
              <p:spPr bwMode="auto">
                <a:xfrm rot="10800000" flipH="1">
                  <a:off x="6048440" y="2110594"/>
                  <a:ext cx="196717" cy="3048463"/>
                </a:xfrm>
                <a:prstGeom prst="rect">
                  <a:avLst/>
                </a:prstGeom>
                <a:solidFill>
                  <a:schemeClr val="accent4"/>
                </a:solidFill>
                <a:ln w="9525">
                  <a:noFill/>
                  <a:miter lim="800000"/>
                  <a:headEnd/>
                  <a:tailEnd/>
                </a:ln>
                <a:effectLst/>
                <a:extLst/>
              </p:spPr>
              <p:txBody>
                <a:bodyPr wrap="none" anchor="ctr"/>
                <a:lstStyle/>
                <a:p>
                  <a:pPr algn="ctr" eaLnBrk="1" hangingPunct="1"/>
                  <a:endParaRPr lang="en-US" sz="1800">
                    <a:latin typeface="Times New Roman" panose="02020603050405020304" pitchFamily="18" charset="0"/>
                  </a:endParaRPr>
                </a:p>
              </p:txBody>
            </p:sp>
            <p:sp>
              <p:nvSpPr>
                <p:cNvPr id="48" name="Rectangle 47" descr="Slate bar"/>
                <p:cNvSpPr>
                  <a:spLocks noChangeArrowheads="1"/>
                </p:cNvSpPr>
                <p:nvPr/>
              </p:nvSpPr>
              <p:spPr bwMode="auto">
                <a:xfrm rot="10800000" flipH="1">
                  <a:off x="6048440" y="-936481"/>
                  <a:ext cx="196717" cy="3048463"/>
                </a:xfrm>
                <a:prstGeom prst="rect">
                  <a:avLst/>
                </a:prstGeom>
                <a:solidFill>
                  <a:schemeClr val="accent1"/>
                </a:solidFill>
                <a:ln w="9525">
                  <a:noFill/>
                  <a:miter lim="800000"/>
                  <a:headEnd/>
                  <a:tailEnd/>
                </a:ln>
                <a:effectLst/>
                <a:extLst/>
              </p:spPr>
              <p:txBody>
                <a:bodyPr wrap="none" anchor="ctr"/>
                <a:lstStyle/>
                <a:p>
                  <a:pPr algn="ctr" eaLnBrk="1" hangingPunct="1"/>
                  <a:endParaRPr lang="en-US" sz="1800">
                    <a:latin typeface="Times New Roman" panose="02020603050405020304" pitchFamily="18" charset="0"/>
                  </a:endParaRPr>
                </a:p>
              </p:txBody>
            </p:sp>
          </p:grpSp>
          <p:grpSp>
            <p:nvGrpSpPr>
              <p:cNvPr id="41" name="Group 40"/>
              <p:cNvGrpSpPr/>
              <p:nvPr/>
            </p:nvGrpSpPr>
            <p:grpSpPr>
              <a:xfrm>
                <a:off x="566005" y="-5"/>
                <a:ext cx="147692" cy="6858000"/>
                <a:chOff x="6048440" y="-936481"/>
                <a:chExt cx="196717" cy="9144001"/>
              </a:xfrm>
            </p:grpSpPr>
            <p:sp>
              <p:nvSpPr>
                <p:cNvPr id="43" name="Rectangle 42" descr="Gold bar"/>
                <p:cNvSpPr>
                  <a:spLocks noChangeArrowheads="1"/>
                </p:cNvSpPr>
                <p:nvPr/>
              </p:nvSpPr>
              <p:spPr bwMode="auto">
                <a:xfrm rot="10800000" flipH="1">
                  <a:off x="6048440" y="5159057"/>
                  <a:ext cx="196717" cy="3048463"/>
                </a:xfrm>
                <a:prstGeom prst="rect">
                  <a:avLst/>
                </a:prstGeom>
                <a:gradFill flip="none" rotWithShape="1">
                  <a:gsLst>
                    <a:gs pos="0">
                      <a:schemeClr val="accent6">
                        <a:lumMod val="40000"/>
                        <a:lumOff val="60000"/>
                      </a:schemeClr>
                    </a:gs>
                    <a:gs pos="100000">
                      <a:prstClr val="white"/>
                    </a:gs>
                  </a:gsLst>
                  <a:lin ang="0" scaled="1"/>
                  <a:tileRect/>
                </a:gradFill>
                <a:ln w="9525">
                  <a:noFill/>
                  <a:miter lim="800000"/>
                  <a:headEnd/>
                  <a:tailEnd/>
                </a:ln>
                <a:effectLst/>
                <a:extLst/>
              </p:spPr>
              <p:txBody>
                <a:bodyPr wrap="none" anchor="ctr"/>
                <a:lstStyle/>
                <a:p>
                  <a:pPr lvl="0" algn="ctr"/>
                  <a:endParaRPr lang="en-US" sz="1800">
                    <a:latin typeface="Times New Roman" panose="02020603050405020304" pitchFamily="18" charset="0"/>
                  </a:endParaRPr>
                </a:p>
              </p:txBody>
            </p:sp>
            <p:sp>
              <p:nvSpPr>
                <p:cNvPr id="44" name="Rectangle 43" descr="Orange bar"/>
                <p:cNvSpPr>
                  <a:spLocks noChangeArrowheads="1"/>
                </p:cNvSpPr>
                <p:nvPr/>
              </p:nvSpPr>
              <p:spPr bwMode="auto">
                <a:xfrm rot="10800000" flipH="1">
                  <a:off x="6048440" y="2110594"/>
                  <a:ext cx="196717" cy="3048463"/>
                </a:xfrm>
                <a:prstGeom prst="rect">
                  <a:avLst/>
                </a:prstGeom>
                <a:gradFill flip="none" rotWithShape="1">
                  <a:gsLst>
                    <a:gs pos="0">
                      <a:schemeClr val="accent4">
                        <a:lumMod val="40000"/>
                        <a:lumOff val="60000"/>
                      </a:schemeClr>
                    </a:gs>
                    <a:gs pos="100000">
                      <a:prstClr val="white"/>
                    </a:gs>
                  </a:gsLst>
                  <a:lin ang="0" scaled="1"/>
                  <a:tileRect/>
                </a:gradFill>
                <a:ln w="9525">
                  <a:noFill/>
                  <a:miter lim="800000"/>
                  <a:headEnd/>
                  <a:tailEnd/>
                </a:ln>
                <a:effectLst/>
                <a:extLst/>
              </p:spPr>
              <p:txBody>
                <a:bodyPr wrap="none" anchor="ctr"/>
                <a:lstStyle/>
                <a:p>
                  <a:pPr algn="ctr" eaLnBrk="1" hangingPunct="1"/>
                  <a:endParaRPr lang="en-US" sz="1800">
                    <a:latin typeface="Times New Roman" panose="02020603050405020304" pitchFamily="18" charset="0"/>
                  </a:endParaRPr>
                </a:p>
              </p:txBody>
            </p:sp>
            <p:sp>
              <p:nvSpPr>
                <p:cNvPr id="45" name="Rectangle 44" descr="Slate bar"/>
                <p:cNvSpPr>
                  <a:spLocks noChangeArrowheads="1"/>
                </p:cNvSpPr>
                <p:nvPr/>
              </p:nvSpPr>
              <p:spPr bwMode="auto">
                <a:xfrm rot="10800000" flipH="1">
                  <a:off x="6048440" y="-936481"/>
                  <a:ext cx="196717" cy="3048463"/>
                </a:xfrm>
                <a:prstGeom prst="rect">
                  <a:avLst/>
                </a:prstGeom>
                <a:gradFill flip="none" rotWithShape="1">
                  <a:gsLst>
                    <a:gs pos="0">
                      <a:schemeClr val="accent1">
                        <a:lumMod val="60000"/>
                        <a:lumOff val="40000"/>
                      </a:schemeClr>
                    </a:gs>
                    <a:gs pos="100000">
                      <a:schemeClr val="bg1"/>
                    </a:gs>
                  </a:gsLst>
                  <a:lin ang="0" scaled="1"/>
                  <a:tileRect/>
                </a:gradFill>
                <a:ln w="9525">
                  <a:noFill/>
                  <a:miter lim="800000"/>
                  <a:headEnd/>
                  <a:tailEnd/>
                </a:ln>
                <a:effectLst/>
                <a:extLst/>
              </p:spPr>
              <p:txBody>
                <a:bodyPr wrap="none" anchor="ctr"/>
                <a:lstStyle/>
                <a:p>
                  <a:pPr algn="ctr" eaLnBrk="1" hangingPunct="1"/>
                  <a:endParaRPr lang="en-US" sz="1800">
                    <a:latin typeface="Times New Roman" panose="02020603050405020304" pitchFamily="18" charset="0"/>
                  </a:endParaRPr>
                </a:p>
              </p:txBody>
            </p:sp>
          </p:grpSp>
          <p:sp>
            <p:nvSpPr>
              <p:cNvPr id="42" name="Rectangle 41"/>
              <p:cNvSpPr/>
              <p:nvPr/>
            </p:nvSpPr>
            <p:spPr>
              <a:xfrm>
                <a:off x="646782" y="-5"/>
                <a:ext cx="45719" cy="6858000"/>
              </a:xfrm>
              <a:prstGeom prst="rect">
                <a:avLst/>
              </a:prstGeom>
              <a:solidFill>
                <a:schemeClr val="bg1"/>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grpSp>
      <p:sp>
        <p:nvSpPr>
          <p:cNvPr id="34" name="Date Placeholder 3"/>
          <p:cNvSpPr>
            <a:spLocks noGrp="1"/>
          </p:cNvSpPr>
          <p:nvPr>
            <p:ph type="dt" sz="half" idx="2"/>
          </p:nvPr>
        </p:nvSpPr>
        <p:spPr>
          <a:xfrm>
            <a:off x="628650" y="6356351"/>
            <a:ext cx="2457450" cy="365125"/>
          </a:xfrm>
          <a:prstGeom prst="rect">
            <a:avLst/>
          </a:prstGeom>
        </p:spPr>
        <p:txBody>
          <a:bodyPr vert="horz" lIns="91440" tIns="45720" rIns="91440" bIns="45720" rtlCol="0" anchor="ctr"/>
          <a:lstStyle>
            <a:lvl1pPr algn="l">
              <a:defRPr sz="900">
                <a:solidFill>
                  <a:schemeClr val="accent3"/>
                </a:solidFill>
              </a:defRPr>
            </a:lvl1pPr>
          </a:lstStyle>
          <a:p>
            <a:pPr>
              <a:defRPr/>
            </a:pPr>
            <a:fld id="{07915710-8485-443F-9C84-D8162CBCD8BB}" type="datetimeFigureOut">
              <a:rPr lang="en-US" smtClean="0"/>
              <a:pPr>
                <a:defRPr/>
              </a:pPr>
              <a:t>4/11/2017</a:t>
            </a:fld>
            <a:endParaRPr lang="en-US"/>
          </a:p>
        </p:txBody>
      </p:sp>
      <p:sp>
        <p:nvSpPr>
          <p:cNvPr id="35" name="Footer Placeholder 4"/>
          <p:cNvSpPr>
            <a:spLocks noGrp="1"/>
          </p:cNvSpPr>
          <p:nvPr>
            <p:ph type="ftr" sz="quarter" idx="3"/>
          </p:nvPr>
        </p:nvSpPr>
        <p:spPr>
          <a:xfrm>
            <a:off x="3486150" y="6356351"/>
            <a:ext cx="2171700" cy="365125"/>
          </a:xfrm>
          <a:prstGeom prst="rect">
            <a:avLst/>
          </a:prstGeom>
        </p:spPr>
        <p:txBody>
          <a:bodyPr vert="horz" lIns="91440" tIns="45720" rIns="91440" bIns="45720" rtlCol="0" anchor="ctr"/>
          <a:lstStyle>
            <a:lvl1pPr algn="ctr">
              <a:defRPr sz="900">
                <a:solidFill>
                  <a:schemeClr val="accent3"/>
                </a:solidFill>
              </a:defRPr>
            </a:lvl1pPr>
          </a:lstStyle>
          <a:p>
            <a:pPr>
              <a:defRPr/>
            </a:pPr>
            <a:endParaRPr lang="en-US"/>
          </a:p>
        </p:txBody>
      </p:sp>
      <p:sp>
        <p:nvSpPr>
          <p:cNvPr id="36" name="Slide Number Placeholder 5"/>
          <p:cNvSpPr>
            <a:spLocks noGrp="1"/>
          </p:cNvSpPr>
          <p:nvPr>
            <p:ph type="sldNum" sz="quarter" idx="4"/>
          </p:nvPr>
        </p:nvSpPr>
        <p:spPr>
          <a:xfrm>
            <a:off x="6057900" y="6356351"/>
            <a:ext cx="2457450" cy="365125"/>
          </a:xfrm>
          <a:prstGeom prst="rect">
            <a:avLst/>
          </a:prstGeom>
        </p:spPr>
        <p:txBody>
          <a:bodyPr vert="horz" lIns="91440" tIns="45720" rIns="91440" bIns="45720" rtlCol="0" anchor="ctr"/>
          <a:lstStyle>
            <a:lvl1pPr algn="r">
              <a:defRPr sz="900">
                <a:solidFill>
                  <a:schemeClr val="accent3"/>
                </a:solidFill>
              </a:defRPr>
            </a:lvl1pPr>
          </a:lstStyle>
          <a:p>
            <a:pPr>
              <a:defRPr/>
            </a:pPr>
            <a:fld id="{3CEABC8B-872F-4C47-A0C6-04DB53B60A0F}" type="slidenum">
              <a:rPr lang="en-US" smtClean="0"/>
              <a:pPr>
                <a:defRPr/>
              </a:pPr>
              <a:t>‹#›</a:t>
            </a:fld>
            <a:endParaRPr lang="en-US"/>
          </a:p>
        </p:txBody>
      </p:sp>
      <p:sp>
        <p:nvSpPr>
          <p:cNvPr id="37"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38"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254820087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685800" rtl="0" eaLnBrk="1" latinLnBrk="0" hangingPunct="1">
        <a:spcBef>
          <a:spcPct val="0"/>
        </a:spcBef>
        <a:buNone/>
        <a:defRPr sz="3300"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ct val="30000"/>
        </a:spcBef>
        <a:buClr>
          <a:schemeClr val="accent2"/>
        </a:buClr>
        <a:buFont typeface="Wingdings" panose="05000000000000000000" pitchFamily="2"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ct val="30000"/>
        </a:spcBef>
        <a:buClr>
          <a:schemeClr val="accent2"/>
        </a:buClr>
        <a:buFont typeface="Wingdings" panose="05000000000000000000" pitchFamily="2"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ct val="30000"/>
        </a:spcBef>
        <a:buClr>
          <a:schemeClr val="accent2"/>
        </a:buClr>
        <a:buFont typeface="Wingdings" panose="05000000000000000000" pitchFamily="2"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ct val="30000"/>
        </a:spcBef>
        <a:buClr>
          <a:schemeClr val="accent2"/>
        </a:buClr>
        <a:buFont typeface="Wingdings" panose="05000000000000000000" pitchFamily="2" charset="2"/>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ct val="30000"/>
        </a:spcBef>
        <a:buClr>
          <a:schemeClr val="accent2"/>
        </a:buClr>
        <a:buFont typeface="Wingdings" panose="05000000000000000000" pitchFamily="2" charset="2"/>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ct val="30000"/>
        </a:spcBef>
        <a:buClr>
          <a:schemeClr val="accent2"/>
        </a:buClr>
        <a:buFont typeface="Wingdings" panose="05000000000000000000" pitchFamily="2" charset="2"/>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ct val="30000"/>
        </a:spcBef>
        <a:buClr>
          <a:schemeClr val="accent2"/>
        </a:buClr>
        <a:buFont typeface="Wingdings" panose="05000000000000000000" pitchFamily="2" charset="2"/>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ct val="30000"/>
        </a:spcBef>
        <a:buClr>
          <a:schemeClr val="accent2"/>
        </a:buClr>
        <a:buFont typeface="Wingdings" panose="05000000000000000000" pitchFamily="2"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hyperlink" Target="http://www.google.com/url?sa=i&amp;rct=j&amp;q=&amp;esrc=s&amp;source=images&amp;cd=&amp;cad=rja&amp;uact=8&amp;ved=0CAYQjB0&amp;url=http://imgbuddy.com/serous-cystadenoma-gross.asp&amp;ei=E4INVdrII4XaPe3ogYAH&amp;bvm=bv.88528373,d.bGQ&amp;psig=AFQjCNHlyjuTrqpSNEFMjNxxMXyM01JUWg&amp;ust=1427034995375957"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hyperlink" Target="http://dx.doi.org/10.3803/EnM.2012.27.1.72" TargetMode="External"/><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1494095" y="4648200"/>
            <a:ext cx="5917679" cy="1600200"/>
          </a:xfrm>
        </p:spPr>
        <p:txBody>
          <a:bodyPr>
            <a:normAutofit fontScale="92500" lnSpcReduction="20000"/>
          </a:bodyPr>
          <a:lstStyle/>
          <a:p>
            <a:r>
              <a:rPr lang="en-US" b="1" dirty="0"/>
              <a:t>Sufia Husain.</a:t>
            </a:r>
          </a:p>
          <a:p>
            <a:pPr marR="0"/>
            <a:r>
              <a:rPr lang="en-US" b="1" dirty="0"/>
              <a:t>Pathology Department</a:t>
            </a:r>
          </a:p>
          <a:p>
            <a:pPr marR="0"/>
            <a:r>
              <a:rPr lang="en-US" b="1" dirty="0"/>
              <a:t>KSU, Riyadh</a:t>
            </a:r>
          </a:p>
          <a:p>
            <a:pPr marR="0"/>
            <a:r>
              <a:rPr lang="en-US" b="1" dirty="0" smtClean="0"/>
              <a:t>April 2017</a:t>
            </a:r>
            <a:endParaRPr lang="en-US" b="1" dirty="0"/>
          </a:p>
          <a:p>
            <a:pPr marR="0"/>
            <a:r>
              <a:rPr lang="en-US" b="1" dirty="0"/>
              <a:t>Reference: Robbins &amp; </a:t>
            </a:r>
            <a:r>
              <a:rPr lang="en-US" b="1" dirty="0" err="1"/>
              <a:t>Cotran</a:t>
            </a:r>
            <a:r>
              <a:rPr lang="en-US" b="1" dirty="0"/>
              <a:t> Pathology and Rubin’s Pathology</a:t>
            </a:r>
          </a:p>
          <a:p>
            <a:endParaRPr lang="en-US" dirty="0"/>
          </a:p>
        </p:txBody>
      </p:sp>
      <p:sp>
        <p:nvSpPr>
          <p:cNvPr id="4" name="Title 3"/>
          <p:cNvSpPr>
            <a:spLocks noGrp="1"/>
          </p:cNvSpPr>
          <p:nvPr>
            <p:ph type="ctrTitle"/>
          </p:nvPr>
        </p:nvSpPr>
        <p:spPr>
          <a:xfrm>
            <a:off x="1463615" y="1295400"/>
            <a:ext cx="5917679" cy="1812097"/>
          </a:xfrm>
        </p:spPr>
        <p:txBody>
          <a:bodyPr/>
          <a:lstStyle/>
          <a:p>
            <a:r>
              <a:rPr lang="en-US" sz="3600" dirty="0" smtClean="0"/>
              <a:t>Reproductive System, Ovarian Cysts and Tumors</a:t>
            </a:r>
            <a:endParaRPr lang="en-US" sz="36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66440" y="2226503"/>
            <a:ext cx="7744160" cy="1050097"/>
          </a:xfrm>
        </p:spPr>
        <p:txBody>
          <a:bodyPr/>
          <a:lstStyle/>
          <a:p>
            <a:r>
              <a:rPr lang="en-US" sz="3600" dirty="0"/>
              <a:t>Surface Epithelial Ovarian Tumors</a:t>
            </a:r>
          </a:p>
        </p:txBody>
      </p:sp>
    </p:spTree>
    <p:extLst>
      <p:ext uri="{BB962C8B-B14F-4D97-AF65-F5344CB8AC3E}">
        <p14:creationId xmlns:p14="http://schemas.microsoft.com/office/powerpoint/2010/main" val="2063069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3"/>
          <p:cNvSpPr>
            <a:spLocks noGrp="1" noChangeArrowheads="1"/>
          </p:cNvSpPr>
          <p:nvPr>
            <p:ph idx="1"/>
          </p:nvPr>
        </p:nvSpPr>
        <p:spPr>
          <a:xfrm>
            <a:off x="762000" y="2743200"/>
            <a:ext cx="8382000" cy="4648200"/>
          </a:xfrm>
        </p:spPr>
        <p:txBody>
          <a:bodyPr>
            <a:normAutofit/>
          </a:bodyPr>
          <a:lstStyle/>
          <a:p>
            <a:r>
              <a:rPr lang="en-US" sz="2400" dirty="0" smtClean="0"/>
              <a:t>Neoplasms of surface epithelium account for majority of all primary ovarian tumors</a:t>
            </a:r>
            <a:r>
              <a:rPr lang="en-US" sz="2400" dirty="0"/>
              <a:t>. </a:t>
            </a:r>
            <a:endParaRPr lang="en-US" sz="2400" dirty="0" smtClean="0"/>
          </a:p>
          <a:p>
            <a:r>
              <a:rPr lang="en-US" sz="2400" dirty="0" smtClean="0"/>
              <a:t>Are 65 – 70 % of overall tumors</a:t>
            </a:r>
          </a:p>
          <a:p>
            <a:pPr eaLnBrk="1" hangingPunct="1"/>
            <a:r>
              <a:rPr lang="en-US" sz="2400" dirty="0" smtClean="0"/>
              <a:t>They account for 90 % of malignant tumors in the ovary</a:t>
            </a:r>
          </a:p>
          <a:p>
            <a:pPr eaLnBrk="1" hangingPunct="1"/>
            <a:r>
              <a:rPr lang="en-US" sz="2400" dirty="0" smtClean="0"/>
              <a:t>Age 20+</a:t>
            </a:r>
          </a:p>
        </p:txBody>
      </p:sp>
      <p:sp>
        <p:nvSpPr>
          <p:cNvPr id="23555" name="Rectangle 2"/>
          <p:cNvSpPr>
            <a:spLocks noGrp="1" noChangeArrowheads="1"/>
          </p:cNvSpPr>
          <p:nvPr>
            <p:ph type="title"/>
          </p:nvPr>
        </p:nvSpPr>
        <p:spPr/>
        <p:txBody>
          <a:bodyPr>
            <a:normAutofit/>
          </a:bodyPr>
          <a:lstStyle/>
          <a:p>
            <a:r>
              <a:rPr lang="en-US" sz="2800" dirty="0"/>
              <a:t>Surface Epithelial Ovarian Tumors</a:t>
            </a:r>
            <a:endParaRPr lang="en-US" sz="2800" dirty="0" smtClean="0"/>
          </a:p>
        </p:txBody>
      </p:sp>
      <p:sp>
        <p:nvSpPr>
          <p:cNvPr id="33794" name="Slide Number Placeholder 5"/>
          <p:cNvSpPr>
            <a:spLocks noGrp="1"/>
          </p:cNvSpPr>
          <p:nvPr>
            <p:ph type="sldNum" sz="quarter" idx="4"/>
          </p:nvPr>
        </p:nvSpPr>
        <p:spPr/>
        <p:txBody>
          <a:bodyPr/>
          <a:lstStyle/>
          <a:p>
            <a:pPr>
              <a:defRPr/>
            </a:pPr>
            <a:fld id="{364AD4C4-689C-4B2F-85CF-90683D7AEC3E}" type="slidenum">
              <a:rPr lang="en-US">
                <a:latin typeface="Tahoma" pitchFamily="34" charset="0"/>
              </a:rPr>
              <a:pPr>
                <a:defRPr/>
              </a:pPr>
              <a:t>11</a:t>
            </a:fld>
            <a:endParaRPr lang="en-US">
              <a:latin typeface="Tahoma" pitchFamily="34" charset="0"/>
            </a:endParaRPr>
          </a:p>
        </p:txBody>
      </p:sp>
    </p:spTree>
    <p:extLst>
      <p:ext uri="{BB962C8B-B14F-4D97-AF65-F5344CB8AC3E}">
        <p14:creationId xmlns:p14="http://schemas.microsoft.com/office/powerpoint/2010/main" val="818535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3"/>
          <p:cNvSpPr>
            <a:spLocks noGrp="1" noChangeArrowheads="1"/>
          </p:cNvSpPr>
          <p:nvPr>
            <p:ph idx="1"/>
          </p:nvPr>
        </p:nvSpPr>
        <p:spPr>
          <a:xfrm>
            <a:off x="533399" y="1690689"/>
            <a:ext cx="8626033" cy="5030787"/>
          </a:xfrm>
        </p:spPr>
        <p:txBody>
          <a:bodyPr>
            <a:noAutofit/>
          </a:bodyPr>
          <a:lstStyle/>
          <a:p>
            <a:pPr eaLnBrk="1" hangingPunct="1">
              <a:lnSpc>
                <a:spcPct val="80000"/>
              </a:lnSpc>
              <a:buFont typeface="Arial" charset="0"/>
              <a:buNone/>
            </a:pPr>
            <a:r>
              <a:rPr lang="en-US" sz="1600" dirty="0" smtClean="0"/>
              <a:t>The subtypes of the surface epithelial tumors are:</a:t>
            </a:r>
          </a:p>
          <a:p>
            <a:pPr lvl="1">
              <a:lnSpc>
                <a:spcPct val="80000"/>
              </a:lnSpc>
            </a:pPr>
            <a:r>
              <a:rPr lang="en-US" b="1" dirty="0" smtClean="0"/>
              <a:t>Serous Tumors </a:t>
            </a:r>
          </a:p>
          <a:p>
            <a:pPr lvl="1">
              <a:lnSpc>
                <a:spcPct val="80000"/>
              </a:lnSpc>
            </a:pPr>
            <a:r>
              <a:rPr lang="en-US" b="1" dirty="0" smtClean="0"/>
              <a:t>Mucinous Tumors</a:t>
            </a:r>
            <a:endParaRPr lang="en-US" dirty="0" smtClean="0"/>
          </a:p>
          <a:p>
            <a:pPr lvl="1">
              <a:lnSpc>
                <a:spcPct val="80000"/>
              </a:lnSpc>
            </a:pPr>
            <a:r>
              <a:rPr lang="en-US" b="1" dirty="0" err="1" smtClean="0"/>
              <a:t>Endometrioid</a:t>
            </a:r>
            <a:r>
              <a:rPr lang="en-US" b="1" dirty="0" smtClean="0"/>
              <a:t> Tumors</a:t>
            </a:r>
            <a:endParaRPr lang="en-US" dirty="0" smtClean="0"/>
          </a:p>
          <a:p>
            <a:pPr lvl="1">
              <a:lnSpc>
                <a:spcPct val="80000"/>
              </a:lnSpc>
            </a:pPr>
            <a:r>
              <a:rPr lang="en-US" b="1" dirty="0" smtClean="0"/>
              <a:t>Clear cell Tumors</a:t>
            </a:r>
            <a:endParaRPr lang="en-US" dirty="0"/>
          </a:p>
          <a:p>
            <a:pPr lvl="1">
              <a:lnSpc>
                <a:spcPct val="80000"/>
              </a:lnSpc>
            </a:pPr>
            <a:r>
              <a:rPr lang="en-US" b="1" dirty="0" smtClean="0"/>
              <a:t>Transitional/Brenner cell Tumors</a:t>
            </a:r>
            <a:endParaRPr lang="en-US" dirty="0" smtClean="0"/>
          </a:p>
          <a:p>
            <a:pPr lvl="1">
              <a:lnSpc>
                <a:spcPct val="80000"/>
              </a:lnSpc>
            </a:pPr>
            <a:r>
              <a:rPr lang="en-US" b="1" dirty="0" smtClean="0"/>
              <a:t>Others</a:t>
            </a:r>
          </a:p>
          <a:p>
            <a:pPr marL="0" indent="0">
              <a:buNone/>
            </a:pPr>
            <a:r>
              <a:rPr lang="en-US" sz="1600" dirty="0" smtClean="0"/>
              <a:t>All surface </a:t>
            </a:r>
            <a:r>
              <a:rPr lang="en-US" sz="1600" dirty="0"/>
              <a:t>epithelial tumors are </a:t>
            </a:r>
            <a:r>
              <a:rPr lang="en-US" sz="1600" dirty="0" smtClean="0"/>
              <a:t>further divided into: </a:t>
            </a:r>
            <a:endParaRPr lang="en-US" sz="1600" dirty="0"/>
          </a:p>
          <a:p>
            <a:pPr marL="802386" lvl="1" indent="-400050">
              <a:buFont typeface="+mj-lt"/>
              <a:buAutoNum type="romanLcPeriod"/>
            </a:pPr>
            <a:r>
              <a:rPr lang="en-US" b="1" dirty="0"/>
              <a:t>Benign: </a:t>
            </a:r>
            <a:r>
              <a:rPr lang="en-US" dirty="0"/>
              <a:t>They do not spread and invade other tissues. </a:t>
            </a:r>
          </a:p>
          <a:p>
            <a:pPr marL="802386" lvl="1" indent="-400050">
              <a:buFont typeface="+mj-lt"/>
              <a:buAutoNum type="romanLcPeriod"/>
            </a:pPr>
            <a:r>
              <a:rPr lang="en-US" b="1" dirty="0"/>
              <a:t>Malignant: </a:t>
            </a:r>
            <a:r>
              <a:rPr lang="en-US" dirty="0"/>
              <a:t>are carcinomas and have </a:t>
            </a:r>
            <a:r>
              <a:rPr lang="en-US" dirty="0" smtClean="0"/>
              <a:t>potential </a:t>
            </a:r>
            <a:r>
              <a:rPr lang="en-US" dirty="0"/>
              <a:t>to metastasize beyond the ovary. </a:t>
            </a:r>
          </a:p>
          <a:p>
            <a:pPr marL="802386" lvl="1" indent="-400050">
              <a:buFont typeface="+mj-lt"/>
              <a:buAutoNum type="romanLcPeriod"/>
            </a:pPr>
            <a:r>
              <a:rPr lang="en-US" b="1" dirty="0"/>
              <a:t>Borderline/ intermediate/  tumors of low malignant potential</a:t>
            </a:r>
            <a:r>
              <a:rPr lang="en-US" dirty="0"/>
              <a:t>: this is a gray zone. They are ‘semi-malignant’. </a:t>
            </a:r>
            <a:r>
              <a:rPr lang="en-US" dirty="0" smtClean="0"/>
              <a:t>These </a:t>
            </a:r>
            <a:r>
              <a:rPr lang="en-US" dirty="0"/>
              <a:t>appear to be low grade cancers with limited invasive potential. They have better prognosis than malignant. These tumors may seed or implant into the peritoneum.</a:t>
            </a:r>
          </a:p>
          <a:p>
            <a:pPr>
              <a:lnSpc>
                <a:spcPct val="80000"/>
              </a:lnSpc>
            </a:pPr>
            <a:endParaRPr lang="en-US" sz="2000" b="1" dirty="0" smtClean="0"/>
          </a:p>
        </p:txBody>
      </p:sp>
      <p:sp>
        <p:nvSpPr>
          <p:cNvPr id="28675" name="Rectangle 2"/>
          <p:cNvSpPr>
            <a:spLocks noGrp="1" noChangeArrowheads="1"/>
          </p:cNvSpPr>
          <p:nvPr>
            <p:ph type="title"/>
          </p:nvPr>
        </p:nvSpPr>
        <p:spPr/>
        <p:txBody>
          <a:bodyPr rtlCol="0">
            <a:normAutofit/>
          </a:bodyPr>
          <a:lstStyle/>
          <a:p>
            <a:pPr eaLnBrk="1" fontAlgn="auto" hangingPunct="1">
              <a:spcAft>
                <a:spcPts val="0"/>
              </a:spcAft>
              <a:defRPr/>
            </a:pPr>
            <a:r>
              <a:rPr lang="en-US" sz="2800" dirty="0" smtClean="0"/>
              <a:t/>
            </a:r>
            <a:br>
              <a:rPr lang="en-US" sz="2800" dirty="0" smtClean="0"/>
            </a:br>
            <a:r>
              <a:rPr lang="en-US" sz="2800" dirty="0" smtClean="0"/>
              <a:t>Surface Epithelial Ovarian Tumors </a:t>
            </a:r>
          </a:p>
        </p:txBody>
      </p:sp>
      <p:sp>
        <p:nvSpPr>
          <p:cNvPr id="28674" name="Slide Number Placeholder 5"/>
          <p:cNvSpPr>
            <a:spLocks noGrp="1"/>
          </p:cNvSpPr>
          <p:nvPr>
            <p:ph type="sldNum" sz="quarter" idx="4"/>
          </p:nvPr>
        </p:nvSpPr>
        <p:spPr/>
        <p:txBody>
          <a:bodyPr/>
          <a:lstStyle/>
          <a:p>
            <a:pPr>
              <a:defRPr/>
            </a:pPr>
            <a:fld id="{ED4E02BA-6687-41E6-8413-12A06D7AE4EC}" type="slidenum">
              <a:rPr lang="en-US">
                <a:latin typeface="Tahoma" pitchFamily="34" charset="0"/>
              </a:rPr>
              <a:pPr>
                <a:defRPr/>
              </a:pPr>
              <a:t>12</a:t>
            </a:fld>
            <a:endParaRPr lang="en-US">
              <a:latin typeface="Tahoma" pitchFamily="34" charset="0"/>
            </a:endParaRPr>
          </a:p>
        </p:txBody>
      </p:sp>
    </p:spTree>
    <p:extLst>
      <p:ext uri="{BB962C8B-B14F-4D97-AF65-F5344CB8AC3E}">
        <p14:creationId xmlns:p14="http://schemas.microsoft.com/office/powerpoint/2010/main" val="3131327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Grp="1" noChangeArrowheads="1"/>
          </p:cNvSpPr>
          <p:nvPr>
            <p:ph idx="1"/>
          </p:nvPr>
        </p:nvSpPr>
        <p:spPr bwMode="auto">
          <a:xfrm>
            <a:off x="457200" y="2057400"/>
            <a:ext cx="4256590" cy="461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sz="1400" b="1" i="0" u="sng" strike="noStrike" cap="none" normalizeH="0" baseline="0" dirty="0" smtClean="0">
                <a:ln>
                  <a:noFill/>
                </a:ln>
                <a:solidFill>
                  <a:schemeClr val="accent1"/>
                </a:solidFill>
                <a:effectLst/>
                <a:latin typeface="Arial" panose="020B0604020202020204" pitchFamily="34" charset="0"/>
              </a:rPr>
              <a:t>SURFACE EPITHELIAL TUMORS</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1400" b="1" i="0" u="sng" strike="noStrike" cap="none" normalizeH="0" baseline="0" dirty="0" smtClean="0">
              <a:ln>
                <a:noFill/>
              </a:ln>
              <a:solidFill>
                <a:schemeClr val="accent1"/>
              </a:solidFill>
              <a:effectLst/>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buFont typeface="+mj-lt"/>
              <a:buAutoNum type="alphaUcPeriod"/>
              <a:tabLst/>
            </a:pPr>
            <a:r>
              <a:rPr kumimoji="0" lang="en-US" altLang="en-US" sz="1400" b="1" i="0" u="none" strike="noStrike" cap="none" normalizeH="0" baseline="0" dirty="0" smtClean="0">
                <a:ln>
                  <a:noFill/>
                </a:ln>
                <a:solidFill>
                  <a:schemeClr val="tx1"/>
                </a:solidFill>
                <a:effectLst/>
                <a:latin typeface="Arial" panose="020B0604020202020204" pitchFamily="34" charset="0"/>
              </a:rPr>
              <a:t>Serous tumors:</a:t>
            </a:r>
            <a:r>
              <a:rPr kumimoji="0" lang="en-US" altLang="en-US" sz="1400" b="0" i="0" u="none" strike="noStrike" cap="none" normalizeH="0" baseline="0" dirty="0" smtClean="0">
                <a:ln>
                  <a:noFill/>
                </a:ln>
                <a:solidFill>
                  <a:schemeClr val="tx1"/>
                </a:solidFill>
                <a:effectLst/>
                <a:latin typeface="Arial" panose="020B0604020202020204" pitchFamily="34" charset="0"/>
              </a:rPr>
              <a:t>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smtClean="0">
                <a:ln>
                  <a:noFill/>
                </a:ln>
                <a:solidFill>
                  <a:schemeClr val="tx1"/>
                </a:solidFill>
                <a:effectLst/>
                <a:latin typeface="Arial" panose="020B0604020202020204" pitchFamily="34" charset="0"/>
              </a:rPr>
              <a:t>Benign (cystadenoma)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smtClean="0">
                <a:ln>
                  <a:noFill/>
                </a:ln>
                <a:solidFill>
                  <a:schemeClr val="tx1"/>
                </a:solidFill>
                <a:effectLst/>
                <a:latin typeface="Arial" panose="020B0604020202020204" pitchFamily="34" charset="0"/>
              </a:rPr>
              <a:t>Borderline tumors (serous borderline tumor)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smtClean="0">
                <a:ln>
                  <a:noFill/>
                </a:ln>
                <a:solidFill>
                  <a:schemeClr val="tx1"/>
                </a:solidFill>
                <a:effectLst/>
                <a:latin typeface="Arial" panose="020B0604020202020204" pitchFamily="34" charset="0"/>
              </a:rPr>
              <a:t>Malignant (serous adenocarcinoma)</a:t>
            </a:r>
          </a:p>
          <a:p>
            <a:pPr marR="0" lvl="0" algn="l" defTabSz="914400" rtl="0" eaLnBrk="0" fontAlgn="base" latinLnBrk="0" hangingPunct="0">
              <a:lnSpc>
                <a:spcPct val="100000"/>
              </a:lnSpc>
              <a:spcBef>
                <a:spcPct val="0"/>
              </a:spcBef>
              <a:spcAft>
                <a:spcPct val="0"/>
              </a:spcAft>
              <a:buClrTx/>
              <a:buSzTx/>
              <a:buFont typeface="+mj-lt"/>
              <a:buAutoNum type="alphaUcPeriod"/>
              <a:tabLst/>
            </a:pPr>
            <a:endParaRPr kumimoji="0" lang="en-US" altLang="en-US" sz="1400" b="1" i="0" u="none" strike="noStrike" cap="none" normalizeH="0" baseline="0" dirty="0" smtClean="0">
              <a:ln>
                <a:noFill/>
              </a:ln>
              <a:solidFill>
                <a:schemeClr val="tx1"/>
              </a:solidFill>
              <a:effectLst/>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buFont typeface="+mj-lt"/>
              <a:buAutoNum type="alphaUcPeriod"/>
              <a:tabLst/>
            </a:pPr>
            <a:r>
              <a:rPr kumimoji="0" lang="en-US" altLang="en-US" sz="1400" b="1" i="0" u="none" strike="noStrike" cap="none" normalizeH="0" baseline="0" dirty="0" smtClean="0">
                <a:ln>
                  <a:noFill/>
                </a:ln>
                <a:solidFill>
                  <a:schemeClr val="tx1"/>
                </a:solidFill>
                <a:effectLst/>
                <a:latin typeface="Arial" panose="020B0604020202020204" pitchFamily="34" charset="0"/>
              </a:rPr>
              <a:t>Mucinous tumors, </a:t>
            </a:r>
            <a:r>
              <a:rPr kumimoji="0" lang="en-US" altLang="en-US" sz="1400" b="1" i="0" u="none" strike="noStrike" cap="none" normalizeH="0" baseline="0" dirty="0" err="1" smtClean="0">
                <a:ln>
                  <a:noFill/>
                </a:ln>
                <a:solidFill>
                  <a:schemeClr val="tx1"/>
                </a:solidFill>
                <a:effectLst/>
                <a:latin typeface="Arial" panose="020B0604020202020204" pitchFamily="34" charset="0"/>
              </a:rPr>
              <a:t>endocervical</a:t>
            </a:r>
            <a:r>
              <a:rPr kumimoji="0" lang="en-US" altLang="en-US" sz="1400" b="1" i="0" u="none" strike="noStrike" cap="none" normalizeH="0" baseline="0" dirty="0" smtClean="0">
                <a:ln>
                  <a:noFill/>
                </a:ln>
                <a:solidFill>
                  <a:schemeClr val="tx1"/>
                </a:solidFill>
                <a:effectLst/>
                <a:latin typeface="Arial" panose="020B0604020202020204" pitchFamily="34" charset="0"/>
              </a:rPr>
              <a:t>-like and intestinal type:</a:t>
            </a:r>
            <a:r>
              <a:rPr kumimoji="0" lang="en-US" altLang="en-US" sz="1400" b="0" i="0" u="none" strike="noStrike" cap="none" normalizeH="0" baseline="0" dirty="0" smtClean="0">
                <a:ln>
                  <a:noFill/>
                </a:ln>
                <a:solidFill>
                  <a:schemeClr val="tx1"/>
                </a:solidFill>
                <a:effectLst/>
                <a:latin typeface="Arial" panose="020B0604020202020204" pitchFamily="34" charset="0"/>
              </a:rPr>
              <a:t>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smtClean="0">
                <a:ln>
                  <a:noFill/>
                </a:ln>
                <a:solidFill>
                  <a:schemeClr val="tx1"/>
                </a:solidFill>
                <a:effectLst/>
                <a:latin typeface="Arial" panose="020B0604020202020204" pitchFamily="34" charset="0"/>
              </a:rPr>
              <a:t>Benign (cystadenoma)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smtClean="0">
                <a:ln>
                  <a:noFill/>
                </a:ln>
                <a:solidFill>
                  <a:schemeClr val="tx1"/>
                </a:solidFill>
                <a:effectLst/>
                <a:latin typeface="Arial" panose="020B0604020202020204" pitchFamily="34" charset="0"/>
              </a:rPr>
              <a:t>Borderline tumors (mucinous borderline tumor)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smtClean="0">
                <a:ln>
                  <a:noFill/>
                </a:ln>
                <a:solidFill>
                  <a:schemeClr val="tx1"/>
                </a:solidFill>
                <a:effectLst/>
                <a:latin typeface="Arial" panose="020B0604020202020204" pitchFamily="34" charset="0"/>
              </a:rPr>
              <a:t>Malignant (mucinous adenocarcinoma</a:t>
            </a:r>
          </a:p>
          <a:p>
            <a:pPr marL="402336" lvl="1" indent="0" defTabSz="914400" eaLnBrk="0" fontAlgn="base" hangingPunct="0">
              <a:spcBef>
                <a:spcPct val="0"/>
              </a:spcBef>
              <a:spcAft>
                <a:spcPct val="0"/>
              </a:spcAft>
              <a:buClrTx/>
              <a:buSzTx/>
              <a:buNone/>
            </a:pPr>
            <a:endParaRPr lang="en-US" altLang="en-US" sz="1400" dirty="0" smtClean="0">
              <a:solidFill>
                <a:schemeClr val="tx1"/>
              </a:solidFill>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buFont typeface="+mj-lt"/>
              <a:buAutoNum type="alphaUcPeriod"/>
              <a:tabLst/>
            </a:pPr>
            <a:r>
              <a:rPr kumimoji="0" lang="en-US" altLang="en-US" sz="1400" b="1" i="0" u="none" strike="noStrike" cap="none" normalizeH="0" baseline="0" dirty="0" err="1" smtClean="0">
                <a:ln>
                  <a:noFill/>
                </a:ln>
                <a:solidFill>
                  <a:schemeClr val="tx1"/>
                </a:solidFill>
                <a:effectLst/>
                <a:latin typeface="Arial" panose="020B0604020202020204" pitchFamily="34" charset="0"/>
              </a:rPr>
              <a:t>Endometrioid</a:t>
            </a:r>
            <a:r>
              <a:rPr kumimoji="0" lang="en-US" altLang="en-US" sz="1400" b="1" i="0" u="none" strike="noStrike" cap="none" normalizeH="0" baseline="0" dirty="0" smtClean="0">
                <a:ln>
                  <a:noFill/>
                </a:ln>
                <a:solidFill>
                  <a:schemeClr val="tx1"/>
                </a:solidFill>
                <a:effectLst/>
                <a:latin typeface="Arial" panose="020B0604020202020204" pitchFamily="34" charset="0"/>
              </a:rPr>
              <a:t> tumors:</a:t>
            </a:r>
            <a:r>
              <a:rPr kumimoji="0" lang="en-US" altLang="en-US" sz="1400" b="0" i="0" u="none" strike="noStrike" cap="none" normalizeH="0" baseline="0" dirty="0" smtClean="0">
                <a:ln>
                  <a:noFill/>
                </a:ln>
                <a:solidFill>
                  <a:schemeClr val="tx1"/>
                </a:solidFill>
                <a:effectLst/>
                <a:latin typeface="Arial" panose="020B0604020202020204" pitchFamily="34" charset="0"/>
              </a:rPr>
              <a:t>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smtClean="0">
                <a:ln>
                  <a:noFill/>
                </a:ln>
                <a:solidFill>
                  <a:schemeClr val="tx1"/>
                </a:solidFill>
                <a:effectLst/>
                <a:latin typeface="Arial" panose="020B0604020202020204" pitchFamily="34" charset="0"/>
              </a:rPr>
              <a:t>Benign (cystadenoma)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smtClean="0">
                <a:ln>
                  <a:noFill/>
                </a:ln>
                <a:solidFill>
                  <a:schemeClr val="tx1"/>
                </a:solidFill>
                <a:effectLst/>
                <a:latin typeface="Arial" panose="020B0604020202020204" pitchFamily="34" charset="0"/>
              </a:rPr>
              <a:t>Borderline tumors (</a:t>
            </a:r>
            <a:r>
              <a:rPr kumimoji="0" lang="en-US" altLang="en-US" sz="1400" b="0" i="0" u="none" strike="noStrike" cap="none" normalizeH="0" baseline="0" dirty="0" err="1" smtClean="0">
                <a:ln>
                  <a:noFill/>
                </a:ln>
                <a:solidFill>
                  <a:schemeClr val="tx1"/>
                </a:solidFill>
                <a:effectLst/>
                <a:latin typeface="Arial" panose="020B0604020202020204" pitchFamily="34" charset="0"/>
              </a:rPr>
              <a:t>endometrioid</a:t>
            </a:r>
            <a:r>
              <a:rPr kumimoji="0" lang="en-US" altLang="en-US" sz="1400" b="0" i="0" u="none" strike="noStrike" cap="none" normalizeH="0" baseline="0" dirty="0" smtClean="0">
                <a:ln>
                  <a:noFill/>
                </a:ln>
                <a:solidFill>
                  <a:schemeClr val="tx1"/>
                </a:solidFill>
                <a:effectLst/>
                <a:latin typeface="Arial" panose="020B0604020202020204" pitchFamily="34" charset="0"/>
              </a:rPr>
              <a:t> borderline tumor)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smtClean="0">
                <a:ln>
                  <a:noFill/>
                </a:ln>
                <a:solidFill>
                  <a:schemeClr val="tx1"/>
                </a:solidFill>
                <a:effectLst/>
                <a:latin typeface="Arial" panose="020B0604020202020204" pitchFamily="34" charset="0"/>
              </a:rPr>
              <a:t>Malignant (</a:t>
            </a:r>
            <a:r>
              <a:rPr kumimoji="0" lang="en-US" altLang="en-US" sz="1400" b="0" i="0" u="none" strike="noStrike" cap="none" normalizeH="0" baseline="0" dirty="0" err="1" smtClean="0">
                <a:ln>
                  <a:noFill/>
                </a:ln>
                <a:solidFill>
                  <a:schemeClr val="tx1"/>
                </a:solidFill>
                <a:effectLst/>
                <a:latin typeface="Arial" panose="020B0604020202020204" pitchFamily="34" charset="0"/>
              </a:rPr>
              <a:t>endometrioid</a:t>
            </a:r>
            <a:r>
              <a:rPr kumimoji="0" lang="en-US" altLang="en-US" sz="1400" b="0" i="0" u="none" strike="noStrike" cap="none" normalizeH="0" baseline="0" dirty="0" smtClean="0">
                <a:ln>
                  <a:noFill/>
                </a:ln>
                <a:solidFill>
                  <a:schemeClr val="tx1"/>
                </a:solidFill>
                <a:effectLst/>
                <a:latin typeface="Arial" panose="020B0604020202020204" pitchFamily="34" charset="0"/>
              </a:rPr>
              <a:t> adenocarcinoma)</a:t>
            </a:r>
            <a:br>
              <a:rPr kumimoji="0" lang="en-US" altLang="en-US" sz="1400" b="0" i="0" u="none" strike="noStrike" cap="none" normalizeH="0" baseline="0" dirty="0" smtClean="0">
                <a:ln>
                  <a:noFill/>
                </a:ln>
                <a:solidFill>
                  <a:schemeClr val="tx1"/>
                </a:solidFill>
                <a:effectLst/>
                <a:latin typeface="Arial" panose="020B0604020202020204" pitchFamily="34" charset="0"/>
              </a:rPr>
            </a:br>
            <a:endParaRPr kumimoji="0" lang="en-US" altLang="en-US" sz="1400" b="0" i="0" u="none" strike="noStrike" cap="none" normalizeH="0" baseline="0" dirty="0" smtClean="0">
              <a:ln>
                <a:noFill/>
              </a:ln>
              <a:solidFill>
                <a:schemeClr val="tx1"/>
              </a:solidFill>
              <a:effectLst/>
              <a:latin typeface="Arial" panose="020B0604020202020204" pitchFamily="34" charset="0"/>
            </a:endParaRPr>
          </a:p>
        </p:txBody>
      </p:sp>
      <p:sp>
        <p:nvSpPr>
          <p:cNvPr id="3" name="Title 2"/>
          <p:cNvSpPr>
            <a:spLocks noGrp="1"/>
          </p:cNvSpPr>
          <p:nvPr>
            <p:ph type="title"/>
          </p:nvPr>
        </p:nvSpPr>
        <p:spPr>
          <a:xfrm>
            <a:off x="685800" y="872476"/>
            <a:ext cx="7334272" cy="709865"/>
          </a:xfrm>
        </p:spPr>
        <p:txBody>
          <a:bodyPr>
            <a:normAutofit fontScale="90000"/>
          </a:bodyPr>
          <a:lstStyle/>
          <a:p>
            <a:r>
              <a:rPr lang="en-US" dirty="0" smtClean="0"/>
              <a:t>Simplified classification of primary ovarian tumors</a:t>
            </a:r>
            <a:endParaRPr lang="en-US" dirty="0"/>
          </a:p>
        </p:txBody>
      </p:sp>
      <p:sp>
        <p:nvSpPr>
          <p:cNvPr id="2" name="Rectangle 1"/>
          <p:cNvSpPr/>
          <p:nvPr/>
        </p:nvSpPr>
        <p:spPr>
          <a:xfrm>
            <a:off x="4561390" y="2667000"/>
            <a:ext cx="4811210" cy="2677656"/>
          </a:xfrm>
          <a:prstGeom prst="rect">
            <a:avLst/>
          </a:prstGeom>
        </p:spPr>
        <p:txBody>
          <a:bodyPr wrap="square">
            <a:spAutoFit/>
          </a:bodyPr>
          <a:lstStyle/>
          <a:p>
            <a:pPr marL="342900" lvl="0" indent="-342900" eaLnBrk="0" hangingPunct="0">
              <a:buFont typeface="+mj-lt"/>
              <a:buAutoNum type="alphaUcPeriod" startAt="4"/>
            </a:pPr>
            <a:r>
              <a:rPr lang="en-US" altLang="en-US" sz="1400" b="1" dirty="0">
                <a:solidFill>
                  <a:prstClr val="black"/>
                </a:solidFill>
                <a:latin typeface="Arial" panose="020B0604020202020204" pitchFamily="34" charset="0"/>
              </a:rPr>
              <a:t>Clear cell tumors:</a:t>
            </a:r>
            <a:r>
              <a:rPr lang="en-US" altLang="en-US" sz="1400" dirty="0">
                <a:solidFill>
                  <a:prstClr val="black"/>
                </a:solidFill>
                <a:latin typeface="Arial" panose="020B0604020202020204" pitchFamily="34" charset="0"/>
              </a:rPr>
              <a:t> </a:t>
            </a:r>
          </a:p>
          <a:p>
            <a:pPr marL="800100" lvl="1" indent="-342900" eaLnBrk="0" hangingPunct="0">
              <a:buFont typeface="Arial" panose="020B0604020202020204" pitchFamily="34" charset="0"/>
              <a:buChar char="•"/>
            </a:pPr>
            <a:r>
              <a:rPr lang="en-US" altLang="en-US" sz="1400" dirty="0">
                <a:solidFill>
                  <a:prstClr val="black"/>
                </a:solidFill>
                <a:latin typeface="Arial" panose="020B0604020202020204" pitchFamily="34" charset="0"/>
              </a:rPr>
              <a:t>Benign </a:t>
            </a:r>
          </a:p>
          <a:p>
            <a:pPr marL="800100" lvl="1" indent="-342900" eaLnBrk="0" hangingPunct="0">
              <a:buFont typeface="Arial" panose="020B0604020202020204" pitchFamily="34" charset="0"/>
              <a:buChar char="•"/>
            </a:pPr>
            <a:r>
              <a:rPr lang="en-US" altLang="en-US" sz="1400" dirty="0">
                <a:solidFill>
                  <a:prstClr val="black"/>
                </a:solidFill>
                <a:latin typeface="Arial" panose="020B0604020202020204" pitchFamily="34" charset="0"/>
              </a:rPr>
              <a:t>Borderline tumors </a:t>
            </a:r>
          </a:p>
          <a:p>
            <a:pPr marL="800100" lvl="1" indent="-342900" eaLnBrk="0" hangingPunct="0">
              <a:buFont typeface="Arial" panose="020B0604020202020204" pitchFamily="34" charset="0"/>
              <a:buChar char="•"/>
            </a:pPr>
            <a:r>
              <a:rPr lang="en-US" altLang="en-US" sz="1400" dirty="0">
                <a:solidFill>
                  <a:prstClr val="black"/>
                </a:solidFill>
                <a:latin typeface="Arial" panose="020B0604020202020204" pitchFamily="34" charset="0"/>
              </a:rPr>
              <a:t>Malignant (clear cell </a:t>
            </a:r>
            <a:r>
              <a:rPr lang="en-US" altLang="en-US" sz="1400" dirty="0" smtClean="0">
                <a:solidFill>
                  <a:prstClr val="black"/>
                </a:solidFill>
                <a:latin typeface="Arial" panose="020B0604020202020204" pitchFamily="34" charset="0"/>
              </a:rPr>
              <a:t>adenocarcinoma)</a:t>
            </a:r>
          </a:p>
          <a:p>
            <a:pPr lvl="1" eaLnBrk="0" hangingPunct="0"/>
            <a:endParaRPr lang="en-US" altLang="en-US" sz="1400" dirty="0" smtClean="0">
              <a:solidFill>
                <a:prstClr val="black"/>
              </a:solidFill>
              <a:latin typeface="Arial" panose="020B0604020202020204" pitchFamily="34" charset="0"/>
            </a:endParaRPr>
          </a:p>
          <a:p>
            <a:pPr marL="342900" lvl="0" indent="-342900" eaLnBrk="0" hangingPunct="0">
              <a:buFont typeface="+mj-lt"/>
              <a:buAutoNum type="alphaUcPeriod" startAt="4"/>
            </a:pPr>
            <a:r>
              <a:rPr lang="en-US" altLang="en-US" sz="1400" b="1" dirty="0" smtClean="0">
                <a:solidFill>
                  <a:prstClr val="black"/>
                </a:solidFill>
                <a:latin typeface="Arial" panose="020B0604020202020204" pitchFamily="34" charset="0"/>
              </a:rPr>
              <a:t>Transitional </a:t>
            </a:r>
            <a:r>
              <a:rPr lang="en-US" altLang="en-US" sz="1400" b="1" dirty="0">
                <a:solidFill>
                  <a:prstClr val="black"/>
                </a:solidFill>
                <a:latin typeface="Arial" panose="020B0604020202020204" pitchFamily="34" charset="0"/>
              </a:rPr>
              <a:t>cell tumors:</a:t>
            </a:r>
            <a:r>
              <a:rPr lang="en-US" altLang="en-US" sz="1400" dirty="0">
                <a:solidFill>
                  <a:prstClr val="black"/>
                </a:solidFill>
                <a:latin typeface="Arial" panose="020B0604020202020204" pitchFamily="34" charset="0"/>
              </a:rPr>
              <a:t> </a:t>
            </a:r>
          </a:p>
          <a:p>
            <a:pPr marL="800100" lvl="1" indent="-342900" eaLnBrk="0" hangingPunct="0">
              <a:buFont typeface="Arial" panose="020B0604020202020204" pitchFamily="34" charset="0"/>
              <a:buChar char="•"/>
            </a:pPr>
            <a:r>
              <a:rPr lang="en-US" altLang="en-US" sz="1400" dirty="0">
                <a:solidFill>
                  <a:prstClr val="black"/>
                </a:solidFill>
                <a:latin typeface="Arial" panose="020B0604020202020204" pitchFamily="34" charset="0"/>
              </a:rPr>
              <a:t>Brenner tumor </a:t>
            </a:r>
          </a:p>
          <a:p>
            <a:pPr marL="800100" lvl="1" indent="-342900" eaLnBrk="0" hangingPunct="0">
              <a:buFont typeface="Arial" panose="020B0604020202020204" pitchFamily="34" charset="0"/>
              <a:buChar char="•"/>
            </a:pPr>
            <a:r>
              <a:rPr lang="en-US" altLang="en-US" sz="1400" dirty="0">
                <a:solidFill>
                  <a:prstClr val="black"/>
                </a:solidFill>
                <a:latin typeface="Arial" panose="020B0604020202020204" pitchFamily="34" charset="0"/>
              </a:rPr>
              <a:t>Brenner tumor of borderline malignancy </a:t>
            </a:r>
          </a:p>
          <a:p>
            <a:pPr marL="800100" lvl="1" indent="-342900" eaLnBrk="0" hangingPunct="0">
              <a:buFont typeface="Arial" panose="020B0604020202020204" pitchFamily="34" charset="0"/>
              <a:buChar char="•"/>
            </a:pPr>
            <a:r>
              <a:rPr lang="en-US" altLang="en-US" sz="1400" dirty="0">
                <a:solidFill>
                  <a:prstClr val="black"/>
                </a:solidFill>
                <a:latin typeface="Arial" panose="020B0604020202020204" pitchFamily="34" charset="0"/>
              </a:rPr>
              <a:t>Malignant Brenner tumor </a:t>
            </a:r>
          </a:p>
          <a:p>
            <a:pPr marL="800100" lvl="1" indent="-342900" eaLnBrk="0" hangingPunct="0">
              <a:buFont typeface="Arial" panose="020B0604020202020204" pitchFamily="34" charset="0"/>
              <a:buChar char="•"/>
            </a:pPr>
            <a:r>
              <a:rPr lang="en-US" altLang="en-US" sz="1400" dirty="0">
                <a:solidFill>
                  <a:prstClr val="black"/>
                </a:solidFill>
                <a:latin typeface="Arial" panose="020B0604020202020204" pitchFamily="34" charset="0"/>
              </a:rPr>
              <a:t>Transitional cell carcinoma (non-Brenner type</a:t>
            </a:r>
            <a:r>
              <a:rPr lang="en-US" altLang="en-US" sz="1400" dirty="0" smtClean="0">
                <a:solidFill>
                  <a:prstClr val="black"/>
                </a:solidFill>
                <a:latin typeface="Arial" panose="020B0604020202020204" pitchFamily="34" charset="0"/>
              </a:rPr>
              <a:t>)</a:t>
            </a:r>
          </a:p>
          <a:p>
            <a:pPr marL="342900" lvl="0" indent="-342900" eaLnBrk="0" hangingPunct="0">
              <a:buFont typeface="+mj-lt"/>
              <a:buAutoNum type="alphaUcPeriod" startAt="4"/>
            </a:pPr>
            <a:endParaRPr lang="en-US" altLang="en-US" sz="1400" dirty="0">
              <a:solidFill>
                <a:prstClr val="black"/>
              </a:solidFill>
              <a:latin typeface="Arial" panose="020B0604020202020204" pitchFamily="34" charset="0"/>
            </a:endParaRPr>
          </a:p>
          <a:p>
            <a:pPr marL="342900" lvl="0" indent="-342900" eaLnBrk="0" hangingPunct="0">
              <a:buFont typeface="+mj-lt"/>
              <a:buAutoNum type="alphaUcPeriod" startAt="4"/>
            </a:pPr>
            <a:r>
              <a:rPr lang="en-US" altLang="en-US" sz="1400" b="1" dirty="0" smtClean="0">
                <a:solidFill>
                  <a:prstClr val="black"/>
                </a:solidFill>
                <a:latin typeface="Arial" panose="020B0604020202020204" pitchFamily="34" charset="0"/>
              </a:rPr>
              <a:t>Others</a:t>
            </a:r>
            <a:endParaRPr lang="en-US" altLang="en-US" sz="14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785948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Funny Monkey Picture"/>
          <p:cNvPicPr>
            <a:picLocks noChangeAspect="1" noChangeArrowheads="1"/>
          </p:cNvPicPr>
          <p:nvPr/>
        </p:nvPicPr>
        <p:blipFill>
          <a:blip r:embed="rId2"/>
          <a:srcRect/>
          <a:stretch>
            <a:fillRect/>
          </a:stretch>
        </p:blipFill>
        <p:spPr bwMode="auto">
          <a:xfrm>
            <a:off x="1981200" y="685800"/>
            <a:ext cx="5486400" cy="5334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Content Placeholder 2"/>
          <p:cNvSpPr>
            <a:spLocks noGrp="1"/>
          </p:cNvSpPr>
          <p:nvPr>
            <p:ph idx="1"/>
          </p:nvPr>
        </p:nvSpPr>
        <p:spPr>
          <a:xfrm>
            <a:off x="628650" y="1447800"/>
            <a:ext cx="8515350" cy="5486400"/>
          </a:xfrm>
        </p:spPr>
        <p:txBody>
          <a:bodyPr>
            <a:normAutofit fontScale="92500" lnSpcReduction="10000"/>
          </a:bodyPr>
          <a:lstStyle/>
          <a:p>
            <a:r>
              <a:rPr lang="en-US" sz="2000" dirty="0" smtClean="0">
                <a:latin typeface="Calibri" panose="020F0502020204030204" pitchFamily="34" charset="0"/>
              </a:rPr>
              <a:t>Serous ovarian tumors are the most common type ovarian tumors. They are also the most common group of epithelial tumors. </a:t>
            </a:r>
            <a:r>
              <a:rPr lang="en-US" sz="2000" dirty="0">
                <a:latin typeface="Calibri" panose="020F0502020204030204" pitchFamily="34" charset="0"/>
              </a:rPr>
              <a:t>T</a:t>
            </a:r>
            <a:r>
              <a:rPr lang="en-US" sz="2000" dirty="0" smtClean="0">
                <a:latin typeface="Calibri" panose="020F0502020204030204" pitchFamily="34" charset="0"/>
              </a:rPr>
              <a:t>he </a:t>
            </a:r>
            <a:r>
              <a:rPr lang="en-US" sz="2000" dirty="0">
                <a:latin typeface="Calibri" panose="020F0502020204030204" pitchFamily="34" charset="0"/>
              </a:rPr>
              <a:t>tumor </a:t>
            </a:r>
            <a:r>
              <a:rPr lang="en-US" sz="2000" dirty="0" smtClean="0">
                <a:latin typeface="Calibri" panose="020F0502020204030204" pitchFamily="34" charset="0"/>
              </a:rPr>
              <a:t>cells are of serous nature.</a:t>
            </a:r>
          </a:p>
          <a:p>
            <a:r>
              <a:rPr lang="en-US" sz="2000" dirty="0" smtClean="0">
                <a:latin typeface="Calibri" panose="020F0502020204030204" pitchFamily="34" charset="0"/>
              </a:rPr>
              <a:t>Age is 30 -40</a:t>
            </a:r>
          </a:p>
          <a:p>
            <a:pPr eaLnBrk="1" hangingPunct="1"/>
            <a:r>
              <a:rPr lang="en-US" sz="2000" dirty="0" smtClean="0">
                <a:latin typeface="Calibri" panose="020F0502020204030204" pitchFamily="34" charset="0"/>
              </a:rPr>
              <a:t>Usually cystic filled with clear serous fluid </a:t>
            </a:r>
          </a:p>
          <a:p>
            <a:pPr eaLnBrk="1" hangingPunct="1"/>
            <a:r>
              <a:rPr lang="en-US" sz="2000" dirty="0" smtClean="0">
                <a:latin typeface="Calibri" panose="020F0502020204030204" pitchFamily="34" charset="0"/>
              </a:rPr>
              <a:t>Serous tumors are </a:t>
            </a:r>
            <a:r>
              <a:rPr lang="en-US" sz="2000" b="1" dirty="0" smtClean="0">
                <a:latin typeface="Calibri" panose="020F0502020204030204" pitchFamily="34" charset="0"/>
              </a:rPr>
              <a:t>often bilateral.</a:t>
            </a:r>
          </a:p>
          <a:p>
            <a:pPr eaLnBrk="1" hangingPunct="1"/>
            <a:r>
              <a:rPr lang="en-US" sz="2000" dirty="0" err="1" smtClean="0">
                <a:latin typeface="Calibri" panose="020F0502020204030204" pitchFamily="34" charset="0"/>
              </a:rPr>
              <a:t>Psammoma</a:t>
            </a:r>
            <a:r>
              <a:rPr lang="en-US" sz="2000" dirty="0" smtClean="0">
                <a:latin typeface="Calibri" panose="020F0502020204030204" pitchFamily="34" charset="0"/>
              </a:rPr>
              <a:t> bodies are commonly seen</a:t>
            </a:r>
          </a:p>
          <a:p>
            <a:r>
              <a:rPr lang="en-US" sz="2000" dirty="0">
                <a:latin typeface="Calibri" panose="020F0502020204030204" pitchFamily="34" charset="0"/>
              </a:rPr>
              <a:t>The tumors are subdivided into </a:t>
            </a:r>
            <a:r>
              <a:rPr lang="en-US" sz="2000" b="1" dirty="0">
                <a:latin typeface="Calibri" panose="020F0502020204030204" pitchFamily="34" charset="0"/>
              </a:rPr>
              <a:t>benign</a:t>
            </a:r>
            <a:r>
              <a:rPr lang="en-US" sz="2000" dirty="0">
                <a:latin typeface="Calibri" panose="020F0502020204030204" pitchFamily="34" charset="0"/>
              </a:rPr>
              <a:t> (60%), </a:t>
            </a:r>
            <a:r>
              <a:rPr lang="en-US" sz="2000" b="1" dirty="0">
                <a:latin typeface="Calibri" panose="020F0502020204030204" pitchFamily="34" charset="0"/>
              </a:rPr>
              <a:t>borderline</a:t>
            </a:r>
            <a:r>
              <a:rPr lang="en-US" sz="2000" dirty="0">
                <a:latin typeface="Calibri" panose="020F0502020204030204" pitchFamily="34" charset="0"/>
              </a:rPr>
              <a:t> (15%) and </a:t>
            </a:r>
            <a:r>
              <a:rPr lang="en-US" sz="2000" b="1" dirty="0">
                <a:latin typeface="Calibri" panose="020F0502020204030204" pitchFamily="34" charset="0"/>
              </a:rPr>
              <a:t>malignant</a:t>
            </a:r>
            <a:r>
              <a:rPr lang="en-US" sz="2000" dirty="0">
                <a:latin typeface="Calibri" panose="020F0502020204030204" pitchFamily="34" charset="0"/>
              </a:rPr>
              <a:t> (25%). </a:t>
            </a:r>
          </a:p>
          <a:p>
            <a:pPr lvl="1"/>
            <a:r>
              <a:rPr lang="en-US" sz="2000" b="1" dirty="0" smtClean="0">
                <a:latin typeface="Calibri" panose="020F0502020204030204" pitchFamily="34" charset="0"/>
              </a:rPr>
              <a:t>Benign </a:t>
            </a:r>
            <a:r>
              <a:rPr lang="en-US" sz="2000" b="1" dirty="0">
                <a:latin typeface="Calibri" panose="020F0502020204030204" pitchFamily="34" charset="0"/>
              </a:rPr>
              <a:t>serous </a:t>
            </a:r>
            <a:r>
              <a:rPr lang="en-US" sz="2000" b="1" dirty="0" smtClean="0">
                <a:latin typeface="Calibri" panose="020F0502020204030204" pitchFamily="34" charset="0"/>
              </a:rPr>
              <a:t>tumors</a:t>
            </a:r>
            <a:r>
              <a:rPr lang="en-US" sz="2000" b="1" dirty="0">
                <a:latin typeface="Calibri" panose="020F0502020204030204" pitchFamily="34" charset="0"/>
              </a:rPr>
              <a:t> (</a:t>
            </a:r>
            <a:r>
              <a:rPr lang="en-US" sz="2000" b="1" dirty="0" smtClean="0">
                <a:latin typeface="Calibri" panose="020F0502020204030204" pitchFamily="34" charset="0"/>
              </a:rPr>
              <a:t>serous </a:t>
            </a:r>
            <a:r>
              <a:rPr lang="en-US" sz="2000" b="1" dirty="0" err="1" smtClean="0">
                <a:latin typeface="Calibri" panose="020F0502020204030204" pitchFamily="34" charset="0"/>
              </a:rPr>
              <a:t>cystadenomas</a:t>
            </a:r>
            <a:r>
              <a:rPr lang="en-US" sz="2000" b="1" dirty="0" smtClean="0">
                <a:latin typeface="Calibri" panose="020F0502020204030204" pitchFamily="34" charset="0"/>
              </a:rPr>
              <a:t>), </a:t>
            </a:r>
            <a:r>
              <a:rPr lang="en-US" sz="2000" dirty="0">
                <a:latin typeface="Calibri" panose="020F0502020204030204" pitchFamily="34" charset="0"/>
              </a:rPr>
              <a:t>are </a:t>
            </a:r>
            <a:r>
              <a:rPr lang="en-US" sz="2000" dirty="0" smtClean="0">
                <a:latin typeface="Calibri" panose="020F0502020204030204" pitchFamily="34" charset="0"/>
              </a:rPr>
              <a:t>commonly large</a:t>
            </a:r>
            <a:r>
              <a:rPr lang="en-US" sz="2000" dirty="0">
                <a:latin typeface="Calibri" panose="020F0502020204030204" pitchFamily="34" charset="0"/>
              </a:rPr>
              <a:t>, </a:t>
            </a:r>
            <a:r>
              <a:rPr lang="en-US" sz="2000" dirty="0" smtClean="0">
                <a:latin typeface="Calibri" panose="020F0502020204030204" pitchFamily="34" charset="0"/>
              </a:rPr>
              <a:t>cystic </a:t>
            </a:r>
            <a:r>
              <a:rPr lang="en-US" sz="2000" dirty="0">
                <a:latin typeface="Calibri" panose="020F0502020204030204" pitchFamily="34" charset="0"/>
              </a:rPr>
              <a:t>and thin-walled, and </a:t>
            </a:r>
            <a:r>
              <a:rPr lang="en-US" sz="2000" dirty="0" err="1" smtClean="0">
                <a:latin typeface="Calibri" panose="020F0502020204030204" pitchFamily="34" charset="0"/>
              </a:rPr>
              <a:t>unilocular</a:t>
            </a:r>
            <a:r>
              <a:rPr lang="en-US" sz="2000" dirty="0">
                <a:latin typeface="Calibri" panose="020F0502020204030204" pitchFamily="34" charset="0"/>
              </a:rPr>
              <a:t>. They are lined </a:t>
            </a:r>
            <a:r>
              <a:rPr lang="en-US" sz="2000" dirty="0" smtClean="0">
                <a:latin typeface="Calibri" panose="020F0502020204030204" pitchFamily="34" charset="0"/>
              </a:rPr>
              <a:t>by serous cells </a:t>
            </a:r>
            <a:r>
              <a:rPr lang="en-US" sz="2000" dirty="0">
                <a:latin typeface="Calibri" panose="020F0502020204030204" pitchFamily="34" charset="0"/>
              </a:rPr>
              <a:t>and contain thin, clear yellow fluid.</a:t>
            </a:r>
          </a:p>
          <a:p>
            <a:pPr lvl="1"/>
            <a:r>
              <a:rPr lang="en-US" sz="2000" b="1" dirty="0">
                <a:latin typeface="Calibri" panose="020F0502020204030204" pitchFamily="34" charset="0"/>
              </a:rPr>
              <a:t>Borderline serous tumors</a:t>
            </a:r>
            <a:r>
              <a:rPr lang="en-US" sz="2000" dirty="0">
                <a:latin typeface="Calibri" panose="020F0502020204030204" pitchFamily="34" charset="0"/>
              </a:rPr>
              <a:t> </a:t>
            </a:r>
            <a:r>
              <a:rPr lang="en-US" sz="2000" dirty="0" smtClean="0">
                <a:latin typeface="Calibri" panose="020F0502020204030204" pitchFamily="34" charset="0"/>
              </a:rPr>
              <a:t> </a:t>
            </a:r>
            <a:r>
              <a:rPr lang="en-US" sz="2000" dirty="0">
                <a:latin typeface="Calibri" panose="020F0502020204030204" pitchFamily="34" charset="0"/>
              </a:rPr>
              <a:t>cystic with thin wall and smooth surface, but often have multiple papillary </a:t>
            </a:r>
            <a:r>
              <a:rPr lang="en-US" sz="2000" dirty="0" err="1">
                <a:latin typeface="Calibri" panose="020F0502020204030204" pitchFamily="34" charset="0"/>
              </a:rPr>
              <a:t>excresences</a:t>
            </a:r>
            <a:r>
              <a:rPr lang="en-US" sz="2000" dirty="0">
                <a:latin typeface="Calibri" panose="020F0502020204030204" pitchFamily="34" charset="0"/>
              </a:rPr>
              <a:t> (grape-like clusters), protruding into the lumen in places. </a:t>
            </a:r>
            <a:endParaRPr lang="en-US" sz="2000" dirty="0" smtClean="0">
              <a:latin typeface="Calibri" panose="020F0502020204030204" pitchFamily="34" charset="0"/>
            </a:endParaRPr>
          </a:p>
          <a:p>
            <a:pPr lvl="1"/>
            <a:r>
              <a:rPr lang="en-US" sz="2000" b="1" dirty="0">
                <a:latin typeface="Calibri" panose="020F0502020204030204" pitchFamily="34" charset="0"/>
              </a:rPr>
              <a:t>Malignant serous tumors (serous </a:t>
            </a:r>
            <a:r>
              <a:rPr lang="en-US" sz="2000" b="1" dirty="0" err="1">
                <a:latin typeface="Calibri" panose="020F0502020204030204" pitchFamily="34" charset="0"/>
              </a:rPr>
              <a:t>cystadenocarcinoma</a:t>
            </a:r>
            <a:r>
              <a:rPr lang="en-US" sz="2000" b="1" dirty="0">
                <a:latin typeface="Calibri" panose="020F0502020204030204" pitchFamily="34" charset="0"/>
              </a:rPr>
              <a:t>) </a:t>
            </a:r>
            <a:r>
              <a:rPr lang="en-US" sz="2000" dirty="0">
                <a:latin typeface="Calibri" panose="020F0502020204030204" pitchFamily="34" charset="0"/>
              </a:rPr>
              <a:t>is the commonest malignant ovarian tumor, forming about a third of all cancers of the ovary. </a:t>
            </a:r>
            <a:r>
              <a:rPr lang="en-US" sz="2000" dirty="0" smtClean="0">
                <a:latin typeface="Calibri" panose="020F0502020204030204" pitchFamily="34" charset="0"/>
              </a:rPr>
              <a:t>The </a:t>
            </a:r>
            <a:r>
              <a:rPr lang="en-US" sz="2000" dirty="0">
                <a:latin typeface="Calibri" panose="020F0502020204030204" pitchFamily="34" charset="0"/>
              </a:rPr>
              <a:t>tumors are partly cystic and partly solid </a:t>
            </a:r>
            <a:r>
              <a:rPr lang="en-US" sz="2000" dirty="0" smtClean="0">
                <a:latin typeface="Calibri" panose="020F0502020204030204" pitchFamily="34" charset="0"/>
              </a:rPr>
              <a:t>with prominent </a:t>
            </a:r>
            <a:r>
              <a:rPr lang="en-US" sz="2000" dirty="0">
                <a:latin typeface="Calibri" panose="020F0502020204030204" pitchFamily="34" charset="0"/>
              </a:rPr>
              <a:t>excrescences, often with necrosis and hemorrhage. </a:t>
            </a:r>
            <a:r>
              <a:rPr lang="en-US" sz="2000" dirty="0" smtClean="0">
                <a:latin typeface="Calibri" panose="020F0502020204030204" pitchFamily="34" charset="0"/>
              </a:rPr>
              <a:t> These </a:t>
            </a:r>
            <a:r>
              <a:rPr lang="en-US" sz="2000" dirty="0">
                <a:latin typeface="Calibri" panose="020F0502020204030204" pitchFamily="34" charset="0"/>
              </a:rPr>
              <a:t>tumors usually present with </a:t>
            </a:r>
            <a:r>
              <a:rPr lang="en-US" sz="2000" dirty="0" smtClean="0">
                <a:latin typeface="Calibri" panose="020F0502020204030204" pitchFamily="34" charset="0"/>
              </a:rPr>
              <a:t>ascites </a:t>
            </a:r>
            <a:r>
              <a:rPr lang="en-US" sz="2000" dirty="0">
                <a:latin typeface="Calibri" panose="020F0502020204030204" pitchFamily="34" charset="0"/>
              </a:rPr>
              <a:t>due to abdominal </a:t>
            </a:r>
            <a:r>
              <a:rPr lang="en-US" sz="2000" dirty="0" smtClean="0">
                <a:latin typeface="Calibri" panose="020F0502020204030204" pitchFamily="34" charset="0"/>
              </a:rPr>
              <a:t>metastases. Treatment: surgery, chemotherapy and radiotherapy. Prognosis; poor.</a:t>
            </a:r>
          </a:p>
        </p:txBody>
      </p:sp>
      <p:sp>
        <p:nvSpPr>
          <p:cNvPr id="26626" name="Title 1"/>
          <p:cNvSpPr>
            <a:spLocks noGrp="1"/>
          </p:cNvSpPr>
          <p:nvPr>
            <p:ph type="title"/>
          </p:nvPr>
        </p:nvSpPr>
        <p:spPr/>
        <p:txBody>
          <a:bodyPr/>
          <a:lstStyle/>
          <a:p>
            <a:pPr eaLnBrk="1" hangingPunct="1"/>
            <a:r>
              <a:rPr lang="en-US" dirty="0" smtClean="0"/>
              <a:t>Serous Tumors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Serous cystadenoma</a:t>
            </a:r>
            <a:endParaRPr lang="en-US" dirty="0"/>
          </a:p>
        </p:txBody>
      </p:sp>
      <p:sp>
        <p:nvSpPr>
          <p:cNvPr id="45058" name="Slide Number Placeholder 3"/>
          <p:cNvSpPr>
            <a:spLocks noGrp="1"/>
          </p:cNvSpPr>
          <p:nvPr>
            <p:ph type="sldNum" sz="quarter" idx="4"/>
          </p:nvPr>
        </p:nvSpPr>
        <p:spPr/>
        <p:txBody>
          <a:bodyPr/>
          <a:lstStyle/>
          <a:p>
            <a:pPr>
              <a:defRPr/>
            </a:pPr>
            <a:fld id="{6428A2A6-BDB2-4E8C-A3BD-8401FE59F270}" type="slidenum">
              <a:rPr lang="en-US">
                <a:latin typeface="Tahoma" pitchFamily="34" charset="0"/>
              </a:rPr>
              <a:pPr>
                <a:defRPr/>
              </a:pPr>
              <a:t>16</a:t>
            </a:fld>
            <a:endParaRPr lang="en-US">
              <a:latin typeface="Tahoma" pitchFamily="34" charset="0"/>
            </a:endParaRPr>
          </a:p>
        </p:txBody>
      </p:sp>
      <p:pic>
        <p:nvPicPr>
          <p:cNvPr id="31747" name="Picture 4" descr="FEM052"/>
          <p:cNvPicPr>
            <a:picLocks noChangeAspect="1" noChangeArrowheads="1"/>
          </p:cNvPicPr>
          <p:nvPr/>
        </p:nvPicPr>
        <p:blipFill>
          <a:blip r:embed="rId3" cstate="print"/>
          <a:srcRect/>
          <a:stretch>
            <a:fillRect/>
          </a:stretch>
        </p:blipFill>
        <p:spPr bwMode="auto">
          <a:xfrm>
            <a:off x="2743200" y="1600200"/>
            <a:ext cx="4267200" cy="3200400"/>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76200" y="4114562"/>
            <a:ext cx="3657917" cy="2743438"/>
          </a:xfrm>
          <a:prstGeom prst="rect">
            <a:avLst/>
          </a:prstGeom>
        </p:spPr>
      </p:pic>
      <p:pic>
        <p:nvPicPr>
          <p:cNvPr id="4" name="Picture 3"/>
          <p:cNvPicPr>
            <a:picLocks noChangeAspect="1"/>
          </p:cNvPicPr>
          <p:nvPr/>
        </p:nvPicPr>
        <p:blipFill>
          <a:blip r:embed="rId5"/>
          <a:stretch>
            <a:fillRect/>
          </a:stretch>
        </p:blipFill>
        <p:spPr>
          <a:xfrm>
            <a:off x="5504373" y="4431582"/>
            <a:ext cx="3639627" cy="2426418"/>
          </a:xfrm>
          <a:prstGeom prst="rect">
            <a:avLst/>
          </a:prstGeom>
        </p:spPr>
      </p:pic>
      <p:sp>
        <p:nvSpPr>
          <p:cNvPr id="6" name="Rectangle 5"/>
          <p:cNvSpPr/>
          <p:nvPr/>
        </p:nvSpPr>
        <p:spPr>
          <a:xfrm>
            <a:off x="7010400" y="6611779"/>
            <a:ext cx="1556836" cy="246221"/>
          </a:xfrm>
          <a:prstGeom prst="rect">
            <a:avLst/>
          </a:prstGeom>
        </p:spPr>
        <p:txBody>
          <a:bodyPr wrap="none">
            <a:spAutoFit/>
          </a:bodyPr>
          <a:lstStyle/>
          <a:p>
            <a:r>
              <a:rPr lang="en-US" sz="1000" dirty="0"/>
              <a:t>commons.wikimedia.org</a:t>
            </a:r>
          </a:p>
        </p:txBody>
      </p:sp>
    </p:spTree>
  </p:cSld>
  <p:clrMapOvr>
    <a:masterClrMapping/>
  </p:clrMapOvr>
  <p:transition>
    <p:push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6345260" cy="709865"/>
          </a:xfrm>
        </p:spPr>
        <p:txBody>
          <a:bodyPr/>
          <a:lstStyle/>
          <a:p>
            <a:r>
              <a:rPr lang="en-US" dirty="0" smtClean="0"/>
              <a:t>Borderline serous tumor</a:t>
            </a:r>
            <a:endParaRPr lang="en-US" dirty="0"/>
          </a:p>
        </p:txBody>
      </p:sp>
      <p:pic>
        <p:nvPicPr>
          <p:cNvPr id="3" name="Picture 2"/>
          <p:cNvPicPr>
            <a:picLocks noChangeAspect="1"/>
          </p:cNvPicPr>
          <p:nvPr/>
        </p:nvPicPr>
        <p:blipFill>
          <a:blip r:embed="rId2"/>
          <a:stretch>
            <a:fillRect/>
          </a:stretch>
        </p:blipFill>
        <p:spPr>
          <a:xfrm>
            <a:off x="563850" y="1473248"/>
            <a:ext cx="8048625" cy="4867275"/>
          </a:xfrm>
          <a:prstGeom prst="rect">
            <a:avLst/>
          </a:prstGeom>
        </p:spPr>
      </p:pic>
      <p:sp>
        <p:nvSpPr>
          <p:cNvPr id="4" name="Rectangle 3"/>
          <p:cNvSpPr/>
          <p:nvPr/>
        </p:nvSpPr>
        <p:spPr>
          <a:xfrm>
            <a:off x="304800" y="6350169"/>
            <a:ext cx="8566727" cy="507831"/>
          </a:xfrm>
          <a:prstGeom prst="rect">
            <a:avLst/>
          </a:prstGeom>
        </p:spPr>
        <p:txBody>
          <a:bodyPr wrap="square">
            <a:spAutoFit/>
          </a:bodyPr>
          <a:lstStyle/>
          <a:p>
            <a:r>
              <a:rPr lang="en-US" sz="900" dirty="0" smtClean="0"/>
              <a:t>"Ovarian Cancer - A Clinical and Translational Update", book edited by </a:t>
            </a:r>
            <a:r>
              <a:rPr lang="en-US" sz="900" dirty="0" err="1" smtClean="0"/>
              <a:t>Iván</a:t>
            </a:r>
            <a:r>
              <a:rPr lang="en-US" sz="900" dirty="0" smtClean="0"/>
              <a:t> </a:t>
            </a:r>
            <a:r>
              <a:rPr lang="en-US" sz="900" dirty="0" err="1" smtClean="0"/>
              <a:t>Díaz-Padilla</a:t>
            </a:r>
            <a:r>
              <a:rPr lang="en-US" sz="900" dirty="0" smtClean="0"/>
              <a:t>, ISBN 978-953-51-1030-9, Published: February 27, 2013 under CC BY 3.0 license. © The Author(s). </a:t>
            </a:r>
            <a:r>
              <a:rPr lang="en-US" sz="900" b="1" dirty="0" smtClean="0"/>
              <a:t>Borderline Epithelial Tumors </a:t>
            </a:r>
            <a:r>
              <a:rPr lang="en-US" sz="900" b="1" dirty="0"/>
              <a:t>of the </a:t>
            </a:r>
            <a:r>
              <a:rPr lang="en-US" sz="900" b="1" dirty="0" smtClean="0"/>
              <a:t>Ovary </a:t>
            </a:r>
            <a:r>
              <a:rPr lang="en-US" sz="900" dirty="0" smtClean="0"/>
              <a:t>By </a:t>
            </a:r>
            <a:r>
              <a:rPr lang="en-US" sz="900" dirty="0" err="1"/>
              <a:t>Gennaro</a:t>
            </a:r>
            <a:r>
              <a:rPr lang="en-US" sz="900" dirty="0"/>
              <a:t> </a:t>
            </a:r>
            <a:r>
              <a:rPr lang="en-US" sz="900" dirty="0" err="1"/>
              <a:t>Cormio</a:t>
            </a:r>
            <a:r>
              <a:rPr lang="en-US" sz="900" dirty="0"/>
              <a:t>, Vera </a:t>
            </a:r>
            <a:r>
              <a:rPr lang="en-US" sz="900" dirty="0" err="1"/>
              <a:t>Loizzi</a:t>
            </a:r>
            <a:r>
              <a:rPr lang="en-US" sz="900" dirty="0"/>
              <a:t>, </a:t>
            </a:r>
            <a:r>
              <a:rPr lang="en-US" sz="900" dirty="0" err="1"/>
              <a:t>Maddalena</a:t>
            </a:r>
            <a:r>
              <a:rPr lang="en-US" sz="900" dirty="0"/>
              <a:t> </a:t>
            </a:r>
            <a:r>
              <a:rPr lang="en-US" sz="900" dirty="0" err="1"/>
              <a:t>Falagario</a:t>
            </a:r>
            <a:r>
              <a:rPr lang="en-US" sz="900" dirty="0"/>
              <a:t>, </a:t>
            </a:r>
            <a:r>
              <a:rPr lang="en-US" sz="900" dirty="0" err="1"/>
              <a:t>Doriana</a:t>
            </a:r>
            <a:r>
              <a:rPr lang="en-US" sz="900" dirty="0"/>
              <a:t> </a:t>
            </a:r>
            <a:r>
              <a:rPr lang="en-US" sz="900" dirty="0" err="1"/>
              <a:t>Scardigno</a:t>
            </a:r>
            <a:r>
              <a:rPr lang="en-US" sz="900" dirty="0"/>
              <a:t>, Donatella </a:t>
            </a:r>
            <a:r>
              <a:rPr lang="en-US" sz="900" dirty="0" err="1"/>
              <a:t>Latorre</a:t>
            </a:r>
            <a:r>
              <a:rPr lang="en-US" sz="900" dirty="0"/>
              <a:t> and Luigi E. </a:t>
            </a:r>
            <a:r>
              <a:rPr lang="en-US" sz="900" dirty="0" err="1"/>
              <a:t>Selvaggi</a:t>
            </a:r>
            <a:r>
              <a:rPr lang="en-US" sz="900" dirty="0"/>
              <a:t> </a:t>
            </a:r>
            <a:r>
              <a:rPr lang="en-US" sz="900" dirty="0" smtClean="0"/>
              <a:t> </a:t>
            </a:r>
            <a:r>
              <a:rPr lang="en-US" sz="900" dirty="0" err="1" smtClean="0"/>
              <a:t>DOI:</a:t>
            </a:r>
            <a:r>
              <a:rPr lang="en-US" sz="900" dirty="0" err="1"/>
              <a:t>http</a:t>
            </a:r>
            <a:r>
              <a:rPr lang="en-US" sz="900" dirty="0"/>
              <a:t>://dx.doi.org/10.5772/54828</a:t>
            </a:r>
          </a:p>
        </p:txBody>
      </p:sp>
    </p:spTree>
    <p:extLst>
      <p:ext uri="{BB962C8B-B14F-4D97-AF65-F5344CB8AC3E}">
        <p14:creationId xmlns:p14="http://schemas.microsoft.com/office/powerpoint/2010/main" val="22967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1"/>
          </p:nvPr>
        </p:nvPicPr>
        <p:blipFill>
          <a:blip r:embed="rId2"/>
          <a:stretch>
            <a:fillRect/>
          </a:stretch>
        </p:blipFill>
        <p:spPr>
          <a:xfrm>
            <a:off x="5257800" y="3048000"/>
            <a:ext cx="3886200" cy="3022600"/>
          </a:xfrm>
          <a:prstGeom prst="rect">
            <a:avLst/>
          </a:prstGeom>
        </p:spPr>
      </p:pic>
      <p:sp>
        <p:nvSpPr>
          <p:cNvPr id="2" name="Title 1"/>
          <p:cNvSpPr>
            <a:spLocks noGrp="1"/>
          </p:cNvSpPr>
          <p:nvPr>
            <p:ph type="title"/>
          </p:nvPr>
        </p:nvSpPr>
        <p:spPr/>
        <p:txBody>
          <a:bodyPr/>
          <a:lstStyle/>
          <a:p>
            <a:r>
              <a:rPr lang="en-US" dirty="0" smtClean="0"/>
              <a:t>Serous </a:t>
            </a:r>
            <a:r>
              <a:rPr lang="en-US" dirty="0" err="1" smtClean="0"/>
              <a:t>cystadenocarcinoma</a:t>
            </a:r>
            <a:r>
              <a:rPr lang="en-US" dirty="0" smtClean="0"/>
              <a:t>, ovary</a:t>
            </a:r>
            <a:endParaRPr lang="en-US" dirty="0"/>
          </a:p>
        </p:txBody>
      </p:sp>
      <p:pic>
        <p:nvPicPr>
          <p:cNvPr id="3" name="Picture 2"/>
          <p:cNvPicPr>
            <a:picLocks noChangeAspect="1"/>
          </p:cNvPicPr>
          <p:nvPr/>
        </p:nvPicPr>
        <p:blipFill>
          <a:blip r:embed="rId3"/>
          <a:stretch>
            <a:fillRect/>
          </a:stretch>
        </p:blipFill>
        <p:spPr>
          <a:xfrm>
            <a:off x="-36945" y="1524000"/>
            <a:ext cx="5238750" cy="4857750"/>
          </a:xfrm>
          <a:prstGeom prst="rect">
            <a:avLst/>
          </a:prstGeom>
        </p:spPr>
      </p:pic>
      <p:sp>
        <p:nvSpPr>
          <p:cNvPr id="4" name="Rectangle 3"/>
          <p:cNvSpPr/>
          <p:nvPr/>
        </p:nvSpPr>
        <p:spPr>
          <a:xfrm>
            <a:off x="629805" y="6488668"/>
            <a:ext cx="4572000" cy="369332"/>
          </a:xfrm>
          <a:prstGeom prst="rect">
            <a:avLst/>
          </a:prstGeom>
        </p:spPr>
        <p:txBody>
          <a:bodyPr>
            <a:spAutoFit/>
          </a:bodyPr>
          <a:lstStyle/>
          <a:p>
            <a:r>
              <a:rPr lang="en-US" sz="900" dirty="0" smtClean="0"/>
              <a:t>Ed </a:t>
            </a:r>
            <a:r>
              <a:rPr lang="en-US" sz="900" dirty="0" err="1"/>
              <a:t>Uthman</a:t>
            </a:r>
            <a:r>
              <a:rPr lang="en-US" sz="900" dirty="0"/>
              <a:t>, </a:t>
            </a:r>
            <a:r>
              <a:rPr lang="en-US" sz="900" dirty="0" smtClean="0"/>
              <a:t>MD. http</a:t>
            </a:r>
            <a:r>
              <a:rPr lang="en-US" sz="900" dirty="0"/>
              <a:t>://web2.airmail.net/uthman/specimens/images/ovary_serous_ca.html</a:t>
            </a:r>
          </a:p>
        </p:txBody>
      </p:sp>
      <p:sp>
        <p:nvSpPr>
          <p:cNvPr id="8" name="Rectangle 7"/>
          <p:cNvSpPr/>
          <p:nvPr/>
        </p:nvSpPr>
        <p:spPr>
          <a:xfrm>
            <a:off x="4724400" y="6533484"/>
            <a:ext cx="4572000" cy="338554"/>
          </a:xfrm>
          <a:prstGeom prst="rect">
            <a:avLst/>
          </a:prstGeom>
        </p:spPr>
        <p:txBody>
          <a:bodyPr>
            <a:spAutoFit/>
          </a:bodyPr>
          <a:lstStyle/>
          <a:p>
            <a:r>
              <a:rPr lang="en-US" sz="800" dirty="0" smtClean="0">
                <a:hlinkClick r:id="rId4"/>
              </a:rPr>
              <a:t>imgbuddy.com</a:t>
            </a:r>
            <a:r>
              <a:rPr lang="en-US" sz="800" dirty="0" smtClean="0"/>
              <a:t> http</a:t>
            </a:r>
            <a:r>
              <a:rPr lang="en-US" sz="800" dirty="0"/>
              <a:t>://missinglink.ucsf.edu/lm/IDS_107_ovary_uterus_kidney/assets/Slide340OACAhp_small.jpg</a:t>
            </a:r>
          </a:p>
        </p:txBody>
      </p:sp>
    </p:spTree>
    <p:extLst>
      <p:ext uri="{BB962C8B-B14F-4D97-AF65-F5344CB8AC3E}">
        <p14:creationId xmlns:p14="http://schemas.microsoft.com/office/powerpoint/2010/main" val="661826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sz="half" idx="2"/>
          </p:nvPr>
        </p:nvPicPr>
        <p:blipFill>
          <a:blip r:embed="rId2"/>
          <a:stretch>
            <a:fillRect/>
          </a:stretch>
        </p:blipFill>
        <p:spPr>
          <a:xfrm>
            <a:off x="1676400" y="3013154"/>
            <a:ext cx="5592383" cy="3330835"/>
          </a:xfrm>
          <a:prstGeom prst="rect">
            <a:avLst/>
          </a:prstGeom>
        </p:spPr>
      </p:pic>
      <p:sp>
        <p:nvSpPr>
          <p:cNvPr id="39939" name="Content Placeholder 2"/>
          <p:cNvSpPr>
            <a:spLocks noGrp="1"/>
          </p:cNvSpPr>
          <p:nvPr>
            <p:ph sz="half" idx="1"/>
          </p:nvPr>
        </p:nvSpPr>
        <p:spPr>
          <a:xfrm>
            <a:off x="533400" y="604951"/>
            <a:ext cx="8253045" cy="1376249"/>
          </a:xfrm>
        </p:spPr>
        <p:txBody>
          <a:bodyPr>
            <a:noAutofit/>
          </a:bodyPr>
          <a:lstStyle/>
          <a:p>
            <a:r>
              <a:rPr lang="en-US" sz="1400" dirty="0" smtClean="0"/>
              <a:t>Mucinous tumors form about 25% of all ovarian neoplasms</a:t>
            </a:r>
            <a:r>
              <a:rPr lang="en-US" sz="1400" dirty="0"/>
              <a:t>. </a:t>
            </a:r>
            <a:r>
              <a:rPr lang="en-US" sz="1400" dirty="0" smtClean="0"/>
              <a:t>The tumor cells are </a:t>
            </a:r>
            <a:r>
              <a:rPr lang="en-US" sz="1400" dirty="0" err="1"/>
              <a:t>mucin</a:t>
            </a:r>
            <a:r>
              <a:rPr lang="en-US" sz="1400" dirty="0"/>
              <a:t>-producing </a:t>
            </a:r>
            <a:r>
              <a:rPr lang="en-US" sz="1400" dirty="0" smtClean="0"/>
              <a:t>cells (which are either </a:t>
            </a:r>
            <a:r>
              <a:rPr lang="en-US" altLang="en-US" sz="1400" dirty="0" err="1" smtClean="0"/>
              <a:t>endocervical</a:t>
            </a:r>
            <a:r>
              <a:rPr lang="en-US" altLang="en-US" sz="1400" dirty="0" smtClean="0"/>
              <a:t> type or </a:t>
            </a:r>
            <a:r>
              <a:rPr lang="en-US" altLang="en-US" sz="1400" dirty="0"/>
              <a:t>intestinal </a:t>
            </a:r>
            <a:r>
              <a:rPr lang="en-US" altLang="en-US" sz="1400" dirty="0" smtClean="0"/>
              <a:t>type cells).</a:t>
            </a:r>
            <a:endParaRPr lang="en-US" sz="1400" dirty="0"/>
          </a:p>
          <a:p>
            <a:pPr eaLnBrk="1" hangingPunct="1"/>
            <a:r>
              <a:rPr lang="en-US" sz="1400" dirty="0" smtClean="0"/>
              <a:t>Less likely to be malignant</a:t>
            </a:r>
          </a:p>
          <a:p>
            <a:pPr eaLnBrk="1" hangingPunct="1"/>
            <a:r>
              <a:rPr lang="en-US" sz="1400" dirty="0" smtClean="0"/>
              <a:t>80% are benign</a:t>
            </a:r>
          </a:p>
          <a:p>
            <a:pPr eaLnBrk="1" hangingPunct="1"/>
            <a:r>
              <a:rPr lang="en-US" sz="1400" dirty="0" smtClean="0"/>
              <a:t>10% are borderline</a:t>
            </a:r>
          </a:p>
          <a:p>
            <a:pPr eaLnBrk="1" hangingPunct="1"/>
            <a:r>
              <a:rPr lang="en-US" sz="1400" dirty="0" smtClean="0"/>
              <a:t>10% malignant </a:t>
            </a:r>
          </a:p>
          <a:p>
            <a:pPr eaLnBrk="1" hangingPunct="1"/>
            <a:r>
              <a:rPr lang="en-US" sz="1400" dirty="0" err="1" smtClean="0"/>
              <a:t>Bilaterality</a:t>
            </a:r>
            <a:r>
              <a:rPr lang="en-US" sz="1400" dirty="0" smtClean="0"/>
              <a:t> is uncommon.</a:t>
            </a:r>
          </a:p>
          <a:p>
            <a:pPr eaLnBrk="1" hangingPunct="1"/>
            <a:r>
              <a:rPr lang="en-US" sz="1400" dirty="0" err="1" smtClean="0"/>
              <a:t>Mucinous</a:t>
            </a:r>
            <a:r>
              <a:rPr lang="en-US" sz="1400" dirty="0" smtClean="0"/>
              <a:t> tumors can be very large. </a:t>
            </a:r>
          </a:p>
          <a:p>
            <a:pPr eaLnBrk="1" hangingPunct="1"/>
            <a:r>
              <a:rPr lang="en-US" sz="1400" dirty="0" smtClean="0"/>
              <a:t>They are typically cystic and </a:t>
            </a:r>
            <a:r>
              <a:rPr lang="en-US" sz="1400" dirty="0" err="1" smtClean="0"/>
              <a:t>multilocular</a:t>
            </a:r>
            <a:r>
              <a:rPr lang="en-US" sz="1400" dirty="0" smtClean="0"/>
              <a:t> and filled with thick sticky, viscous mucoid fluid. </a:t>
            </a:r>
          </a:p>
        </p:txBody>
      </p:sp>
      <p:sp>
        <p:nvSpPr>
          <p:cNvPr id="39938" name="Title 1"/>
          <p:cNvSpPr>
            <a:spLocks noGrp="1"/>
          </p:cNvSpPr>
          <p:nvPr>
            <p:ph type="title"/>
          </p:nvPr>
        </p:nvSpPr>
        <p:spPr>
          <a:xfrm>
            <a:off x="569858" y="131876"/>
            <a:ext cx="7886700" cy="473074"/>
          </a:xfrm>
        </p:spPr>
        <p:txBody>
          <a:bodyPr>
            <a:normAutofit fontScale="90000"/>
          </a:bodyPr>
          <a:lstStyle/>
          <a:p>
            <a:pPr eaLnBrk="1" hangingPunct="1"/>
            <a:r>
              <a:rPr lang="en-US" dirty="0" err="1" smtClean="0"/>
              <a:t>Mucinous</a:t>
            </a:r>
            <a:r>
              <a:rPr lang="en-US" dirty="0" smtClean="0"/>
              <a:t> Tumors</a:t>
            </a:r>
          </a:p>
        </p:txBody>
      </p:sp>
      <p:pic>
        <p:nvPicPr>
          <p:cNvPr id="5" name="Picture 4"/>
          <p:cNvPicPr>
            <a:picLocks noChangeAspect="1"/>
          </p:cNvPicPr>
          <p:nvPr/>
        </p:nvPicPr>
        <p:blipFill>
          <a:blip r:embed="rId3"/>
          <a:stretch>
            <a:fillRect/>
          </a:stretch>
        </p:blipFill>
        <p:spPr>
          <a:xfrm>
            <a:off x="4297907" y="6115880"/>
            <a:ext cx="4462659" cy="207282"/>
          </a:xfrm>
          <a:prstGeom prst="rect">
            <a:avLst/>
          </a:prstGeom>
        </p:spPr>
      </p:pic>
      <p:sp>
        <p:nvSpPr>
          <p:cNvPr id="2" name="Rectangle 1"/>
          <p:cNvSpPr/>
          <p:nvPr/>
        </p:nvSpPr>
        <p:spPr>
          <a:xfrm>
            <a:off x="1568210" y="6417049"/>
            <a:ext cx="5889995" cy="430887"/>
          </a:xfrm>
          <a:prstGeom prst="rect">
            <a:avLst/>
          </a:prstGeom>
        </p:spPr>
        <p:txBody>
          <a:bodyPr wrap="square">
            <a:spAutoFit/>
          </a:bodyPr>
          <a:lstStyle/>
          <a:p>
            <a:r>
              <a:rPr lang="en-US" sz="1100" dirty="0"/>
              <a:t>Mucinous </a:t>
            </a:r>
            <a:r>
              <a:rPr lang="en-US" sz="1100" dirty="0" err="1"/>
              <a:t>cystadenoma</a:t>
            </a:r>
            <a:r>
              <a:rPr lang="en-US" sz="1100" dirty="0"/>
              <a:t> with </a:t>
            </a:r>
            <a:r>
              <a:rPr lang="en-US" sz="1100" dirty="0" err="1"/>
              <a:t>multicystic</a:t>
            </a:r>
            <a:r>
              <a:rPr lang="en-US" sz="1100" dirty="0"/>
              <a:t> cut section and glistening </a:t>
            </a:r>
            <a:r>
              <a:rPr lang="en-US" sz="1100" dirty="0" err="1"/>
              <a:t>mucoid</a:t>
            </a:r>
            <a:r>
              <a:rPr lang="en-US" sz="1100" dirty="0"/>
              <a:t> material; in it. B. the cyst is lined by columnar epithelium (</a:t>
            </a:r>
            <a:r>
              <a:rPr lang="en-US" sz="1100" dirty="0" err="1"/>
              <a:t>mucin</a:t>
            </a:r>
            <a:r>
              <a:rPr lang="en-US" sz="1100" dirty="0"/>
              <a:t> producing)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sz="2400" b="1" i="1" u="sng" dirty="0"/>
              <a:t>Lecture:  Ovarian cysts and ovarian </a:t>
            </a:r>
            <a:r>
              <a:rPr lang="en-US" sz="2400" b="1" i="1" u="sng" dirty="0" err="1"/>
              <a:t>tumours</a:t>
            </a:r>
            <a:r>
              <a:rPr lang="en-US" sz="2400" b="1" i="1" u="sng" dirty="0"/>
              <a:t>.</a:t>
            </a:r>
            <a:endParaRPr lang="en-US" sz="2400" dirty="0"/>
          </a:p>
          <a:p>
            <a:pPr marL="0" indent="0">
              <a:buNone/>
            </a:pPr>
            <a:endParaRPr lang="en-US" sz="2400" dirty="0" smtClean="0"/>
          </a:p>
          <a:p>
            <a:pPr marL="0" indent="0">
              <a:buNone/>
            </a:pPr>
            <a:r>
              <a:rPr lang="en-US" sz="2400" dirty="0" smtClean="0"/>
              <a:t>At </a:t>
            </a:r>
            <a:r>
              <a:rPr lang="en-US" sz="2400" dirty="0"/>
              <a:t>the end of this lecture, the students should have a working knowledge of:</a:t>
            </a:r>
          </a:p>
          <a:p>
            <a:r>
              <a:rPr lang="en-US" sz="2400" dirty="0" smtClean="0"/>
              <a:t>The </a:t>
            </a:r>
            <a:r>
              <a:rPr lang="en-US" sz="2400" dirty="0"/>
              <a:t>pathology of the major types of ovarian cysts (follicular and luteal).</a:t>
            </a:r>
          </a:p>
          <a:p>
            <a:r>
              <a:rPr lang="en-US" sz="2400" dirty="0" smtClean="0"/>
              <a:t>The </a:t>
            </a:r>
            <a:r>
              <a:rPr lang="en-US" sz="2400" dirty="0"/>
              <a:t>classification and pathology of common ovarian </a:t>
            </a:r>
            <a:r>
              <a:rPr lang="en-US" sz="2400" dirty="0" smtClean="0"/>
              <a:t>tumors </a:t>
            </a:r>
            <a:r>
              <a:rPr lang="en-US" sz="2400" dirty="0"/>
              <a:t>including surface epithelial, germ cell, stromal and metastatic neoplasms</a:t>
            </a:r>
            <a:r>
              <a:rPr lang="en-US" sz="2400" dirty="0" smtClean="0"/>
              <a:t>.</a:t>
            </a:r>
          </a:p>
          <a:p>
            <a:endParaRPr lang="en-US" dirty="0"/>
          </a:p>
          <a:p>
            <a:endParaRPr lang="en-US" dirty="0"/>
          </a:p>
          <a:p>
            <a:endParaRPr lang="en-US" dirty="0"/>
          </a:p>
        </p:txBody>
      </p:sp>
      <p:sp>
        <p:nvSpPr>
          <p:cNvPr id="3" name="Title 2"/>
          <p:cNvSpPr>
            <a:spLocks noGrp="1"/>
          </p:cNvSpPr>
          <p:nvPr>
            <p:ph type="title"/>
          </p:nvPr>
        </p:nvSpPr>
        <p:spPr/>
        <p:txBody>
          <a:bodyPr/>
          <a:lstStyle/>
          <a:p>
            <a:r>
              <a:rPr lang="en-US" dirty="0" smtClean="0"/>
              <a:t>Lecture outlines</a:t>
            </a:r>
            <a:endParaRPr lang="en-US" dirty="0"/>
          </a:p>
        </p:txBody>
      </p:sp>
    </p:spTree>
    <p:extLst>
      <p:ext uri="{BB962C8B-B14F-4D97-AF65-F5344CB8AC3E}">
        <p14:creationId xmlns:p14="http://schemas.microsoft.com/office/powerpoint/2010/main" val="3994033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4"/>
          </p:nvPr>
        </p:nvSpPr>
        <p:spPr>
          <a:xfrm>
            <a:off x="4800600" y="3352800"/>
            <a:ext cx="3636980" cy="2438402"/>
          </a:xfrm>
        </p:spPr>
        <p:txBody>
          <a:bodyPr/>
          <a:lstStyle/>
          <a:p>
            <a:r>
              <a:rPr lang="en-US" altLang="en-US" dirty="0"/>
              <a:t>Tumor  cell are transitional cell type</a:t>
            </a:r>
          </a:p>
          <a:p>
            <a:r>
              <a:rPr lang="en-US" altLang="en-US" dirty="0"/>
              <a:t>Most are benign </a:t>
            </a:r>
          </a:p>
          <a:p>
            <a:endParaRPr lang="en-US" dirty="0"/>
          </a:p>
        </p:txBody>
      </p:sp>
      <p:sp>
        <p:nvSpPr>
          <p:cNvPr id="3" name="Text Placeholder 2"/>
          <p:cNvSpPr>
            <a:spLocks noGrp="1"/>
          </p:cNvSpPr>
          <p:nvPr>
            <p:ph type="body" sz="quarter" idx="3"/>
          </p:nvPr>
        </p:nvSpPr>
        <p:spPr>
          <a:xfrm>
            <a:off x="4700910" y="2230864"/>
            <a:ext cx="5021579" cy="756635"/>
          </a:xfrm>
        </p:spPr>
        <p:txBody>
          <a:bodyPr/>
          <a:lstStyle/>
          <a:p>
            <a:r>
              <a:rPr lang="en-US" sz="1800" b="1" dirty="0" smtClean="0"/>
              <a:t>TRANSITIONAL CELL/ BRENNER TUMOR</a:t>
            </a:r>
            <a:endParaRPr lang="en-US" sz="1800" b="1" dirty="0"/>
          </a:p>
        </p:txBody>
      </p:sp>
      <p:sp>
        <p:nvSpPr>
          <p:cNvPr id="44035" name="Content Placeholder 2"/>
          <p:cNvSpPr>
            <a:spLocks noGrp="1"/>
          </p:cNvSpPr>
          <p:nvPr>
            <p:ph sz="half" idx="2"/>
          </p:nvPr>
        </p:nvSpPr>
        <p:spPr>
          <a:xfrm>
            <a:off x="530038" y="2990258"/>
            <a:ext cx="3864015" cy="3609510"/>
          </a:xfrm>
        </p:spPr>
        <p:txBody>
          <a:bodyPr>
            <a:normAutofit fontScale="92500" lnSpcReduction="10000"/>
          </a:bodyPr>
          <a:lstStyle/>
          <a:p>
            <a:pPr eaLnBrk="1" hangingPunct="1"/>
            <a:endParaRPr lang="en-US" dirty="0" smtClean="0"/>
          </a:p>
          <a:p>
            <a:pPr eaLnBrk="1" hangingPunct="1"/>
            <a:r>
              <a:rPr lang="en-US" dirty="0" smtClean="0"/>
              <a:t>They have tubular gland that resemble the endometrium  so the name </a:t>
            </a:r>
            <a:r>
              <a:rPr lang="en-US" dirty="0" err="1" smtClean="0"/>
              <a:t>endometrioid</a:t>
            </a:r>
            <a:r>
              <a:rPr lang="en-US" dirty="0" smtClean="0"/>
              <a:t> (endometrium-like) . </a:t>
            </a:r>
          </a:p>
          <a:p>
            <a:pPr eaLnBrk="1" hangingPunct="1"/>
            <a:r>
              <a:rPr lang="en-US" dirty="0" err="1" smtClean="0"/>
              <a:t>Endometrioid</a:t>
            </a:r>
            <a:r>
              <a:rPr lang="en-US" dirty="0" smtClean="0"/>
              <a:t> tumors form 10 to 20% of all ovarian tumors. </a:t>
            </a:r>
          </a:p>
          <a:p>
            <a:pPr eaLnBrk="1" hangingPunct="1"/>
            <a:r>
              <a:rPr lang="en-US" dirty="0"/>
              <a:t>M</a:t>
            </a:r>
            <a:r>
              <a:rPr lang="en-US" dirty="0" smtClean="0"/>
              <a:t>ost of the </a:t>
            </a:r>
            <a:r>
              <a:rPr lang="en-US" dirty="0" err="1" smtClean="0"/>
              <a:t>endometrioid</a:t>
            </a:r>
            <a:r>
              <a:rPr lang="en-US" dirty="0" smtClean="0"/>
              <a:t> tumors are malignant (carcinomas).</a:t>
            </a:r>
          </a:p>
          <a:p>
            <a:r>
              <a:rPr lang="en-US" dirty="0" smtClean="0"/>
              <a:t>Some </a:t>
            </a:r>
            <a:r>
              <a:rPr lang="en-US" dirty="0" err="1"/>
              <a:t>endometrioid</a:t>
            </a:r>
            <a:r>
              <a:rPr lang="en-US" dirty="0"/>
              <a:t> tumors </a:t>
            </a:r>
            <a:r>
              <a:rPr lang="en-US" dirty="0" smtClean="0"/>
              <a:t>are accompanied by an endometrial carcinoma in the uterus and / or endometriosis in the ovaries </a:t>
            </a:r>
          </a:p>
          <a:p>
            <a:pPr eaLnBrk="1" hangingPunct="1">
              <a:buFont typeface="Arial" charset="0"/>
              <a:buNone/>
            </a:pPr>
            <a:endParaRPr lang="en-US" dirty="0" smtClean="0"/>
          </a:p>
          <a:p>
            <a:pPr eaLnBrk="1" hangingPunct="1"/>
            <a:endParaRPr lang="en-US" dirty="0" smtClean="0"/>
          </a:p>
        </p:txBody>
      </p:sp>
      <p:sp>
        <p:nvSpPr>
          <p:cNvPr id="2" name="Text Placeholder 1"/>
          <p:cNvSpPr>
            <a:spLocks noGrp="1"/>
          </p:cNvSpPr>
          <p:nvPr>
            <p:ph type="body" idx="1"/>
          </p:nvPr>
        </p:nvSpPr>
        <p:spPr>
          <a:xfrm>
            <a:off x="530038" y="2285216"/>
            <a:ext cx="3864015" cy="759290"/>
          </a:xfrm>
        </p:spPr>
        <p:txBody>
          <a:bodyPr/>
          <a:lstStyle/>
          <a:p>
            <a:r>
              <a:rPr lang="en-US" sz="1800" b="1" dirty="0" smtClean="0"/>
              <a:t>ENDOMETRIOID TUMORS</a:t>
            </a:r>
            <a:r>
              <a:rPr lang="en-US" sz="1800" dirty="0" smtClean="0"/>
              <a:t> </a:t>
            </a:r>
            <a:endParaRPr lang="en-US" sz="1800" dirty="0"/>
          </a:p>
        </p:txBody>
      </p:sp>
      <p:sp>
        <p:nvSpPr>
          <p:cNvPr id="44034" name="Title 1"/>
          <p:cNvSpPr>
            <a:spLocks noGrp="1"/>
          </p:cNvSpPr>
          <p:nvPr>
            <p:ph type="title"/>
          </p:nvPr>
        </p:nvSpPr>
        <p:spPr/>
        <p:txBody>
          <a:bodyPr/>
          <a:lstStyle/>
          <a:p>
            <a:pPr eaLnBrk="1" hangingPunct="1"/>
            <a:r>
              <a:rPr lang="en-US" dirty="0" smtClean="0"/>
              <a:t>Other surface epithelial tumors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Funny Bizarre Photograph"/>
          <p:cNvPicPr>
            <a:picLocks noChangeAspect="1" noChangeArrowheads="1"/>
          </p:cNvPicPr>
          <p:nvPr/>
        </p:nvPicPr>
        <p:blipFill>
          <a:blip r:embed="rId2"/>
          <a:srcRect/>
          <a:stretch>
            <a:fillRect/>
          </a:stretch>
        </p:blipFill>
        <p:spPr bwMode="auto">
          <a:xfrm>
            <a:off x="1828800" y="1219200"/>
            <a:ext cx="5638800" cy="44958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226503"/>
            <a:ext cx="7010400" cy="1050097"/>
          </a:xfrm>
        </p:spPr>
        <p:txBody>
          <a:bodyPr/>
          <a:lstStyle/>
          <a:p>
            <a:r>
              <a:rPr lang="en-US" sz="3600" dirty="0"/>
              <a:t>Sex Cord-Stromal tumors </a:t>
            </a:r>
          </a:p>
        </p:txBody>
      </p:sp>
    </p:spTree>
    <p:extLst>
      <p:ext uri="{BB962C8B-B14F-4D97-AF65-F5344CB8AC3E}">
        <p14:creationId xmlns:p14="http://schemas.microsoft.com/office/powerpoint/2010/main" val="1294932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Rectangle 3"/>
          <p:cNvSpPr>
            <a:spLocks noGrp="1" noChangeArrowheads="1"/>
          </p:cNvSpPr>
          <p:nvPr>
            <p:ph idx="1"/>
          </p:nvPr>
        </p:nvSpPr>
        <p:spPr/>
        <p:txBody>
          <a:bodyPr>
            <a:normAutofit fontScale="77500" lnSpcReduction="20000"/>
          </a:bodyPr>
          <a:lstStyle/>
          <a:p>
            <a:pPr marL="0" indent="0" eaLnBrk="1" hangingPunct="1">
              <a:buNone/>
            </a:pPr>
            <a:r>
              <a:rPr lang="en-US" sz="3600" b="1" dirty="0" smtClean="0"/>
              <a:t>TYPES:</a:t>
            </a:r>
          </a:p>
          <a:p>
            <a:pPr marL="0" indent="0" eaLnBrk="1" hangingPunct="1">
              <a:buNone/>
            </a:pPr>
            <a:endParaRPr lang="en-US" sz="3600" b="1" dirty="0" smtClean="0"/>
          </a:p>
          <a:p>
            <a:pPr marL="0" indent="0" eaLnBrk="1" hangingPunct="1">
              <a:buNone/>
            </a:pPr>
            <a:r>
              <a:rPr lang="en-US" sz="3600" b="1" dirty="0" smtClean="0"/>
              <a:t>Almost always Benign</a:t>
            </a:r>
          </a:p>
          <a:p>
            <a:pPr>
              <a:buFontTx/>
              <a:buChar char="-"/>
            </a:pPr>
            <a:r>
              <a:rPr lang="en-US" sz="3600" dirty="0" err="1" smtClean="0"/>
              <a:t>Thecoma</a:t>
            </a:r>
            <a:r>
              <a:rPr lang="en-US" sz="3600" dirty="0" smtClean="0"/>
              <a:t>, Fibroma and </a:t>
            </a:r>
            <a:r>
              <a:rPr lang="en-US" sz="3600" dirty="0" err="1" smtClean="0"/>
              <a:t>Fibrothecoma</a:t>
            </a:r>
            <a:endParaRPr lang="en-US" sz="3600" dirty="0"/>
          </a:p>
          <a:p>
            <a:pPr eaLnBrk="1" hangingPunct="1">
              <a:buFontTx/>
              <a:buChar char="-"/>
            </a:pPr>
            <a:endParaRPr lang="en-US" sz="3600" dirty="0" smtClean="0"/>
          </a:p>
          <a:p>
            <a:pPr marL="0" indent="0" eaLnBrk="1" hangingPunct="1">
              <a:buNone/>
            </a:pPr>
            <a:r>
              <a:rPr lang="en-US" sz="3600" b="1" dirty="0" smtClean="0"/>
              <a:t>With Malignant Potential</a:t>
            </a:r>
          </a:p>
          <a:p>
            <a:pPr eaLnBrk="1" hangingPunct="1">
              <a:buFontTx/>
              <a:buChar char="-"/>
            </a:pPr>
            <a:r>
              <a:rPr lang="en-US" sz="3600" dirty="0" err="1" smtClean="0"/>
              <a:t>Granulosa</a:t>
            </a:r>
            <a:r>
              <a:rPr lang="en-US" sz="3600" dirty="0" smtClean="0"/>
              <a:t> Cell tumor</a:t>
            </a:r>
          </a:p>
          <a:p>
            <a:pPr eaLnBrk="1" hangingPunct="1">
              <a:buFontTx/>
              <a:buChar char="-"/>
            </a:pPr>
            <a:r>
              <a:rPr lang="en-US" sz="3600" dirty="0" err="1" smtClean="0"/>
              <a:t>Sertoli-Leydig</a:t>
            </a:r>
            <a:r>
              <a:rPr lang="en-US" sz="3600" dirty="0" smtClean="0"/>
              <a:t> cell tumor</a:t>
            </a:r>
          </a:p>
          <a:p>
            <a:pPr marL="0" indent="0" eaLnBrk="1" hangingPunct="1">
              <a:buNone/>
            </a:pPr>
            <a:endParaRPr lang="en-US" sz="3600" dirty="0" smtClean="0"/>
          </a:p>
          <a:p>
            <a:pPr marL="0" indent="0" eaLnBrk="1" hangingPunct="1">
              <a:buNone/>
            </a:pPr>
            <a:r>
              <a:rPr lang="en-US" sz="3600" b="1" dirty="0" smtClean="0"/>
              <a:t>Others</a:t>
            </a:r>
          </a:p>
        </p:txBody>
      </p:sp>
      <p:sp>
        <p:nvSpPr>
          <p:cNvPr id="29699" name="Rectangle 2"/>
          <p:cNvSpPr>
            <a:spLocks noGrp="1" noChangeArrowheads="1"/>
          </p:cNvSpPr>
          <p:nvPr>
            <p:ph type="title"/>
          </p:nvPr>
        </p:nvSpPr>
        <p:spPr/>
        <p:txBody>
          <a:bodyPr rtlCol="0">
            <a:normAutofit/>
          </a:bodyPr>
          <a:lstStyle/>
          <a:p>
            <a:pPr eaLnBrk="1" fontAlgn="auto" hangingPunct="1">
              <a:spcAft>
                <a:spcPts val="0"/>
              </a:spcAft>
              <a:defRPr/>
            </a:pPr>
            <a:r>
              <a:rPr lang="en-US" sz="3200" dirty="0" smtClean="0"/>
              <a:t>Sex Cord-Stromal tumors:  </a:t>
            </a:r>
          </a:p>
        </p:txBody>
      </p:sp>
      <p:sp>
        <p:nvSpPr>
          <p:cNvPr id="29698" name="Slide Number Placeholder 5"/>
          <p:cNvSpPr>
            <a:spLocks noGrp="1"/>
          </p:cNvSpPr>
          <p:nvPr>
            <p:ph type="sldNum" sz="quarter" idx="4"/>
          </p:nvPr>
        </p:nvSpPr>
        <p:spPr/>
        <p:txBody>
          <a:bodyPr/>
          <a:lstStyle/>
          <a:p>
            <a:pPr>
              <a:defRPr/>
            </a:pPr>
            <a:fld id="{B48081B9-F864-4E0D-B95E-6F0C50F511B0}" type="slidenum">
              <a:rPr lang="en-US">
                <a:latin typeface="Tahoma" pitchFamily="34" charset="0"/>
              </a:rPr>
              <a:pPr>
                <a:defRPr/>
              </a:pPr>
              <a:t>23</a:t>
            </a:fld>
            <a:endParaRPr lang="en-US">
              <a:latin typeface="Tahoma"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2"/>
          </p:nvPr>
        </p:nvPicPr>
        <p:blipFill>
          <a:blip r:embed="rId3"/>
          <a:stretch>
            <a:fillRect/>
          </a:stretch>
        </p:blipFill>
        <p:spPr>
          <a:xfrm>
            <a:off x="5410200" y="168463"/>
            <a:ext cx="3636962" cy="3257678"/>
          </a:xfrm>
          <a:prstGeom prst="rect">
            <a:avLst/>
          </a:prstGeom>
        </p:spPr>
      </p:pic>
      <p:sp>
        <p:nvSpPr>
          <p:cNvPr id="51204" name="Rectangle 3"/>
          <p:cNvSpPr>
            <a:spLocks noGrp="1" noChangeArrowheads="1"/>
          </p:cNvSpPr>
          <p:nvPr>
            <p:ph sz="half" idx="1"/>
          </p:nvPr>
        </p:nvSpPr>
        <p:spPr>
          <a:xfrm>
            <a:off x="511834" y="1204059"/>
            <a:ext cx="4745966" cy="5152292"/>
          </a:xfrm>
        </p:spPr>
        <p:txBody>
          <a:bodyPr>
            <a:normAutofit fontScale="92500" lnSpcReduction="10000"/>
          </a:bodyPr>
          <a:lstStyle/>
          <a:p>
            <a:pPr eaLnBrk="1" hangingPunct="1"/>
            <a:r>
              <a:rPr lang="en-US" b="1" dirty="0" smtClean="0"/>
              <a:t>Any age</a:t>
            </a:r>
          </a:p>
          <a:p>
            <a:pPr eaLnBrk="1" hangingPunct="1"/>
            <a:r>
              <a:rPr lang="en-US" dirty="0" smtClean="0"/>
              <a:t>Unilateral</a:t>
            </a:r>
          </a:p>
          <a:p>
            <a:r>
              <a:rPr lang="en-US" dirty="0"/>
              <a:t>Almost always benign. Very rarely malignant.</a:t>
            </a:r>
          </a:p>
          <a:p>
            <a:pPr eaLnBrk="1" hangingPunct="1"/>
            <a:r>
              <a:rPr lang="en-US" dirty="0" smtClean="0"/>
              <a:t>They can be either pure </a:t>
            </a:r>
            <a:r>
              <a:rPr lang="en-US" dirty="0" err="1" smtClean="0"/>
              <a:t>thecomas</a:t>
            </a:r>
            <a:r>
              <a:rPr lang="en-US" dirty="0" smtClean="0"/>
              <a:t>, pure fibromas or </a:t>
            </a:r>
            <a:r>
              <a:rPr lang="en-US" dirty="0" err="1" smtClean="0"/>
              <a:t>fibrothecomas</a:t>
            </a:r>
            <a:r>
              <a:rPr lang="en-US" dirty="0" smtClean="0"/>
              <a:t> (mixture of both).</a:t>
            </a:r>
          </a:p>
          <a:p>
            <a:r>
              <a:rPr lang="en-US" dirty="0">
                <a:solidFill>
                  <a:schemeClr val="tx1"/>
                </a:solidFill>
              </a:rPr>
              <a:t>Pure theca cell tumors produce estrogen </a:t>
            </a:r>
          </a:p>
          <a:p>
            <a:r>
              <a:rPr lang="en-US" dirty="0">
                <a:solidFill>
                  <a:schemeClr val="tx1"/>
                </a:solidFill>
              </a:rPr>
              <a:t>Fibromas do not produce estrogen except when mixed with </a:t>
            </a:r>
            <a:r>
              <a:rPr lang="en-US" dirty="0" err="1">
                <a:solidFill>
                  <a:schemeClr val="tx1"/>
                </a:solidFill>
              </a:rPr>
              <a:t>thecomas</a:t>
            </a:r>
            <a:r>
              <a:rPr lang="en-US" dirty="0">
                <a:solidFill>
                  <a:schemeClr val="tx1"/>
                </a:solidFill>
              </a:rPr>
              <a:t>.</a:t>
            </a:r>
          </a:p>
          <a:p>
            <a:r>
              <a:rPr lang="en-US" dirty="0" smtClean="0">
                <a:solidFill>
                  <a:schemeClr val="tx1"/>
                </a:solidFill>
              </a:rPr>
              <a:t>They are solid </a:t>
            </a:r>
            <a:r>
              <a:rPr lang="en-US" dirty="0">
                <a:solidFill>
                  <a:schemeClr val="tx1"/>
                </a:solidFill>
              </a:rPr>
              <a:t>tumors, vary in color from white to  yellow. Fibromas are whiter, harder  with whorled cut surface</a:t>
            </a:r>
            <a:r>
              <a:rPr lang="en-US" dirty="0" smtClean="0">
                <a:solidFill>
                  <a:schemeClr val="tx1"/>
                </a:solidFill>
              </a:rPr>
              <a:t>.</a:t>
            </a:r>
          </a:p>
          <a:p>
            <a:r>
              <a:rPr lang="en-US" dirty="0" smtClean="0">
                <a:solidFill>
                  <a:schemeClr val="tx1"/>
                </a:solidFill>
              </a:rPr>
              <a:t>About 40% cases are associated with ascites and hydrothorax </a:t>
            </a:r>
            <a:r>
              <a:rPr lang="en-US" dirty="0" smtClean="0">
                <a:solidFill>
                  <a:schemeClr val="tx1"/>
                </a:solidFill>
              </a:rPr>
              <a:t>and this combination is called </a:t>
            </a:r>
            <a:r>
              <a:rPr lang="en-US" dirty="0" smtClean="0">
                <a:solidFill>
                  <a:schemeClr val="tx1"/>
                </a:solidFill>
              </a:rPr>
              <a:t>as </a:t>
            </a:r>
            <a:r>
              <a:rPr lang="en-US" dirty="0" err="1" smtClean="0">
                <a:solidFill>
                  <a:schemeClr val="tx1"/>
                </a:solidFill>
              </a:rPr>
              <a:t>Meig’s</a:t>
            </a:r>
            <a:r>
              <a:rPr lang="en-US" dirty="0" smtClean="0">
                <a:solidFill>
                  <a:schemeClr val="tx1"/>
                </a:solidFill>
              </a:rPr>
              <a:t> Syndrome</a:t>
            </a:r>
            <a:endParaRPr lang="en-US" dirty="0">
              <a:solidFill>
                <a:schemeClr val="tx1"/>
              </a:solidFill>
            </a:endParaRPr>
          </a:p>
          <a:p>
            <a:pPr eaLnBrk="1" hangingPunct="1"/>
            <a:endParaRPr lang="en-US" dirty="0" smtClean="0"/>
          </a:p>
          <a:p>
            <a:endParaRPr lang="en-US" dirty="0" smtClean="0"/>
          </a:p>
          <a:p>
            <a:pPr eaLnBrk="1" hangingPunct="1"/>
            <a:endParaRPr lang="en-US" dirty="0" smtClean="0"/>
          </a:p>
        </p:txBody>
      </p:sp>
      <p:sp>
        <p:nvSpPr>
          <p:cNvPr id="70659" name="Rectangle 2"/>
          <p:cNvSpPr>
            <a:spLocks noGrp="1" noChangeArrowheads="1"/>
          </p:cNvSpPr>
          <p:nvPr>
            <p:ph type="title"/>
          </p:nvPr>
        </p:nvSpPr>
        <p:spPr>
          <a:xfrm>
            <a:off x="533400" y="170649"/>
            <a:ext cx="5034451" cy="709865"/>
          </a:xfrm>
        </p:spPr>
        <p:txBody>
          <a:bodyPr rtlCol="0">
            <a:normAutofit/>
          </a:bodyPr>
          <a:lstStyle/>
          <a:p>
            <a:pPr eaLnBrk="1" fontAlgn="auto" hangingPunct="1">
              <a:spcAft>
                <a:spcPts val="0"/>
              </a:spcAft>
              <a:defRPr/>
            </a:pPr>
            <a:r>
              <a:rPr lang="en-US" sz="2000" b="1" dirty="0" smtClean="0"/>
              <a:t>Sex Cord Tumors: </a:t>
            </a:r>
            <a:r>
              <a:rPr lang="en-US" sz="2000" b="1" dirty="0" err="1" smtClean="0"/>
              <a:t>Thecoma</a:t>
            </a:r>
            <a:r>
              <a:rPr lang="en-US" sz="2000" b="1" dirty="0" smtClean="0"/>
              <a:t>-Fibroma</a:t>
            </a:r>
          </a:p>
        </p:txBody>
      </p:sp>
      <p:sp>
        <p:nvSpPr>
          <p:cNvPr id="70658" name="Slide Number Placeholder 5"/>
          <p:cNvSpPr>
            <a:spLocks noGrp="1"/>
          </p:cNvSpPr>
          <p:nvPr>
            <p:ph type="sldNum" sz="quarter" idx="4"/>
          </p:nvPr>
        </p:nvSpPr>
        <p:spPr/>
        <p:txBody>
          <a:bodyPr/>
          <a:lstStyle/>
          <a:p>
            <a:pPr>
              <a:defRPr/>
            </a:pPr>
            <a:fld id="{DAE86520-8A46-4F73-97DE-6DE46486126B}" type="slidenum">
              <a:rPr lang="en-US">
                <a:latin typeface="Tahoma" pitchFamily="34" charset="0"/>
              </a:rPr>
              <a:pPr>
                <a:defRPr/>
              </a:pPr>
              <a:t>24</a:t>
            </a:fld>
            <a:endParaRPr lang="en-US">
              <a:latin typeface="Tahoma" pitchFamily="34" charset="0"/>
            </a:endParaRPr>
          </a:p>
        </p:txBody>
      </p:sp>
      <p:sp>
        <p:nvSpPr>
          <p:cNvPr id="2" name="Rectangle 1"/>
          <p:cNvSpPr/>
          <p:nvPr/>
        </p:nvSpPr>
        <p:spPr>
          <a:xfrm>
            <a:off x="6340924" y="3493348"/>
            <a:ext cx="2800767" cy="230832"/>
          </a:xfrm>
          <a:prstGeom prst="rect">
            <a:avLst/>
          </a:prstGeom>
        </p:spPr>
        <p:txBody>
          <a:bodyPr wrap="none">
            <a:spAutoFit/>
          </a:bodyPr>
          <a:lstStyle/>
          <a:p>
            <a:r>
              <a:rPr lang="en-US" sz="900" dirty="0" smtClean="0"/>
              <a:t>FIBROMA http</a:t>
            </a:r>
            <a:r>
              <a:rPr lang="en-US" sz="900" dirty="0"/>
              <a:t>://www.med.cmu.ac.th/student/patho</a:t>
            </a:r>
          </a:p>
        </p:txBody>
      </p:sp>
      <p:pic>
        <p:nvPicPr>
          <p:cNvPr id="5" name="Picture 4"/>
          <p:cNvPicPr>
            <a:picLocks noChangeAspect="1"/>
          </p:cNvPicPr>
          <p:nvPr/>
        </p:nvPicPr>
        <p:blipFill>
          <a:blip r:embed="rId4"/>
          <a:stretch>
            <a:fillRect/>
          </a:stretch>
        </p:blipFill>
        <p:spPr>
          <a:xfrm>
            <a:off x="5567851" y="3868673"/>
            <a:ext cx="3608687" cy="2800341"/>
          </a:xfrm>
          <a:prstGeom prst="rect">
            <a:avLst/>
          </a:prstGeom>
        </p:spPr>
      </p:pic>
      <p:sp>
        <p:nvSpPr>
          <p:cNvPr id="6" name="Rectangle 5"/>
          <p:cNvSpPr/>
          <p:nvPr/>
        </p:nvSpPr>
        <p:spPr>
          <a:xfrm>
            <a:off x="5965085" y="6469746"/>
            <a:ext cx="1667444" cy="253916"/>
          </a:xfrm>
          <a:prstGeom prst="rect">
            <a:avLst/>
          </a:prstGeom>
        </p:spPr>
        <p:txBody>
          <a:bodyPr wrap="none">
            <a:spAutoFit/>
          </a:bodyPr>
          <a:lstStyle/>
          <a:p>
            <a:r>
              <a:rPr lang="en-US" sz="1050" dirty="0" smtClean="0"/>
              <a:t>http</a:t>
            </a:r>
            <a:r>
              <a:rPr lang="en-US" sz="1050" dirty="0"/>
              <a:t>://www.humpath.com</a:t>
            </a:r>
          </a:p>
        </p:txBody>
      </p:sp>
    </p:spTree>
    <p:extLst>
      <p:ext uri="{BB962C8B-B14F-4D97-AF65-F5344CB8AC3E}">
        <p14:creationId xmlns:p14="http://schemas.microsoft.com/office/powerpoint/2010/main" val="3223988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4"/>
          </p:nvPr>
        </p:nvSpPr>
        <p:spPr>
          <a:xfrm>
            <a:off x="4998001" y="2286000"/>
            <a:ext cx="3636980" cy="2773967"/>
          </a:xfrm>
        </p:spPr>
        <p:txBody>
          <a:bodyPr>
            <a:normAutofit fontScale="92500" lnSpcReduction="10000"/>
          </a:bodyPr>
          <a:lstStyle/>
          <a:p>
            <a:r>
              <a:rPr lang="en-US" dirty="0">
                <a:solidFill>
                  <a:schemeClr val="tx1"/>
                </a:solidFill>
              </a:rPr>
              <a:t>Rare tumors of low malignant potential  </a:t>
            </a:r>
          </a:p>
          <a:p>
            <a:r>
              <a:rPr lang="en-US" b="1" dirty="0">
                <a:solidFill>
                  <a:schemeClr val="tx1"/>
                </a:solidFill>
              </a:rPr>
              <a:t>All ages</a:t>
            </a:r>
          </a:p>
          <a:p>
            <a:r>
              <a:rPr lang="en-US" dirty="0">
                <a:solidFill>
                  <a:schemeClr val="tx1"/>
                </a:solidFill>
              </a:rPr>
              <a:t>Unilateral yellowish solid tumor.</a:t>
            </a:r>
          </a:p>
          <a:p>
            <a:r>
              <a:rPr lang="en-US" b="1" dirty="0">
                <a:solidFill>
                  <a:schemeClr val="tx1"/>
                </a:solidFill>
              </a:rPr>
              <a:t>Produces androgens </a:t>
            </a:r>
            <a:r>
              <a:rPr lang="en-US" dirty="0">
                <a:solidFill>
                  <a:schemeClr val="tx1"/>
                </a:solidFill>
              </a:rPr>
              <a:t>and present with </a:t>
            </a:r>
            <a:r>
              <a:rPr lang="en-US" dirty="0" err="1">
                <a:solidFill>
                  <a:schemeClr val="tx1"/>
                </a:solidFill>
              </a:rPr>
              <a:t>virilization</a:t>
            </a:r>
            <a:r>
              <a:rPr lang="en-US" dirty="0">
                <a:solidFill>
                  <a:schemeClr val="tx1"/>
                </a:solidFill>
              </a:rPr>
              <a:t> in 1/3 of cases (</a:t>
            </a:r>
            <a:r>
              <a:rPr lang="en-US" dirty="0" err="1">
                <a:solidFill>
                  <a:schemeClr val="tx1"/>
                </a:solidFill>
              </a:rPr>
              <a:t>oligomenorrhea</a:t>
            </a:r>
            <a:r>
              <a:rPr lang="en-US" dirty="0">
                <a:solidFill>
                  <a:schemeClr val="tx1"/>
                </a:solidFill>
              </a:rPr>
              <a:t>, amenorrhea, loss of female secondary sex characteristics with </a:t>
            </a:r>
            <a:r>
              <a:rPr lang="en-US" dirty="0" err="1">
                <a:solidFill>
                  <a:schemeClr val="tx1"/>
                </a:solidFill>
              </a:rPr>
              <a:t>hirsutism</a:t>
            </a:r>
            <a:r>
              <a:rPr lang="en-US" dirty="0">
                <a:solidFill>
                  <a:schemeClr val="tx1"/>
                </a:solidFill>
              </a:rPr>
              <a:t>, </a:t>
            </a:r>
            <a:r>
              <a:rPr lang="en-US" dirty="0" err="1">
                <a:solidFill>
                  <a:schemeClr val="tx1"/>
                </a:solidFill>
              </a:rPr>
              <a:t>clitoromegaly</a:t>
            </a:r>
            <a:r>
              <a:rPr lang="en-US" dirty="0">
                <a:solidFill>
                  <a:schemeClr val="tx1"/>
                </a:solidFill>
              </a:rPr>
              <a:t>, deepening of voice) </a:t>
            </a:r>
          </a:p>
          <a:p>
            <a:endParaRPr lang="en-US" dirty="0"/>
          </a:p>
        </p:txBody>
      </p:sp>
      <p:sp>
        <p:nvSpPr>
          <p:cNvPr id="3" name="Text Placeholder 2"/>
          <p:cNvSpPr>
            <a:spLocks noGrp="1"/>
          </p:cNvSpPr>
          <p:nvPr>
            <p:ph type="body" sz="quarter" idx="3"/>
          </p:nvPr>
        </p:nvSpPr>
        <p:spPr>
          <a:xfrm>
            <a:off x="4998001" y="1417638"/>
            <a:ext cx="4503419" cy="756635"/>
          </a:xfrm>
        </p:spPr>
        <p:txBody>
          <a:bodyPr/>
          <a:lstStyle/>
          <a:p>
            <a:r>
              <a:rPr lang="en-US" b="1" dirty="0" err="1"/>
              <a:t>Sertoli</a:t>
            </a:r>
            <a:r>
              <a:rPr lang="en-US" b="1" dirty="0"/>
              <a:t> </a:t>
            </a:r>
            <a:r>
              <a:rPr lang="en-US" b="1" dirty="0" smtClean="0"/>
              <a:t>– </a:t>
            </a:r>
            <a:r>
              <a:rPr lang="en-US" b="1" dirty="0" err="1" smtClean="0"/>
              <a:t>Leydig</a:t>
            </a:r>
            <a:r>
              <a:rPr lang="en-US" b="1" dirty="0" smtClean="0"/>
              <a:t> cell tumor</a:t>
            </a:r>
            <a:endParaRPr lang="en-US" b="1" dirty="0"/>
          </a:p>
        </p:txBody>
      </p:sp>
      <p:sp>
        <p:nvSpPr>
          <p:cNvPr id="48132" name="Rectangle 3"/>
          <p:cNvSpPr>
            <a:spLocks noGrp="1" noChangeArrowheads="1"/>
          </p:cNvSpPr>
          <p:nvPr>
            <p:ph sz="half" idx="2"/>
          </p:nvPr>
        </p:nvSpPr>
        <p:spPr>
          <a:xfrm>
            <a:off x="457200" y="1905000"/>
            <a:ext cx="4503420" cy="3761910"/>
          </a:xfrm>
        </p:spPr>
        <p:txBody>
          <a:bodyPr>
            <a:normAutofit fontScale="92500"/>
          </a:bodyPr>
          <a:lstStyle/>
          <a:p>
            <a:pPr marL="0" indent="0" eaLnBrk="1" hangingPunct="1">
              <a:buNone/>
            </a:pPr>
            <a:endParaRPr lang="en-US" sz="1700" dirty="0" smtClean="0"/>
          </a:p>
          <a:p>
            <a:pPr eaLnBrk="1" hangingPunct="1"/>
            <a:r>
              <a:rPr lang="en-US" sz="1700" dirty="0" smtClean="0">
                <a:solidFill>
                  <a:schemeClr val="tx1"/>
                </a:solidFill>
              </a:rPr>
              <a:t>Unilateral, solid and cystic </a:t>
            </a:r>
          </a:p>
          <a:p>
            <a:pPr eaLnBrk="1" hangingPunct="1"/>
            <a:r>
              <a:rPr lang="en-US" sz="1700" dirty="0" smtClean="0">
                <a:solidFill>
                  <a:schemeClr val="tx1"/>
                </a:solidFill>
              </a:rPr>
              <a:t>Produce estrogen</a:t>
            </a:r>
          </a:p>
          <a:p>
            <a:pPr eaLnBrk="1" hangingPunct="1"/>
            <a:r>
              <a:rPr lang="en-US" sz="1700" dirty="0" smtClean="0">
                <a:solidFill>
                  <a:schemeClr val="tx1"/>
                </a:solidFill>
              </a:rPr>
              <a:t>2 forms: adult and juvenile. </a:t>
            </a:r>
          </a:p>
          <a:p>
            <a:pPr lvl="1">
              <a:buFont typeface="Wingdings" panose="05000000000000000000" pitchFamily="2" charset="2"/>
              <a:buChar char="ü"/>
            </a:pPr>
            <a:r>
              <a:rPr lang="en-US" sz="1700" dirty="0" smtClean="0">
                <a:solidFill>
                  <a:schemeClr val="tx1"/>
                </a:solidFill>
              </a:rPr>
              <a:t>Adult form  is more common in </a:t>
            </a:r>
            <a:r>
              <a:rPr lang="en-US" sz="1700" b="1" dirty="0" smtClean="0">
                <a:solidFill>
                  <a:schemeClr val="tx1"/>
                </a:solidFill>
              </a:rPr>
              <a:t>postmenopausal women</a:t>
            </a:r>
            <a:r>
              <a:rPr lang="en-US" sz="1700" dirty="0" smtClean="0">
                <a:solidFill>
                  <a:schemeClr val="tx1"/>
                </a:solidFill>
              </a:rPr>
              <a:t>. </a:t>
            </a:r>
          </a:p>
          <a:p>
            <a:pPr lvl="1">
              <a:buFont typeface="Wingdings" panose="05000000000000000000" pitchFamily="2" charset="2"/>
              <a:buChar char="ü"/>
            </a:pPr>
            <a:r>
              <a:rPr lang="en-US" sz="1700" dirty="0" smtClean="0">
                <a:solidFill>
                  <a:schemeClr val="tx1"/>
                </a:solidFill>
              </a:rPr>
              <a:t>The juvenile form is seen the </a:t>
            </a:r>
            <a:r>
              <a:rPr lang="en-US" sz="1700" b="1" dirty="0" smtClean="0">
                <a:solidFill>
                  <a:schemeClr val="tx1"/>
                </a:solidFill>
              </a:rPr>
              <a:t>first three decades,</a:t>
            </a:r>
            <a:r>
              <a:rPr lang="en-US" sz="1700" dirty="0" smtClean="0">
                <a:solidFill>
                  <a:schemeClr val="tx1"/>
                </a:solidFill>
              </a:rPr>
              <a:t> can present with </a:t>
            </a:r>
            <a:r>
              <a:rPr lang="en-US" sz="1700" dirty="0" err="1" smtClean="0">
                <a:solidFill>
                  <a:schemeClr val="tx1"/>
                </a:solidFill>
              </a:rPr>
              <a:t>isosexual</a:t>
            </a:r>
            <a:r>
              <a:rPr lang="en-US" sz="1700" dirty="0" smtClean="0">
                <a:solidFill>
                  <a:schemeClr val="tx1"/>
                </a:solidFill>
              </a:rPr>
              <a:t> precocity</a:t>
            </a:r>
          </a:p>
          <a:p>
            <a:r>
              <a:rPr lang="en-US" sz="1700" dirty="0">
                <a:solidFill>
                  <a:schemeClr val="tx1"/>
                </a:solidFill>
              </a:rPr>
              <a:t>can present with abnormal vaginal bleeding </a:t>
            </a:r>
          </a:p>
          <a:p>
            <a:r>
              <a:rPr lang="en-US" sz="1700" dirty="0">
                <a:solidFill>
                  <a:schemeClr val="tx1"/>
                </a:solidFill>
              </a:rPr>
              <a:t>can be associated with endometrial hyperplasia and carcinoma </a:t>
            </a:r>
          </a:p>
          <a:p>
            <a:r>
              <a:rPr lang="en-US" sz="1700" dirty="0" smtClean="0">
                <a:solidFill>
                  <a:schemeClr val="tx1"/>
                </a:solidFill>
              </a:rPr>
              <a:t>About 5 to 25% show malignant behavior</a:t>
            </a:r>
            <a:endParaRPr lang="en-US" sz="1700" dirty="0">
              <a:solidFill>
                <a:schemeClr val="tx1"/>
              </a:solidFill>
            </a:endParaRPr>
          </a:p>
          <a:p>
            <a:pPr eaLnBrk="1" hangingPunct="1"/>
            <a:endParaRPr lang="en-US" dirty="0" smtClean="0"/>
          </a:p>
        </p:txBody>
      </p:sp>
      <p:sp>
        <p:nvSpPr>
          <p:cNvPr id="2" name="Text Placeholder 1"/>
          <p:cNvSpPr>
            <a:spLocks noGrp="1"/>
          </p:cNvSpPr>
          <p:nvPr>
            <p:ph type="body" idx="1"/>
          </p:nvPr>
        </p:nvSpPr>
        <p:spPr>
          <a:xfrm>
            <a:off x="623888" y="1302555"/>
            <a:ext cx="3633502" cy="759290"/>
          </a:xfrm>
        </p:spPr>
        <p:txBody>
          <a:bodyPr/>
          <a:lstStyle/>
          <a:p>
            <a:r>
              <a:rPr lang="en-US" b="1" dirty="0" err="1"/>
              <a:t>Granulosa</a:t>
            </a:r>
            <a:r>
              <a:rPr lang="en-US" b="1" dirty="0"/>
              <a:t> Cell Tumor</a:t>
            </a:r>
          </a:p>
        </p:txBody>
      </p:sp>
      <p:sp>
        <p:nvSpPr>
          <p:cNvPr id="48131" name="Rectangle 2"/>
          <p:cNvSpPr>
            <a:spLocks noGrp="1" noChangeArrowheads="1"/>
          </p:cNvSpPr>
          <p:nvPr>
            <p:ph type="title"/>
          </p:nvPr>
        </p:nvSpPr>
        <p:spPr/>
        <p:txBody>
          <a:bodyPr>
            <a:normAutofit/>
          </a:bodyPr>
          <a:lstStyle/>
          <a:p>
            <a:pPr eaLnBrk="1" hangingPunct="1"/>
            <a:r>
              <a:rPr lang="en-US" sz="2400" dirty="0" smtClean="0"/>
              <a:t>Sex Cord Tumors:</a:t>
            </a:r>
            <a:br>
              <a:rPr lang="en-US" sz="2400" dirty="0" smtClean="0"/>
            </a:br>
            <a:r>
              <a:rPr lang="en-US" sz="2400" dirty="0" smtClean="0"/>
              <a:t> </a:t>
            </a:r>
          </a:p>
        </p:txBody>
      </p:sp>
      <p:sp>
        <p:nvSpPr>
          <p:cNvPr id="68610" name="Slide Number Placeholder 5"/>
          <p:cNvSpPr>
            <a:spLocks noGrp="1"/>
          </p:cNvSpPr>
          <p:nvPr>
            <p:ph type="sldNum" sz="quarter" idx="12"/>
          </p:nvPr>
        </p:nvSpPr>
        <p:spPr>
          <a:xfrm>
            <a:off x="6020545" y="6332829"/>
            <a:ext cx="2457450" cy="365125"/>
          </a:xfrm>
        </p:spPr>
        <p:txBody>
          <a:bodyPr/>
          <a:lstStyle/>
          <a:p>
            <a:pPr>
              <a:defRPr/>
            </a:pPr>
            <a:fld id="{16625DB1-FC33-4D32-AB8F-A0532461A70D}" type="slidenum">
              <a:rPr lang="en-US">
                <a:latin typeface="Tahoma" pitchFamily="34" charset="0"/>
              </a:rPr>
              <a:pPr>
                <a:defRPr/>
              </a:pPr>
              <a:t>25</a:t>
            </a:fld>
            <a:endParaRPr lang="en-US" dirty="0">
              <a:latin typeface="Tahoma"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7800" y="2209800"/>
            <a:ext cx="6096000" cy="1050097"/>
          </a:xfrm>
        </p:spPr>
        <p:txBody>
          <a:bodyPr/>
          <a:lstStyle/>
          <a:p>
            <a:r>
              <a:rPr lang="en-US" sz="3600" dirty="0"/>
              <a:t>Germ Cell Tumors</a:t>
            </a:r>
          </a:p>
        </p:txBody>
      </p:sp>
    </p:spTree>
    <p:extLst>
      <p:ext uri="{BB962C8B-B14F-4D97-AF65-F5344CB8AC3E}">
        <p14:creationId xmlns:p14="http://schemas.microsoft.com/office/powerpoint/2010/main" val="3584627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ChangeArrowheads="1"/>
          </p:cNvSpPr>
          <p:nvPr>
            <p:ph type="title"/>
          </p:nvPr>
        </p:nvSpPr>
        <p:spPr>
          <a:xfrm>
            <a:off x="865970" y="927098"/>
            <a:ext cx="7135030" cy="709865"/>
          </a:xfrm>
        </p:spPr>
        <p:txBody>
          <a:bodyPr rtlCol="0">
            <a:normAutofit fontScale="90000"/>
          </a:bodyPr>
          <a:lstStyle/>
          <a:p>
            <a:pPr eaLnBrk="1" fontAlgn="auto" hangingPunct="1">
              <a:spcAft>
                <a:spcPts val="0"/>
              </a:spcAft>
              <a:defRPr/>
            </a:pPr>
            <a:r>
              <a:rPr lang="en-US" sz="2400" dirty="0" smtClean="0"/>
              <a:t>Classification of Ovarian Germ Cell Tumors (GCT) </a:t>
            </a:r>
          </a:p>
        </p:txBody>
      </p:sp>
      <p:sp>
        <p:nvSpPr>
          <p:cNvPr id="30722" name="Slide Number Placeholder 5"/>
          <p:cNvSpPr>
            <a:spLocks noGrp="1"/>
          </p:cNvSpPr>
          <p:nvPr>
            <p:ph type="sldNum" sz="quarter" idx="4"/>
          </p:nvPr>
        </p:nvSpPr>
        <p:spPr/>
        <p:txBody>
          <a:bodyPr/>
          <a:lstStyle/>
          <a:p>
            <a:pPr>
              <a:defRPr/>
            </a:pPr>
            <a:fld id="{A70077C8-3697-4621-9B8A-46B23A6F2F3D}" type="slidenum">
              <a:rPr lang="en-US">
                <a:latin typeface="Tahoma" pitchFamily="34" charset="0"/>
              </a:rPr>
              <a:pPr>
                <a:defRPr/>
              </a:pPr>
              <a:t>27</a:t>
            </a:fld>
            <a:endParaRPr lang="en-US">
              <a:latin typeface="Tahoma" pitchFamily="34" charset="0"/>
            </a:endParaRPr>
          </a:p>
        </p:txBody>
      </p:sp>
      <p:sp>
        <p:nvSpPr>
          <p:cNvPr id="5" name="Rectangle 4"/>
          <p:cNvSpPr/>
          <p:nvPr/>
        </p:nvSpPr>
        <p:spPr>
          <a:xfrm>
            <a:off x="494581" y="2002286"/>
            <a:ext cx="8686800" cy="3785652"/>
          </a:xfrm>
          <a:prstGeom prst="rect">
            <a:avLst/>
          </a:prstGeom>
        </p:spPr>
        <p:txBody>
          <a:bodyPr wrap="square">
            <a:spAutoFit/>
          </a:bodyPr>
          <a:lstStyle/>
          <a:p>
            <a:r>
              <a:rPr lang="en-US" sz="1600" b="1" u="sng" dirty="0">
                <a:solidFill>
                  <a:schemeClr val="accent1"/>
                </a:solidFill>
              </a:rPr>
              <a:t>GERM CELL </a:t>
            </a:r>
            <a:r>
              <a:rPr lang="en-US" sz="1600" b="1" u="sng" dirty="0" smtClean="0">
                <a:solidFill>
                  <a:schemeClr val="accent1"/>
                </a:solidFill>
              </a:rPr>
              <a:t>TUMORS</a:t>
            </a:r>
          </a:p>
          <a:p>
            <a:endParaRPr lang="en-US" sz="1600" b="1" u="sng" dirty="0">
              <a:solidFill>
                <a:schemeClr val="accent1"/>
              </a:solidFill>
            </a:endParaRPr>
          </a:p>
          <a:p>
            <a:pPr>
              <a:buFont typeface="Arial" panose="020B0604020202020204" pitchFamily="34" charset="0"/>
              <a:buChar char="•"/>
            </a:pPr>
            <a:r>
              <a:rPr lang="en-US" sz="1600" b="1" dirty="0" err="1" smtClean="0"/>
              <a:t>Teratoma</a:t>
            </a:r>
            <a:r>
              <a:rPr lang="en-US" sz="1600" b="1" dirty="0"/>
              <a:t>:</a:t>
            </a:r>
            <a:r>
              <a:rPr lang="en-US" sz="1600" dirty="0"/>
              <a:t> </a:t>
            </a:r>
          </a:p>
          <a:p>
            <a:pPr marL="742950" lvl="1" indent="-285750">
              <a:buFont typeface="Arial" panose="020B0604020202020204" pitchFamily="34" charset="0"/>
              <a:buChar char="•"/>
            </a:pPr>
            <a:r>
              <a:rPr lang="en-US" sz="1600" dirty="0"/>
              <a:t>Immature </a:t>
            </a:r>
          </a:p>
          <a:p>
            <a:pPr marL="742950" lvl="1" indent="-285750">
              <a:buFont typeface="Arial" panose="020B0604020202020204" pitchFamily="34" charset="0"/>
              <a:buChar char="•"/>
            </a:pPr>
            <a:r>
              <a:rPr lang="en-US" sz="1600" dirty="0" smtClean="0"/>
              <a:t>Mature (benign) </a:t>
            </a:r>
            <a:endParaRPr lang="en-US" sz="1600" dirty="0"/>
          </a:p>
          <a:p>
            <a:pPr marL="1200150" lvl="2" indent="-285750">
              <a:buFont typeface="Arial" panose="020B0604020202020204" pitchFamily="34" charset="0"/>
              <a:buChar char="•"/>
            </a:pPr>
            <a:r>
              <a:rPr lang="en-US" sz="1600" dirty="0"/>
              <a:t>Solid </a:t>
            </a:r>
          </a:p>
          <a:p>
            <a:pPr marL="1200150" lvl="2" indent="-285750">
              <a:buFont typeface="Arial" panose="020B0604020202020204" pitchFamily="34" charset="0"/>
              <a:buChar char="•"/>
            </a:pPr>
            <a:r>
              <a:rPr lang="en-US" sz="1600" dirty="0"/>
              <a:t>Cystic (</a:t>
            </a:r>
            <a:r>
              <a:rPr lang="en-US" sz="1600" dirty="0" err="1"/>
              <a:t>dermoid</a:t>
            </a:r>
            <a:r>
              <a:rPr lang="en-US" sz="1600" dirty="0"/>
              <a:t> cyst)</a:t>
            </a:r>
          </a:p>
          <a:p>
            <a:pPr marL="1200150" lvl="2" indent="-285750">
              <a:buFont typeface="Arial" panose="020B0604020202020204" pitchFamily="34" charset="0"/>
              <a:buChar char="•"/>
            </a:pPr>
            <a:r>
              <a:rPr lang="en-US" sz="1600" dirty="0" err="1"/>
              <a:t>Monodermal</a:t>
            </a:r>
            <a:r>
              <a:rPr lang="en-US" sz="1600" dirty="0"/>
              <a:t> (e.g., </a:t>
            </a:r>
            <a:r>
              <a:rPr lang="en-US" sz="1600" dirty="0" err="1"/>
              <a:t>struma</a:t>
            </a:r>
            <a:r>
              <a:rPr lang="en-US" sz="1600" dirty="0"/>
              <a:t> </a:t>
            </a:r>
            <a:r>
              <a:rPr lang="en-US" sz="1600" dirty="0" err="1"/>
              <a:t>ovarii</a:t>
            </a:r>
            <a:r>
              <a:rPr lang="en-US" sz="1600" dirty="0"/>
              <a:t>, carcinoid) </a:t>
            </a:r>
            <a:endParaRPr lang="en-US" sz="1600" b="1" dirty="0"/>
          </a:p>
          <a:p>
            <a:pPr>
              <a:buFont typeface="Arial" panose="020B0604020202020204" pitchFamily="34" charset="0"/>
              <a:buChar char="•"/>
            </a:pPr>
            <a:r>
              <a:rPr lang="en-US" sz="1600" b="1" dirty="0"/>
              <a:t>Dysgerminoma </a:t>
            </a:r>
          </a:p>
          <a:p>
            <a:pPr>
              <a:buFont typeface="Arial" panose="020B0604020202020204" pitchFamily="34" charset="0"/>
              <a:buChar char="•"/>
            </a:pPr>
            <a:r>
              <a:rPr lang="en-US" sz="1600" b="1" dirty="0"/>
              <a:t>Yolk sac tumor (endodermal sinus tumor) </a:t>
            </a:r>
          </a:p>
          <a:p>
            <a:pPr>
              <a:buFont typeface="Arial" panose="020B0604020202020204" pitchFamily="34" charset="0"/>
              <a:buChar char="•"/>
            </a:pPr>
            <a:r>
              <a:rPr lang="en-US" sz="1600" b="1" dirty="0" err="1"/>
              <a:t>Choriocarcinoma</a:t>
            </a:r>
            <a:endParaRPr lang="en-US" sz="1600" b="1" dirty="0"/>
          </a:p>
          <a:p>
            <a:pPr>
              <a:buFont typeface="Arial" panose="020B0604020202020204" pitchFamily="34" charset="0"/>
              <a:buChar char="•"/>
            </a:pPr>
            <a:r>
              <a:rPr lang="en-US" sz="1600" b="1" dirty="0"/>
              <a:t>Embryonal carcinoma </a:t>
            </a:r>
            <a:endParaRPr lang="en-US" sz="1600" b="1" dirty="0" smtClean="0"/>
          </a:p>
          <a:p>
            <a:pPr>
              <a:buFont typeface="Arial" panose="020B0604020202020204" pitchFamily="34" charset="0"/>
              <a:buChar char="•"/>
            </a:pPr>
            <a:r>
              <a:rPr lang="en-US" sz="1600" b="1" dirty="0" smtClean="0"/>
              <a:t>Mixed </a:t>
            </a:r>
            <a:r>
              <a:rPr lang="en-US" sz="1600" b="1" dirty="0"/>
              <a:t>germ cell </a:t>
            </a:r>
            <a:r>
              <a:rPr lang="en-US" sz="1600" b="1" dirty="0" smtClean="0"/>
              <a:t>tumors: mixture</a:t>
            </a:r>
            <a:r>
              <a:rPr lang="en-US" sz="1600" dirty="0" smtClean="0"/>
              <a:t> </a:t>
            </a:r>
            <a:r>
              <a:rPr lang="en-US" sz="1600" dirty="0"/>
              <a:t>of germ cell tumors </a:t>
            </a:r>
            <a:r>
              <a:rPr lang="en-US" sz="1600" dirty="0" smtClean="0"/>
              <a:t>occurring together in one tumor mass</a:t>
            </a:r>
            <a:endParaRPr lang="en-US" sz="1600" dirty="0"/>
          </a:p>
          <a:p>
            <a:pPr>
              <a:buFont typeface="Arial" panose="020B0604020202020204" pitchFamily="34" charset="0"/>
              <a:buChar char="•"/>
            </a:pPr>
            <a:endParaRPr lang="en-US" sz="1600" b="1" dirty="0" smtClean="0"/>
          </a:p>
          <a:p>
            <a:r>
              <a:rPr lang="en-US" sz="1600" b="1" dirty="0" smtClean="0"/>
              <a:t>NOTE: all ovarian GCTs are considered malignant except </a:t>
            </a:r>
            <a:r>
              <a:rPr lang="en-US" sz="1600" b="1" dirty="0"/>
              <a:t>m</a:t>
            </a:r>
            <a:r>
              <a:rPr lang="en-US" sz="1600" b="1" dirty="0" smtClean="0"/>
              <a:t>ature </a:t>
            </a:r>
            <a:r>
              <a:rPr lang="en-US" sz="1600" b="1" dirty="0" err="1" smtClean="0"/>
              <a:t>teratoma</a:t>
            </a:r>
            <a:r>
              <a:rPr lang="en-US" sz="1600" b="1" dirty="0" smtClean="0"/>
              <a:t>.</a:t>
            </a:r>
            <a:endParaRPr lang="en-US" sz="1600"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2" name="Rectangle 3"/>
          <p:cNvSpPr>
            <a:spLocks noGrp="1" noChangeArrowheads="1"/>
          </p:cNvSpPr>
          <p:nvPr>
            <p:ph idx="1"/>
          </p:nvPr>
        </p:nvSpPr>
        <p:spPr>
          <a:xfrm>
            <a:off x="437072" y="1433513"/>
            <a:ext cx="8686800" cy="5105400"/>
          </a:xfrm>
        </p:spPr>
        <p:txBody>
          <a:bodyPr>
            <a:normAutofit fontScale="92500" lnSpcReduction="10000"/>
          </a:bodyPr>
          <a:lstStyle/>
          <a:p>
            <a:pPr eaLnBrk="1" hangingPunct="1">
              <a:lnSpc>
                <a:spcPct val="90000"/>
              </a:lnSpc>
            </a:pPr>
            <a:endParaRPr lang="en-US" dirty="0" smtClean="0">
              <a:solidFill>
                <a:schemeClr val="tx1"/>
              </a:solidFill>
            </a:endParaRPr>
          </a:p>
          <a:p>
            <a:pPr eaLnBrk="1" hangingPunct="1">
              <a:lnSpc>
                <a:spcPct val="90000"/>
              </a:lnSpc>
            </a:pPr>
            <a:r>
              <a:rPr lang="en-US" sz="1900" dirty="0" smtClean="0">
                <a:solidFill>
                  <a:schemeClr val="tx1"/>
                </a:solidFill>
              </a:rPr>
              <a:t>Are 15-20 % of </a:t>
            </a:r>
            <a:r>
              <a:rPr lang="en-US" sz="1900" dirty="0">
                <a:solidFill>
                  <a:schemeClr val="tx1"/>
                </a:solidFill>
              </a:rPr>
              <a:t>o</a:t>
            </a:r>
            <a:r>
              <a:rPr lang="en-US" sz="1900" dirty="0" smtClean="0">
                <a:solidFill>
                  <a:schemeClr val="tx1"/>
                </a:solidFill>
              </a:rPr>
              <a:t>varian tumors. Majority </a:t>
            </a:r>
            <a:r>
              <a:rPr lang="en-US" sz="1900" dirty="0" smtClean="0">
                <a:solidFill>
                  <a:schemeClr val="tx1"/>
                </a:solidFill>
              </a:rPr>
              <a:t>occur in </a:t>
            </a:r>
            <a:r>
              <a:rPr lang="en-US" sz="1900" dirty="0" smtClean="0">
                <a:solidFill>
                  <a:schemeClr val="tx1"/>
                </a:solidFill>
              </a:rPr>
              <a:t>the first 2 decades</a:t>
            </a:r>
          </a:p>
          <a:p>
            <a:pPr eaLnBrk="1" hangingPunct="1">
              <a:lnSpc>
                <a:spcPct val="90000"/>
              </a:lnSpc>
            </a:pPr>
            <a:r>
              <a:rPr lang="en-US" sz="1900" dirty="0" smtClean="0">
                <a:solidFill>
                  <a:schemeClr val="tx1"/>
                </a:solidFill>
              </a:rPr>
              <a:t>The tumors are subdivided into mature, immature and </a:t>
            </a:r>
            <a:r>
              <a:rPr lang="en-US" sz="1900" dirty="0" err="1" smtClean="0">
                <a:solidFill>
                  <a:schemeClr val="tx1"/>
                </a:solidFill>
              </a:rPr>
              <a:t>monodermal</a:t>
            </a:r>
            <a:r>
              <a:rPr lang="en-US" sz="1900" dirty="0" smtClean="0">
                <a:solidFill>
                  <a:schemeClr val="tx1"/>
                </a:solidFill>
              </a:rPr>
              <a:t>. </a:t>
            </a:r>
          </a:p>
          <a:p>
            <a:pPr>
              <a:lnSpc>
                <a:spcPct val="90000"/>
              </a:lnSpc>
            </a:pPr>
            <a:r>
              <a:rPr lang="en-US" sz="1900" dirty="0">
                <a:solidFill>
                  <a:schemeClr val="tx1"/>
                </a:solidFill>
              </a:rPr>
              <a:t>Mature cystic </a:t>
            </a:r>
            <a:r>
              <a:rPr lang="en-US" sz="1900" dirty="0" err="1">
                <a:solidFill>
                  <a:schemeClr val="tx1"/>
                </a:solidFill>
              </a:rPr>
              <a:t>teratoma</a:t>
            </a:r>
            <a:r>
              <a:rPr lang="en-US" sz="1900" dirty="0">
                <a:solidFill>
                  <a:schemeClr val="tx1"/>
                </a:solidFill>
              </a:rPr>
              <a:t> are the most </a:t>
            </a:r>
            <a:r>
              <a:rPr lang="en-US" sz="1900" dirty="0" smtClean="0">
                <a:solidFill>
                  <a:schemeClr val="tx1"/>
                </a:solidFill>
              </a:rPr>
              <a:t>common. </a:t>
            </a:r>
            <a:r>
              <a:rPr lang="en-US" sz="1900" dirty="0">
                <a:solidFill>
                  <a:schemeClr val="tx1"/>
                </a:solidFill>
              </a:rPr>
              <a:t>They are </a:t>
            </a:r>
            <a:r>
              <a:rPr lang="en-US" sz="1900" dirty="0" smtClean="0">
                <a:solidFill>
                  <a:schemeClr val="tx1"/>
                </a:solidFill>
              </a:rPr>
              <a:t>benign.</a:t>
            </a:r>
          </a:p>
          <a:p>
            <a:pPr eaLnBrk="1" hangingPunct="1">
              <a:lnSpc>
                <a:spcPct val="90000"/>
              </a:lnSpc>
            </a:pPr>
            <a:r>
              <a:rPr lang="en-US" sz="1900" dirty="0" smtClean="0">
                <a:solidFill>
                  <a:schemeClr val="tx1"/>
                </a:solidFill>
              </a:rPr>
              <a:t>Immature </a:t>
            </a:r>
            <a:r>
              <a:rPr lang="en-US" sz="1900" dirty="0" err="1" smtClean="0">
                <a:solidFill>
                  <a:schemeClr val="tx1"/>
                </a:solidFill>
              </a:rPr>
              <a:t>teratomas</a:t>
            </a:r>
            <a:r>
              <a:rPr lang="en-US" sz="1900" dirty="0" smtClean="0">
                <a:solidFill>
                  <a:schemeClr val="tx1"/>
                </a:solidFill>
              </a:rPr>
              <a:t> are malignant and rare.</a:t>
            </a:r>
          </a:p>
          <a:p>
            <a:pPr>
              <a:lnSpc>
                <a:spcPct val="90000"/>
              </a:lnSpc>
            </a:pPr>
            <a:r>
              <a:rPr lang="en-US" sz="1900" dirty="0">
                <a:solidFill>
                  <a:schemeClr val="tx1"/>
                </a:solidFill>
              </a:rPr>
              <a:t>The younger </a:t>
            </a:r>
            <a:r>
              <a:rPr lang="en-US" sz="1900" dirty="0" smtClean="0">
                <a:solidFill>
                  <a:schemeClr val="tx1"/>
                </a:solidFill>
              </a:rPr>
              <a:t>the patient, the </a:t>
            </a:r>
            <a:r>
              <a:rPr lang="en-US" sz="1900" dirty="0">
                <a:solidFill>
                  <a:schemeClr val="tx1"/>
                </a:solidFill>
              </a:rPr>
              <a:t>greater the likelihood of malignant behavior</a:t>
            </a:r>
          </a:p>
          <a:p>
            <a:pPr marL="0" indent="0" eaLnBrk="1" hangingPunct="1">
              <a:lnSpc>
                <a:spcPct val="90000"/>
              </a:lnSpc>
              <a:buNone/>
            </a:pPr>
            <a:r>
              <a:rPr lang="en-US" sz="1900" b="1" dirty="0" smtClean="0">
                <a:solidFill>
                  <a:schemeClr val="tx1"/>
                </a:solidFill>
              </a:rPr>
              <a:t>Mature </a:t>
            </a:r>
            <a:r>
              <a:rPr lang="en-US" sz="1900" b="1" dirty="0">
                <a:solidFill>
                  <a:schemeClr val="tx1"/>
                </a:solidFill>
              </a:rPr>
              <a:t>cystic </a:t>
            </a:r>
            <a:r>
              <a:rPr lang="en-US" sz="1900" b="1" dirty="0" err="1">
                <a:solidFill>
                  <a:schemeClr val="tx1"/>
                </a:solidFill>
              </a:rPr>
              <a:t>teratoma</a:t>
            </a:r>
            <a:r>
              <a:rPr lang="en-US" sz="1900" dirty="0">
                <a:solidFill>
                  <a:schemeClr val="tx1"/>
                </a:solidFill>
              </a:rPr>
              <a:t> </a:t>
            </a:r>
          </a:p>
          <a:p>
            <a:pPr lvl="1"/>
            <a:r>
              <a:rPr lang="en-US" sz="1900" dirty="0" smtClean="0">
                <a:solidFill>
                  <a:schemeClr val="tx1"/>
                </a:solidFill>
              </a:rPr>
              <a:t>Is the most </a:t>
            </a:r>
            <a:r>
              <a:rPr lang="en-US" sz="1900" dirty="0">
                <a:solidFill>
                  <a:schemeClr val="tx1"/>
                </a:solidFill>
              </a:rPr>
              <a:t>common </a:t>
            </a:r>
            <a:r>
              <a:rPr lang="en-US" sz="1900" dirty="0" smtClean="0">
                <a:solidFill>
                  <a:schemeClr val="tx1"/>
                </a:solidFill>
              </a:rPr>
              <a:t>ovarian </a:t>
            </a:r>
            <a:r>
              <a:rPr lang="en-US" sz="1900" dirty="0">
                <a:solidFill>
                  <a:schemeClr val="tx1"/>
                </a:solidFill>
              </a:rPr>
              <a:t>germ cell tumor and the </a:t>
            </a:r>
            <a:r>
              <a:rPr lang="en-US" sz="1900" dirty="0" smtClean="0">
                <a:solidFill>
                  <a:schemeClr val="tx1"/>
                </a:solidFill>
              </a:rPr>
              <a:t>most common type of ovarian </a:t>
            </a:r>
            <a:r>
              <a:rPr lang="en-US" sz="1900" dirty="0" err="1">
                <a:solidFill>
                  <a:schemeClr val="tx1"/>
                </a:solidFill>
              </a:rPr>
              <a:t>teratoma</a:t>
            </a:r>
            <a:r>
              <a:rPr lang="en-US" sz="1900" dirty="0">
                <a:solidFill>
                  <a:schemeClr val="tx1"/>
                </a:solidFill>
              </a:rPr>
              <a:t> </a:t>
            </a:r>
          </a:p>
          <a:p>
            <a:pPr lvl="1"/>
            <a:r>
              <a:rPr lang="en-US" sz="1900" dirty="0" smtClean="0">
                <a:solidFill>
                  <a:schemeClr val="tx1"/>
                </a:solidFill>
              </a:rPr>
              <a:t>It is a benign </a:t>
            </a:r>
            <a:r>
              <a:rPr lang="en-US" sz="1900" dirty="0">
                <a:solidFill>
                  <a:schemeClr val="tx1"/>
                </a:solidFill>
              </a:rPr>
              <a:t>neoplasm that typically occurs during reproductive years </a:t>
            </a:r>
            <a:r>
              <a:rPr lang="en-US" sz="1900" dirty="0" smtClean="0">
                <a:solidFill>
                  <a:schemeClr val="tx1"/>
                </a:solidFill>
              </a:rPr>
              <a:t>composed of mature elements of the ectoderm, endoderm and mesoderm</a:t>
            </a:r>
            <a:endParaRPr lang="en-US" sz="1900" dirty="0">
              <a:solidFill>
                <a:schemeClr val="tx1"/>
              </a:solidFill>
            </a:endParaRPr>
          </a:p>
          <a:p>
            <a:pPr lvl="1"/>
            <a:r>
              <a:rPr lang="en-US" sz="1900" dirty="0" smtClean="0">
                <a:solidFill>
                  <a:schemeClr val="tx1"/>
                </a:solidFill>
              </a:rPr>
              <a:t>It is a cystic </a:t>
            </a:r>
            <a:r>
              <a:rPr lang="en-US" sz="1900" dirty="0" smtClean="0">
                <a:solidFill>
                  <a:schemeClr val="tx1"/>
                </a:solidFill>
              </a:rPr>
              <a:t>tumor, </a:t>
            </a:r>
            <a:r>
              <a:rPr lang="en-US" sz="1900" dirty="0">
                <a:solidFill>
                  <a:schemeClr val="tx1"/>
                </a:solidFill>
              </a:rPr>
              <a:t>filled with sebaceous material and hair </a:t>
            </a:r>
            <a:r>
              <a:rPr lang="en-US" sz="1900" dirty="0" smtClean="0">
                <a:solidFill>
                  <a:schemeClr val="tx1"/>
                </a:solidFill>
              </a:rPr>
              <a:t>and occasionally teeth. </a:t>
            </a:r>
          </a:p>
          <a:p>
            <a:pPr lvl="1"/>
            <a:r>
              <a:rPr lang="en-US" sz="1900" dirty="0" smtClean="0">
                <a:solidFill>
                  <a:schemeClr val="tx1"/>
                </a:solidFill>
              </a:rPr>
              <a:t>Histology: </a:t>
            </a:r>
            <a:r>
              <a:rPr lang="en-US" sz="1900" dirty="0">
                <a:solidFill>
                  <a:schemeClr val="tx1"/>
                </a:solidFill>
              </a:rPr>
              <a:t>skin, hair, sebaceous glands, and mature neural tissue predominate; cartilage, bone, respiratory and intestinal epithelium are </a:t>
            </a:r>
            <a:r>
              <a:rPr lang="en-US" sz="1900" dirty="0" smtClean="0">
                <a:solidFill>
                  <a:schemeClr val="tx1"/>
                </a:solidFill>
              </a:rPr>
              <a:t>common.</a:t>
            </a:r>
          </a:p>
          <a:p>
            <a:pPr lvl="1"/>
            <a:r>
              <a:rPr lang="en-US" sz="1900" dirty="0"/>
              <a:t>C</a:t>
            </a:r>
            <a:r>
              <a:rPr lang="en-US" sz="1900" dirty="0" smtClean="0">
                <a:solidFill>
                  <a:schemeClr val="tx1"/>
                </a:solidFill>
              </a:rPr>
              <a:t>omplications </a:t>
            </a:r>
            <a:r>
              <a:rPr lang="en-US" sz="1900" dirty="0">
                <a:solidFill>
                  <a:schemeClr val="tx1"/>
                </a:solidFill>
              </a:rPr>
              <a:t>include torsion, rupture, infection etc. </a:t>
            </a:r>
          </a:p>
          <a:p>
            <a:pPr marL="0" indent="0" eaLnBrk="1" hangingPunct="1">
              <a:lnSpc>
                <a:spcPct val="90000"/>
              </a:lnSpc>
              <a:buNone/>
            </a:pPr>
            <a:endParaRPr lang="en-US" dirty="0" smtClean="0"/>
          </a:p>
          <a:p>
            <a:pPr eaLnBrk="1" hangingPunct="1">
              <a:lnSpc>
                <a:spcPct val="90000"/>
              </a:lnSpc>
            </a:pPr>
            <a:endParaRPr lang="en-US" dirty="0" smtClean="0"/>
          </a:p>
        </p:txBody>
      </p:sp>
      <p:sp>
        <p:nvSpPr>
          <p:cNvPr id="63491" name="Rectangle 2"/>
          <p:cNvSpPr>
            <a:spLocks noGrp="1" noChangeArrowheads="1"/>
          </p:cNvSpPr>
          <p:nvPr>
            <p:ph type="title"/>
          </p:nvPr>
        </p:nvSpPr>
        <p:spPr/>
        <p:txBody>
          <a:bodyPr/>
          <a:lstStyle/>
          <a:p>
            <a:pPr eaLnBrk="1" hangingPunct="1"/>
            <a:r>
              <a:rPr lang="en-US" dirty="0" smtClean="0"/>
              <a:t>Germ Cell Tumors: </a:t>
            </a:r>
            <a:r>
              <a:rPr lang="en-US" dirty="0" err="1" smtClean="0"/>
              <a:t>Teratoma</a:t>
            </a:r>
            <a:endParaRPr lang="en-US" dirty="0" smtClean="0"/>
          </a:p>
        </p:txBody>
      </p:sp>
      <p:sp>
        <p:nvSpPr>
          <p:cNvPr id="77826" name="Slide Number Placeholder 5"/>
          <p:cNvSpPr>
            <a:spLocks noGrp="1"/>
          </p:cNvSpPr>
          <p:nvPr>
            <p:ph type="sldNum" sz="quarter" idx="4"/>
          </p:nvPr>
        </p:nvSpPr>
        <p:spPr/>
        <p:txBody>
          <a:bodyPr/>
          <a:lstStyle/>
          <a:p>
            <a:pPr>
              <a:defRPr/>
            </a:pPr>
            <a:fld id="{FF6B9CD7-234B-43EA-8C4A-4E3594C76E80}" type="slidenum">
              <a:rPr lang="en-US">
                <a:latin typeface="Tahoma" pitchFamily="34" charset="0"/>
              </a:rPr>
              <a:pPr>
                <a:defRPr/>
              </a:pPr>
              <a:t>28</a:t>
            </a:fld>
            <a:endParaRPr lang="en-US">
              <a:latin typeface="Tahoma"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2400" y="0"/>
            <a:ext cx="5238750" cy="4514850"/>
          </a:xfrm>
          <a:prstGeom prst="rect">
            <a:avLst/>
          </a:prstGeom>
        </p:spPr>
      </p:pic>
      <p:sp>
        <p:nvSpPr>
          <p:cNvPr id="4" name="Rectangle 3"/>
          <p:cNvSpPr/>
          <p:nvPr/>
        </p:nvSpPr>
        <p:spPr>
          <a:xfrm>
            <a:off x="76200" y="4597308"/>
            <a:ext cx="4495800" cy="861774"/>
          </a:xfrm>
          <a:prstGeom prst="rect">
            <a:avLst/>
          </a:prstGeom>
        </p:spPr>
        <p:txBody>
          <a:bodyPr wrap="square">
            <a:spAutoFit/>
          </a:bodyPr>
          <a:lstStyle/>
          <a:p>
            <a:r>
              <a:rPr lang="en-US" sz="1000" dirty="0"/>
              <a:t>"Mature cystic </a:t>
            </a:r>
            <a:r>
              <a:rPr lang="en-US" sz="1000" dirty="0" err="1"/>
              <a:t>teratoma</a:t>
            </a:r>
            <a:r>
              <a:rPr lang="en-US" sz="1000" dirty="0"/>
              <a:t> of ovary" by Photograph by Ed </a:t>
            </a:r>
            <a:r>
              <a:rPr lang="en-US" sz="1000" dirty="0" err="1"/>
              <a:t>Uthman</a:t>
            </a:r>
            <a:r>
              <a:rPr lang="en-US" sz="1000" dirty="0"/>
              <a:t>, MD. - http://web2.airmail.net/uthman/specimens/index.html. Licensed under Public Domain via Wikimedia Commons - </a:t>
            </a:r>
            <a:r>
              <a:rPr lang="en-US" sz="1000" dirty="0" smtClean="0"/>
              <a:t>http</a:t>
            </a:r>
            <a:r>
              <a:rPr lang="en-US" sz="1000" dirty="0"/>
              <a:t>://commons.wikimedia.org/wiki/File:Mature_cystic_teratoma_of_ovary.jpg#/media/File:Mature_cystic_teratoma_of_ovary.jpg</a:t>
            </a:r>
          </a:p>
        </p:txBody>
      </p:sp>
      <p:pic>
        <p:nvPicPr>
          <p:cNvPr id="5" name="Picture 4"/>
          <p:cNvPicPr>
            <a:picLocks noChangeAspect="1"/>
          </p:cNvPicPr>
          <p:nvPr/>
        </p:nvPicPr>
        <p:blipFill>
          <a:blip r:embed="rId3"/>
          <a:stretch>
            <a:fillRect/>
          </a:stretch>
        </p:blipFill>
        <p:spPr>
          <a:xfrm>
            <a:off x="4495800" y="3432808"/>
            <a:ext cx="4675208" cy="3120392"/>
          </a:xfrm>
          <a:prstGeom prst="rect">
            <a:avLst/>
          </a:prstGeom>
        </p:spPr>
      </p:pic>
      <p:sp>
        <p:nvSpPr>
          <p:cNvPr id="6" name="Rectangle 5"/>
          <p:cNvSpPr/>
          <p:nvPr/>
        </p:nvSpPr>
        <p:spPr>
          <a:xfrm>
            <a:off x="4600937" y="6488674"/>
            <a:ext cx="4572000" cy="400110"/>
          </a:xfrm>
          <a:prstGeom prst="rect">
            <a:avLst/>
          </a:prstGeom>
        </p:spPr>
        <p:txBody>
          <a:bodyPr>
            <a:spAutoFit/>
          </a:bodyPr>
          <a:lstStyle/>
          <a:p>
            <a:r>
              <a:rPr lang="en-US" sz="1000" dirty="0"/>
              <a:t>http://commons.wikimedia.org/wiki/File:Mature_Cystic_Teratoma_of_the_Ovary_%285560431170%29.jpg</a:t>
            </a:r>
          </a:p>
        </p:txBody>
      </p:sp>
    </p:spTree>
    <p:extLst>
      <p:ext uri="{BB962C8B-B14F-4D97-AF65-F5344CB8AC3E}">
        <p14:creationId xmlns:p14="http://schemas.microsoft.com/office/powerpoint/2010/main" val="884786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3"/>
          <p:cNvSpPr>
            <a:spLocks noGrp="1" noChangeArrowheads="1"/>
          </p:cNvSpPr>
          <p:nvPr>
            <p:ph idx="1"/>
          </p:nvPr>
        </p:nvSpPr>
        <p:spPr>
          <a:xfrm>
            <a:off x="609600" y="2555172"/>
            <a:ext cx="8538712" cy="3530600"/>
          </a:xfrm>
        </p:spPr>
        <p:txBody>
          <a:bodyPr>
            <a:normAutofit/>
          </a:bodyPr>
          <a:lstStyle/>
          <a:p>
            <a:pPr eaLnBrk="1" hangingPunct="1">
              <a:lnSpc>
                <a:spcPct val="90000"/>
              </a:lnSpc>
            </a:pPr>
            <a:endParaRPr lang="en-US" sz="1800" dirty="0" smtClean="0"/>
          </a:p>
          <a:p>
            <a:pPr eaLnBrk="1" hangingPunct="1">
              <a:lnSpc>
                <a:spcPct val="90000"/>
              </a:lnSpc>
            </a:pPr>
            <a:r>
              <a:rPr lang="en-US" sz="1800" dirty="0" smtClean="0"/>
              <a:t>Non neoplastic cysts are common but they are not serious problems.</a:t>
            </a:r>
          </a:p>
          <a:p>
            <a:pPr eaLnBrk="1" hangingPunct="1">
              <a:lnSpc>
                <a:spcPct val="90000"/>
              </a:lnSpc>
            </a:pPr>
            <a:r>
              <a:rPr lang="en-US" sz="1800" dirty="0" smtClean="0"/>
              <a:t>Inflammation of ovaries is rare. It is </a:t>
            </a:r>
            <a:r>
              <a:rPr lang="en-US" sz="1800" dirty="0" err="1" smtClean="0"/>
              <a:t>ususally</a:t>
            </a:r>
            <a:r>
              <a:rPr lang="en-US" sz="1800" dirty="0" smtClean="0"/>
              <a:t> associated with </a:t>
            </a:r>
            <a:r>
              <a:rPr lang="en-US" sz="1800" dirty="0" err="1" smtClean="0"/>
              <a:t>salpingitis</a:t>
            </a:r>
            <a:r>
              <a:rPr lang="en-US" sz="1800" dirty="0" smtClean="0"/>
              <a:t> of fallopian tubes (</a:t>
            </a:r>
            <a:r>
              <a:rPr lang="en-US" sz="1800" dirty="0" err="1" smtClean="0"/>
              <a:t>salpingo-oophoritis</a:t>
            </a:r>
            <a:r>
              <a:rPr lang="en-US" sz="1800" dirty="0" smtClean="0"/>
              <a:t>)</a:t>
            </a:r>
          </a:p>
          <a:p>
            <a:pPr eaLnBrk="1" hangingPunct="1">
              <a:lnSpc>
                <a:spcPct val="90000"/>
              </a:lnSpc>
            </a:pPr>
            <a:r>
              <a:rPr lang="en-US" sz="1800" dirty="0" smtClean="0"/>
              <a:t>Frequently, the ovaries are affected by endometriosis.</a:t>
            </a:r>
          </a:p>
          <a:p>
            <a:r>
              <a:rPr lang="en-US" sz="1800" dirty="0"/>
              <a:t>The most important medical problems in ovaries are the neoplasms</a:t>
            </a:r>
          </a:p>
          <a:p>
            <a:r>
              <a:rPr lang="en-US" sz="1800" dirty="0"/>
              <a:t>Death from ovarian cancers is more </a:t>
            </a:r>
            <a:r>
              <a:rPr lang="en-US" sz="1800" dirty="0" smtClean="0"/>
              <a:t>common than </a:t>
            </a:r>
            <a:r>
              <a:rPr lang="en-US" sz="1800" dirty="0"/>
              <a:t>that of cervix and uterus </a:t>
            </a:r>
            <a:r>
              <a:rPr lang="en-US" sz="1800" dirty="0" smtClean="0"/>
              <a:t>together because ovarian </a:t>
            </a:r>
            <a:r>
              <a:rPr lang="en-US" sz="1800" dirty="0"/>
              <a:t>tumors grow </a:t>
            </a:r>
            <a:r>
              <a:rPr lang="en-US" sz="1800" dirty="0" smtClean="0"/>
              <a:t>silently and are usually diagnosed late, which </a:t>
            </a:r>
            <a:r>
              <a:rPr lang="en-US" sz="1800" dirty="0"/>
              <a:t>make them so </a:t>
            </a:r>
            <a:r>
              <a:rPr lang="en-US" sz="1800" dirty="0" smtClean="0"/>
              <a:t>dangerous.</a:t>
            </a:r>
            <a:endParaRPr lang="en-US" sz="1800" dirty="0"/>
          </a:p>
          <a:p>
            <a:pPr eaLnBrk="1" hangingPunct="1">
              <a:lnSpc>
                <a:spcPct val="90000"/>
              </a:lnSpc>
            </a:pPr>
            <a:endParaRPr lang="en-US" dirty="0" smtClean="0"/>
          </a:p>
          <a:p>
            <a:pPr eaLnBrk="1" hangingPunct="1">
              <a:lnSpc>
                <a:spcPct val="90000"/>
              </a:lnSpc>
            </a:pPr>
            <a:endParaRPr lang="en-US" dirty="0" smtClean="0"/>
          </a:p>
        </p:txBody>
      </p:sp>
      <p:sp>
        <p:nvSpPr>
          <p:cNvPr id="7171" name="Rectangle 2"/>
          <p:cNvSpPr>
            <a:spLocks noGrp="1" noChangeArrowheads="1"/>
          </p:cNvSpPr>
          <p:nvPr>
            <p:ph type="title"/>
          </p:nvPr>
        </p:nvSpPr>
        <p:spPr>
          <a:xfrm>
            <a:off x="457200" y="995361"/>
            <a:ext cx="7886700" cy="1325563"/>
          </a:xfrm>
        </p:spPr>
        <p:txBody>
          <a:bodyPr rtlCol="0">
            <a:normAutofit/>
          </a:bodyPr>
          <a:lstStyle/>
          <a:p>
            <a:pPr eaLnBrk="1" fontAlgn="auto" hangingPunct="1">
              <a:spcAft>
                <a:spcPts val="0"/>
              </a:spcAft>
              <a:defRPr/>
            </a:pPr>
            <a:r>
              <a:rPr lang="en-US" dirty="0" smtClean="0"/>
              <a:t>Ovarian Cysts and Tumors</a:t>
            </a:r>
          </a:p>
        </p:txBody>
      </p:sp>
      <p:sp>
        <p:nvSpPr>
          <p:cNvPr id="7170" name="Slide Number Placeholder 5"/>
          <p:cNvSpPr>
            <a:spLocks noGrp="1"/>
          </p:cNvSpPr>
          <p:nvPr>
            <p:ph type="sldNum" sz="quarter" idx="4"/>
          </p:nvPr>
        </p:nvSpPr>
        <p:spPr/>
        <p:txBody>
          <a:bodyPr/>
          <a:lstStyle/>
          <a:p>
            <a:pPr>
              <a:defRPr/>
            </a:pPr>
            <a:fld id="{30D88B39-3C88-4712-A503-150EA9E6F3EF}" type="slidenum">
              <a:rPr lang="en-US">
                <a:latin typeface="Tahoma" pitchFamily="34" charset="0"/>
              </a:rPr>
              <a:pPr>
                <a:defRPr/>
              </a:pPr>
              <a:t>3</a:t>
            </a:fld>
            <a:endParaRPr lang="en-US">
              <a:latin typeface="Tahoma" pitchFamily="34" charset="0"/>
            </a:endParaRPr>
          </a:p>
        </p:txBody>
      </p:sp>
      <p:pic>
        <p:nvPicPr>
          <p:cNvPr id="2" name="Picture 1"/>
          <p:cNvPicPr>
            <a:picLocks noChangeAspect="1"/>
          </p:cNvPicPr>
          <p:nvPr/>
        </p:nvPicPr>
        <p:blipFill>
          <a:blip r:embed="rId3"/>
          <a:stretch>
            <a:fillRect/>
          </a:stretch>
        </p:blipFill>
        <p:spPr>
          <a:xfrm>
            <a:off x="5996408" y="0"/>
            <a:ext cx="3151905" cy="23593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Number Placeholder 3"/>
          <p:cNvSpPr>
            <a:spLocks noGrp="1"/>
          </p:cNvSpPr>
          <p:nvPr>
            <p:ph type="sldNum" sz="quarter" idx="4"/>
          </p:nvPr>
        </p:nvSpPr>
        <p:spPr/>
        <p:txBody>
          <a:bodyPr/>
          <a:lstStyle/>
          <a:p>
            <a:pPr>
              <a:defRPr/>
            </a:pPr>
            <a:fld id="{5B9847AF-BEF0-4915-A6A4-DDC1DB95A6F4}" type="slidenum">
              <a:rPr lang="en-US">
                <a:latin typeface="Tahoma" pitchFamily="34" charset="0"/>
              </a:rPr>
              <a:pPr>
                <a:defRPr/>
              </a:pPr>
              <a:t>30</a:t>
            </a:fld>
            <a:endParaRPr lang="en-US">
              <a:latin typeface="Tahoma" pitchFamily="34" charset="0"/>
            </a:endParaRPr>
          </a:p>
        </p:txBody>
      </p:sp>
      <p:pic>
        <p:nvPicPr>
          <p:cNvPr id="67587" name="Picture 2" descr="S01871-022-f048"/>
          <p:cNvPicPr>
            <a:picLocks noChangeAspect="1" noChangeArrowheads="1"/>
          </p:cNvPicPr>
          <p:nvPr/>
        </p:nvPicPr>
        <p:blipFill>
          <a:blip r:embed="rId3" cstate="print"/>
          <a:srcRect/>
          <a:stretch>
            <a:fillRect/>
          </a:stretch>
        </p:blipFill>
        <p:spPr bwMode="auto">
          <a:xfrm>
            <a:off x="0" y="0"/>
            <a:ext cx="4743450" cy="4762500"/>
          </a:xfrm>
          <a:prstGeom prst="rect">
            <a:avLst/>
          </a:prstGeom>
          <a:noFill/>
          <a:ln w="9525">
            <a:solidFill>
              <a:schemeClr val="tx1"/>
            </a:solidFill>
            <a:miter lim="800000"/>
            <a:headEnd/>
            <a:tailEnd/>
          </a:ln>
        </p:spPr>
      </p:pic>
      <p:sp>
        <p:nvSpPr>
          <p:cNvPr id="67588" name="Text Box 3"/>
          <p:cNvSpPr txBox="1">
            <a:spLocks noChangeArrowheads="1"/>
          </p:cNvSpPr>
          <p:nvPr/>
        </p:nvSpPr>
        <p:spPr bwMode="auto">
          <a:xfrm>
            <a:off x="-1966414" y="4796259"/>
            <a:ext cx="7848600" cy="215900"/>
          </a:xfrm>
          <a:prstGeom prst="rect">
            <a:avLst/>
          </a:prstGeom>
          <a:solidFill>
            <a:schemeClr val="bg1">
              <a:alpha val="38039"/>
            </a:schemeClr>
          </a:solidFill>
          <a:ln w="12700">
            <a:noFill/>
            <a:miter lim="800000"/>
            <a:headEnd/>
            <a:tailEnd/>
          </a:ln>
        </p:spPr>
        <p:txBody>
          <a:bodyPr anchor="ctr">
            <a:spAutoFit/>
          </a:bodyPr>
          <a:lstStyle/>
          <a:p>
            <a:pPr algn="ctr"/>
            <a:r>
              <a:rPr lang="en-US" sz="800" dirty="0" smtClean="0"/>
              <a:t>Opened </a:t>
            </a:r>
            <a:r>
              <a:rPr lang="en-US" sz="800" dirty="0"/>
              <a:t>mature cystic </a:t>
            </a:r>
            <a:r>
              <a:rPr lang="en-US" sz="800" dirty="0" err="1"/>
              <a:t>teratoma</a:t>
            </a:r>
            <a:r>
              <a:rPr lang="en-US" sz="800" dirty="0"/>
              <a:t> (</a:t>
            </a:r>
            <a:r>
              <a:rPr lang="en-US" sz="800" dirty="0" err="1"/>
              <a:t>dermoid</a:t>
            </a:r>
            <a:r>
              <a:rPr lang="en-US" sz="800" dirty="0"/>
              <a:t> cyst) of the ovary. </a:t>
            </a:r>
            <a:r>
              <a:rPr lang="en-US" sz="800" dirty="0" smtClean="0"/>
              <a:t>Hair ball is present</a:t>
            </a:r>
            <a:r>
              <a:rPr lang="en-US" sz="800" dirty="0"/>
              <a:t>.</a:t>
            </a:r>
          </a:p>
        </p:txBody>
      </p:sp>
      <p:sp>
        <p:nvSpPr>
          <p:cNvPr id="67589" name="Text Box 4"/>
          <p:cNvSpPr txBox="1">
            <a:spLocks noChangeArrowheads="1"/>
          </p:cNvSpPr>
          <p:nvPr/>
        </p:nvSpPr>
        <p:spPr bwMode="auto">
          <a:xfrm>
            <a:off x="-838200" y="5045918"/>
            <a:ext cx="4464050" cy="198437"/>
          </a:xfrm>
          <a:prstGeom prst="rect">
            <a:avLst/>
          </a:prstGeom>
          <a:noFill/>
          <a:ln w="12700">
            <a:noFill/>
            <a:miter lim="800000"/>
            <a:headEnd/>
            <a:tailEnd/>
          </a:ln>
        </p:spPr>
        <p:txBody>
          <a:bodyPr>
            <a:spAutoFit/>
          </a:bodyPr>
          <a:lstStyle/>
          <a:p>
            <a:pPr algn="r">
              <a:spcBef>
                <a:spcPct val="50000"/>
              </a:spcBef>
            </a:pPr>
            <a:r>
              <a:rPr lang="en-US" sz="700" i="1" dirty="0" smtClean="0"/>
              <a:t>Robbins </a:t>
            </a:r>
            <a:r>
              <a:rPr lang="en-US" sz="700" i="1" dirty="0"/>
              <a:t>&amp; </a:t>
            </a:r>
            <a:r>
              <a:rPr lang="en-US" sz="700" i="1" dirty="0" err="1"/>
              <a:t>Cotran</a:t>
            </a:r>
            <a:r>
              <a:rPr lang="en-US" sz="700" i="1" dirty="0"/>
              <a:t> Pathologic Basis of </a:t>
            </a:r>
            <a:r>
              <a:rPr lang="en-US" sz="700" i="1" dirty="0" smtClean="0"/>
              <a:t>Disease</a:t>
            </a:r>
            <a:endParaRPr lang="en-US" sz="700" i="1" dirty="0"/>
          </a:p>
        </p:txBody>
      </p:sp>
      <p:pic>
        <p:nvPicPr>
          <p:cNvPr id="2" name="Picture 1"/>
          <p:cNvPicPr>
            <a:picLocks noChangeAspect="1"/>
          </p:cNvPicPr>
          <p:nvPr/>
        </p:nvPicPr>
        <p:blipFill>
          <a:blip r:embed="rId4"/>
          <a:stretch>
            <a:fillRect/>
          </a:stretch>
        </p:blipFill>
        <p:spPr>
          <a:xfrm>
            <a:off x="3915771" y="3384856"/>
            <a:ext cx="5228229" cy="3473144"/>
          </a:xfrm>
          <a:prstGeom prst="rect">
            <a:avLst/>
          </a:prstGeom>
        </p:spPr>
      </p:pic>
      <p:pic>
        <p:nvPicPr>
          <p:cNvPr id="3" name="Picture 2"/>
          <p:cNvPicPr>
            <a:picLocks noChangeAspect="1"/>
          </p:cNvPicPr>
          <p:nvPr/>
        </p:nvPicPr>
        <p:blipFill>
          <a:blip r:embed="rId5"/>
          <a:stretch>
            <a:fillRect/>
          </a:stretch>
        </p:blipFill>
        <p:spPr>
          <a:xfrm>
            <a:off x="6629400" y="6477000"/>
            <a:ext cx="2371550" cy="304826"/>
          </a:xfrm>
          <a:prstGeom prst="rect">
            <a:avLst/>
          </a:prstGeom>
        </p:spPr>
      </p:pic>
    </p:spTree>
    <p:extLst>
      <p:ext uri="{BB962C8B-B14F-4D97-AF65-F5344CB8AC3E}">
        <p14:creationId xmlns:p14="http://schemas.microsoft.com/office/powerpoint/2010/main" val="3964638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4294967295"/>
          </p:nvPr>
        </p:nvPicPr>
        <p:blipFill>
          <a:blip r:embed="rId2"/>
          <a:stretch>
            <a:fillRect/>
          </a:stretch>
        </p:blipFill>
        <p:spPr>
          <a:xfrm>
            <a:off x="3838575" y="192088"/>
            <a:ext cx="5305425" cy="3713162"/>
          </a:xfrm>
          <a:prstGeom prst="rect">
            <a:avLst/>
          </a:prstGeom>
        </p:spPr>
      </p:pic>
      <p:pic>
        <p:nvPicPr>
          <p:cNvPr id="9" name="Content Placeholder 8"/>
          <p:cNvPicPr>
            <a:picLocks noGrp="1" noChangeAspect="1"/>
          </p:cNvPicPr>
          <p:nvPr>
            <p:ph sz="half" idx="4294967295"/>
          </p:nvPr>
        </p:nvPicPr>
        <p:blipFill>
          <a:blip r:embed="rId3"/>
          <a:stretch>
            <a:fillRect/>
          </a:stretch>
        </p:blipFill>
        <p:spPr>
          <a:xfrm>
            <a:off x="5257800" y="4002088"/>
            <a:ext cx="3886200" cy="2724150"/>
          </a:xfrm>
          <a:prstGeom prst="rect">
            <a:avLst/>
          </a:prstGeom>
        </p:spPr>
      </p:pic>
      <p:sp>
        <p:nvSpPr>
          <p:cNvPr id="10" name="Rectangle 9"/>
          <p:cNvSpPr/>
          <p:nvPr/>
        </p:nvSpPr>
        <p:spPr>
          <a:xfrm>
            <a:off x="-23446" y="6477000"/>
            <a:ext cx="9296400" cy="215444"/>
          </a:xfrm>
          <a:prstGeom prst="rect">
            <a:avLst/>
          </a:prstGeom>
        </p:spPr>
        <p:txBody>
          <a:bodyPr wrap="square">
            <a:spAutoFit/>
          </a:bodyPr>
          <a:lstStyle/>
          <a:p>
            <a:r>
              <a:rPr lang="en-US" sz="800" dirty="0"/>
              <a:t>https://secure.health.utas.edu.au/intranet/cds/pathprac/Files/Cases/Female/Case60/Case60.htm</a:t>
            </a:r>
          </a:p>
        </p:txBody>
      </p:sp>
      <p:pic>
        <p:nvPicPr>
          <p:cNvPr id="11" name="Picture 10"/>
          <p:cNvPicPr>
            <a:picLocks noChangeAspect="1"/>
          </p:cNvPicPr>
          <p:nvPr/>
        </p:nvPicPr>
        <p:blipFill>
          <a:blip r:embed="rId4"/>
          <a:stretch>
            <a:fillRect/>
          </a:stretch>
        </p:blipFill>
        <p:spPr>
          <a:xfrm>
            <a:off x="0" y="1719915"/>
            <a:ext cx="3819934" cy="4564393"/>
          </a:xfrm>
          <a:prstGeom prst="rect">
            <a:avLst/>
          </a:prstGeom>
        </p:spPr>
      </p:pic>
    </p:spTree>
    <p:extLst>
      <p:ext uri="{BB962C8B-B14F-4D97-AF65-F5344CB8AC3E}">
        <p14:creationId xmlns:p14="http://schemas.microsoft.com/office/powerpoint/2010/main" val="3924821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2"/>
          </p:nvPr>
        </p:nvPicPr>
        <p:blipFill>
          <a:blip r:embed="rId2"/>
          <a:stretch>
            <a:fillRect/>
          </a:stretch>
        </p:blipFill>
        <p:spPr>
          <a:xfrm>
            <a:off x="5257800" y="3334346"/>
            <a:ext cx="3886200" cy="2592065"/>
          </a:xfrm>
          <a:prstGeom prst="rect">
            <a:avLst/>
          </a:prstGeom>
        </p:spPr>
      </p:pic>
      <p:sp>
        <p:nvSpPr>
          <p:cNvPr id="65539" name="Content Placeholder 2"/>
          <p:cNvSpPr>
            <a:spLocks noGrp="1"/>
          </p:cNvSpPr>
          <p:nvPr>
            <p:ph sz="half" idx="1"/>
          </p:nvPr>
        </p:nvSpPr>
        <p:spPr>
          <a:xfrm>
            <a:off x="533400" y="1804364"/>
            <a:ext cx="4572000" cy="4648200"/>
          </a:xfrm>
        </p:spPr>
        <p:txBody>
          <a:bodyPr>
            <a:normAutofit/>
          </a:bodyPr>
          <a:lstStyle/>
          <a:p>
            <a:pPr marL="0" indent="0">
              <a:buNone/>
            </a:pPr>
            <a:r>
              <a:rPr lang="en-US" sz="2000" b="1" dirty="0" smtClean="0"/>
              <a:t>Immature </a:t>
            </a:r>
            <a:r>
              <a:rPr lang="en-US" sz="2000" b="1" dirty="0" err="1" smtClean="0"/>
              <a:t>teratoma</a:t>
            </a:r>
            <a:r>
              <a:rPr lang="en-US" sz="2000" dirty="0" smtClean="0"/>
              <a:t> </a:t>
            </a:r>
          </a:p>
          <a:p>
            <a:pPr lvl="1"/>
            <a:r>
              <a:rPr lang="en-US" sz="2000" dirty="0" smtClean="0"/>
              <a:t>It is malignant, </a:t>
            </a:r>
            <a:r>
              <a:rPr lang="en-US" sz="2000" dirty="0" smtClean="0"/>
              <a:t>occurs in children and young adults </a:t>
            </a:r>
          </a:p>
          <a:p>
            <a:pPr lvl="1"/>
            <a:r>
              <a:rPr lang="en-US" sz="2000" dirty="0" smtClean="0"/>
              <a:t>Usually </a:t>
            </a:r>
            <a:r>
              <a:rPr lang="en-US" sz="2000" dirty="0" smtClean="0"/>
              <a:t>unilateral and solid </a:t>
            </a:r>
            <a:endParaRPr lang="en-US" sz="2000" dirty="0" smtClean="0"/>
          </a:p>
          <a:p>
            <a:pPr lvl="1"/>
            <a:r>
              <a:rPr lang="en-US" sz="2000" dirty="0"/>
              <a:t>S</a:t>
            </a:r>
            <a:r>
              <a:rPr lang="en-US" sz="2000" dirty="0" smtClean="0"/>
              <a:t>imilar to mature </a:t>
            </a:r>
            <a:r>
              <a:rPr lang="en-US" sz="2000" dirty="0" err="1" smtClean="0"/>
              <a:t>teratoma</a:t>
            </a:r>
            <a:r>
              <a:rPr lang="en-US" sz="2000" dirty="0" smtClean="0"/>
              <a:t> but in addition they contain immature or embryonal tissues especially immature </a:t>
            </a:r>
            <a:r>
              <a:rPr lang="en-US" sz="2000" dirty="0" err="1" smtClean="0"/>
              <a:t>neuroepithelial</a:t>
            </a:r>
            <a:r>
              <a:rPr lang="en-US" sz="2000" dirty="0" smtClean="0"/>
              <a:t> cells. </a:t>
            </a:r>
            <a:endParaRPr lang="en-US" sz="2000" dirty="0" smtClean="0"/>
          </a:p>
          <a:p>
            <a:pPr lvl="1"/>
            <a:r>
              <a:rPr lang="en-US" sz="2000" dirty="0" smtClean="0"/>
              <a:t>They are graded based on the amount of immature tissue </a:t>
            </a:r>
          </a:p>
          <a:p>
            <a:pPr marL="402336" lvl="1" indent="0">
              <a:buNone/>
            </a:pPr>
            <a:endParaRPr lang="en-US" sz="2000" dirty="0" smtClean="0"/>
          </a:p>
          <a:p>
            <a:endParaRPr lang="en-US" sz="2000" dirty="0" smtClean="0"/>
          </a:p>
          <a:p>
            <a:endParaRPr lang="en-US" sz="2000" dirty="0" smtClean="0"/>
          </a:p>
        </p:txBody>
      </p:sp>
      <p:sp>
        <p:nvSpPr>
          <p:cNvPr id="65538" name="Title 1"/>
          <p:cNvSpPr>
            <a:spLocks noGrp="1"/>
          </p:cNvSpPr>
          <p:nvPr>
            <p:ph type="title"/>
          </p:nvPr>
        </p:nvSpPr>
        <p:spPr/>
        <p:txBody>
          <a:bodyPr/>
          <a:lstStyle/>
          <a:p>
            <a:r>
              <a:rPr lang="en-US" dirty="0" smtClean="0"/>
              <a:t>Germ Cell Tumors: </a:t>
            </a:r>
            <a:r>
              <a:rPr lang="en-US" dirty="0" err="1" smtClean="0"/>
              <a:t>Teratoma</a:t>
            </a:r>
            <a:endParaRPr lang="en-US" dirty="0" smtClean="0"/>
          </a:p>
        </p:txBody>
      </p:sp>
      <p:sp>
        <p:nvSpPr>
          <p:cNvPr id="4" name="Rectangle 3"/>
          <p:cNvSpPr/>
          <p:nvPr/>
        </p:nvSpPr>
        <p:spPr>
          <a:xfrm>
            <a:off x="5105400" y="6129399"/>
            <a:ext cx="3886200" cy="646331"/>
          </a:xfrm>
          <a:prstGeom prst="rect">
            <a:avLst/>
          </a:prstGeom>
        </p:spPr>
        <p:txBody>
          <a:bodyPr wrap="square">
            <a:spAutoFit/>
          </a:bodyPr>
          <a:lstStyle/>
          <a:p>
            <a:r>
              <a:rPr lang="en-US" sz="900" dirty="0"/>
              <a:t>"Immature </a:t>
            </a:r>
            <a:r>
              <a:rPr lang="en-US" sz="900" dirty="0" err="1"/>
              <a:t>teratoma</a:t>
            </a:r>
            <a:r>
              <a:rPr lang="en-US" sz="900" dirty="0"/>
              <a:t> high mag" by Nephron - Own work. Licensed under CC BY-SA 3.0 via Wikimedia Commons - http://commons.wikimedia.org/wiki/File:Immature_teratoma_high_mag.jpg#/media/File:Immature_teratoma_high_mag.jpg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p:cNvPicPr>
            <a:picLocks noGrp="1" noChangeAspect="1"/>
          </p:cNvPicPr>
          <p:nvPr>
            <p:ph sz="half" idx="2"/>
          </p:nvPr>
        </p:nvPicPr>
        <p:blipFill>
          <a:blip r:embed="rId2"/>
          <a:stretch>
            <a:fillRect/>
          </a:stretch>
        </p:blipFill>
        <p:spPr>
          <a:xfrm>
            <a:off x="4058920" y="2133600"/>
            <a:ext cx="5105400" cy="3355854"/>
          </a:xfrm>
          <a:prstGeom prst="rect">
            <a:avLst/>
          </a:prstGeom>
        </p:spPr>
      </p:pic>
      <p:sp>
        <p:nvSpPr>
          <p:cNvPr id="5" name="Content Placeholder 4"/>
          <p:cNvSpPr>
            <a:spLocks noGrp="1"/>
          </p:cNvSpPr>
          <p:nvPr>
            <p:ph sz="half" idx="1"/>
          </p:nvPr>
        </p:nvSpPr>
        <p:spPr>
          <a:xfrm>
            <a:off x="457200" y="2133600"/>
            <a:ext cx="3352800" cy="4343400"/>
          </a:xfrm>
        </p:spPr>
        <p:txBody>
          <a:bodyPr>
            <a:normAutofit fontScale="92500" lnSpcReduction="10000"/>
          </a:bodyPr>
          <a:lstStyle/>
          <a:p>
            <a:pPr marL="0" indent="0">
              <a:buNone/>
            </a:pPr>
            <a:r>
              <a:rPr lang="en-US" sz="2000" b="1" dirty="0" err="1"/>
              <a:t>Monodermal</a:t>
            </a:r>
            <a:r>
              <a:rPr lang="en-US" sz="2000" b="1" dirty="0"/>
              <a:t> </a:t>
            </a:r>
            <a:r>
              <a:rPr lang="en-US" sz="2000" b="1" dirty="0" err="1"/>
              <a:t>teratoma</a:t>
            </a:r>
            <a:r>
              <a:rPr lang="en-US" sz="2000" dirty="0"/>
              <a:t> </a:t>
            </a:r>
          </a:p>
          <a:p>
            <a:pPr lvl="1"/>
            <a:r>
              <a:rPr lang="en-US" sz="2000" dirty="0" smtClean="0"/>
              <a:t>A </a:t>
            </a:r>
            <a:r>
              <a:rPr lang="en-US" sz="2000" dirty="0" err="1"/>
              <a:t>teratoma</a:t>
            </a:r>
            <a:r>
              <a:rPr lang="en-US" sz="2000" dirty="0"/>
              <a:t> composed </a:t>
            </a:r>
            <a:r>
              <a:rPr lang="en-US" sz="2000" dirty="0" smtClean="0"/>
              <a:t>of </a:t>
            </a:r>
            <a:r>
              <a:rPr lang="en-US" sz="2000" dirty="0"/>
              <a:t>one tissue element </a:t>
            </a:r>
          </a:p>
          <a:p>
            <a:pPr lvl="1"/>
            <a:r>
              <a:rPr lang="en-US" sz="2000" dirty="0" smtClean="0"/>
              <a:t>The most </a:t>
            </a:r>
            <a:r>
              <a:rPr lang="en-US" sz="2000" dirty="0"/>
              <a:t>common </a:t>
            </a:r>
            <a:r>
              <a:rPr lang="en-US" sz="2000" dirty="0" smtClean="0"/>
              <a:t>type of </a:t>
            </a:r>
            <a:r>
              <a:rPr lang="en-US" sz="2000" dirty="0" err="1" smtClean="0"/>
              <a:t>monodermal</a:t>
            </a:r>
            <a:r>
              <a:rPr lang="en-US" sz="2000" dirty="0" smtClean="0"/>
              <a:t> </a:t>
            </a:r>
            <a:r>
              <a:rPr lang="en-US" sz="2000" dirty="0" err="1" smtClean="0"/>
              <a:t>teratoma</a:t>
            </a:r>
            <a:r>
              <a:rPr lang="en-US" sz="2000" dirty="0" smtClean="0"/>
              <a:t> is called </a:t>
            </a:r>
            <a:r>
              <a:rPr lang="en-US" sz="2000" dirty="0"/>
              <a:t>"</a:t>
            </a:r>
            <a:r>
              <a:rPr lang="en-US" sz="2000" dirty="0" err="1"/>
              <a:t>struma</a:t>
            </a:r>
            <a:r>
              <a:rPr lang="en-US" sz="2000" dirty="0"/>
              <a:t> </a:t>
            </a:r>
            <a:r>
              <a:rPr lang="en-US" sz="2000" dirty="0" err="1"/>
              <a:t>ovarii</a:t>
            </a:r>
            <a:r>
              <a:rPr lang="en-US" sz="2000" dirty="0"/>
              <a:t>", which </a:t>
            </a:r>
            <a:r>
              <a:rPr lang="en-US" sz="2000" dirty="0" smtClean="0"/>
              <a:t>is made up of </a:t>
            </a:r>
            <a:r>
              <a:rPr lang="en-US" sz="2000" dirty="0"/>
              <a:t>mature thyroid tissue.</a:t>
            </a:r>
          </a:p>
          <a:p>
            <a:pPr lvl="1"/>
            <a:r>
              <a:rPr lang="en-US" sz="2000" dirty="0"/>
              <a:t>The thyroid tissue can sometimes become malignant.</a:t>
            </a:r>
          </a:p>
          <a:p>
            <a:pPr lvl="1"/>
            <a:r>
              <a:rPr lang="en-US" sz="2000" dirty="0"/>
              <a:t>Sometimes a carcinoid tumor can </a:t>
            </a:r>
            <a:r>
              <a:rPr lang="en-US" sz="2000" dirty="0" smtClean="0"/>
              <a:t>arise from it.</a:t>
            </a:r>
            <a:endParaRPr lang="en-US" sz="2000" dirty="0"/>
          </a:p>
          <a:p>
            <a:endParaRPr lang="en-US" dirty="0"/>
          </a:p>
        </p:txBody>
      </p:sp>
      <p:sp>
        <p:nvSpPr>
          <p:cNvPr id="4" name="Title 3"/>
          <p:cNvSpPr>
            <a:spLocks noGrp="1"/>
          </p:cNvSpPr>
          <p:nvPr>
            <p:ph type="title"/>
          </p:nvPr>
        </p:nvSpPr>
        <p:spPr/>
        <p:txBody>
          <a:bodyPr/>
          <a:lstStyle/>
          <a:p>
            <a:r>
              <a:rPr lang="en-US" dirty="0"/>
              <a:t>Germ Cell Tumors: </a:t>
            </a:r>
            <a:r>
              <a:rPr lang="en-US" dirty="0" err="1"/>
              <a:t>Teratoma</a:t>
            </a:r>
            <a:endParaRPr lang="en-US" dirty="0"/>
          </a:p>
        </p:txBody>
      </p:sp>
      <p:sp>
        <p:nvSpPr>
          <p:cNvPr id="15" name="Rectangle 14"/>
          <p:cNvSpPr/>
          <p:nvPr/>
        </p:nvSpPr>
        <p:spPr>
          <a:xfrm>
            <a:off x="4419600" y="6324600"/>
            <a:ext cx="4572000" cy="338554"/>
          </a:xfrm>
          <a:prstGeom prst="rect">
            <a:avLst/>
          </a:prstGeom>
        </p:spPr>
        <p:txBody>
          <a:bodyPr>
            <a:spAutoFit/>
          </a:bodyPr>
          <a:lstStyle/>
          <a:p>
            <a:r>
              <a:rPr lang="en-US" sz="800" dirty="0"/>
              <a:t>A Case of Bilateral Struma </a:t>
            </a:r>
            <a:r>
              <a:rPr lang="en-US" sz="800" dirty="0" err="1"/>
              <a:t>Ovarii</a:t>
            </a:r>
            <a:r>
              <a:rPr lang="en-US" sz="800" dirty="0"/>
              <a:t> Combined with Subclinical </a:t>
            </a:r>
            <a:r>
              <a:rPr lang="en-US" sz="800" dirty="0" smtClean="0"/>
              <a:t>Hyperthyroidism</a:t>
            </a:r>
          </a:p>
          <a:p>
            <a:r>
              <a:rPr lang="en-US" sz="800" dirty="0" err="1"/>
              <a:t>Endocrinol</a:t>
            </a:r>
            <a:r>
              <a:rPr lang="en-US" sz="800" dirty="0"/>
              <a:t> </a:t>
            </a:r>
            <a:r>
              <a:rPr lang="en-US" sz="800" dirty="0" err="1"/>
              <a:t>Metab</a:t>
            </a:r>
            <a:r>
              <a:rPr lang="en-US" sz="800" dirty="0"/>
              <a:t>. 2012 Mar;27(1):72-76. Korean</a:t>
            </a:r>
            <a:r>
              <a:rPr lang="en-US" sz="800" dirty="0" smtClean="0"/>
              <a:t>.</a:t>
            </a:r>
            <a:r>
              <a:rPr lang="en-US" sz="800" dirty="0"/>
              <a:t>  </a:t>
            </a:r>
            <a:r>
              <a:rPr lang="en-US" sz="800" dirty="0">
                <a:hlinkClick r:id="rId3"/>
              </a:rPr>
              <a:t>http://dx.doi.org/10.3803/EnM.2012.27.1.72</a:t>
            </a:r>
            <a:endParaRPr lang="en-US" sz="800" dirty="0"/>
          </a:p>
        </p:txBody>
      </p:sp>
    </p:spTree>
    <p:extLst>
      <p:ext uri="{BB962C8B-B14F-4D97-AF65-F5344CB8AC3E}">
        <p14:creationId xmlns:p14="http://schemas.microsoft.com/office/powerpoint/2010/main" val="1189279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4"/>
          </p:nvPr>
        </p:nvSpPr>
        <p:spPr>
          <a:xfrm>
            <a:off x="4514493" y="2815045"/>
            <a:ext cx="4800599" cy="3612165"/>
          </a:xfrm>
        </p:spPr>
        <p:txBody>
          <a:bodyPr>
            <a:normAutofit/>
          </a:bodyPr>
          <a:lstStyle/>
          <a:p>
            <a:r>
              <a:rPr lang="en-US" dirty="0" smtClean="0"/>
              <a:t>Also known as yolk sac tumor</a:t>
            </a:r>
          </a:p>
          <a:p>
            <a:r>
              <a:rPr lang="en-US" dirty="0" smtClean="0"/>
              <a:t>Under </a:t>
            </a:r>
            <a:r>
              <a:rPr lang="en-US" dirty="0"/>
              <a:t>30 years of age </a:t>
            </a:r>
          </a:p>
          <a:p>
            <a:r>
              <a:rPr lang="en-US" dirty="0"/>
              <a:t>can be pure or a component of a mixed germ cell tumor </a:t>
            </a:r>
          </a:p>
          <a:p>
            <a:r>
              <a:rPr lang="en-US" dirty="0" smtClean="0"/>
              <a:t>is </a:t>
            </a:r>
            <a:r>
              <a:rPr lang="en-US" dirty="0" err="1"/>
              <a:t>radioresistant</a:t>
            </a:r>
            <a:r>
              <a:rPr lang="en-US" dirty="0"/>
              <a:t> but responds </a:t>
            </a:r>
            <a:r>
              <a:rPr lang="en-US" dirty="0" smtClean="0"/>
              <a:t>well to </a:t>
            </a:r>
            <a:r>
              <a:rPr lang="en-US" dirty="0"/>
              <a:t>chemotherapy</a:t>
            </a:r>
          </a:p>
          <a:p>
            <a:pPr>
              <a:lnSpc>
                <a:spcPct val="80000"/>
              </a:lnSpc>
            </a:pPr>
            <a:r>
              <a:rPr lang="en-US" dirty="0"/>
              <a:t>the tumor is associated with elevated serum </a:t>
            </a:r>
            <a:r>
              <a:rPr lang="en-US" dirty="0" smtClean="0"/>
              <a:t>α</a:t>
            </a:r>
            <a:r>
              <a:rPr lang="en-US" dirty="0" err="1" smtClean="0"/>
              <a:t>lpha</a:t>
            </a:r>
            <a:r>
              <a:rPr lang="en-US" dirty="0" smtClean="0"/>
              <a:t>-fetoprotein </a:t>
            </a:r>
            <a:r>
              <a:rPr lang="en-US" dirty="0"/>
              <a:t>and </a:t>
            </a:r>
            <a:r>
              <a:rPr lang="en-US" dirty="0" smtClean="0"/>
              <a:t>αlpha-1-antitrypsin</a:t>
            </a:r>
            <a:r>
              <a:rPr lang="en-US" dirty="0"/>
              <a:t>.</a:t>
            </a:r>
          </a:p>
          <a:p>
            <a:pPr>
              <a:lnSpc>
                <a:spcPct val="80000"/>
              </a:lnSpc>
            </a:pPr>
            <a:r>
              <a:rPr lang="en-US" dirty="0"/>
              <a:t>Its characteristic histologic feature : Schiller-Duval bodies </a:t>
            </a:r>
          </a:p>
          <a:p>
            <a:pPr>
              <a:lnSpc>
                <a:spcPct val="80000"/>
              </a:lnSpc>
            </a:pPr>
            <a:r>
              <a:rPr lang="en-US" dirty="0" smtClean="0"/>
              <a:t>Positive for </a:t>
            </a:r>
            <a:r>
              <a:rPr lang="en-US" dirty="0" err="1" smtClean="0"/>
              <a:t>immunostain</a:t>
            </a:r>
            <a:r>
              <a:rPr lang="en-US" dirty="0" smtClean="0"/>
              <a:t> </a:t>
            </a:r>
            <a:r>
              <a:rPr lang="en-US" dirty="0"/>
              <a:t>for </a:t>
            </a:r>
            <a:r>
              <a:rPr lang="en-US" dirty="0" smtClean="0"/>
              <a:t>α</a:t>
            </a:r>
            <a:r>
              <a:rPr lang="en-US" dirty="0" err="1" smtClean="0"/>
              <a:t>lpha</a:t>
            </a:r>
            <a:r>
              <a:rPr lang="en-US" dirty="0" smtClean="0"/>
              <a:t>-fetoprotein </a:t>
            </a:r>
            <a:endParaRPr lang="en-US" dirty="0"/>
          </a:p>
          <a:p>
            <a:endParaRPr lang="en-US" dirty="0"/>
          </a:p>
        </p:txBody>
      </p:sp>
      <p:sp>
        <p:nvSpPr>
          <p:cNvPr id="4" name="Text Placeholder 3"/>
          <p:cNvSpPr>
            <a:spLocks noGrp="1"/>
          </p:cNvSpPr>
          <p:nvPr>
            <p:ph type="body" sz="quarter" idx="3"/>
          </p:nvPr>
        </p:nvSpPr>
        <p:spPr>
          <a:xfrm>
            <a:off x="4514492" y="1738024"/>
            <a:ext cx="4800600" cy="756635"/>
          </a:xfrm>
        </p:spPr>
        <p:txBody>
          <a:bodyPr/>
          <a:lstStyle/>
          <a:p>
            <a:r>
              <a:rPr lang="en-US" b="1" dirty="0" smtClean="0"/>
              <a:t>ENDODERMAL SINUS TUMOR </a:t>
            </a:r>
            <a:endParaRPr lang="en-US" b="1" dirty="0"/>
          </a:p>
        </p:txBody>
      </p:sp>
      <p:sp>
        <p:nvSpPr>
          <p:cNvPr id="59396" name="Rectangle 3"/>
          <p:cNvSpPr>
            <a:spLocks noGrp="1" noChangeArrowheads="1"/>
          </p:cNvSpPr>
          <p:nvPr>
            <p:ph sz="half" idx="2"/>
          </p:nvPr>
        </p:nvSpPr>
        <p:spPr>
          <a:xfrm>
            <a:off x="495675" y="2494659"/>
            <a:ext cx="3810000" cy="3955116"/>
          </a:xfrm>
        </p:spPr>
        <p:txBody>
          <a:bodyPr>
            <a:normAutofit/>
          </a:bodyPr>
          <a:lstStyle/>
          <a:p>
            <a:endParaRPr lang="en-US" dirty="0" smtClean="0"/>
          </a:p>
          <a:p>
            <a:r>
              <a:rPr lang="en-US" dirty="0" smtClean="0"/>
              <a:t>Uncommon </a:t>
            </a:r>
          </a:p>
          <a:p>
            <a:pPr eaLnBrk="1" hangingPunct="1"/>
            <a:r>
              <a:rPr lang="en-US" dirty="0" smtClean="0"/>
              <a:t>Between 10 to 30yrs of age</a:t>
            </a:r>
          </a:p>
          <a:p>
            <a:pPr eaLnBrk="1" hangingPunct="1"/>
            <a:r>
              <a:rPr lang="en-US" dirty="0" smtClean="0"/>
              <a:t>Unilateral and solid mass</a:t>
            </a:r>
            <a:endParaRPr lang="en-US" dirty="0"/>
          </a:p>
          <a:p>
            <a:pPr eaLnBrk="1" hangingPunct="1"/>
            <a:r>
              <a:rPr lang="en-US" dirty="0" smtClean="0"/>
              <a:t>Microscopically look exactly like its counterpart in testis (Seminoma) and brain (</a:t>
            </a:r>
            <a:r>
              <a:rPr lang="en-US" dirty="0" err="1" smtClean="0"/>
              <a:t>germinoma</a:t>
            </a:r>
            <a:r>
              <a:rPr lang="en-US" dirty="0" smtClean="0"/>
              <a:t>)</a:t>
            </a:r>
          </a:p>
          <a:p>
            <a:pPr eaLnBrk="1" hangingPunct="1"/>
            <a:r>
              <a:rPr lang="en-US" dirty="0" smtClean="0"/>
              <a:t>Malignant</a:t>
            </a:r>
            <a:endParaRPr lang="en-US" dirty="0" smtClean="0"/>
          </a:p>
          <a:p>
            <a:pPr eaLnBrk="1" hangingPunct="1"/>
            <a:r>
              <a:rPr lang="en-US" dirty="0" smtClean="0"/>
              <a:t>PLAP positive</a:t>
            </a:r>
          </a:p>
          <a:p>
            <a:r>
              <a:rPr lang="en-US" dirty="0"/>
              <a:t>H</a:t>
            </a:r>
            <a:r>
              <a:rPr lang="en-US" dirty="0" smtClean="0"/>
              <a:t>ighly </a:t>
            </a:r>
            <a:r>
              <a:rPr lang="en-US" dirty="0"/>
              <a:t>sensitive to radiation </a:t>
            </a:r>
            <a:r>
              <a:rPr lang="en-US" dirty="0" smtClean="0"/>
              <a:t>therapy</a:t>
            </a:r>
            <a:endParaRPr lang="en-US" dirty="0"/>
          </a:p>
          <a:p>
            <a:pPr eaLnBrk="1" hangingPunct="1"/>
            <a:endParaRPr lang="en-US" dirty="0" smtClean="0"/>
          </a:p>
        </p:txBody>
      </p:sp>
      <p:sp>
        <p:nvSpPr>
          <p:cNvPr id="3" name="Text Placeholder 2"/>
          <p:cNvSpPr>
            <a:spLocks noGrp="1"/>
          </p:cNvSpPr>
          <p:nvPr>
            <p:ph type="body" idx="1"/>
          </p:nvPr>
        </p:nvSpPr>
        <p:spPr>
          <a:xfrm>
            <a:off x="495675" y="1703650"/>
            <a:ext cx="3633502" cy="759290"/>
          </a:xfrm>
        </p:spPr>
        <p:txBody>
          <a:bodyPr/>
          <a:lstStyle/>
          <a:p>
            <a:r>
              <a:rPr lang="en-US" b="1" dirty="0" smtClean="0"/>
              <a:t>DYSGERMINOMA</a:t>
            </a:r>
            <a:endParaRPr lang="en-US" b="1" dirty="0"/>
          </a:p>
        </p:txBody>
      </p:sp>
      <p:sp>
        <p:nvSpPr>
          <p:cNvPr id="59395" name="Rectangle 2"/>
          <p:cNvSpPr>
            <a:spLocks noGrp="1" noChangeArrowheads="1"/>
          </p:cNvSpPr>
          <p:nvPr>
            <p:ph type="title"/>
          </p:nvPr>
        </p:nvSpPr>
        <p:spPr/>
        <p:txBody>
          <a:bodyPr>
            <a:normAutofit/>
          </a:bodyPr>
          <a:lstStyle/>
          <a:p>
            <a:pPr eaLnBrk="1" hangingPunct="1"/>
            <a:r>
              <a:rPr lang="en-US" dirty="0" smtClean="0"/>
              <a:t>Other Germ Cell Tumors:</a:t>
            </a:r>
          </a:p>
        </p:txBody>
      </p:sp>
      <p:sp>
        <p:nvSpPr>
          <p:cNvPr id="74754" name="Slide Number Placeholder 5"/>
          <p:cNvSpPr>
            <a:spLocks noGrp="1"/>
          </p:cNvSpPr>
          <p:nvPr>
            <p:ph type="sldNum" sz="quarter" idx="12"/>
          </p:nvPr>
        </p:nvSpPr>
        <p:spPr/>
        <p:txBody>
          <a:bodyPr/>
          <a:lstStyle/>
          <a:p>
            <a:pPr>
              <a:defRPr/>
            </a:pPr>
            <a:fld id="{64E6C010-94B1-4081-AC4B-2DA5D15AE479}" type="slidenum">
              <a:rPr lang="en-US">
                <a:latin typeface="Tahoma" pitchFamily="34" charset="0"/>
              </a:rPr>
              <a:pPr>
                <a:defRPr/>
              </a:pPr>
              <a:t>34</a:t>
            </a:fld>
            <a:endParaRPr lang="en-US">
              <a:latin typeface="Tahoma" pitchFamily="34" charset="0"/>
            </a:endParaRPr>
          </a:p>
        </p:txBody>
      </p:sp>
    </p:spTree>
    <p:extLst>
      <p:ext uri="{BB962C8B-B14F-4D97-AF65-F5344CB8AC3E}">
        <p14:creationId xmlns:p14="http://schemas.microsoft.com/office/powerpoint/2010/main" val="307390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4"/>
          </p:nvPr>
        </p:nvSpPr>
        <p:spPr>
          <a:xfrm>
            <a:off x="4651363" y="2465837"/>
            <a:ext cx="4503420" cy="3886201"/>
          </a:xfrm>
        </p:spPr>
        <p:txBody>
          <a:bodyPr>
            <a:normAutofit lnSpcReduction="10000"/>
          </a:bodyPr>
          <a:lstStyle/>
          <a:p>
            <a:r>
              <a:rPr lang="en-US" sz="1900" dirty="0" smtClean="0"/>
              <a:t>Rare, </a:t>
            </a:r>
            <a:r>
              <a:rPr lang="en-US" sz="1900" dirty="0"/>
              <a:t>aggressive, highly malignant, metastasizes widely through the bloodstream to the lungs, liver, bone </a:t>
            </a:r>
            <a:r>
              <a:rPr lang="en-US" sz="1900" dirty="0" err="1"/>
              <a:t>etc</a:t>
            </a:r>
            <a:endParaRPr lang="en-US" sz="1900" dirty="0"/>
          </a:p>
          <a:p>
            <a:r>
              <a:rPr lang="en-US" sz="1900" dirty="0" err="1"/>
              <a:t>Radioresistant</a:t>
            </a:r>
            <a:r>
              <a:rPr lang="en-US" sz="1900" dirty="0"/>
              <a:t> </a:t>
            </a:r>
            <a:r>
              <a:rPr lang="en-US" sz="1900" dirty="0" smtClean="0"/>
              <a:t>AND </a:t>
            </a:r>
            <a:r>
              <a:rPr lang="en-US" sz="1900" dirty="0" err="1" smtClean="0"/>
              <a:t>chemoresistant</a:t>
            </a:r>
            <a:endParaRPr lang="en-US" sz="1900" dirty="0"/>
          </a:p>
          <a:p>
            <a:r>
              <a:rPr lang="en-US" sz="1900" dirty="0"/>
              <a:t>Similar to </a:t>
            </a:r>
            <a:r>
              <a:rPr lang="en-US" sz="1900" dirty="0" smtClean="0"/>
              <a:t>that seen </a:t>
            </a:r>
            <a:r>
              <a:rPr lang="en-US" sz="1900" dirty="0"/>
              <a:t>in testis, usually occurs in combination with other GCTs (mixed GCT) </a:t>
            </a:r>
          </a:p>
          <a:p>
            <a:r>
              <a:rPr lang="en-US" sz="1900" dirty="0" smtClean="0"/>
              <a:t>elevated </a:t>
            </a:r>
            <a:r>
              <a:rPr lang="en-US" sz="1900" dirty="0"/>
              <a:t>serum </a:t>
            </a:r>
            <a:r>
              <a:rPr lang="en-US" sz="1900" dirty="0" err="1"/>
              <a:t>hCG</a:t>
            </a:r>
            <a:r>
              <a:rPr lang="en-US" sz="1900" dirty="0"/>
              <a:t> levels </a:t>
            </a:r>
          </a:p>
          <a:p>
            <a:r>
              <a:rPr lang="en-US" sz="1900" dirty="0"/>
              <a:t>unilateral, solid, hemorrhagic tumor, composed of malignant </a:t>
            </a:r>
            <a:r>
              <a:rPr lang="en-US" sz="1900" dirty="0" err="1"/>
              <a:t>cytotrophoblast</a:t>
            </a:r>
            <a:r>
              <a:rPr lang="en-US" sz="1900" dirty="0"/>
              <a:t> and </a:t>
            </a:r>
            <a:r>
              <a:rPr lang="en-US" sz="1900" dirty="0" err="1"/>
              <a:t>syncytiotrophoblast</a:t>
            </a:r>
            <a:r>
              <a:rPr lang="en-US" sz="1900" dirty="0"/>
              <a:t> </a:t>
            </a:r>
            <a:endParaRPr lang="en-US" sz="1900" dirty="0" smtClean="0"/>
          </a:p>
          <a:p>
            <a:r>
              <a:rPr lang="en-US" sz="1900" dirty="0" smtClean="0"/>
              <a:t>HCG </a:t>
            </a:r>
            <a:r>
              <a:rPr lang="en-US" sz="1900" dirty="0" err="1" smtClean="0"/>
              <a:t>immunostain</a:t>
            </a:r>
            <a:r>
              <a:rPr lang="en-US" sz="1900" dirty="0" smtClean="0"/>
              <a:t> positive</a:t>
            </a:r>
          </a:p>
          <a:p>
            <a:endParaRPr lang="en-US" sz="1900" dirty="0"/>
          </a:p>
          <a:p>
            <a:endParaRPr lang="en-US" dirty="0"/>
          </a:p>
        </p:txBody>
      </p:sp>
      <p:sp>
        <p:nvSpPr>
          <p:cNvPr id="3" name="Text Placeholder 2"/>
          <p:cNvSpPr>
            <a:spLocks noGrp="1"/>
          </p:cNvSpPr>
          <p:nvPr>
            <p:ph type="body" sz="quarter" idx="3"/>
          </p:nvPr>
        </p:nvSpPr>
        <p:spPr>
          <a:xfrm>
            <a:off x="4724400" y="1438083"/>
            <a:ext cx="3636979" cy="756635"/>
          </a:xfrm>
        </p:spPr>
        <p:txBody>
          <a:bodyPr/>
          <a:lstStyle/>
          <a:p>
            <a:r>
              <a:rPr lang="en-US" b="1" dirty="0" smtClean="0"/>
              <a:t>CHORIOCARCINOMA</a:t>
            </a:r>
            <a:endParaRPr lang="en-US" dirty="0"/>
          </a:p>
        </p:txBody>
      </p:sp>
      <p:sp>
        <p:nvSpPr>
          <p:cNvPr id="62468" name="Rectangle 3"/>
          <p:cNvSpPr>
            <a:spLocks noGrp="1" noChangeArrowheads="1"/>
          </p:cNvSpPr>
          <p:nvPr>
            <p:ph sz="half" idx="2"/>
          </p:nvPr>
        </p:nvSpPr>
        <p:spPr>
          <a:xfrm>
            <a:off x="457200" y="2510405"/>
            <a:ext cx="4046220" cy="2971800"/>
          </a:xfrm>
        </p:spPr>
        <p:txBody>
          <a:bodyPr>
            <a:noAutofit/>
          </a:bodyPr>
          <a:lstStyle/>
          <a:p>
            <a:r>
              <a:rPr lang="en-US" sz="1600" dirty="0" smtClean="0"/>
              <a:t>Rare, aggressive</a:t>
            </a:r>
            <a:r>
              <a:rPr lang="en-US" sz="1600" dirty="0"/>
              <a:t>, highly </a:t>
            </a:r>
            <a:r>
              <a:rPr lang="en-US" sz="1600" dirty="0" smtClean="0"/>
              <a:t>malignant, </a:t>
            </a:r>
            <a:r>
              <a:rPr lang="en-US" sz="1600" dirty="0" err="1"/>
              <a:t>radioresistant</a:t>
            </a:r>
            <a:r>
              <a:rPr lang="en-US" sz="1600" dirty="0"/>
              <a:t> but responds to </a:t>
            </a:r>
            <a:r>
              <a:rPr lang="en-US" sz="1600" dirty="0" smtClean="0"/>
              <a:t>chemotherapy</a:t>
            </a:r>
            <a:r>
              <a:rPr lang="en-US" sz="1600" dirty="0"/>
              <a:t>.</a:t>
            </a:r>
          </a:p>
          <a:p>
            <a:r>
              <a:rPr lang="en-US" sz="1600" dirty="0" smtClean="0"/>
              <a:t>Similar to </a:t>
            </a:r>
            <a:r>
              <a:rPr lang="en-US" sz="1600" dirty="0" smtClean="0"/>
              <a:t>that seen in </a:t>
            </a:r>
            <a:r>
              <a:rPr lang="en-US" sz="1600" dirty="0" smtClean="0"/>
              <a:t>testis, usually occurs in combination with other GCTs (mixed GCT) </a:t>
            </a:r>
          </a:p>
          <a:p>
            <a:pPr eaLnBrk="1" hangingPunct="1"/>
            <a:r>
              <a:rPr lang="en-US" sz="1600" dirty="0" smtClean="0"/>
              <a:t>2</a:t>
            </a:r>
            <a:r>
              <a:rPr lang="en-US" sz="1600" baseline="30000" dirty="0" smtClean="0"/>
              <a:t>nd</a:t>
            </a:r>
            <a:r>
              <a:rPr lang="en-US" sz="1600" dirty="0" smtClean="0"/>
              <a:t> and 3</a:t>
            </a:r>
            <a:r>
              <a:rPr lang="en-US" sz="1600" baseline="30000" dirty="0" smtClean="0"/>
              <a:t>rd</a:t>
            </a:r>
            <a:r>
              <a:rPr lang="en-US" sz="1600" dirty="0" smtClean="0"/>
              <a:t> decade (children and young adults) </a:t>
            </a:r>
          </a:p>
          <a:p>
            <a:pPr eaLnBrk="1" hangingPunct="1"/>
            <a:r>
              <a:rPr lang="en-US" sz="1600" dirty="0" smtClean="0"/>
              <a:t>Unilateral, </a:t>
            </a:r>
            <a:r>
              <a:rPr lang="en-US" sz="1600" dirty="0" smtClean="0"/>
              <a:t>solid, hemorrhagic </a:t>
            </a:r>
            <a:r>
              <a:rPr lang="en-US" sz="1600" dirty="0" smtClean="0"/>
              <a:t>and </a:t>
            </a:r>
            <a:r>
              <a:rPr lang="en-US" sz="1600" dirty="0" smtClean="0"/>
              <a:t>necrotic </a:t>
            </a:r>
            <a:endParaRPr lang="en-US" sz="1600" dirty="0" smtClean="0"/>
          </a:p>
          <a:p>
            <a:pPr eaLnBrk="1" hangingPunct="1"/>
            <a:r>
              <a:rPr lang="en-US" sz="1600" dirty="0" smtClean="0"/>
              <a:t>CD 30 </a:t>
            </a:r>
            <a:r>
              <a:rPr lang="en-US" sz="1600" dirty="0" err="1" smtClean="0"/>
              <a:t>immunostain</a:t>
            </a:r>
            <a:r>
              <a:rPr lang="en-US" sz="1600" dirty="0" smtClean="0"/>
              <a:t> positive. </a:t>
            </a:r>
          </a:p>
          <a:p>
            <a:endParaRPr lang="en-US" sz="1600" dirty="0" smtClean="0"/>
          </a:p>
          <a:p>
            <a:pPr eaLnBrk="1" hangingPunct="1"/>
            <a:endParaRPr lang="en-US" sz="1600" dirty="0" smtClean="0"/>
          </a:p>
        </p:txBody>
      </p:sp>
      <p:sp>
        <p:nvSpPr>
          <p:cNvPr id="2" name="Text Placeholder 1"/>
          <p:cNvSpPr>
            <a:spLocks noGrp="1"/>
          </p:cNvSpPr>
          <p:nvPr>
            <p:ph type="body" idx="1"/>
          </p:nvPr>
        </p:nvSpPr>
        <p:spPr>
          <a:xfrm>
            <a:off x="584423" y="1582220"/>
            <a:ext cx="3970020" cy="759290"/>
          </a:xfrm>
        </p:spPr>
        <p:txBody>
          <a:bodyPr/>
          <a:lstStyle/>
          <a:p>
            <a:r>
              <a:rPr lang="en-US" b="1" dirty="0"/>
              <a:t>EMBRYONAL </a:t>
            </a:r>
            <a:r>
              <a:rPr lang="en-US" b="1" dirty="0" smtClean="0"/>
              <a:t>CARCINOMA</a:t>
            </a:r>
            <a:endParaRPr lang="en-US" dirty="0"/>
          </a:p>
        </p:txBody>
      </p:sp>
      <p:sp>
        <p:nvSpPr>
          <p:cNvPr id="62467" name="Rectangle 2"/>
          <p:cNvSpPr>
            <a:spLocks noGrp="1" noChangeArrowheads="1"/>
          </p:cNvSpPr>
          <p:nvPr>
            <p:ph type="title"/>
          </p:nvPr>
        </p:nvSpPr>
        <p:spPr/>
        <p:txBody>
          <a:bodyPr/>
          <a:lstStyle/>
          <a:p>
            <a:r>
              <a:rPr lang="en-US" dirty="0"/>
              <a:t>Other Germ Cell Tumors:</a:t>
            </a:r>
            <a:endParaRPr lang="en-US" dirty="0" smtClean="0"/>
          </a:p>
        </p:txBody>
      </p:sp>
      <p:sp>
        <p:nvSpPr>
          <p:cNvPr id="76802" name="Slide Number Placeholder 5"/>
          <p:cNvSpPr>
            <a:spLocks noGrp="1"/>
          </p:cNvSpPr>
          <p:nvPr>
            <p:ph type="sldNum" sz="quarter" idx="12"/>
          </p:nvPr>
        </p:nvSpPr>
        <p:spPr/>
        <p:txBody>
          <a:bodyPr/>
          <a:lstStyle/>
          <a:p>
            <a:pPr>
              <a:defRPr/>
            </a:pPr>
            <a:fld id="{06677365-0324-4015-89F8-F835FDF8CDBE}" type="slidenum">
              <a:rPr lang="en-US">
                <a:latin typeface="Tahoma" pitchFamily="34" charset="0"/>
              </a:rPr>
              <a:pPr>
                <a:defRPr/>
              </a:pPr>
              <a:t>35</a:t>
            </a:fld>
            <a:endParaRPr lang="en-US">
              <a:latin typeface="Tahoma" pitchFamily="34" charset="0"/>
            </a:endParaRPr>
          </a:p>
        </p:txBody>
      </p:sp>
    </p:spTree>
    <p:extLst>
      <p:ext uri="{BB962C8B-B14F-4D97-AF65-F5344CB8AC3E}">
        <p14:creationId xmlns:p14="http://schemas.microsoft.com/office/powerpoint/2010/main" val="2255226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0" name="Rectangle 3"/>
          <p:cNvSpPr>
            <a:spLocks noGrp="1" noChangeArrowheads="1"/>
          </p:cNvSpPr>
          <p:nvPr>
            <p:ph idx="1"/>
          </p:nvPr>
        </p:nvSpPr>
        <p:spPr>
          <a:xfrm>
            <a:off x="381000" y="2209800"/>
            <a:ext cx="8518403" cy="4648200"/>
          </a:xfrm>
        </p:spPr>
        <p:txBody>
          <a:bodyPr>
            <a:normAutofit/>
          </a:bodyPr>
          <a:lstStyle/>
          <a:p>
            <a:pPr eaLnBrk="1" hangingPunct="1"/>
            <a:endParaRPr lang="en-US" dirty="0" smtClean="0"/>
          </a:p>
          <a:p>
            <a:pPr eaLnBrk="1" hangingPunct="1"/>
            <a:r>
              <a:rPr lang="en-US" dirty="0" smtClean="0"/>
              <a:t>Accounts for approximately 5% of ovarian tumors</a:t>
            </a:r>
          </a:p>
          <a:p>
            <a:pPr eaLnBrk="1" hangingPunct="1"/>
            <a:r>
              <a:rPr lang="en-US" dirty="0" smtClean="0"/>
              <a:t>Older ages, </a:t>
            </a:r>
            <a:r>
              <a:rPr lang="en-US" dirty="0" smtClean="0"/>
              <a:t>mostly </a:t>
            </a:r>
            <a:r>
              <a:rPr lang="en-US" dirty="0" smtClean="0"/>
              <a:t>Bilateral and sometimes very large</a:t>
            </a:r>
          </a:p>
          <a:p>
            <a:r>
              <a:rPr lang="en-US" dirty="0" smtClean="0"/>
              <a:t>Primary tumor can be from Gastro-intestinal tract (most common), Breast and lung.</a:t>
            </a:r>
            <a:endParaRPr lang="en-US" dirty="0"/>
          </a:p>
          <a:p>
            <a:r>
              <a:rPr lang="en-US" dirty="0" smtClean="0"/>
              <a:t>One </a:t>
            </a:r>
            <a:r>
              <a:rPr lang="en-US" dirty="0"/>
              <a:t>of the most classic forms of metastatic carcinoma involving the ovaries is the </a:t>
            </a:r>
            <a:r>
              <a:rPr lang="en-US" b="1" u="sng" dirty="0" err="1">
                <a:solidFill>
                  <a:schemeClr val="accent5">
                    <a:lumMod val="75000"/>
                  </a:schemeClr>
                </a:solidFill>
              </a:rPr>
              <a:t>Krukenberg</a:t>
            </a:r>
            <a:r>
              <a:rPr lang="en-US" b="1" u="sng" dirty="0">
                <a:solidFill>
                  <a:schemeClr val="accent5">
                    <a:lumMod val="75000"/>
                  </a:schemeClr>
                </a:solidFill>
              </a:rPr>
              <a:t> tumor</a:t>
            </a:r>
            <a:r>
              <a:rPr lang="en-US" dirty="0">
                <a:solidFill>
                  <a:schemeClr val="accent5">
                    <a:lumMod val="75000"/>
                  </a:schemeClr>
                </a:solidFill>
              </a:rPr>
              <a:t>. </a:t>
            </a:r>
            <a:r>
              <a:rPr lang="en-US" dirty="0"/>
              <a:t>This tumor is a metastatic carcinoma composed of signet ring cells </a:t>
            </a:r>
            <a:r>
              <a:rPr lang="en-US" dirty="0" smtClean="0"/>
              <a:t>in </a:t>
            </a:r>
            <a:r>
              <a:rPr lang="en-US" dirty="0"/>
              <a:t>a </a:t>
            </a:r>
            <a:r>
              <a:rPr lang="en-US" dirty="0" smtClean="0"/>
              <a:t>fibrous background. </a:t>
            </a:r>
            <a:r>
              <a:rPr lang="en-US" dirty="0"/>
              <a:t>The most common sites of </a:t>
            </a:r>
            <a:r>
              <a:rPr lang="en-US" dirty="0" smtClean="0"/>
              <a:t>origin is the GIT (stomach</a:t>
            </a:r>
            <a:r>
              <a:rPr lang="en-US" dirty="0"/>
              <a:t>, colon and </a:t>
            </a:r>
            <a:r>
              <a:rPr lang="en-US" dirty="0" smtClean="0"/>
              <a:t>appendix).</a:t>
            </a:r>
            <a:endParaRPr lang="en-US" dirty="0"/>
          </a:p>
        </p:txBody>
      </p:sp>
      <p:sp>
        <p:nvSpPr>
          <p:cNvPr id="88067" name="Rectangle 2"/>
          <p:cNvSpPr>
            <a:spLocks noGrp="1" noChangeArrowheads="1"/>
          </p:cNvSpPr>
          <p:nvPr>
            <p:ph type="title"/>
          </p:nvPr>
        </p:nvSpPr>
        <p:spPr/>
        <p:txBody>
          <a:bodyPr rtlCol="0">
            <a:normAutofit/>
          </a:bodyPr>
          <a:lstStyle/>
          <a:p>
            <a:pPr eaLnBrk="1" fontAlgn="auto" hangingPunct="1">
              <a:spcAft>
                <a:spcPts val="0"/>
              </a:spcAft>
              <a:defRPr/>
            </a:pPr>
            <a:r>
              <a:rPr lang="en-US" dirty="0" smtClean="0"/>
              <a:t/>
            </a:r>
            <a:br>
              <a:rPr lang="en-US" dirty="0" smtClean="0"/>
            </a:br>
            <a:r>
              <a:rPr lang="en-US" dirty="0" smtClean="0"/>
              <a:t>Metastatic </a:t>
            </a:r>
            <a:r>
              <a:rPr lang="en-US" dirty="0"/>
              <a:t>c</a:t>
            </a:r>
            <a:r>
              <a:rPr lang="en-US" dirty="0" smtClean="0"/>
              <a:t>arcinoma in ovary</a:t>
            </a:r>
          </a:p>
        </p:txBody>
      </p:sp>
      <p:sp>
        <p:nvSpPr>
          <p:cNvPr id="88066" name="Slide Number Placeholder 5"/>
          <p:cNvSpPr>
            <a:spLocks noGrp="1"/>
          </p:cNvSpPr>
          <p:nvPr>
            <p:ph type="sldNum" sz="quarter" idx="4"/>
          </p:nvPr>
        </p:nvSpPr>
        <p:spPr/>
        <p:txBody>
          <a:bodyPr/>
          <a:lstStyle/>
          <a:p>
            <a:pPr>
              <a:defRPr/>
            </a:pPr>
            <a:fld id="{33BEA600-07FF-4DA4-A1B3-71B0B1D75EA0}" type="slidenum">
              <a:rPr lang="en-US">
                <a:latin typeface="Tahoma" pitchFamily="34" charset="0"/>
              </a:rPr>
              <a:pPr>
                <a:defRPr/>
              </a:pPr>
              <a:t>36</a:t>
            </a:fld>
            <a:endParaRPr lang="en-US">
              <a:latin typeface="Tahoma"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elephant with flower"/>
          <p:cNvPicPr>
            <a:picLocks noChangeAspect="1" noChangeArrowheads="1"/>
          </p:cNvPicPr>
          <p:nvPr/>
        </p:nvPicPr>
        <p:blipFill>
          <a:blip r:embed="rId2"/>
          <a:srcRect/>
          <a:stretch>
            <a:fillRect/>
          </a:stretch>
        </p:blipFill>
        <p:spPr bwMode="auto">
          <a:xfrm>
            <a:off x="1752600" y="0"/>
            <a:ext cx="5638800" cy="6858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3"/>
          <p:cNvSpPr>
            <a:spLocks noGrp="1" noChangeArrowheads="1"/>
          </p:cNvSpPr>
          <p:nvPr>
            <p:ph sz="half" idx="1"/>
          </p:nvPr>
        </p:nvSpPr>
        <p:spPr>
          <a:xfrm>
            <a:off x="628650" y="1690690"/>
            <a:ext cx="8362949" cy="5167310"/>
          </a:xfrm>
        </p:spPr>
        <p:txBody>
          <a:bodyPr>
            <a:normAutofit/>
          </a:bodyPr>
          <a:lstStyle/>
          <a:p>
            <a:pPr marL="0" indent="0">
              <a:buNone/>
            </a:pPr>
            <a:r>
              <a:rPr lang="en-US" sz="1800" dirty="0" smtClean="0"/>
              <a:t>Non Neoplastic Cyst are more common than the neoplastic ones. They usually cause no problems. Rarely a non neoplastic cyst </a:t>
            </a:r>
            <a:r>
              <a:rPr lang="en-US" sz="1800" dirty="0"/>
              <a:t>can rupture and </a:t>
            </a:r>
            <a:r>
              <a:rPr lang="en-US" sz="1800" dirty="0" smtClean="0"/>
              <a:t>cause acute pain and  </a:t>
            </a:r>
            <a:r>
              <a:rPr lang="en-US" sz="1800" dirty="0" err="1"/>
              <a:t>intrabdominal</a:t>
            </a:r>
            <a:r>
              <a:rPr lang="en-US" sz="1800" dirty="0"/>
              <a:t> </a:t>
            </a:r>
            <a:r>
              <a:rPr lang="en-US" sz="1800" dirty="0" smtClean="0"/>
              <a:t>hemorrhage. Common </a:t>
            </a:r>
          </a:p>
          <a:p>
            <a:pPr marL="0" indent="0">
              <a:buNone/>
            </a:pPr>
            <a:r>
              <a:rPr lang="en-US" sz="1800" dirty="0" smtClean="0"/>
              <a:t>non-neoplastic cysts are as follows:</a:t>
            </a:r>
            <a:endParaRPr lang="en-US" sz="1800" dirty="0"/>
          </a:p>
          <a:p>
            <a:r>
              <a:rPr lang="en-US" sz="1800" b="1" dirty="0" err="1" smtClean="0"/>
              <a:t>Follicullar</a:t>
            </a:r>
            <a:r>
              <a:rPr lang="en-US" sz="1800" b="1" dirty="0" smtClean="0"/>
              <a:t> cyst</a:t>
            </a:r>
            <a:endParaRPr lang="en-US" sz="1800" b="1" dirty="0"/>
          </a:p>
          <a:p>
            <a:r>
              <a:rPr lang="en-US" sz="1800" b="1" dirty="0" smtClean="0"/>
              <a:t>Corpus </a:t>
            </a:r>
            <a:r>
              <a:rPr lang="en-US" sz="1800" b="1" dirty="0" err="1"/>
              <a:t>luteum</a:t>
            </a:r>
            <a:r>
              <a:rPr lang="en-US" sz="1800" b="1" dirty="0"/>
              <a:t> </a:t>
            </a:r>
            <a:r>
              <a:rPr lang="en-US" sz="1800" b="1" dirty="0" smtClean="0"/>
              <a:t>cyst</a:t>
            </a:r>
          </a:p>
          <a:p>
            <a:r>
              <a:rPr lang="en-US" sz="1800" b="1" dirty="0"/>
              <a:t>Theca lutein cyst/ </a:t>
            </a:r>
            <a:r>
              <a:rPr lang="en-US" sz="1800" b="1" dirty="0" err="1"/>
              <a:t>hyperreactio</a:t>
            </a:r>
            <a:r>
              <a:rPr lang="en-US" sz="1800" b="1" dirty="0"/>
              <a:t> </a:t>
            </a:r>
            <a:r>
              <a:rPr lang="en-US" sz="1800" b="1" dirty="0" err="1" smtClean="0"/>
              <a:t>luteinalis</a:t>
            </a:r>
            <a:endParaRPr lang="en-US" sz="1800" b="1" dirty="0" smtClean="0"/>
          </a:p>
          <a:p>
            <a:r>
              <a:rPr lang="en-US" sz="1800" b="1" dirty="0"/>
              <a:t>Chocolate cyst /</a:t>
            </a:r>
            <a:r>
              <a:rPr lang="en-US" sz="1800" b="1" dirty="0" err="1"/>
              <a:t>Endometriotic</a:t>
            </a:r>
            <a:r>
              <a:rPr lang="en-US" sz="1800" b="1" dirty="0"/>
              <a:t> cyst</a:t>
            </a:r>
          </a:p>
          <a:p>
            <a:pPr marL="0" indent="0">
              <a:buNone/>
            </a:pPr>
            <a:endParaRPr lang="en-US" sz="2400" b="1" dirty="0"/>
          </a:p>
          <a:p>
            <a:pPr marL="0" indent="0">
              <a:buNone/>
            </a:pPr>
            <a:endParaRPr lang="en-US" sz="2200" b="1" dirty="0"/>
          </a:p>
          <a:p>
            <a:pPr marL="0" indent="0">
              <a:buNone/>
            </a:pPr>
            <a:endParaRPr lang="en-US" sz="2800" dirty="0"/>
          </a:p>
          <a:p>
            <a:pPr eaLnBrk="1" hangingPunct="1"/>
            <a:endParaRPr lang="en-US" sz="2800" dirty="0" smtClean="0"/>
          </a:p>
          <a:p>
            <a:pPr eaLnBrk="1" hangingPunct="1">
              <a:buFont typeface="Wingdings" pitchFamily="2" charset="2"/>
              <a:buNone/>
            </a:pPr>
            <a:endParaRPr lang="en-US" sz="2800" dirty="0" smtClean="0"/>
          </a:p>
        </p:txBody>
      </p:sp>
      <p:sp>
        <p:nvSpPr>
          <p:cNvPr id="8195" name="Rectangle 2"/>
          <p:cNvSpPr>
            <a:spLocks noGrp="1" noChangeArrowheads="1"/>
          </p:cNvSpPr>
          <p:nvPr>
            <p:ph type="title"/>
          </p:nvPr>
        </p:nvSpPr>
        <p:spPr/>
        <p:txBody>
          <a:bodyPr rtlCol="0">
            <a:normAutofit/>
          </a:bodyPr>
          <a:lstStyle/>
          <a:p>
            <a:pPr eaLnBrk="1" fontAlgn="auto" hangingPunct="1">
              <a:spcAft>
                <a:spcPts val="0"/>
              </a:spcAft>
              <a:defRPr/>
            </a:pPr>
            <a:r>
              <a:rPr lang="en-US" dirty="0" smtClean="0"/>
              <a:t>Non-Neoplastic Cysts of ovary</a:t>
            </a:r>
          </a:p>
        </p:txBody>
      </p:sp>
      <p:sp>
        <p:nvSpPr>
          <p:cNvPr id="8194" name="Slide Number Placeholder 5"/>
          <p:cNvSpPr>
            <a:spLocks noGrp="1"/>
          </p:cNvSpPr>
          <p:nvPr>
            <p:ph type="sldNum" sz="quarter" idx="4"/>
          </p:nvPr>
        </p:nvSpPr>
        <p:spPr/>
        <p:txBody>
          <a:bodyPr/>
          <a:lstStyle/>
          <a:p>
            <a:pPr>
              <a:defRPr/>
            </a:pPr>
            <a:fld id="{D012E497-CC36-4DFC-9085-C804495E9021}" type="slidenum">
              <a:rPr lang="en-US">
                <a:latin typeface="Tahoma" pitchFamily="34" charset="0"/>
              </a:rPr>
              <a:pPr>
                <a:defRPr/>
              </a:pPr>
              <a:t>4</a:t>
            </a:fld>
            <a:endParaRPr lang="en-US">
              <a:latin typeface="Tahoma" pitchFamily="34" charset="0"/>
            </a:endParaRPr>
          </a:p>
        </p:txBody>
      </p:sp>
      <p:pic>
        <p:nvPicPr>
          <p:cNvPr id="4" name="Picture 3"/>
          <p:cNvPicPr>
            <a:picLocks noChangeAspect="1"/>
          </p:cNvPicPr>
          <p:nvPr/>
        </p:nvPicPr>
        <p:blipFill>
          <a:blip r:embed="rId3"/>
          <a:stretch>
            <a:fillRect/>
          </a:stretch>
        </p:blipFill>
        <p:spPr>
          <a:xfrm>
            <a:off x="5562599" y="3868330"/>
            <a:ext cx="3581401" cy="2656206"/>
          </a:xfrm>
          <a:prstGeom prst="rect">
            <a:avLst/>
          </a:prstGeom>
        </p:spPr>
      </p:pic>
      <p:sp>
        <p:nvSpPr>
          <p:cNvPr id="5" name="Rectangle 4"/>
          <p:cNvSpPr/>
          <p:nvPr/>
        </p:nvSpPr>
        <p:spPr>
          <a:xfrm>
            <a:off x="6183924" y="6591262"/>
            <a:ext cx="4572000" cy="246221"/>
          </a:xfrm>
          <a:prstGeom prst="rect">
            <a:avLst/>
          </a:prstGeom>
        </p:spPr>
        <p:txBody>
          <a:bodyPr>
            <a:spAutoFit/>
          </a:bodyPr>
          <a:lstStyle/>
          <a:p>
            <a:r>
              <a:rPr lang="en-US" sz="1000" dirty="0"/>
              <a:t>http://</a:t>
            </a:r>
            <a:r>
              <a:rPr lang="en-US" sz="1000" dirty="0" smtClean="0"/>
              <a:t>o.quizlet.com</a:t>
            </a:r>
            <a:endParaRPr lang="en-US" sz="1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2"/>
          </p:nvPr>
        </p:nvPicPr>
        <p:blipFill rotWithShape="1">
          <a:blip r:embed="rId3"/>
          <a:srcRect r="17183"/>
          <a:stretch/>
        </p:blipFill>
        <p:spPr>
          <a:xfrm>
            <a:off x="5838645" y="3721674"/>
            <a:ext cx="3305355" cy="2436647"/>
          </a:xfrm>
          <a:prstGeom prst="rect">
            <a:avLst/>
          </a:prstGeom>
        </p:spPr>
      </p:pic>
      <p:sp>
        <p:nvSpPr>
          <p:cNvPr id="11267" name="Content Placeholder 2"/>
          <p:cNvSpPr>
            <a:spLocks noGrp="1"/>
          </p:cNvSpPr>
          <p:nvPr>
            <p:ph sz="half" idx="1"/>
          </p:nvPr>
        </p:nvSpPr>
        <p:spPr>
          <a:xfrm>
            <a:off x="457200" y="1066800"/>
            <a:ext cx="5450850" cy="5791200"/>
          </a:xfrm>
        </p:spPr>
        <p:txBody>
          <a:bodyPr>
            <a:normAutofit lnSpcReduction="10000"/>
          </a:bodyPr>
          <a:lstStyle/>
          <a:p>
            <a:pPr marL="0" indent="0">
              <a:buNone/>
            </a:pPr>
            <a:r>
              <a:rPr lang="en-US" sz="2000" b="1" dirty="0" err="1"/>
              <a:t>Follicullar</a:t>
            </a:r>
            <a:r>
              <a:rPr lang="en-US" sz="2000" b="1" dirty="0"/>
              <a:t> cyst</a:t>
            </a:r>
          </a:p>
          <a:p>
            <a:r>
              <a:rPr lang="en-US" sz="2000" dirty="0"/>
              <a:t>A</a:t>
            </a:r>
            <a:r>
              <a:rPr lang="en-US" sz="2000" dirty="0" smtClean="0"/>
              <a:t>rise </a:t>
            </a:r>
            <a:r>
              <a:rPr lang="en-US" sz="2000" dirty="0"/>
              <a:t>from the ovarian follicles and are due to distension of </a:t>
            </a:r>
            <a:r>
              <a:rPr lang="en-US" sz="2000" dirty="0" smtClean="0"/>
              <a:t>un-ruptured </a:t>
            </a:r>
            <a:r>
              <a:rPr lang="en-US" sz="2000" dirty="0" err="1" smtClean="0"/>
              <a:t>Graafian</a:t>
            </a:r>
            <a:r>
              <a:rPr lang="en-US" sz="2000" dirty="0" smtClean="0"/>
              <a:t> </a:t>
            </a:r>
            <a:r>
              <a:rPr lang="en-US" sz="2000" dirty="0"/>
              <a:t>follicle.</a:t>
            </a:r>
          </a:p>
          <a:p>
            <a:pPr marL="0" indent="0">
              <a:buNone/>
            </a:pPr>
            <a:r>
              <a:rPr lang="en-US" sz="2000" b="1" dirty="0" smtClean="0"/>
              <a:t>Corpus </a:t>
            </a:r>
            <a:r>
              <a:rPr lang="en-US" sz="2000" b="1" dirty="0" err="1"/>
              <a:t>luteum</a:t>
            </a:r>
            <a:r>
              <a:rPr lang="en-US" sz="2000" b="1" dirty="0"/>
              <a:t> cyst</a:t>
            </a:r>
          </a:p>
          <a:p>
            <a:r>
              <a:rPr lang="en-US" sz="2000" dirty="0" smtClean="0"/>
              <a:t>Results </a:t>
            </a:r>
            <a:r>
              <a:rPr lang="en-US" sz="2000" dirty="0"/>
              <a:t>from hemorrhage into a persistent mature </a:t>
            </a:r>
            <a:r>
              <a:rPr lang="en-US" sz="2000" dirty="0" smtClean="0"/>
              <a:t>corpus </a:t>
            </a:r>
            <a:r>
              <a:rPr lang="en-US" sz="2000" dirty="0" err="1"/>
              <a:t>luteum</a:t>
            </a:r>
            <a:r>
              <a:rPr lang="en-US" sz="2000" dirty="0"/>
              <a:t>. </a:t>
            </a:r>
          </a:p>
          <a:p>
            <a:pPr marL="0" indent="0">
              <a:buNone/>
            </a:pPr>
            <a:r>
              <a:rPr lang="en-US" sz="2000" b="1" dirty="0" smtClean="0"/>
              <a:t>Theca </a:t>
            </a:r>
            <a:r>
              <a:rPr lang="en-US" sz="2000" b="1" dirty="0"/>
              <a:t>lutein cyst/ </a:t>
            </a:r>
            <a:r>
              <a:rPr lang="en-US" sz="2000" b="1" dirty="0" err="1"/>
              <a:t>hyperreactio</a:t>
            </a:r>
            <a:r>
              <a:rPr lang="en-US" sz="2000" b="1" dirty="0"/>
              <a:t> </a:t>
            </a:r>
            <a:r>
              <a:rPr lang="en-US" sz="2000" b="1" dirty="0" err="1"/>
              <a:t>luteinalis</a:t>
            </a:r>
            <a:endParaRPr lang="en-US" sz="2000" b="1" dirty="0" smtClean="0"/>
          </a:p>
          <a:p>
            <a:pPr>
              <a:buFont typeface="Wingdings" panose="05000000000000000000" pitchFamily="2" charset="2"/>
              <a:buChar char="Ø"/>
              <a:defRPr/>
            </a:pPr>
            <a:r>
              <a:rPr lang="en-US" sz="2000" dirty="0"/>
              <a:t>Are thin walled </a:t>
            </a:r>
            <a:r>
              <a:rPr lang="en-US" sz="2000" dirty="0" smtClean="0"/>
              <a:t>cysts </a:t>
            </a:r>
            <a:r>
              <a:rPr lang="en-US" sz="2000" dirty="0"/>
              <a:t>lined by luteinized theca </a:t>
            </a:r>
            <a:r>
              <a:rPr lang="en-US" sz="2000" dirty="0" smtClean="0"/>
              <a:t>cells. They are </a:t>
            </a:r>
            <a:r>
              <a:rPr lang="en-US" sz="2000" dirty="0"/>
              <a:t>associated with high levels of circulating gonadotropins </a:t>
            </a:r>
            <a:r>
              <a:rPr lang="en-US" sz="2000" dirty="0" smtClean="0"/>
              <a:t>(e.g. pregnancy</a:t>
            </a:r>
            <a:r>
              <a:rPr lang="en-US" sz="2000" dirty="0"/>
              <a:t>, </a:t>
            </a:r>
            <a:r>
              <a:rPr lang="en-US" sz="2000" dirty="0" err="1"/>
              <a:t>hydatidiform</a:t>
            </a:r>
            <a:r>
              <a:rPr lang="en-US" sz="2000" dirty="0"/>
              <a:t> mole, </a:t>
            </a:r>
            <a:r>
              <a:rPr lang="en-US" sz="2000" dirty="0" err="1"/>
              <a:t>etc</a:t>
            </a:r>
            <a:r>
              <a:rPr lang="en-US" sz="2000" dirty="0" smtClean="0"/>
              <a:t>).</a:t>
            </a:r>
          </a:p>
          <a:p>
            <a:pPr marL="0" indent="0">
              <a:buNone/>
              <a:defRPr/>
            </a:pPr>
            <a:r>
              <a:rPr lang="en-US" sz="2000" b="1" dirty="0" smtClean="0"/>
              <a:t>Chocolate cyst /</a:t>
            </a:r>
            <a:r>
              <a:rPr lang="en-US" sz="2000" b="1" dirty="0" err="1" smtClean="0"/>
              <a:t>Endometriotic</a:t>
            </a:r>
            <a:r>
              <a:rPr lang="en-US" sz="2000" b="1" dirty="0" smtClean="0"/>
              <a:t> cyst</a:t>
            </a:r>
          </a:p>
          <a:p>
            <a:pPr>
              <a:buFont typeface="Wingdings" panose="05000000000000000000" pitchFamily="2" charset="2"/>
              <a:buChar char="Ø"/>
              <a:defRPr/>
            </a:pPr>
            <a:r>
              <a:rPr lang="en-US" sz="2000" dirty="0"/>
              <a:t>The ovary is the most frequent site of endometriosis. </a:t>
            </a:r>
            <a:r>
              <a:rPr lang="en-US" sz="2000" dirty="0" smtClean="0"/>
              <a:t>And chocolate </a:t>
            </a:r>
            <a:r>
              <a:rPr lang="en-US" sz="2000" dirty="0"/>
              <a:t>cyst is a blood </a:t>
            </a:r>
            <a:r>
              <a:rPr lang="en-US" sz="2000" dirty="0" smtClean="0"/>
              <a:t>filled cyst of the ovary. It is due to endometriosis in the ovary </a:t>
            </a:r>
            <a:r>
              <a:rPr lang="en-US" sz="2000" dirty="0"/>
              <a:t>with hemorrhage. </a:t>
            </a:r>
            <a:endParaRPr lang="en-US" dirty="0"/>
          </a:p>
          <a:p>
            <a:pPr>
              <a:buFont typeface="Wingdings" panose="05000000000000000000" pitchFamily="2" charset="2"/>
              <a:buChar char="Ø"/>
              <a:defRPr/>
            </a:pPr>
            <a:endParaRPr lang="en-US" dirty="0"/>
          </a:p>
          <a:p>
            <a:pPr eaLnBrk="1" hangingPunct="1">
              <a:buFont typeface="Wingdings" panose="05000000000000000000" pitchFamily="2" charset="2"/>
              <a:buChar char="Ø"/>
            </a:pPr>
            <a:endParaRPr lang="en-US" dirty="0" smtClean="0"/>
          </a:p>
        </p:txBody>
      </p:sp>
      <p:sp>
        <p:nvSpPr>
          <p:cNvPr id="11266" name="Title 1"/>
          <p:cNvSpPr>
            <a:spLocks noGrp="1"/>
          </p:cNvSpPr>
          <p:nvPr>
            <p:ph type="title"/>
          </p:nvPr>
        </p:nvSpPr>
        <p:spPr>
          <a:xfrm>
            <a:off x="914400" y="118915"/>
            <a:ext cx="7886700" cy="871686"/>
          </a:xfrm>
        </p:spPr>
        <p:txBody>
          <a:bodyPr/>
          <a:lstStyle/>
          <a:p>
            <a:r>
              <a:rPr lang="en-US" dirty="0"/>
              <a:t>Non-Neoplastic Cysts of ovary</a:t>
            </a:r>
            <a:endParaRPr lang="en-US" dirty="0" smtClean="0"/>
          </a:p>
        </p:txBody>
      </p:sp>
      <p:sp>
        <p:nvSpPr>
          <p:cNvPr id="11268" name="Slide Number Placeholder 3"/>
          <p:cNvSpPr>
            <a:spLocks noGrp="1"/>
          </p:cNvSpPr>
          <p:nvPr>
            <p:ph type="sldNum" sz="quarter" idx="4"/>
          </p:nvPr>
        </p:nvSpPr>
        <p:spPr/>
        <p:txBody>
          <a:bodyPr/>
          <a:lstStyle/>
          <a:p>
            <a:pPr>
              <a:defRPr/>
            </a:pPr>
            <a:fld id="{47DF1102-BF0A-4E09-9103-B0EEEC16E979}" type="slidenum">
              <a:rPr lang="en-US">
                <a:latin typeface="Tahoma" pitchFamily="34" charset="0"/>
              </a:rPr>
              <a:pPr>
                <a:defRPr/>
              </a:pPr>
              <a:t>5</a:t>
            </a:fld>
            <a:endParaRPr lang="en-US">
              <a:latin typeface="Tahoma" pitchFamily="34" charset="0"/>
            </a:endParaRPr>
          </a:p>
        </p:txBody>
      </p:sp>
      <p:sp>
        <p:nvSpPr>
          <p:cNvPr id="4" name="Rectangle 3"/>
          <p:cNvSpPr/>
          <p:nvPr/>
        </p:nvSpPr>
        <p:spPr>
          <a:xfrm>
            <a:off x="6268173" y="6193125"/>
            <a:ext cx="2249334" cy="369332"/>
          </a:xfrm>
          <a:prstGeom prst="rect">
            <a:avLst/>
          </a:prstGeom>
        </p:spPr>
        <p:txBody>
          <a:bodyPr wrap="none">
            <a:spAutoFit/>
          </a:bodyPr>
          <a:lstStyle/>
          <a:p>
            <a:r>
              <a:rPr lang="en-US" dirty="0" err="1">
                <a:latin typeface="Century Gothic" panose="020B0502020202020204"/>
              </a:rPr>
              <a:t>Endometriotic</a:t>
            </a:r>
            <a:r>
              <a:rPr lang="en-US" dirty="0">
                <a:latin typeface="Century Gothic" panose="020B0502020202020204"/>
              </a:rPr>
              <a:t> </a:t>
            </a:r>
            <a:r>
              <a:rPr lang="en-US" dirty="0" smtClean="0">
                <a:latin typeface="Century Gothic" panose="020B0502020202020204"/>
              </a:rPr>
              <a:t>cyst</a:t>
            </a:r>
            <a:endParaRPr lang="en-US" dirty="0"/>
          </a:p>
        </p:txBody>
      </p:sp>
      <p:sp>
        <p:nvSpPr>
          <p:cNvPr id="6" name="Rectangle 5"/>
          <p:cNvSpPr/>
          <p:nvPr/>
        </p:nvSpPr>
        <p:spPr>
          <a:xfrm>
            <a:off x="5638800" y="6614344"/>
            <a:ext cx="4572000" cy="215444"/>
          </a:xfrm>
          <a:prstGeom prst="rect">
            <a:avLst/>
          </a:prstGeom>
        </p:spPr>
        <p:txBody>
          <a:bodyPr>
            <a:spAutoFit/>
          </a:bodyPr>
          <a:lstStyle/>
          <a:p>
            <a:r>
              <a:rPr lang="en-US" sz="800" dirty="0"/>
              <a:t>http://www.humpath.com/IMG/jpg_ovarian_endometriotic_cyst_07_2a.jpg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3"/>
          <p:cNvSpPr>
            <a:spLocks noGrp="1" noChangeArrowheads="1"/>
          </p:cNvSpPr>
          <p:nvPr>
            <p:ph idx="1"/>
          </p:nvPr>
        </p:nvSpPr>
        <p:spPr>
          <a:xfrm>
            <a:off x="685800" y="2209800"/>
            <a:ext cx="8077200" cy="4368800"/>
          </a:xfrm>
        </p:spPr>
        <p:txBody>
          <a:bodyPr rtlCol="0">
            <a:normAutofit/>
          </a:bodyPr>
          <a:lstStyle/>
          <a:p>
            <a:pPr eaLnBrk="1" fontAlgn="auto" hangingPunct="1">
              <a:spcAft>
                <a:spcPts val="0"/>
              </a:spcAft>
              <a:buFont typeface="Arial" pitchFamily="34" charset="0"/>
              <a:buChar char="•"/>
              <a:defRPr/>
            </a:pPr>
            <a:r>
              <a:rPr lang="en-US" dirty="0" smtClean="0"/>
              <a:t>One of the leading cause of cancer death in women</a:t>
            </a:r>
          </a:p>
          <a:p>
            <a:pPr eaLnBrk="1" fontAlgn="auto" hangingPunct="1">
              <a:spcAft>
                <a:spcPts val="0"/>
              </a:spcAft>
              <a:buFont typeface="Arial" pitchFamily="34" charset="0"/>
              <a:buChar char="•"/>
              <a:defRPr/>
            </a:pPr>
            <a:r>
              <a:rPr lang="en-US" dirty="0" smtClean="0"/>
              <a:t>Ovarian cancers grow silently and go undetected in the early stage when it is still curable. Most of the patients already have metastasis at the time of diagnosis.</a:t>
            </a:r>
          </a:p>
          <a:p>
            <a:pPr>
              <a:buFont typeface="Arial" pitchFamily="34" charset="0"/>
              <a:buChar char="•"/>
              <a:defRPr/>
            </a:pPr>
            <a:r>
              <a:rPr lang="en-US" dirty="0" smtClean="0"/>
              <a:t>The WHO Histological Classification </a:t>
            </a:r>
            <a:r>
              <a:rPr lang="en-US" dirty="0"/>
              <a:t>for ovarian tumors </a:t>
            </a:r>
            <a:r>
              <a:rPr lang="en-US" dirty="0" smtClean="0"/>
              <a:t>divides </a:t>
            </a:r>
            <a:r>
              <a:rPr lang="en-US" dirty="0"/>
              <a:t>ovarian neoplasms </a:t>
            </a:r>
            <a:r>
              <a:rPr lang="en-US" dirty="0" smtClean="0"/>
              <a:t>into </a:t>
            </a:r>
            <a:r>
              <a:rPr lang="en-US" b="1" dirty="0" smtClean="0"/>
              <a:t>primary and metastatic (secondary).</a:t>
            </a:r>
          </a:p>
        </p:txBody>
      </p:sp>
      <p:sp>
        <p:nvSpPr>
          <p:cNvPr id="18435" name="Rectangle 2"/>
          <p:cNvSpPr>
            <a:spLocks noGrp="1" noChangeArrowheads="1"/>
          </p:cNvSpPr>
          <p:nvPr>
            <p:ph type="title"/>
          </p:nvPr>
        </p:nvSpPr>
        <p:spPr/>
        <p:txBody>
          <a:bodyPr/>
          <a:lstStyle/>
          <a:p>
            <a:pPr eaLnBrk="1" hangingPunct="1"/>
            <a:r>
              <a:rPr lang="en-US" dirty="0" smtClean="0"/>
              <a:t>Ovarian Tumors</a:t>
            </a:r>
          </a:p>
        </p:txBody>
      </p:sp>
      <p:sp>
        <p:nvSpPr>
          <p:cNvPr id="25602" name="Slide Number Placeholder 5"/>
          <p:cNvSpPr>
            <a:spLocks noGrp="1"/>
          </p:cNvSpPr>
          <p:nvPr>
            <p:ph type="sldNum" sz="quarter" idx="4"/>
          </p:nvPr>
        </p:nvSpPr>
        <p:spPr/>
        <p:txBody>
          <a:bodyPr/>
          <a:lstStyle/>
          <a:p>
            <a:pPr>
              <a:defRPr/>
            </a:pPr>
            <a:fld id="{8332166B-E27D-4106-BDE8-530F85022883}" type="slidenum">
              <a:rPr lang="en-US">
                <a:latin typeface="Tahoma" pitchFamily="34" charset="0"/>
              </a:rPr>
              <a:pPr>
                <a:defRPr/>
              </a:pPr>
              <a:t>6</a:t>
            </a:fld>
            <a:endParaRPr lang="en-US" dirty="0">
              <a:latin typeface="Tahoma"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752600"/>
            <a:ext cx="8610600" cy="4495800"/>
          </a:xfrm>
        </p:spPr>
        <p:txBody>
          <a:bodyPr>
            <a:normAutofit fontScale="77500" lnSpcReduction="20000"/>
          </a:bodyPr>
          <a:lstStyle/>
          <a:p>
            <a:pPr>
              <a:buNone/>
              <a:defRPr/>
            </a:pPr>
            <a:r>
              <a:rPr lang="en-US" sz="2600" b="1" dirty="0" smtClean="0">
                <a:solidFill>
                  <a:schemeClr val="accent5">
                    <a:lumMod val="75000"/>
                  </a:schemeClr>
                </a:solidFill>
              </a:rPr>
              <a:t>A. PRIMARY TUMORS: </a:t>
            </a:r>
            <a:r>
              <a:rPr lang="en-US" sz="2600" dirty="0"/>
              <a:t>There are </a:t>
            </a:r>
            <a:r>
              <a:rPr lang="en-US" sz="2600" b="1" dirty="0"/>
              <a:t>three main primary types </a:t>
            </a:r>
            <a:r>
              <a:rPr lang="en-US" sz="2600" dirty="0"/>
              <a:t>of ovarian tumors based on the origin of the tumor cell. They are:</a:t>
            </a:r>
          </a:p>
          <a:p>
            <a:pPr marL="514350" indent="-514350" eaLnBrk="1" hangingPunct="1">
              <a:buFont typeface="+mj-lt"/>
              <a:buAutoNum type="arabicPeriod"/>
              <a:defRPr/>
            </a:pPr>
            <a:r>
              <a:rPr lang="en-US" sz="2600" b="1" dirty="0" smtClean="0">
                <a:solidFill>
                  <a:schemeClr val="tx1"/>
                </a:solidFill>
              </a:rPr>
              <a:t>Surface epithelial ovarian tumors (65%):</a:t>
            </a:r>
            <a:r>
              <a:rPr lang="en-US" sz="2600" dirty="0" smtClean="0">
                <a:solidFill>
                  <a:schemeClr val="tx1"/>
                </a:solidFill>
              </a:rPr>
              <a:t> </a:t>
            </a:r>
            <a:r>
              <a:rPr lang="en-US" sz="2600" dirty="0" smtClean="0"/>
              <a:t>derived from the cells on the surface of the ovary. This is the most common form of primary ovarian cancer and occurs in adults. </a:t>
            </a:r>
          </a:p>
          <a:p>
            <a:pPr marL="514350" indent="-514350" eaLnBrk="1" hangingPunct="1">
              <a:buFont typeface="+mj-lt"/>
              <a:buAutoNum type="arabicPeriod"/>
              <a:defRPr/>
            </a:pPr>
            <a:r>
              <a:rPr lang="en-US" sz="2600" b="1" dirty="0" smtClean="0">
                <a:solidFill>
                  <a:schemeClr val="tx1"/>
                </a:solidFill>
              </a:rPr>
              <a:t>Germ cell tumors (15%):</a:t>
            </a:r>
            <a:r>
              <a:rPr lang="en-US" sz="2600" dirty="0" smtClean="0">
                <a:solidFill>
                  <a:schemeClr val="tx1"/>
                </a:solidFill>
              </a:rPr>
              <a:t> </a:t>
            </a:r>
            <a:r>
              <a:rPr lang="en-US" sz="2600" dirty="0" smtClean="0"/>
              <a:t>derived from the egg producing cells of the ovary, i.e. from the ovarian follicles. This occurs mainly in children, teens and  young women. They are less common as  compared to epithelial ovarian tumors.</a:t>
            </a:r>
          </a:p>
          <a:p>
            <a:pPr marL="514350" indent="-514350" eaLnBrk="1" hangingPunct="1">
              <a:buFont typeface="+mj-lt"/>
              <a:buAutoNum type="arabicPeriod"/>
              <a:defRPr/>
            </a:pPr>
            <a:r>
              <a:rPr lang="en-US" sz="2600" b="1" dirty="0" smtClean="0">
                <a:solidFill>
                  <a:schemeClr val="tx1"/>
                </a:solidFill>
              </a:rPr>
              <a:t>Sex cord stromal tumors (10%): </a:t>
            </a:r>
            <a:r>
              <a:rPr lang="en-US" sz="2600" dirty="0" smtClean="0"/>
              <a:t>derived from the ovarian stroma. Uncommon and this class of tumors often produces steroid hormones. </a:t>
            </a:r>
          </a:p>
          <a:p>
            <a:pPr marL="0" indent="0">
              <a:buNone/>
              <a:defRPr/>
            </a:pPr>
            <a:r>
              <a:rPr lang="en-US" sz="2600" dirty="0"/>
              <a:t>These 3 main types are further divided into many </a:t>
            </a:r>
            <a:r>
              <a:rPr lang="en-US" sz="2600" dirty="0" smtClean="0"/>
              <a:t>subtypes (see later).</a:t>
            </a:r>
            <a:endParaRPr lang="en-US" sz="2600" dirty="0"/>
          </a:p>
          <a:p>
            <a:pPr marL="514350" indent="-514350" eaLnBrk="1" hangingPunct="1">
              <a:buFont typeface="Arial" charset="0"/>
              <a:buNone/>
              <a:defRPr/>
            </a:pPr>
            <a:endParaRPr lang="en-US" sz="2600" b="1" dirty="0" smtClean="0">
              <a:solidFill>
                <a:schemeClr val="tx1"/>
              </a:solidFill>
            </a:endParaRPr>
          </a:p>
          <a:p>
            <a:pPr marL="514350" indent="-514350" eaLnBrk="1" hangingPunct="1">
              <a:buFont typeface="Arial" charset="0"/>
              <a:buNone/>
              <a:defRPr/>
            </a:pPr>
            <a:r>
              <a:rPr lang="en-US" sz="2600" b="1" dirty="0" smtClean="0">
                <a:solidFill>
                  <a:schemeClr val="accent5">
                    <a:lumMod val="75000"/>
                  </a:schemeClr>
                </a:solidFill>
              </a:rPr>
              <a:t>B. METASTATIC/ SECONDARY TUMORS (5%): </a:t>
            </a:r>
            <a:r>
              <a:rPr lang="en-US" sz="2600" dirty="0" smtClean="0"/>
              <a:t>Cancers from other organs can also spread to the ovaries</a:t>
            </a:r>
          </a:p>
          <a:p>
            <a:pPr marL="514350" indent="-514350" eaLnBrk="1" hangingPunct="1">
              <a:buFont typeface="+mj-lt"/>
              <a:buAutoNum type="arabicPeriod"/>
              <a:defRPr/>
            </a:pPr>
            <a:endParaRPr lang="en-US" dirty="0" smtClean="0"/>
          </a:p>
          <a:p>
            <a:pPr eaLnBrk="1" hangingPunct="1">
              <a:defRPr/>
            </a:pPr>
            <a:endParaRPr lang="en-US" dirty="0"/>
          </a:p>
        </p:txBody>
      </p:sp>
      <p:sp>
        <p:nvSpPr>
          <p:cNvPr id="20482" name="Title 1"/>
          <p:cNvSpPr>
            <a:spLocks noGrp="1"/>
          </p:cNvSpPr>
          <p:nvPr>
            <p:ph type="title"/>
          </p:nvPr>
        </p:nvSpPr>
        <p:spPr/>
        <p:txBody>
          <a:bodyPr/>
          <a:lstStyle/>
          <a:p>
            <a:pPr eaLnBrk="1" hangingPunct="1"/>
            <a:r>
              <a:rPr lang="en-US" dirty="0" smtClean="0"/>
              <a:t>Ovarian Tumors classification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3"/>
          <p:cNvSpPr>
            <a:spLocks noGrp="1"/>
          </p:cNvSpPr>
          <p:nvPr>
            <p:ph type="sldNum" sz="quarter" idx="4"/>
          </p:nvPr>
        </p:nvSpPr>
        <p:spPr/>
        <p:txBody>
          <a:bodyPr/>
          <a:lstStyle/>
          <a:p>
            <a:pPr>
              <a:defRPr/>
            </a:pPr>
            <a:fld id="{3EF67078-D148-4286-99AD-A597806CC741}" type="slidenum">
              <a:rPr lang="en-US">
                <a:latin typeface="Tahoma" pitchFamily="34" charset="0"/>
              </a:rPr>
              <a:pPr>
                <a:defRPr/>
              </a:pPr>
              <a:t>8</a:t>
            </a:fld>
            <a:endParaRPr lang="en-US">
              <a:latin typeface="Tahoma" pitchFamily="34" charset="0"/>
            </a:endParaRPr>
          </a:p>
        </p:txBody>
      </p:sp>
      <p:pic>
        <p:nvPicPr>
          <p:cNvPr id="22531" name="Picture 2" descr="S01871-022-f037"/>
          <p:cNvPicPr>
            <a:picLocks noChangeAspect="1" noChangeArrowheads="1"/>
          </p:cNvPicPr>
          <p:nvPr/>
        </p:nvPicPr>
        <p:blipFill>
          <a:blip r:embed="rId3" cstate="print"/>
          <a:srcRect/>
          <a:stretch>
            <a:fillRect/>
          </a:stretch>
        </p:blipFill>
        <p:spPr bwMode="auto">
          <a:xfrm>
            <a:off x="17895" y="0"/>
            <a:ext cx="9126105" cy="6648730"/>
          </a:xfrm>
          <a:prstGeom prst="rect">
            <a:avLst/>
          </a:prstGeom>
          <a:noFill/>
          <a:ln w="9525">
            <a:solidFill>
              <a:schemeClr val="tx1"/>
            </a:solidFill>
            <a:miter lim="800000"/>
            <a:headEnd/>
            <a:tailEnd/>
          </a:ln>
        </p:spPr>
      </p:pic>
      <p:sp>
        <p:nvSpPr>
          <p:cNvPr id="22532" name="Text Box 3"/>
          <p:cNvSpPr txBox="1">
            <a:spLocks noChangeArrowheads="1"/>
          </p:cNvSpPr>
          <p:nvPr/>
        </p:nvSpPr>
        <p:spPr bwMode="auto">
          <a:xfrm>
            <a:off x="-609600" y="6642100"/>
            <a:ext cx="7848600" cy="215900"/>
          </a:xfrm>
          <a:prstGeom prst="rect">
            <a:avLst/>
          </a:prstGeom>
          <a:solidFill>
            <a:schemeClr val="bg1">
              <a:alpha val="38039"/>
            </a:schemeClr>
          </a:solidFill>
          <a:ln w="12700">
            <a:noFill/>
            <a:miter lim="800000"/>
            <a:headEnd/>
            <a:tailEnd/>
          </a:ln>
        </p:spPr>
        <p:txBody>
          <a:bodyPr anchor="ctr">
            <a:spAutoFit/>
          </a:bodyPr>
          <a:lstStyle/>
          <a:p>
            <a:pPr algn="ctr"/>
            <a:r>
              <a:rPr lang="en-US" sz="800" dirty="0" smtClean="0"/>
              <a:t>Various </a:t>
            </a:r>
            <a:r>
              <a:rPr lang="en-US" sz="800" dirty="0"/>
              <a:t>ovarian neoplasms and </a:t>
            </a:r>
            <a:r>
              <a:rPr lang="en-US" sz="800" dirty="0" smtClean="0"/>
              <a:t> </a:t>
            </a:r>
            <a:r>
              <a:rPr lang="en-US" sz="800" dirty="0"/>
              <a:t>their frequency and age distribution.</a:t>
            </a:r>
          </a:p>
        </p:txBody>
      </p:sp>
      <p:sp>
        <p:nvSpPr>
          <p:cNvPr id="22533" name="Text Box 4"/>
          <p:cNvSpPr txBox="1">
            <a:spLocks noChangeArrowheads="1"/>
          </p:cNvSpPr>
          <p:nvPr/>
        </p:nvSpPr>
        <p:spPr bwMode="auto">
          <a:xfrm>
            <a:off x="4641672" y="6675294"/>
            <a:ext cx="4464050" cy="198437"/>
          </a:xfrm>
          <a:prstGeom prst="rect">
            <a:avLst/>
          </a:prstGeom>
          <a:noFill/>
          <a:ln w="12700">
            <a:noFill/>
            <a:miter lim="800000"/>
            <a:headEnd/>
            <a:tailEnd/>
          </a:ln>
        </p:spPr>
        <p:txBody>
          <a:bodyPr>
            <a:spAutoFit/>
          </a:bodyPr>
          <a:lstStyle/>
          <a:p>
            <a:pPr algn="r">
              <a:spcBef>
                <a:spcPct val="50000"/>
              </a:spcBef>
            </a:pPr>
            <a:r>
              <a:rPr lang="en-US" sz="700" i="1" dirty="0"/>
              <a:t>Downloaded from: Robbins &amp; </a:t>
            </a:r>
            <a:r>
              <a:rPr lang="en-US" sz="700" i="1" dirty="0" err="1"/>
              <a:t>Cotran</a:t>
            </a:r>
            <a:r>
              <a:rPr lang="en-US" sz="700" i="1" dirty="0"/>
              <a:t> Pathologic Basis of Disease </a:t>
            </a:r>
          </a:p>
        </p:txBody>
      </p:sp>
      <p:pic>
        <p:nvPicPr>
          <p:cNvPr id="22535" name="Picture 6" descr="admintitle"/>
          <p:cNvPicPr>
            <a:picLocks noChangeAspect="1" noChangeArrowheads="1"/>
          </p:cNvPicPr>
          <p:nvPr/>
        </p:nvPicPr>
        <p:blipFill>
          <a:blip r:embed="rId4" cstate="print"/>
          <a:srcRect/>
          <a:stretch>
            <a:fillRect/>
          </a:stretch>
        </p:blipFill>
        <p:spPr bwMode="auto">
          <a:xfrm>
            <a:off x="107950" y="115888"/>
            <a:ext cx="990600" cy="314325"/>
          </a:xfrm>
          <a:prstGeom prst="rect">
            <a:avLst/>
          </a:prstGeom>
          <a:noFill/>
          <a:ln w="9525">
            <a:noFill/>
            <a:miter lim="800000"/>
            <a:headEnd/>
            <a:tailEnd/>
          </a:ln>
        </p:spPr>
      </p:pic>
    </p:spTree>
    <p:extLst>
      <p:ext uri="{BB962C8B-B14F-4D97-AF65-F5344CB8AC3E}">
        <p14:creationId xmlns:p14="http://schemas.microsoft.com/office/powerpoint/2010/main" val="2407149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Grp="1" noChangeArrowheads="1"/>
          </p:cNvSpPr>
          <p:nvPr>
            <p:ph idx="1"/>
          </p:nvPr>
        </p:nvSpPr>
        <p:spPr bwMode="auto">
          <a:xfrm>
            <a:off x="659921" y="1788233"/>
            <a:ext cx="3465784" cy="5101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sz="1050" b="1" i="0" u="sng" strike="noStrike" cap="none" normalizeH="0" baseline="0" dirty="0" smtClean="0">
                <a:ln>
                  <a:noFill/>
                </a:ln>
                <a:solidFill>
                  <a:schemeClr val="accent1"/>
                </a:solidFill>
                <a:effectLst/>
                <a:latin typeface="Arial" panose="020B0604020202020204" pitchFamily="34" charset="0"/>
              </a:rPr>
              <a:t>SURFACE EPITHELIAL TUMORS</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1050" b="1" i="0" u="sng" strike="noStrike" cap="none" normalizeH="0" baseline="0" dirty="0" smtClean="0">
              <a:ln>
                <a:noFill/>
              </a:ln>
              <a:solidFill>
                <a:schemeClr val="accent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050" b="1" i="0" u="none" strike="noStrike" cap="none" normalizeH="0" baseline="0" dirty="0" smtClean="0">
                <a:ln>
                  <a:noFill/>
                </a:ln>
                <a:solidFill>
                  <a:schemeClr val="tx1"/>
                </a:solidFill>
                <a:effectLst/>
                <a:latin typeface="Arial" panose="020B0604020202020204" pitchFamily="34" charset="0"/>
              </a:rPr>
              <a:t>Serous tumors:</a:t>
            </a:r>
            <a:r>
              <a:rPr kumimoji="0" lang="en-US" altLang="en-US" sz="105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Benign (cystadenoma)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Borderline tumors (serous borderline tumor)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Malignant (serous adenocarcinoma)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50" b="1"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chemeClr val="tx1"/>
                </a:solidFill>
                <a:effectLst/>
                <a:latin typeface="Arial" panose="020B0604020202020204" pitchFamily="34" charset="0"/>
              </a:rPr>
              <a:t>Mucinous tumors:</a:t>
            </a:r>
            <a:r>
              <a:rPr kumimoji="0" lang="en-US" altLang="en-US" sz="105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Benign (cystadenoma)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Borderline tumors (mucinous borderline tumor)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Malignant (mucinous adenocarcinoma)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smtClean="0">
                <a:ln>
                  <a:noFill/>
                </a:ln>
                <a:solidFill>
                  <a:schemeClr val="tx1"/>
                </a:solidFill>
                <a:effectLst/>
                <a:latin typeface="Arial" panose="020B0604020202020204" pitchFamily="34" charset="0"/>
              </a:rPr>
              <a:t/>
            </a:r>
            <a:br>
              <a:rPr kumimoji="0" lang="en-US" altLang="en-US" sz="1050" b="0" i="0" u="none" strike="noStrike" cap="none" normalizeH="0" baseline="0" dirty="0" smtClean="0">
                <a:ln>
                  <a:noFill/>
                </a:ln>
                <a:solidFill>
                  <a:schemeClr val="tx1"/>
                </a:solidFill>
                <a:effectLst/>
                <a:latin typeface="Arial" panose="020B0604020202020204" pitchFamily="34" charset="0"/>
              </a:rPr>
            </a:br>
            <a:r>
              <a:rPr kumimoji="0" lang="en-US" altLang="en-US" sz="1050" b="1" i="0" u="none" strike="noStrike" cap="none" normalizeH="0" baseline="0" dirty="0" err="1" smtClean="0">
                <a:ln>
                  <a:noFill/>
                </a:ln>
                <a:solidFill>
                  <a:schemeClr val="tx1"/>
                </a:solidFill>
                <a:effectLst/>
                <a:latin typeface="Arial" panose="020B0604020202020204" pitchFamily="34" charset="0"/>
              </a:rPr>
              <a:t>Endometrioid</a:t>
            </a:r>
            <a:r>
              <a:rPr kumimoji="0" lang="en-US" altLang="en-US" sz="1050" b="1" i="0" u="none" strike="noStrike" cap="none" normalizeH="0" baseline="0" dirty="0" smtClean="0">
                <a:ln>
                  <a:noFill/>
                </a:ln>
                <a:solidFill>
                  <a:schemeClr val="tx1"/>
                </a:solidFill>
                <a:effectLst/>
                <a:latin typeface="Arial" panose="020B0604020202020204" pitchFamily="34" charset="0"/>
              </a:rPr>
              <a:t> tumors:</a:t>
            </a:r>
            <a:r>
              <a:rPr kumimoji="0" lang="en-US" altLang="en-US" sz="105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Benign (cystadenoma)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Borderline tumors (</a:t>
            </a:r>
            <a:r>
              <a:rPr kumimoji="0" lang="en-US" altLang="en-US" sz="1050" b="0" i="0" u="none" strike="noStrike" cap="none" normalizeH="0" baseline="0" dirty="0" err="1" smtClean="0">
                <a:ln>
                  <a:noFill/>
                </a:ln>
                <a:solidFill>
                  <a:schemeClr val="tx1"/>
                </a:solidFill>
                <a:effectLst/>
                <a:latin typeface="Arial" panose="020B0604020202020204" pitchFamily="34" charset="0"/>
              </a:rPr>
              <a:t>endometrioid</a:t>
            </a:r>
            <a:r>
              <a:rPr kumimoji="0" lang="en-US" altLang="en-US" sz="1050" b="0" i="0" u="none" strike="noStrike" cap="none" normalizeH="0" baseline="0" dirty="0" smtClean="0">
                <a:ln>
                  <a:noFill/>
                </a:ln>
                <a:solidFill>
                  <a:schemeClr val="tx1"/>
                </a:solidFill>
                <a:effectLst/>
                <a:latin typeface="Arial" panose="020B0604020202020204" pitchFamily="34" charset="0"/>
              </a:rPr>
              <a:t> borderline tumor)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Malignant (</a:t>
            </a:r>
            <a:r>
              <a:rPr kumimoji="0" lang="en-US" altLang="en-US" sz="1050" b="0" i="0" u="none" strike="noStrike" cap="none" normalizeH="0" baseline="0" dirty="0" err="1" smtClean="0">
                <a:ln>
                  <a:noFill/>
                </a:ln>
                <a:solidFill>
                  <a:schemeClr val="tx1"/>
                </a:solidFill>
                <a:effectLst/>
                <a:latin typeface="Arial" panose="020B0604020202020204" pitchFamily="34" charset="0"/>
              </a:rPr>
              <a:t>endometrioid</a:t>
            </a:r>
            <a:r>
              <a:rPr kumimoji="0" lang="en-US" altLang="en-US" sz="1050" b="0" i="0" u="none" strike="noStrike" cap="none" normalizeH="0" baseline="0" dirty="0" smtClean="0">
                <a:ln>
                  <a:noFill/>
                </a:ln>
                <a:solidFill>
                  <a:schemeClr val="tx1"/>
                </a:solidFill>
                <a:effectLst/>
                <a:latin typeface="Arial" panose="020B0604020202020204" pitchFamily="34" charset="0"/>
              </a:rPr>
              <a:t> adenocarcinoma)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smtClean="0">
                <a:ln>
                  <a:noFill/>
                </a:ln>
                <a:solidFill>
                  <a:schemeClr val="tx1"/>
                </a:solidFill>
                <a:effectLst/>
                <a:latin typeface="Arial" panose="020B0604020202020204" pitchFamily="34" charset="0"/>
              </a:rPr>
              <a:t/>
            </a:r>
            <a:br>
              <a:rPr kumimoji="0" lang="en-US" altLang="en-US" sz="1050" b="0" i="0" u="none" strike="noStrike" cap="none" normalizeH="0" baseline="0" dirty="0" smtClean="0">
                <a:ln>
                  <a:noFill/>
                </a:ln>
                <a:solidFill>
                  <a:schemeClr val="tx1"/>
                </a:solidFill>
                <a:effectLst/>
                <a:latin typeface="Arial" panose="020B0604020202020204" pitchFamily="34" charset="0"/>
              </a:rPr>
            </a:br>
            <a:r>
              <a:rPr kumimoji="0" lang="en-US" altLang="en-US" sz="1050" b="1" i="0" u="none" strike="noStrike" cap="none" normalizeH="0" baseline="0" dirty="0" smtClean="0">
                <a:ln>
                  <a:noFill/>
                </a:ln>
                <a:solidFill>
                  <a:schemeClr val="tx1"/>
                </a:solidFill>
                <a:effectLst/>
                <a:latin typeface="Arial" panose="020B0604020202020204" pitchFamily="34" charset="0"/>
              </a:rPr>
              <a:t>Clear cell tumors:</a:t>
            </a:r>
            <a:r>
              <a:rPr kumimoji="0" lang="en-US" altLang="en-US" sz="105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Benign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Borderline tumors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Malignant (clear cell adenocarcinoma)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smtClean="0">
                <a:ln>
                  <a:noFill/>
                </a:ln>
                <a:solidFill>
                  <a:schemeClr val="tx1"/>
                </a:solidFill>
                <a:effectLst/>
                <a:latin typeface="Arial" panose="020B0604020202020204" pitchFamily="34" charset="0"/>
              </a:rPr>
              <a:t/>
            </a:r>
            <a:br>
              <a:rPr kumimoji="0" lang="en-US" altLang="en-US" sz="1050" b="0" i="0" u="none" strike="noStrike" cap="none" normalizeH="0" baseline="0" dirty="0" smtClean="0">
                <a:ln>
                  <a:noFill/>
                </a:ln>
                <a:solidFill>
                  <a:schemeClr val="tx1"/>
                </a:solidFill>
                <a:effectLst/>
                <a:latin typeface="Arial" panose="020B0604020202020204" pitchFamily="34" charset="0"/>
              </a:rPr>
            </a:br>
            <a:r>
              <a:rPr kumimoji="0" lang="en-US" altLang="en-US" sz="1050" b="1" i="0" u="none" strike="noStrike" cap="none" normalizeH="0" baseline="0" dirty="0" smtClean="0">
                <a:ln>
                  <a:noFill/>
                </a:ln>
                <a:solidFill>
                  <a:schemeClr val="tx1"/>
                </a:solidFill>
                <a:effectLst/>
                <a:latin typeface="Arial" panose="020B0604020202020204" pitchFamily="34" charset="0"/>
              </a:rPr>
              <a:t>Transitional cell tumors:</a:t>
            </a:r>
            <a:r>
              <a:rPr kumimoji="0" lang="en-US" altLang="en-US" sz="105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Brenner tumor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Brenner tumor of borderline malignancy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Malignant Brenner tumor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Transitional cell carcinoma (non-Brenner type)</a:t>
            </a:r>
          </a:p>
          <a:p>
            <a:pPr marL="0" marR="0" lvl="0" indent="0" algn="l" defTabSz="914400" rtl="0" eaLnBrk="0" fontAlgn="base" latinLnBrk="0" hangingPunct="0">
              <a:lnSpc>
                <a:spcPct val="100000"/>
              </a:lnSpc>
              <a:spcBef>
                <a:spcPct val="0"/>
              </a:spcBef>
              <a:spcAft>
                <a:spcPct val="0"/>
              </a:spcAft>
              <a:buClrTx/>
              <a:buSzTx/>
              <a:buNone/>
              <a:tabLst/>
            </a:pPr>
            <a:endParaRPr lang="en-US" altLang="en-US" sz="1050" b="1" dirty="0" smtClean="0">
              <a:solidFill>
                <a:schemeClr val="tx1"/>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lang="en-US" altLang="en-US" sz="1050" b="1" dirty="0" smtClean="0">
                <a:solidFill>
                  <a:schemeClr val="tx1"/>
                </a:solidFill>
                <a:latin typeface="Arial" panose="020B0604020202020204" pitchFamily="34" charset="0"/>
              </a:rPr>
              <a:t>Others</a:t>
            </a:r>
            <a:endParaRPr kumimoji="0" lang="en-US" altLang="en-US" sz="1050" b="1"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50" b="0" i="0" u="none" strike="noStrike" cap="none" normalizeH="0" baseline="0" dirty="0" smtClean="0">
              <a:ln>
                <a:noFill/>
              </a:ln>
              <a:solidFill>
                <a:schemeClr val="tx1"/>
              </a:solidFill>
              <a:effectLst/>
              <a:latin typeface="Arial" panose="020B0604020202020204" pitchFamily="34" charset="0"/>
            </a:endParaRPr>
          </a:p>
        </p:txBody>
      </p:sp>
      <p:sp>
        <p:nvSpPr>
          <p:cNvPr id="3" name="Title 2"/>
          <p:cNvSpPr>
            <a:spLocks noGrp="1"/>
          </p:cNvSpPr>
          <p:nvPr>
            <p:ph type="title"/>
          </p:nvPr>
        </p:nvSpPr>
        <p:spPr>
          <a:xfrm>
            <a:off x="685800" y="872476"/>
            <a:ext cx="7334272" cy="709865"/>
          </a:xfrm>
        </p:spPr>
        <p:txBody>
          <a:bodyPr>
            <a:normAutofit fontScale="90000"/>
          </a:bodyPr>
          <a:lstStyle/>
          <a:p>
            <a:r>
              <a:rPr lang="en-US" dirty="0" smtClean="0"/>
              <a:t>Simplified classification of primary ovarian tumors</a:t>
            </a:r>
            <a:endParaRPr lang="en-US" dirty="0"/>
          </a:p>
        </p:txBody>
      </p:sp>
      <p:sp>
        <p:nvSpPr>
          <p:cNvPr id="6" name="Rectangle 5"/>
          <p:cNvSpPr/>
          <p:nvPr/>
        </p:nvSpPr>
        <p:spPr>
          <a:xfrm>
            <a:off x="4572000" y="1865043"/>
            <a:ext cx="4572000" cy="1869743"/>
          </a:xfrm>
          <a:prstGeom prst="rect">
            <a:avLst/>
          </a:prstGeom>
        </p:spPr>
        <p:txBody>
          <a:bodyPr>
            <a:spAutoFit/>
          </a:bodyPr>
          <a:lstStyle/>
          <a:p>
            <a:r>
              <a:rPr lang="en-US" sz="1050" b="1" u="sng" dirty="0" smtClean="0">
                <a:solidFill>
                  <a:schemeClr val="accent1"/>
                </a:solidFill>
              </a:rPr>
              <a:t>SEX CORD STROMAL TUMORS</a:t>
            </a:r>
          </a:p>
          <a:p>
            <a:endParaRPr lang="en-US" sz="1050" b="1" u="sng" dirty="0" smtClean="0">
              <a:solidFill>
                <a:schemeClr val="accent1"/>
              </a:solidFill>
            </a:endParaRPr>
          </a:p>
          <a:p>
            <a:r>
              <a:rPr lang="en-US" sz="1050" b="1" dirty="0" smtClean="0"/>
              <a:t>Almost always Benign</a:t>
            </a:r>
          </a:p>
          <a:p>
            <a:pPr marL="171450" indent="-171450">
              <a:buFont typeface="Arial" panose="020B0604020202020204" pitchFamily="34" charset="0"/>
              <a:buChar char="•"/>
            </a:pPr>
            <a:r>
              <a:rPr lang="en-US" sz="1050" b="1" dirty="0"/>
              <a:t>Fibromas/ </a:t>
            </a:r>
            <a:r>
              <a:rPr lang="en-US" sz="1050" b="1" dirty="0" err="1"/>
              <a:t>Fibrothecomas</a:t>
            </a:r>
            <a:r>
              <a:rPr lang="en-US" sz="1050" b="1" dirty="0"/>
              <a:t> /</a:t>
            </a:r>
            <a:r>
              <a:rPr lang="en-US" sz="1050" b="1" dirty="0" err="1"/>
              <a:t>Thecomas</a:t>
            </a:r>
            <a:endParaRPr lang="en-US" sz="1050" b="1" dirty="0" smtClean="0"/>
          </a:p>
          <a:p>
            <a:endParaRPr lang="en-US" sz="1050" b="1" dirty="0"/>
          </a:p>
          <a:p>
            <a:r>
              <a:rPr lang="en-US" sz="1050" b="1" dirty="0" smtClean="0"/>
              <a:t>With Malignant Potential</a:t>
            </a:r>
          </a:p>
          <a:p>
            <a:pPr marL="171450" indent="-171450">
              <a:buFont typeface="Arial" panose="020B0604020202020204" pitchFamily="34" charset="0"/>
              <a:buChar char="•"/>
            </a:pPr>
            <a:r>
              <a:rPr lang="en-US" sz="1050" b="1" dirty="0" err="1" smtClean="0"/>
              <a:t>Granulosa</a:t>
            </a:r>
            <a:r>
              <a:rPr lang="en-US" sz="1050" b="1" dirty="0" smtClean="0"/>
              <a:t> cell tumors</a:t>
            </a:r>
          </a:p>
          <a:p>
            <a:pPr marL="171450" indent="-171450">
              <a:buFont typeface="Arial" panose="020B0604020202020204" pitchFamily="34" charset="0"/>
              <a:buChar char="•"/>
            </a:pPr>
            <a:r>
              <a:rPr lang="en-US" sz="1050" b="1" dirty="0" err="1" smtClean="0"/>
              <a:t>Sertoli-Leydig</a:t>
            </a:r>
            <a:r>
              <a:rPr lang="en-US" sz="1050" b="1" dirty="0" smtClean="0"/>
              <a:t> </a:t>
            </a:r>
            <a:r>
              <a:rPr lang="en-US" sz="1050" b="1" dirty="0"/>
              <a:t>cell tumors</a:t>
            </a:r>
          </a:p>
          <a:p>
            <a:endParaRPr lang="en-US" sz="1050" b="1" dirty="0" smtClean="0"/>
          </a:p>
          <a:p>
            <a:r>
              <a:rPr lang="en-US" sz="1050" b="1" dirty="0" smtClean="0"/>
              <a:t>Others</a:t>
            </a:r>
            <a:r>
              <a:rPr lang="en-US" sz="1050" b="1" dirty="0"/>
              <a:t/>
            </a:r>
            <a:br>
              <a:rPr lang="en-US" sz="1050" b="1" dirty="0"/>
            </a:br>
            <a:endParaRPr lang="en-US" sz="1050" dirty="0">
              <a:effectLst/>
            </a:endParaRPr>
          </a:p>
        </p:txBody>
      </p:sp>
      <p:sp>
        <p:nvSpPr>
          <p:cNvPr id="7" name="Rectangle 6"/>
          <p:cNvSpPr/>
          <p:nvPr/>
        </p:nvSpPr>
        <p:spPr>
          <a:xfrm>
            <a:off x="4534619" y="3792749"/>
            <a:ext cx="4572000" cy="3000821"/>
          </a:xfrm>
          <a:prstGeom prst="rect">
            <a:avLst/>
          </a:prstGeom>
        </p:spPr>
        <p:txBody>
          <a:bodyPr>
            <a:spAutoFit/>
          </a:bodyPr>
          <a:lstStyle/>
          <a:p>
            <a:r>
              <a:rPr lang="en-US" sz="1050" b="1" u="sng" dirty="0" smtClean="0">
                <a:solidFill>
                  <a:schemeClr val="accent1"/>
                </a:solidFill>
              </a:rPr>
              <a:t>GERM CELL TUMORS</a:t>
            </a:r>
          </a:p>
          <a:p>
            <a:endParaRPr lang="en-US" sz="1050" b="1" u="sng" dirty="0" smtClean="0">
              <a:solidFill>
                <a:schemeClr val="accent1"/>
              </a:solidFill>
            </a:endParaRPr>
          </a:p>
          <a:p>
            <a:pPr>
              <a:buFont typeface="Arial" panose="020B0604020202020204" pitchFamily="34" charset="0"/>
              <a:buChar char="•"/>
            </a:pPr>
            <a:r>
              <a:rPr lang="en-US" sz="1050" b="1" dirty="0" err="1" smtClean="0"/>
              <a:t>Teratoma</a:t>
            </a:r>
            <a:r>
              <a:rPr lang="en-US" sz="1050" b="1" dirty="0"/>
              <a:t>:</a:t>
            </a:r>
            <a:r>
              <a:rPr lang="en-US" sz="1050" dirty="0"/>
              <a:t> </a:t>
            </a:r>
          </a:p>
          <a:p>
            <a:pPr marL="742950" lvl="1" indent="-285750">
              <a:buFont typeface="Arial" panose="020B0604020202020204" pitchFamily="34" charset="0"/>
              <a:buChar char="•"/>
            </a:pPr>
            <a:r>
              <a:rPr lang="en-US" sz="1050" dirty="0"/>
              <a:t>Immature </a:t>
            </a:r>
            <a:r>
              <a:rPr lang="en-US" sz="1050" dirty="0" smtClean="0"/>
              <a:t>(malignant)</a:t>
            </a:r>
            <a:endParaRPr lang="en-US" sz="1050" dirty="0"/>
          </a:p>
          <a:p>
            <a:pPr marL="742950" lvl="1" indent="-285750">
              <a:buFont typeface="Arial" panose="020B0604020202020204" pitchFamily="34" charset="0"/>
              <a:buChar char="•"/>
            </a:pPr>
            <a:r>
              <a:rPr lang="en-US" sz="1050" dirty="0"/>
              <a:t>Mature </a:t>
            </a:r>
            <a:r>
              <a:rPr lang="en-US" sz="1050" dirty="0" smtClean="0"/>
              <a:t>(benign)</a:t>
            </a:r>
            <a:endParaRPr lang="en-US" sz="1050" dirty="0"/>
          </a:p>
          <a:p>
            <a:pPr marL="1200150" lvl="2" indent="-285750">
              <a:buFont typeface="Arial" panose="020B0604020202020204" pitchFamily="34" charset="0"/>
              <a:buChar char="•"/>
            </a:pPr>
            <a:r>
              <a:rPr lang="en-US" sz="1050" dirty="0"/>
              <a:t>Solid </a:t>
            </a:r>
          </a:p>
          <a:p>
            <a:pPr marL="1200150" lvl="2" indent="-285750">
              <a:buFont typeface="Arial" panose="020B0604020202020204" pitchFamily="34" charset="0"/>
              <a:buChar char="•"/>
            </a:pPr>
            <a:r>
              <a:rPr lang="en-US" sz="1050" dirty="0"/>
              <a:t>Cystic (</a:t>
            </a:r>
            <a:r>
              <a:rPr lang="en-US" sz="1050" dirty="0" err="1"/>
              <a:t>dermoid</a:t>
            </a:r>
            <a:r>
              <a:rPr lang="en-US" sz="1050" dirty="0"/>
              <a:t> cyst)</a:t>
            </a:r>
          </a:p>
          <a:p>
            <a:pPr marL="742950" lvl="1" indent="-285750">
              <a:buFont typeface="Arial" panose="020B0604020202020204" pitchFamily="34" charset="0"/>
              <a:buChar char="•"/>
            </a:pPr>
            <a:r>
              <a:rPr lang="en-US" sz="1050" dirty="0" err="1"/>
              <a:t>Monodermal</a:t>
            </a:r>
            <a:r>
              <a:rPr lang="en-US" sz="1050" dirty="0"/>
              <a:t> (e.g., </a:t>
            </a:r>
            <a:r>
              <a:rPr lang="en-US" sz="1050" dirty="0" err="1"/>
              <a:t>struma</a:t>
            </a:r>
            <a:r>
              <a:rPr lang="en-US" sz="1050" dirty="0"/>
              <a:t> </a:t>
            </a:r>
            <a:r>
              <a:rPr lang="en-US" sz="1050" dirty="0" err="1"/>
              <a:t>ovarii</a:t>
            </a:r>
            <a:r>
              <a:rPr lang="en-US" sz="1050" dirty="0"/>
              <a:t>, carcinoid) </a:t>
            </a:r>
          </a:p>
          <a:p>
            <a:pPr>
              <a:buFont typeface="Arial" panose="020B0604020202020204" pitchFamily="34" charset="0"/>
              <a:buChar char="•"/>
            </a:pPr>
            <a:endParaRPr lang="en-US" sz="1050" b="1" dirty="0"/>
          </a:p>
          <a:p>
            <a:pPr>
              <a:buFont typeface="Arial" panose="020B0604020202020204" pitchFamily="34" charset="0"/>
              <a:buChar char="•"/>
            </a:pPr>
            <a:r>
              <a:rPr lang="en-US" sz="1050" b="1" dirty="0"/>
              <a:t>Dysgerminoma </a:t>
            </a:r>
          </a:p>
          <a:p>
            <a:pPr>
              <a:buFont typeface="Arial" panose="020B0604020202020204" pitchFamily="34" charset="0"/>
              <a:buChar char="•"/>
            </a:pPr>
            <a:r>
              <a:rPr lang="en-US" sz="1050" b="1" dirty="0"/>
              <a:t>Yolk sac tumor (endodermal sinus tumor) </a:t>
            </a:r>
          </a:p>
          <a:p>
            <a:pPr>
              <a:buFont typeface="Arial" panose="020B0604020202020204" pitchFamily="34" charset="0"/>
              <a:buChar char="•"/>
            </a:pPr>
            <a:r>
              <a:rPr lang="en-US" sz="1050" b="1" dirty="0" err="1" smtClean="0"/>
              <a:t>Choriocarcinoma</a:t>
            </a:r>
            <a:endParaRPr lang="en-US" sz="1050" b="1" dirty="0" smtClean="0"/>
          </a:p>
          <a:p>
            <a:pPr>
              <a:buFont typeface="Arial" panose="020B0604020202020204" pitchFamily="34" charset="0"/>
              <a:buChar char="•"/>
            </a:pPr>
            <a:r>
              <a:rPr lang="en-US" sz="1050" b="1" dirty="0" smtClean="0"/>
              <a:t>Embryonal carcinoma </a:t>
            </a:r>
          </a:p>
          <a:p>
            <a:pPr>
              <a:buFont typeface="Arial" panose="020B0604020202020204" pitchFamily="34" charset="0"/>
              <a:buChar char="•"/>
            </a:pPr>
            <a:r>
              <a:rPr lang="en-US" sz="1050" b="1" dirty="0"/>
              <a:t>Mixed germ cell </a:t>
            </a:r>
            <a:r>
              <a:rPr lang="en-US" sz="1050" b="1" dirty="0" smtClean="0"/>
              <a:t>tumors</a:t>
            </a:r>
          </a:p>
          <a:p>
            <a:endParaRPr lang="en-US" sz="1050" b="1" dirty="0" smtClean="0"/>
          </a:p>
          <a:p>
            <a:r>
              <a:rPr lang="en-US" sz="1050" b="1" dirty="0" smtClean="0"/>
              <a:t>NOTE: all ovarian GCTs are considered as malignant except mature </a:t>
            </a:r>
            <a:r>
              <a:rPr lang="en-US" sz="1050" b="1" dirty="0" err="1" smtClean="0"/>
              <a:t>teratoma</a:t>
            </a:r>
            <a:endParaRPr lang="en-US" sz="1050" b="1" dirty="0"/>
          </a:p>
          <a:p>
            <a:pPr>
              <a:buFont typeface="Arial" panose="020B0604020202020204" pitchFamily="34" charset="0"/>
              <a:buChar char="•"/>
            </a:pPr>
            <a:endParaRPr lang="en-US" sz="1050" b="1" dirty="0">
              <a:effectLst/>
            </a:endParaRPr>
          </a:p>
        </p:txBody>
      </p:sp>
    </p:spTree>
    <p:extLst>
      <p:ext uri="{BB962C8B-B14F-4D97-AF65-F5344CB8AC3E}">
        <p14:creationId xmlns:p14="http://schemas.microsoft.com/office/powerpoint/2010/main" val="3073063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heme4">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tx2">
              <a:lumMod val="20000"/>
              <a:lumOff val="80000"/>
            </a:schemeClr>
          </a:solidFill>
        </a:ln>
      </a:spPr>
      <a:bodyPr wrap="none" rtlCol="0">
        <a:spAutoFit/>
      </a:bodyPr>
      <a:lstStyle>
        <a:defPPr>
          <a:defRPr dirty="0" err="1" smtClean="0">
            <a:ln>
              <a:solidFill>
                <a:schemeClr val="accent1">
                  <a:lumMod val="20000"/>
                  <a:lumOff val="80000"/>
                </a:schemeClr>
              </a:solidFill>
            </a:ln>
          </a:defRPr>
        </a:defPPr>
      </a:lstStyle>
    </a:txDef>
  </a:objectDefaults>
  <a:extraClrSchemeLst/>
  <a:extLst>
    <a:ext uri="{05A4C25C-085E-4340-85A3-A5531E510DB2}">
      <thm15:themeFamily xmlns:thm15="http://schemas.microsoft.com/office/thememl/2012/main" name="Theme4" id="{E0D504BE-3645-4B3C-A3C4-302D32863EAA}" vid="{7FA72A32-04C9-47AD-B5CA-2EAE527E31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Theme4</Template>
  <TotalTime>2507</TotalTime>
  <Words>2445</Words>
  <Application>Microsoft Office PowerPoint</Application>
  <PresentationFormat>On-screen Show (4:3)</PresentationFormat>
  <Paragraphs>358</Paragraphs>
  <Slides>37</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vt:lpstr>
      <vt:lpstr>Calibri</vt:lpstr>
      <vt:lpstr>Century Gothic</vt:lpstr>
      <vt:lpstr>Tahoma</vt:lpstr>
      <vt:lpstr>Times New Roman</vt:lpstr>
      <vt:lpstr>Wingdings</vt:lpstr>
      <vt:lpstr>Theme4</vt:lpstr>
      <vt:lpstr>Reproductive System, Ovarian Cysts and Tumors</vt:lpstr>
      <vt:lpstr>Lecture outlines</vt:lpstr>
      <vt:lpstr>Ovarian Cysts and Tumors</vt:lpstr>
      <vt:lpstr>Non-Neoplastic Cysts of ovary</vt:lpstr>
      <vt:lpstr>Non-Neoplastic Cysts of ovary</vt:lpstr>
      <vt:lpstr>Ovarian Tumors</vt:lpstr>
      <vt:lpstr>Ovarian Tumors classification</vt:lpstr>
      <vt:lpstr>PowerPoint Presentation</vt:lpstr>
      <vt:lpstr>Simplified classification of primary ovarian tumors</vt:lpstr>
      <vt:lpstr>Surface Epithelial Ovarian Tumors</vt:lpstr>
      <vt:lpstr>Surface Epithelial Ovarian Tumors</vt:lpstr>
      <vt:lpstr> Surface Epithelial Ovarian Tumors </vt:lpstr>
      <vt:lpstr>Simplified classification of primary ovarian tumors</vt:lpstr>
      <vt:lpstr>PowerPoint Presentation</vt:lpstr>
      <vt:lpstr>Serous Tumors</vt:lpstr>
      <vt:lpstr>Serous cystadenoma</vt:lpstr>
      <vt:lpstr>Borderline serous tumor</vt:lpstr>
      <vt:lpstr>Serous cystadenocarcinoma, ovary</vt:lpstr>
      <vt:lpstr>Mucinous Tumors</vt:lpstr>
      <vt:lpstr>Other surface epithelial tumors</vt:lpstr>
      <vt:lpstr>PowerPoint Presentation</vt:lpstr>
      <vt:lpstr>Sex Cord-Stromal tumors </vt:lpstr>
      <vt:lpstr>Sex Cord-Stromal tumors:  </vt:lpstr>
      <vt:lpstr>Sex Cord Tumors: Thecoma-Fibroma</vt:lpstr>
      <vt:lpstr>Sex Cord Tumors:  </vt:lpstr>
      <vt:lpstr>Germ Cell Tumors</vt:lpstr>
      <vt:lpstr>Classification of Ovarian Germ Cell Tumors (GCT) </vt:lpstr>
      <vt:lpstr>Germ Cell Tumors: Teratoma</vt:lpstr>
      <vt:lpstr>PowerPoint Presentation</vt:lpstr>
      <vt:lpstr>PowerPoint Presentation</vt:lpstr>
      <vt:lpstr>PowerPoint Presentation</vt:lpstr>
      <vt:lpstr>Germ Cell Tumors: Teratoma</vt:lpstr>
      <vt:lpstr>Germ Cell Tumors: Teratoma</vt:lpstr>
      <vt:lpstr>Other Germ Cell Tumors:</vt:lpstr>
      <vt:lpstr>Other Germ Cell Tumors:</vt:lpstr>
      <vt:lpstr> Metastatic carcinoma in ovary</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Dr.Sufia</dc:creator>
  <cp:lastModifiedBy>sufia husain</cp:lastModifiedBy>
  <cp:revision>156</cp:revision>
  <dcterms:created xsi:type="dcterms:W3CDTF">2011-02-02T08:45:44Z</dcterms:created>
  <dcterms:modified xsi:type="dcterms:W3CDTF">2017-04-10T21:32:45Z</dcterms:modified>
</cp:coreProperties>
</file>