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7" autoAdjust="0"/>
    <p:restoredTop sz="94660"/>
  </p:normalViewPr>
  <p:slideViewPr>
    <p:cSldViewPr snapToGrid="0">
      <p:cViewPr varScale="1">
        <p:scale>
          <a:sx n="70" d="100"/>
          <a:sy n="70" d="100"/>
        </p:scale>
        <p:origin x="4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8BA72-620B-42F4-9C57-2A3E40DDC21C}" type="datetimeFigureOut">
              <a:rPr lang="en-US" smtClean="0"/>
              <a:t>4/23/2017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7F41B-42FB-4C05-B185-CAAE4E65430B}" type="slidenum">
              <a:rPr lang="en-US" smtClean="0"/>
              <a:t>‹#›</a:t>
            </a:fld>
            <a:endParaRPr lang="en-US"/>
          </a:p>
        </p:txBody>
      </p:sp>
    </p:spTree>
    <p:extLst>
      <p:ext uri="{BB962C8B-B14F-4D97-AF65-F5344CB8AC3E}">
        <p14:creationId xmlns:p14="http://schemas.microsoft.com/office/powerpoint/2010/main" val="476551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E4880-5E2C-430A-ABBC-99C423AE6124}" type="slidenum">
              <a:rPr lang="en-US" altLang="en-US" smtClean="0"/>
              <a:pPr/>
              <a:t>1</a:t>
            </a:fld>
            <a:endParaRPr lang="en-US" alt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95115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63F965-0422-4F8B-A247-6EA285879A1E}" type="slidenum">
              <a:rPr lang="en-US" altLang="en-US" smtClean="0"/>
              <a:pPr/>
              <a:t>28</a:t>
            </a:fld>
            <a:endParaRPr lang="en-US" alt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7917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615801-DFAC-4614-8306-B035D8913AC8}" type="slidenum">
              <a:rPr lang="en-US" altLang="en-US" smtClean="0"/>
              <a:pPr/>
              <a:t>32</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41246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1255FA-8981-4B51-AEE2-35EDACA5BC7E}" type="slidenum">
              <a:rPr lang="en-US" altLang="en-US" smtClean="0"/>
              <a:pPr/>
              <a:t>33</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32648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891F85-515B-4437-BC24-ECC95503D87E}" type="slidenum">
              <a:rPr lang="en-US" altLang="en-US" smtClean="0"/>
              <a:pPr/>
              <a:t>34</a:t>
            </a:fld>
            <a:endParaRPr lang="en-US" alt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566609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16968C-5839-4CE7-9BCF-A27DCD1FC6AD}" type="slidenum">
              <a:rPr lang="en-US" altLang="en-US" smtClean="0"/>
              <a:pPr/>
              <a:t>35</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068769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0576B9-C822-498C-837F-AF30ED87E7A5}" type="slidenum">
              <a:rPr lang="en-US" altLang="en-US" smtClean="0"/>
              <a:pPr/>
              <a:t>36</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98936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064D70-4290-43F9-BA59-8883E24A0F9C}" type="slidenum">
              <a:rPr lang="en-US" altLang="en-US" smtClean="0"/>
              <a:pPr/>
              <a:t>37</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4705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37CF79-29EA-4552-917C-EFFD57920004}" type="slidenum">
              <a:rPr lang="en-US" altLang="en-US" smtClean="0"/>
              <a:pPr/>
              <a:t>17</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4121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8E9BC8-2844-4E0B-ACFD-CB06281D5E21}" type="slidenum">
              <a:rPr lang="en-US" altLang="en-US" smtClean="0"/>
              <a:pPr/>
              <a:t>18</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0993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E6925C-D919-4754-B2B5-096BE5D8CCB0}" type="slidenum">
              <a:rPr lang="en-US" altLang="en-US" smtClean="0"/>
              <a:pPr/>
              <a:t>19</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75870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EDDC6A-28E9-4ABD-B642-5FC3BF33648B}" type="slidenum">
              <a:rPr lang="en-US" altLang="en-US" smtClean="0"/>
              <a:pPr/>
              <a:t>20</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683647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F6C666-13C3-4042-840E-E1B9F232B4AE}" type="slidenum">
              <a:rPr lang="en-US" altLang="en-US" smtClean="0"/>
              <a:pPr/>
              <a:t>23</a:t>
            </a:fld>
            <a:endParaRPr lang="en-US"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391003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638F98-75D4-460D-9FC2-0B402EA75399}" type="slidenum">
              <a:rPr lang="en-US" altLang="en-US" smtClean="0"/>
              <a:pPr/>
              <a:t>25</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453139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0E76B2-7D11-4219-9F2D-EB05EEFC8C49}" type="slidenum">
              <a:rPr lang="en-US" altLang="en-US" smtClean="0"/>
              <a:pPr/>
              <a:t>26</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330679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84FB87-D81D-436F-BF36-107DB1287682}" type="slidenum">
              <a:rPr lang="en-US" altLang="en-US" smtClean="0"/>
              <a:pPr/>
              <a:t>27</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947107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3B9F7E-E7BF-43CF-ADBA-62E6A5D5E2EA}"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891817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B9F7E-E7BF-43CF-ADBA-62E6A5D5E2EA}"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333463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B9F7E-E7BF-43CF-ADBA-62E6A5D5E2EA}"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4200808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7" name="Picture Placeholder 2" title="Picture placeholder"/>
          <p:cNvSpPr>
            <a:spLocks noGrp="1"/>
          </p:cNvSpPr>
          <p:nvPr>
            <p:ph type="pic" idx="10"/>
          </p:nvPr>
        </p:nvSpPr>
        <p:spPr>
          <a:xfrm>
            <a:off x="1164371" y="2476137"/>
            <a:ext cx="2218868" cy="2921726"/>
          </a:xfrm>
          <a:prstGeom prst="round2DiagRect">
            <a:avLst/>
          </a:prstGeom>
          <a:solidFill>
            <a:schemeClr val="bg2"/>
          </a:solidFill>
        </p:spPr>
        <p:txBody>
          <a:bodyPr tIns="914400" rtlCol="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smtClean="0"/>
              <a:t>Click icon to add picture</a:t>
            </a:r>
            <a:endParaRPr noProof="0" dirty="0"/>
          </a:p>
        </p:txBody>
      </p:sp>
      <p:sp>
        <p:nvSpPr>
          <p:cNvPr id="3" name="Subtitle 2"/>
          <p:cNvSpPr>
            <a:spLocks noGrp="1"/>
          </p:cNvSpPr>
          <p:nvPr>
            <p:ph type="subTitle" idx="1"/>
          </p:nvPr>
        </p:nvSpPr>
        <p:spPr>
          <a:xfrm>
            <a:off x="3737172" y="4266725"/>
            <a:ext cx="7077679" cy="991077"/>
          </a:xfrm>
        </p:spPr>
        <p:txBody>
          <a:bodyPr>
            <a:normAutofit/>
          </a:bodyPr>
          <a:lstStyle>
            <a:lvl1pPr marL="0" indent="0" algn="l">
              <a:spcBef>
                <a:spcPts val="0"/>
              </a:spcBef>
              <a:buNone/>
              <a:defRPr sz="1500" cap="all" baseline="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3733185" y="2514605"/>
            <a:ext cx="7081665" cy="1625599"/>
          </a:xfrm>
        </p:spPr>
        <p:txBody>
          <a:bodyPr>
            <a:normAutofit/>
          </a:bodyPr>
          <a:lstStyle>
            <a:lvl1pPr algn="l">
              <a:lnSpc>
                <a:spcPct val="90000"/>
              </a:lnSpc>
              <a:defRPr sz="3601">
                <a:solidFill>
                  <a:schemeClr val="tx2"/>
                </a:solidFill>
              </a:defRPr>
            </a:lvl1pPr>
          </a:lstStyle>
          <a:p>
            <a:r>
              <a:rPr lang="en-US" smtClean="0"/>
              <a:t>Click to edit Master title style</a:t>
            </a:r>
            <a:endParaRPr/>
          </a:p>
        </p:txBody>
      </p:sp>
      <p:sp>
        <p:nvSpPr>
          <p:cNvPr id="5" name="Date Placeholder 7"/>
          <p:cNvSpPr>
            <a:spLocks noGrp="1"/>
          </p:cNvSpPr>
          <p:nvPr>
            <p:ph type="dt" sz="half" idx="11"/>
          </p:nvPr>
        </p:nvSpPr>
        <p:spPr/>
        <p:txBody>
          <a:bodyPr/>
          <a:lstStyle>
            <a:lvl1pPr>
              <a:defRPr/>
            </a:lvl1pPr>
          </a:lstStyle>
          <a:p>
            <a:pPr>
              <a:defRPr/>
            </a:pPr>
            <a:endParaRPr lang="en-US"/>
          </a:p>
        </p:txBody>
      </p:sp>
      <p:sp>
        <p:nvSpPr>
          <p:cNvPr id="6" name="Footer Placeholder 8"/>
          <p:cNvSpPr>
            <a:spLocks noGrp="1"/>
          </p:cNvSpPr>
          <p:nvPr>
            <p:ph type="ftr" sz="quarter" idx="12"/>
          </p:nvPr>
        </p:nvSpPr>
        <p:spPr/>
        <p:txBody>
          <a:bodyPr/>
          <a:lstStyle>
            <a:lvl1pPr>
              <a:defRPr/>
            </a:lvl1pPr>
          </a:lstStyle>
          <a:p>
            <a:pPr>
              <a:defRPr/>
            </a:pPr>
            <a:endParaRPr lang="en-US"/>
          </a:p>
        </p:txBody>
      </p:sp>
      <p:sp>
        <p:nvSpPr>
          <p:cNvPr id="8" name="Slide Number Placeholder 9"/>
          <p:cNvSpPr>
            <a:spLocks noGrp="1"/>
          </p:cNvSpPr>
          <p:nvPr>
            <p:ph type="sldNum" sz="quarter" idx="13"/>
          </p:nvPr>
        </p:nvSpPr>
        <p:spPr/>
        <p:txBody>
          <a:bodyPr/>
          <a:lstStyle>
            <a:lvl1pPr>
              <a:defRPr/>
            </a:lvl1pPr>
          </a:lstStyle>
          <a:p>
            <a:pPr>
              <a:defRPr/>
            </a:pPr>
            <a:fld id="{3C31EC31-ABD6-40BB-952F-84FF0384D884}" type="slidenum">
              <a:rPr lang="en-US"/>
              <a:pPr>
                <a:defRPr/>
              </a:pPr>
              <a:t>‹#›</a:t>
            </a:fld>
            <a:endParaRPr lang="en-US"/>
          </a:p>
        </p:txBody>
      </p:sp>
    </p:spTree>
    <p:extLst>
      <p:ext uri="{BB962C8B-B14F-4D97-AF65-F5344CB8AC3E}">
        <p14:creationId xmlns:p14="http://schemas.microsoft.com/office/powerpoint/2010/main" val="302314118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sp>
        <p:nvSpPr>
          <p:cNvPr id="7" name="Picture Placeholder 2" title="Picture placeholder"/>
          <p:cNvSpPr>
            <a:spLocks noGrp="1"/>
          </p:cNvSpPr>
          <p:nvPr>
            <p:ph type="pic" idx="10"/>
          </p:nvPr>
        </p:nvSpPr>
        <p:spPr>
          <a:xfrm>
            <a:off x="1164371" y="2476137"/>
            <a:ext cx="2218868" cy="2921726"/>
          </a:xfrm>
          <a:prstGeom prst="round2DiagRect">
            <a:avLst/>
          </a:prstGeom>
          <a:solidFill>
            <a:schemeClr val="bg2"/>
          </a:solidFill>
        </p:spPr>
        <p:txBody>
          <a:bodyPr tIns="914400" rtlCol="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smtClean="0"/>
              <a:t>Click icon to add picture</a:t>
            </a:r>
            <a:endParaRPr noProof="0" dirty="0"/>
          </a:p>
        </p:txBody>
      </p:sp>
      <p:sp>
        <p:nvSpPr>
          <p:cNvPr id="3" name="Subtitle 2"/>
          <p:cNvSpPr>
            <a:spLocks noGrp="1"/>
          </p:cNvSpPr>
          <p:nvPr>
            <p:ph type="subTitle" idx="1"/>
          </p:nvPr>
        </p:nvSpPr>
        <p:spPr>
          <a:xfrm>
            <a:off x="3737172" y="4266725"/>
            <a:ext cx="7077679" cy="991077"/>
          </a:xfrm>
        </p:spPr>
        <p:txBody>
          <a:bodyPr>
            <a:normAutofit/>
          </a:bodyPr>
          <a:lstStyle>
            <a:lvl1pPr marL="0" indent="0" algn="l">
              <a:spcBef>
                <a:spcPts val="0"/>
              </a:spcBef>
              <a:buNone/>
              <a:defRPr sz="1500" cap="all" baseline="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3733185" y="2514605"/>
            <a:ext cx="7081665" cy="1625599"/>
          </a:xfrm>
        </p:spPr>
        <p:txBody>
          <a:bodyPr>
            <a:normAutofit/>
          </a:bodyPr>
          <a:lstStyle>
            <a:lvl1pPr algn="l">
              <a:lnSpc>
                <a:spcPct val="90000"/>
              </a:lnSpc>
              <a:defRPr sz="3601">
                <a:solidFill>
                  <a:schemeClr val="tx2"/>
                </a:solidFill>
              </a:defRPr>
            </a:lvl1pPr>
          </a:lstStyle>
          <a:p>
            <a:r>
              <a:rPr lang="en-US" smtClean="0"/>
              <a:t>Click to edit Master title style</a:t>
            </a:r>
            <a:endParaRPr/>
          </a:p>
        </p:txBody>
      </p:sp>
      <p:sp>
        <p:nvSpPr>
          <p:cNvPr id="5" name="Date Placeholder 7"/>
          <p:cNvSpPr>
            <a:spLocks noGrp="1"/>
          </p:cNvSpPr>
          <p:nvPr>
            <p:ph type="dt" sz="half" idx="11"/>
          </p:nvPr>
        </p:nvSpPr>
        <p:spPr/>
        <p:txBody>
          <a:bodyPr/>
          <a:lstStyle>
            <a:lvl1pPr>
              <a:defRPr/>
            </a:lvl1pPr>
          </a:lstStyle>
          <a:p>
            <a:pPr>
              <a:defRPr/>
            </a:pPr>
            <a:endParaRPr lang="en-US"/>
          </a:p>
        </p:txBody>
      </p:sp>
      <p:sp>
        <p:nvSpPr>
          <p:cNvPr id="6" name="Footer Placeholder 8"/>
          <p:cNvSpPr>
            <a:spLocks noGrp="1"/>
          </p:cNvSpPr>
          <p:nvPr>
            <p:ph type="ftr" sz="quarter" idx="12"/>
          </p:nvPr>
        </p:nvSpPr>
        <p:spPr/>
        <p:txBody>
          <a:bodyPr/>
          <a:lstStyle>
            <a:lvl1pPr>
              <a:defRPr/>
            </a:lvl1pPr>
          </a:lstStyle>
          <a:p>
            <a:pPr>
              <a:defRPr/>
            </a:pPr>
            <a:endParaRPr lang="en-US"/>
          </a:p>
        </p:txBody>
      </p:sp>
      <p:sp>
        <p:nvSpPr>
          <p:cNvPr id="8" name="Slide Number Placeholder 9"/>
          <p:cNvSpPr>
            <a:spLocks noGrp="1"/>
          </p:cNvSpPr>
          <p:nvPr>
            <p:ph type="sldNum" sz="quarter" idx="13"/>
          </p:nvPr>
        </p:nvSpPr>
        <p:spPr/>
        <p:txBody>
          <a:bodyPr/>
          <a:lstStyle>
            <a:lvl1pPr>
              <a:defRPr/>
            </a:lvl1pPr>
          </a:lstStyle>
          <a:p>
            <a:pPr>
              <a:defRPr/>
            </a:pPr>
            <a:fld id="{F799505E-4965-4025-8C3E-837166979FA8}" type="slidenum">
              <a:rPr lang="en-US"/>
              <a:pPr>
                <a:defRPr/>
              </a:pPr>
              <a:t>‹#›</a:t>
            </a:fld>
            <a:endParaRPr lang="en-US"/>
          </a:p>
        </p:txBody>
      </p:sp>
    </p:spTree>
    <p:extLst>
      <p:ext uri="{BB962C8B-B14F-4D97-AF65-F5344CB8AC3E}">
        <p14:creationId xmlns:p14="http://schemas.microsoft.com/office/powerpoint/2010/main" val="223520376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B9F7E-E7BF-43CF-ADBA-62E6A5D5E2EA}"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3425542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3B9F7E-E7BF-43CF-ADBA-62E6A5D5E2EA}"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3878331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3B9F7E-E7BF-43CF-ADBA-62E6A5D5E2EA}" type="datetimeFigureOut">
              <a:rPr lang="en-US" smtClean="0"/>
              <a:t>4/23/2017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290898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3B9F7E-E7BF-43CF-ADBA-62E6A5D5E2EA}" type="datetimeFigureOut">
              <a:rPr lang="en-US" smtClean="0"/>
              <a:t>4/23/2017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8147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3B9F7E-E7BF-43CF-ADBA-62E6A5D5E2EA}" type="datetimeFigureOut">
              <a:rPr lang="en-US" smtClean="0"/>
              <a:t>4/23/2017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1158852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B9F7E-E7BF-43CF-ADBA-62E6A5D5E2EA}" type="datetimeFigureOut">
              <a:rPr lang="en-US" smtClean="0"/>
              <a:t>4/23/2017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2648858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3B9F7E-E7BF-43CF-ADBA-62E6A5D5E2EA}" type="datetimeFigureOut">
              <a:rPr lang="en-US" smtClean="0"/>
              <a:t>4/23/2017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879155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3B9F7E-E7BF-43CF-ADBA-62E6A5D5E2EA}" type="datetimeFigureOut">
              <a:rPr lang="en-US" smtClean="0"/>
              <a:t>4/23/2017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478505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3B9F7E-E7BF-43CF-ADBA-62E6A5D5E2EA}" type="datetimeFigureOut">
              <a:rPr lang="en-US" smtClean="0"/>
              <a:t>4/23/2017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0A144-732A-4065-8046-875B585F1364}" type="slidenum">
              <a:rPr lang="en-US" smtClean="0"/>
              <a:t>‹#›</a:t>
            </a:fld>
            <a:endParaRPr lang="en-US"/>
          </a:p>
        </p:txBody>
      </p:sp>
    </p:spTree>
    <p:extLst>
      <p:ext uri="{BB962C8B-B14F-4D97-AF65-F5344CB8AC3E}">
        <p14:creationId xmlns:p14="http://schemas.microsoft.com/office/powerpoint/2010/main" val="3152404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home.ccr.cancer.gov/inthejournals/archives/images/guis_img.p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37.pn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0"/>
          </p:nvPr>
        </p:nvPicPr>
        <p:blipFill>
          <a:blip r:embed="rId3">
            <a:extLst>
              <a:ext uri="{28A0092B-C50C-407E-A947-70E740481C1C}">
                <a14:useLocalDpi xmlns:a14="http://schemas.microsoft.com/office/drawing/2010/main" val="0"/>
              </a:ext>
            </a:extLst>
          </a:blip>
          <a:srcRect l="1935" r="1935"/>
          <a:stretch>
            <a:fillRect/>
          </a:stretch>
        </p:blipFill>
        <p:spPr/>
      </p:pic>
      <p:sp>
        <p:nvSpPr>
          <p:cNvPr id="3" name="Subtitle 2"/>
          <p:cNvSpPr>
            <a:spLocks noGrp="1"/>
          </p:cNvSpPr>
          <p:nvPr>
            <p:ph type="subTitle" idx="1"/>
          </p:nvPr>
        </p:nvSpPr>
        <p:spPr>
          <a:xfrm>
            <a:off x="4346575" y="4403725"/>
            <a:ext cx="6070600" cy="990600"/>
          </a:xfrm>
        </p:spPr>
        <p:txBody>
          <a:bodyPr rtlCol="0">
            <a:normAutofit fontScale="92500" lnSpcReduction="10000"/>
          </a:bodyPr>
          <a:lstStyle/>
          <a:p>
            <a:pPr defTabSz="685983">
              <a:defRPr/>
            </a:pPr>
            <a:r>
              <a:rPr lang="en-US" b="1" dirty="0" smtClean="0"/>
              <a:t>SUFIA HUSAIN</a:t>
            </a:r>
          </a:p>
          <a:p>
            <a:pPr defTabSz="685983">
              <a:defRPr/>
            </a:pPr>
            <a:r>
              <a:rPr lang="en-US" b="1" dirty="0" smtClean="0"/>
              <a:t>PATHOLOGY</a:t>
            </a:r>
          </a:p>
          <a:p>
            <a:pPr defTabSz="685983">
              <a:defRPr/>
            </a:pPr>
            <a:r>
              <a:rPr lang="en-US" b="1" dirty="0" smtClean="0"/>
              <a:t>KSU, RIYADH</a:t>
            </a:r>
          </a:p>
          <a:p>
            <a:pPr defTabSz="685983">
              <a:defRPr/>
            </a:pPr>
            <a:r>
              <a:rPr lang="en-US" b="1" dirty="0" smtClean="0"/>
              <a:t>APRIL 2017</a:t>
            </a:r>
          </a:p>
          <a:p>
            <a:pPr defTabSz="685983">
              <a:defRPr/>
            </a:pPr>
            <a:r>
              <a:rPr lang="en-US" b="1" dirty="0"/>
              <a:t>Reference: Robbins &amp; </a:t>
            </a:r>
            <a:r>
              <a:rPr lang="en-US" b="1" dirty="0" err="1"/>
              <a:t>Cotran</a:t>
            </a:r>
            <a:r>
              <a:rPr lang="en-US" b="1" dirty="0"/>
              <a:t> Pathology and Rubin’s Pathology</a:t>
            </a:r>
          </a:p>
          <a:p>
            <a:pPr defTabSz="685983">
              <a:defRPr/>
            </a:pPr>
            <a:endParaRPr lang="en-US" dirty="0"/>
          </a:p>
        </p:txBody>
      </p:sp>
      <p:sp>
        <p:nvSpPr>
          <p:cNvPr id="2050" name="Rectangle 2"/>
          <p:cNvSpPr>
            <a:spLocks noGrp="1" noChangeArrowheads="1"/>
          </p:cNvSpPr>
          <p:nvPr>
            <p:ph type="ctrTitle"/>
          </p:nvPr>
        </p:nvSpPr>
        <p:spPr>
          <a:xfrm>
            <a:off x="4343400" y="2311400"/>
            <a:ext cx="5310188" cy="1625600"/>
          </a:xfrm>
        </p:spPr>
        <p:txBody>
          <a:bodyPr rtlCol="0">
            <a:normAutofit fontScale="90000"/>
          </a:bodyPr>
          <a:lstStyle/>
          <a:p>
            <a:pPr defTabSz="685983">
              <a:defRPr/>
            </a:pPr>
            <a:r>
              <a:rPr lang="en-US" sz="4800" dirty="0"/>
              <a:t>Pathology of Uterine Cervix</a:t>
            </a:r>
            <a:br>
              <a:rPr lang="en-US" sz="4800" dirty="0"/>
            </a:br>
            <a:endParaRPr lang="en-US" sz="3200" dirty="0"/>
          </a:p>
        </p:txBody>
      </p:sp>
    </p:spTree>
    <p:extLst>
      <p:ext uri="{BB962C8B-B14F-4D97-AF65-F5344CB8AC3E}">
        <p14:creationId xmlns:p14="http://schemas.microsoft.com/office/powerpoint/2010/main" val="255542649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92314" y="328614"/>
            <a:ext cx="4751387" cy="719137"/>
          </a:xfrm>
        </p:spPr>
        <p:txBody>
          <a:bodyPr/>
          <a:lstStyle/>
          <a:p>
            <a:pPr eaLnBrk="1" hangingPunct="1"/>
            <a:r>
              <a:rPr lang="en-US" altLang="en-US" b="1" smtClean="0">
                <a:solidFill>
                  <a:schemeClr val="tx1"/>
                </a:solidFill>
              </a:rPr>
              <a:t>Candidiasis (moniliasis)</a:t>
            </a:r>
          </a:p>
        </p:txBody>
      </p:sp>
      <p:pic>
        <p:nvPicPr>
          <p:cNvPr id="18435" name="Content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17749" r="17749"/>
          <a:stretch>
            <a:fillRect/>
          </a:stretch>
        </p:blipFill>
        <p:spPr>
          <a:xfrm>
            <a:off x="1919289" y="1222376"/>
            <a:ext cx="4257675" cy="4645025"/>
          </a:xfrm>
        </p:spPr>
      </p:pic>
      <p:sp>
        <p:nvSpPr>
          <p:cNvPr id="18436" name="Content Placeholder 2"/>
          <p:cNvSpPr>
            <a:spLocks noGrp="1"/>
          </p:cNvSpPr>
          <p:nvPr>
            <p:ph type="body" sz="half" idx="2"/>
          </p:nvPr>
        </p:nvSpPr>
        <p:spPr>
          <a:xfrm>
            <a:off x="6240463" y="1203326"/>
            <a:ext cx="4227512" cy="5688013"/>
          </a:xfrm>
        </p:spPr>
        <p:txBody>
          <a:bodyPr/>
          <a:lstStyle/>
          <a:p>
            <a:pPr marL="285750" indent="-285750">
              <a:buFont typeface="Arial" panose="020B0604020202020204" pitchFamily="34" charset="0"/>
              <a:buChar char="•"/>
            </a:pPr>
            <a:r>
              <a:rPr lang="en-US" altLang="en-US"/>
              <a:t>Common</a:t>
            </a:r>
          </a:p>
          <a:p>
            <a:pPr marL="285750" indent="-285750">
              <a:buFont typeface="Arial" panose="020B0604020202020204" pitchFamily="34" charset="0"/>
              <a:buChar char="•"/>
            </a:pPr>
            <a:r>
              <a:rPr lang="en-US" altLang="en-US"/>
              <a:t>Involves cervix and vagina </a:t>
            </a:r>
          </a:p>
          <a:p>
            <a:pPr marL="285750" indent="-285750">
              <a:buFont typeface="Arial" panose="020B0604020202020204" pitchFamily="34" charset="0"/>
              <a:buChar char="•"/>
            </a:pPr>
            <a:r>
              <a:rPr lang="en-US" altLang="en-US"/>
              <a:t>Caused by Candida albicans, a normal component of the vaginal flora.</a:t>
            </a:r>
          </a:p>
          <a:p>
            <a:pPr marL="285750" indent="-285750">
              <a:buFont typeface="Arial" panose="020B0604020202020204" pitchFamily="34" charset="0"/>
              <a:buChar char="•"/>
            </a:pPr>
            <a:r>
              <a:rPr lang="en-US" altLang="en-US"/>
              <a:t>Associated with diabetes mellitis, pregnancy, antibiotic therapy, oral contraceptive use and immunosuppression.</a:t>
            </a:r>
          </a:p>
          <a:p>
            <a:pPr marL="285750" indent="-285750">
              <a:buFont typeface="Arial" panose="020B0604020202020204" pitchFamily="34" charset="0"/>
              <a:buChar char="•"/>
            </a:pPr>
            <a:r>
              <a:rPr lang="en-US" altLang="en-US"/>
              <a:t>Characterized by white patchy mucosal lesions with thick curdy white discharge and vulvovaginal pruritis. Ulcers may develop. </a:t>
            </a:r>
          </a:p>
          <a:p>
            <a:pPr marL="285750" indent="-285750">
              <a:buFont typeface="Arial" panose="020B0604020202020204" pitchFamily="34" charset="0"/>
              <a:buChar char="•"/>
            </a:pPr>
            <a:r>
              <a:rPr lang="en-US" altLang="en-US"/>
              <a:t>Cytology smears show: Fungal colonies in the form of spores and branching pseudohyphae on the cervical epithelium. Chronic inflammatory cells are present. </a:t>
            </a:r>
          </a:p>
        </p:txBody>
      </p:sp>
      <p:sp>
        <p:nvSpPr>
          <p:cNvPr id="18437" name="Rectangle 5"/>
          <p:cNvSpPr>
            <a:spLocks noChangeArrowheads="1"/>
          </p:cNvSpPr>
          <p:nvPr/>
        </p:nvSpPr>
        <p:spPr bwMode="auto">
          <a:xfrm>
            <a:off x="2438400" y="6042026"/>
            <a:ext cx="4953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"Candida pap 1" by Nephron - Own work. Licensed under CC BY-SA 3.0 via Wikimedia Commons - http://commons.wikimedia.org/wiki/File:Candida_pap_1.jpg#/media/File:Candida_pap_1.jpg</a:t>
            </a:r>
          </a:p>
        </p:txBody>
      </p:sp>
    </p:spTree>
    <p:extLst>
      <p:ext uri="{BB962C8B-B14F-4D97-AF65-F5344CB8AC3E}">
        <p14:creationId xmlns:p14="http://schemas.microsoft.com/office/powerpoint/2010/main" val="420201575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rtlCol="0">
            <a:normAutofit/>
          </a:bodyPr>
          <a:lstStyle/>
          <a:p>
            <a:pPr defTabSz="685983">
              <a:defRPr/>
            </a:pPr>
            <a:r>
              <a:rPr lang="en-US" sz="2401" b="1" dirty="0" err="1"/>
              <a:t>Trichomoniasis</a:t>
            </a:r>
            <a:r>
              <a:rPr lang="en-US" sz="2401" b="1" dirty="0"/>
              <a:t> </a:t>
            </a:r>
            <a:endParaRPr lang="en-US" sz="2401" dirty="0"/>
          </a:p>
        </p:txBody>
      </p:sp>
      <p:sp>
        <p:nvSpPr>
          <p:cNvPr id="4" name="Content Placeholder 3"/>
          <p:cNvSpPr>
            <a:spLocks noGrp="1"/>
          </p:cNvSpPr>
          <p:nvPr>
            <p:ph type="body" sz="quarter" idx="4294967295"/>
          </p:nvPr>
        </p:nvSpPr>
        <p:spPr>
          <a:xfrm>
            <a:off x="1811338" y="1803401"/>
            <a:ext cx="4572000" cy="4702175"/>
          </a:xfrm>
        </p:spPr>
        <p:txBody>
          <a:bodyPr rtlCol="0">
            <a:normAutofit fontScale="70000" lnSpcReduction="20000"/>
          </a:bodyPr>
          <a:lstStyle/>
          <a:p>
            <a:pPr marL="320040" indent="-320040" defTabSz="685983">
              <a:defRPr/>
            </a:pPr>
            <a:r>
              <a:rPr lang="en-US" sz="2600" dirty="0"/>
              <a:t>It is caused by a unicellular flagellated protozoan called Trichomonas vaginalis. </a:t>
            </a:r>
          </a:p>
          <a:p>
            <a:pPr marL="320040" indent="-320040" defTabSz="685983">
              <a:defRPr/>
            </a:pPr>
            <a:r>
              <a:rPr lang="en-US" sz="2600" dirty="0"/>
              <a:t>It is sexually transmitted  disease</a:t>
            </a:r>
          </a:p>
          <a:p>
            <a:pPr marL="320040" indent="-320040" defTabSz="685983">
              <a:defRPr/>
            </a:pPr>
            <a:r>
              <a:rPr lang="en-US" sz="2600" dirty="0"/>
              <a:t>Involves the vagina and cervix.</a:t>
            </a:r>
          </a:p>
          <a:p>
            <a:pPr marL="320040" indent="-320040" defTabSz="685983">
              <a:buNone/>
              <a:defRPr/>
            </a:pPr>
            <a:r>
              <a:rPr lang="en-US" sz="2600" b="1" dirty="0"/>
              <a:t>Clinical presentation</a:t>
            </a:r>
            <a:endParaRPr lang="en-US" sz="2600" dirty="0"/>
          </a:p>
          <a:p>
            <a:pPr marL="320040" indent="-320040" defTabSz="685983">
              <a:defRPr/>
            </a:pPr>
            <a:r>
              <a:rPr lang="en-US" sz="2600" dirty="0"/>
              <a:t>Greenish-yellow frothy and foul smelling vaginal discharge  </a:t>
            </a:r>
          </a:p>
          <a:p>
            <a:pPr marL="320040" indent="-320040" defTabSz="685983">
              <a:defRPr/>
            </a:pPr>
            <a:r>
              <a:rPr lang="en-US" sz="2600" dirty="0"/>
              <a:t>Painful urination</a:t>
            </a:r>
          </a:p>
          <a:p>
            <a:pPr marL="320040" indent="-320040" defTabSz="685983">
              <a:defRPr/>
            </a:pPr>
            <a:r>
              <a:rPr lang="en-US" sz="2600" dirty="0" err="1"/>
              <a:t>vulvovaginal</a:t>
            </a:r>
            <a:r>
              <a:rPr lang="en-US" sz="2600" dirty="0"/>
              <a:t> itching or irritation</a:t>
            </a:r>
          </a:p>
          <a:p>
            <a:pPr marL="320040" indent="-320040" defTabSz="685983">
              <a:defRPr/>
            </a:pPr>
            <a:r>
              <a:rPr lang="en-US" sz="2600" dirty="0"/>
              <a:t>dyspareunia</a:t>
            </a:r>
          </a:p>
          <a:p>
            <a:pPr marL="0" indent="0" defTabSz="685983">
              <a:buNone/>
              <a:defRPr/>
            </a:pPr>
            <a:r>
              <a:rPr lang="en-US" sz="2400" b="1" dirty="0"/>
              <a:t>Cytology smears show: </a:t>
            </a:r>
          </a:p>
          <a:p>
            <a:pPr marL="182880" indent="-182880" defTabSz="685983">
              <a:defRPr/>
            </a:pPr>
            <a:r>
              <a:rPr lang="en-US" sz="2400" dirty="0"/>
              <a:t>The organism can be found in Pap-stained vaginal smears in a background of i</a:t>
            </a:r>
            <a:r>
              <a:rPr lang="en-US" sz="2600" dirty="0"/>
              <a:t>nflammatory cells. Diagnosis can also be made by examination of a saline wet preparation in which the motile </a:t>
            </a:r>
            <a:r>
              <a:rPr lang="en-US" sz="2600" dirty="0" err="1"/>
              <a:t>trophozoites</a:t>
            </a:r>
            <a:r>
              <a:rPr lang="en-US" sz="2600" dirty="0"/>
              <a:t> are seen.</a:t>
            </a:r>
          </a:p>
          <a:p>
            <a:pPr marL="320040" indent="-320040" defTabSz="685983">
              <a:defRPr/>
            </a:pPr>
            <a:endParaRPr lang="en-US" dirty="0" smtClean="0">
              <a:solidFill>
                <a:schemeClr val="tx1">
                  <a:lumMod val="75000"/>
                  <a:lumOff val="25000"/>
                </a:schemeClr>
              </a:solidFill>
            </a:endParaRPr>
          </a:p>
          <a:p>
            <a:pPr marL="320040" indent="-320040" defTabSz="685983">
              <a:buFont typeface="Wingdings"/>
              <a:buChar char=""/>
              <a:defRPr/>
            </a:pPr>
            <a:endParaRPr lang="en-US" dirty="0">
              <a:solidFill>
                <a:schemeClr val="tx1">
                  <a:lumMod val="75000"/>
                  <a:lumOff val="25000"/>
                </a:schemeClr>
              </a:solidFill>
            </a:endParaRPr>
          </a:p>
        </p:txBody>
      </p:sp>
      <p:sp>
        <p:nvSpPr>
          <p:cNvPr id="5" name="Rectangle 4"/>
          <p:cNvSpPr/>
          <p:nvPr/>
        </p:nvSpPr>
        <p:spPr>
          <a:xfrm>
            <a:off x="6816725" y="6561139"/>
            <a:ext cx="4572000" cy="415925"/>
          </a:xfrm>
          <a:prstGeom prst="rect">
            <a:avLst/>
          </a:prstGeom>
        </p:spPr>
        <p:txBody>
          <a:bodyPr>
            <a:spAutoFit/>
          </a:bodyPr>
          <a:lstStyle/>
          <a:p>
            <a:pPr>
              <a:defRPr/>
            </a:pPr>
            <a:r>
              <a:rPr lang="en-US" sz="1050" dirty="0"/>
              <a:t>http://137.189.150.85/cytopathology/Slide/31-7G3.jpg</a:t>
            </a:r>
          </a:p>
          <a:p>
            <a:pPr>
              <a:defRPr/>
            </a:pPr>
            <a:endParaRPr lang="en-US" sz="1050" dirty="0"/>
          </a:p>
        </p:txBody>
      </p:sp>
      <p:pic>
        <p:nvPicPr>
          <p:cNvPr id="19461" name="Picture 9" descr="http://137.189.150.85/cytopathology/Slide/31-7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1" y="3605213"/>
            <a:ext cx="386397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3838" y="3176"/>
            <a:ext cx="37973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7"/>
          <p:cNvSpPr>
            <a:spLocks noChangeArrowheads="1"/>
          </p:cNvSpPr>
          <p:nvPr/>
        </p:nvSpPr>
        <p:spPr bwMode="auto">
          <a:xfrm>
            <a:off x="6573838" y="3382963"/>
            <a:ext cx="4572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http://www.medthical.com/trichomoniasis.html</a:t>
            </a:r>
          </a:p>
        </p:txBody>
      </p:sp>
    </p:spTree>
    <p:extLst>
      <p:ext uri="{BB962C8B-B14F-4D97-AF65-F5344CB8AC3E}">
        <p14:creationId xmlns:p14="http://schemas.microsoft.com/office/powerpoint/2010/main" val="117234712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51" y="609600"/>
            <a:ext cx="6418263" cy="1320800"/>
          </a:xfrm>
        </p:spPr>
        <p:txBody>
          <a:bodyPr rtlCol="0">
            <a:normAutofit/>
          </a:bodyPr>
          <a:lstStyle/>
          <a:p>
            <a:pPr defTabSz="685983">
              <a:defRPr/>
            </a:pPr>
            <a:r>
              <a:rPr lang="en-US" sz="2401" b="1" dirty="0"/>
              <a:t>Chlamydia </a:t>
            </a:r>
            <a:r>
              <a:rPr lang="en-US" sz="2401" b="1" dirty="0" err="1"/>
              <a:t>trachomatis</a:t>
            </a:r>
            <a:r>
              <a:rPr lang="en-US" sz="2401" b="1" dirty="0"/>
              <a:t> </a:t>
            </a:r>
            <a:r>
              <a:rPr lang="en-US" sz="2401" b="1" dirty="0" err="1"/>
              <a:t>Cervicitis</a:t>
            </a:r>
            <a:r>
              <a:rPr lang="en-US" sz="2401" dirty="0"/>
              <a:t> </a:t>
            </a:r>
            <a:br>
              <a:rPr lang="en-US" sz="2401" dirty="0"/>
            </a:br>
            <a:endParaRPr lang="en-US" sz="2401" dirty="0"/>
          </a:p>
        </p:txBody>
      </p:sp>
      <p:sp>
        <p:nvSpPr>
          <p:cNvPr id="20483" name="Content Placeholder 2"/>
          <p:cNvSpPr>
            <a:spLocks noGrp="1"/>
          </p:cNvSpPr>
          <p:nvPr>
            <p:ph idx="1"/>
          </p:nvPr>
        </p:nvSpPr>
        <p:spPr>
          <a:xfrm>
            <a:off x="1847851" y="1844675"/>
            <a:ext cx="8569325" cy="4267200"/>
          </a:xfrm>
        </p:spPr>
        <p:txBody>
          <a:bodyPr rtlCol="0">
            <a:normAutofit fontScale="77500" lnSpcReduction="20000"/>
          </a:bodyPr>
          <a:lstStyle/>
          <a:p>
            <a:pPr marL="91440" indent="-91440" defTabSz="685983">
              <a:buFont typeface="Wingdings 3" charset="2"/>
              <a:buChar char=""/>
              <a:defRPr/>
            </a:pPr>
            <a:r>
              <a:rPr lang="en-US" dirty="0" err="1" smtClean="0">
                <a:solidFill>
                  <a:schemeClr val="tx1"/>
                </a:solidFill>
              </a:rPr>
              <a:t>Clamydia</a:t>
            </a:r>
            <a:r>
              <a:rPr lang="en-US" dirty="0" smtClean="0">
                <a:solidFill>
                  <a:schemeClr val="tx1"/>
                </a:solidFill>
              </a:rPr>
              <a:t> </a:t>
            </a:r>
            <a:r>
              <a:rPr lang="en-US" dirty="0" err="1" smtClean="0">
                <a:solidFill>
                  <a:schemeClr val="tx1"/>
                </a:solidFill>
              </a:rPr>
              <a:t>trachomatis</a:t>
            </a:r>
            <a:r>
              <a:rPr lang="en-US" dirty="0" smtClean="0">
                <a:solidFill>
                  <a:schemeClr val="tx1"/>
                </a:solidFill>
              </a:rPr>
              <a:t> is an obligate, gram-negative intracellular pathogen.</a:t>
            </a:r>
          </a:p>
          <a:p>
            <a:pPr marL="91440" indent="-91440" defTabSz="685983">
              <a:buFont typeface="Wingdings 3" charset="2"/>
              <a:buChar char=""/>
              <a:defRPr/>
            </a:pPr>
            <a:r>
              <a:rPr lang="en-US" dirty="0" err="1" smtClean="0">
                <a:solidFill>
                  <a:schemeClr val="tx1"/>
                </a:solidFill>
              </a:rPr>
              <a:t>Clamydial</a:t>
            </a:r>
            <a:r>
              <a:rPr lang="en-US" dirty="0" smtClean="0">
                <a:solidFill>
                  <a:schemeClr val="tx1"/>
                </a:solidFill>
              </a:rPr>
              <a:t> </a:t>
            </a:r>
            <a:r>
              <a:rPr lang="en-US" dirty="0" err="1" smtClean="0">
                <a:solidFill>
                  <a:schemeClr val="tx1"/>
                </a:solidFill>
              </a:rPr>
              <a:t>cervicitis</a:t>
            </a:r>
            <a:r>
              <a:rPr lang="en-US" dirty="0" smtClean="0">
                <a:solidFill>
                  <a:schemeClr val="tx1"/>
                </a:solidFill>
              </a:rPr>
              <a:t> is the most common sexually transmitted disease in the developed countries. It may coexist with </a:t>
            </a:r>
            <a:r>
              <a:rPr lang="en-US" dirty="0" err="1" smtClean="0">
                <a:solidFill>
                  <a:schemeClr val="tx1"/>
                </a:solidFill>
              </a:rPr>
              <a:t>Neisseria</a:t>
            </a:r>
            <a:r>
              <a:rPr lang="en-US" dirty="0" smtClean="0">
                <a:solidFill>
                  <a:schemeClr val="tx1"/>
                </a:solidFill>
              </a:rPr>
              <a:t> </a:t>
            </a:r>
            <a:r>
              <a:rPr lang="en-US" dirty="0" err="1" smtClean="0">
                <a:solidFill>
                  <a:schemeClr val="tx1"/>
                </a:solidFill>
              </a:rPr>
              <a:t>gonorrhoeae</a:t>
            </a:r>
            <a:r>
              <a:rPr lang="en-US" dirty="0" smtClean="0">
                <a:solidFill>
                  <a:schemeClr val="tx1"/>
                </a:solidFill>
              </a:rPr>
              <a:t> infection.</a:t>
            </a:r>
          </a:p>
          <a:p>
            <a:pPr marL="91440" indent="-91440" defTabSz="685983">
              <a:buFont typeface="Wingdings 3" charset="2"/>
              <a:buChar char=""/>
              <a:defRPr/>
            </a:pPr>
            <a:r>
              <a:rPr lang="en-US" dirty="0" smtClean="0">
                <a:solidFill>
                  <a:schemeClr val="tx1"/>
                </a:solidFill>
              </a:rPr>
              <a:t>It is a frequent cause of pelvic inflammatory disease.</a:t>
            </a:r>
          </a:p>
          <a:p>
            <a:pPr marL="91440" indent="-91440" defTabSz="685983">
              <a:buFont typeface="Wingdings 3" charset="2"/>
              <a:buChar char=""/>
              <a:defRPr/>
            </a:pPr>
            <a:r>
              <a:rPr lang="en-US" dirty="0" err="1" smtClean="0">
                <a:solidFill>
                  <a:schemeClr val="tx1"/>
                </a:solidFill>
              </a:rPr>
              <a:t>Chlamdial</a:t>
            </a:r>
            <a:r>
              <a:rPr lang="en-US" dirty="0" smtClean="0">
                <a:solidFill>
                  <a:schemeClr val="tx1"/>
                </a:solidFill>
              </a:rPr>
              <a:t> infection can also cause a condition known as lymphogranuloma </a:t>
            </a:r>
            <a:r>
              <a:rPr lang="en-US" dirty="0" err="1" smtClean="0">
                <a:solidFill>
                  <a:schemeClr val="tx1"/>
                </a:solidFill>
              </a:rPr>
              <a:t>venereum</a:t>
            </a:r>
            <a:endParaRPr lang="en-US" dirty="0" smtClean="0">
              <a:solidFill>
                <a:schemeClr val="tx1"/>
              </a:solidFill>
            </a:endParaRPr>
          </a:p>
          <a:p>
            <a:pPr marL="0" indent="0" defTabSz="685983">
              <a:buNone/>
              <a:defRPr/>
            </a:pPr>
            <a:endParaRPr lang="en-US" b="1" dirty="0" smtClean="0">
              <a:solidFill>
                <a:schemeClr val="tx1"/>
              </a:solidFill>
            </a:endParaRPr>
          </a:p>
          <a:p>
            <a:pPr marL="0" indent="0" defTabSz="685983">
              <a:buNone/>
              <a:defRPr/>
            </a:pPr>
            <a:r>
              <a:rPr lang="en-US" b="1" dirty="0" smtClean="0">
                <a:solidFill>
                  <a:schemeClr val="tx1"/>
                </a:solidFill>
              </a:rPr>
              <a:t>Clinical </a:t>
            </a:r>
            <a:r>
              <a:rPr lang="en-US" b="1" dirty="0">
                <a:solidFill>
                  <a:schemeClr val="tx1"/>
                </a:solidFill>
              </a:rPr>
              <a:t>appearances</a:t>
            </a:r>
            <a:endParaRPr lang="en-US" dirty="0">
              <a:solidFill>
                <a:schemeClr val="tx1"/>
              </a:solidFill>
            </a:endParaRPr>
          </a:p>
          <a:p>
            <a:pPr marL="91440" indent="-91440" defTabSz="685983">
              <a:buFont typeface="Wingdings 3" charset="2"/>
              <a:buChar char=""/>
              <a:defRPr/>
            </a:pPr>
            <a:r>
              <a:rPr lang="en-US" dirty="0">
                <a:solidFill>
                  <a:schemeClr val="tx1"/>
                </a:solidFill>
              </a:rPr>
              <a:t>Is most often asymptomatic.</a:t>
            </a:r>
          </a:p>
          <a:p>
            <a:pPr marL="91440" indent="-91440" defTabSz="685983">
              <a:buFont typeface="Wingdings 3" charset="2"/>
              <a:buChar char=""/>
              <a:defRPr/>
            </a:pPr>
            <a:r>
              <a:rPr lang="en-US" dirty="0" smtClean="0">
                <a:solidFill>
                  <a:schemeClr val="tx1"/>
                </a:solidFill>
              </a:rPr>
              <a:t>In </a:t>
            </a:r>
            <a:r>
              <a:rPr lang="en-US" dirty="0">
                <a:solidFill>
                  <a:schemeClr val="tx1"/>
                </a:solidFill>
              </a:rPr>
              <a:t>symptomatic cases there is a </a:t>
            </a:r>
            <a:r>
              <a:rPr lang="en-US" dirty="0" err="1">
                <a:solidFill>
                  <a:schemeClr val="tx1"/>
                </a:solidFill>
              </a:rPr>
              <a:t>mucopurulent</a:t>
            </a:r>
            <a:r>
              <a:rPr lang="en-US" dirty="0">
                <a:solidFill>
                  <a:schemeClr val="tx1"/>
                </a:solidFill>
              </a:rPr>
              <a:t> cervical discharge with a reddened, congested and edematous cervix. It may be associated with urethritis.</a:t>
            </a:r>
          </a:p>
          <a:p>
            <a:pPr marL="91440" indent="-91440" defTabSz="685983">
              <a:buFont typeface="Wingdings 3" charset="2"/>
              <a:buChar char=""/>
              <a:defRPr/>
            </a:pPr>
            <a:endParaRPr lang="en-US" dirty="0" smtClean="0">
              <a:solidFill>
                <a:schemeClr val="tx1">
                  <a:lumMod val="75000"/>
                  <a:lumOff val="25000"/>
                </a:schemeClr>
              </a:solidFill>
            </a:endParaRPr>
          </a:p>
        </p:txBody>
      </p:sp>
    </p:spTree>
    <p:extLst>
      <p:ext uri="{BB962C8B-B14F-4D97-AF65-F5344CB8AC3E}">
        <p14:creationId xmlns:p14="http://schemas.microsoft.com/office/powerpoint/2010/main" val="34164396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itle 1"/>
          <p:cNvSpPr>
            <a:spLocks noGrp="1"/>
          </p:cNvSpPr>
          <p:nvPr>
            <p:ph type="title"/>
          </p:nvPr>
        </p:nvSpPr>
        <p:spPr>
          <a:xfrm>
            <a:off x="2135188" y="476251"/>
            <a:ext cx="7027862" cy="460375"/>
          </a:xfrm>
        </p:spPr>
        <p:txBody>
          <a:bodyPr rtlCol="0">
            <a:normAutofit fontScale="90000"/>
          </a:bodyPr>
          <a:lstStyle/>
          <a:p>
            <a:pPr>
              <a:defRPr/>
            </a:pPr>
            <a:r>
              <a:rPr lang="en-US" altLang="en-US" b="1" dirty="0"/>
              <a:t>Herpes simplex virus (HSV) Cervicitis</a:t>
            </a:r>
            <a:endParaRPr lang="en-US" altLang="en-US" dirty="0"/>
          </a:p>
        </p:txBody>
      </p:sp>
      <p:pic>
        <p:nvPicPr>
          <p:cNvPr id="21507" name="Content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14508" r="14508"/>
          <a:stretch>
            <a:fillRect/>
          </a:stretch>
        </p:blipFill>
        <p:spPr>
          <a:xfrm>
            <a:off x="2351089" y="1130301"/>
            <a:ext cx="4257675" cy="4645025"/>
          </a:xfrm>
        </p:spPr>
      </p:pic>
      <p:sp>
        <p:nvSpPr>
          <p:cNvPr id="23555" name="Content Placeholder 2"/>
          <p:cNvSpPr>
            <a:spLocks noGrp="1"/>
          </p:cNvSpPr>
          <p:nvPr>
            <p:ph type="body" sz="half" idx="2"/>
          </p:nvPr>
        </p:nvSpPr>
        <p:spPr>
          <a:xfrm>
            <a:off x="6888164" y="1803400"/>
            <a:ext cx="3455987" cy="4165600"/>
          </a:xfrm>
        </p:spPr>
        <p:txBody>
          <a:bodyPr rtlCol="0"/>
          <a:lstStyle/>
          <a:p>
            <a:pPr marL="182563" indent="-182563">
              <a:defRPr/>
            </a:pPr>
            <a:endParaRPr lang="en-US" altLang="en-US" dirty="0" smtClean="0"/>
          </a:p>
          <a:p>
            <a:pPr marL="285750" indent="-285750">
              <a:buFont typeface="Arial" panose="020B0604020202020204" pitchFamily="34" charset="0"/>
              <a:buChar char="•"/>
              <a:defRPr/>
            </a:pPr>
            <a:endParaRPr lang="en-US" altLang="en-US" sz="2000" dirty="0"/>
          </a:p>
          <a:p>
            <a:pPr marL="285750" indent="-285750">
              <a:buFont typeface="Arial" panose="020B0604020202020204" pitchFamily="34" charset="0"/>
              <a:buChar char="•"/>
              <a:defRPr/>
            </a:pPr>
            <a:r>
              <a:rPr lang="en-US" altLang="en-US" sz="2000" dirty="0"/>
              <a:t>HSV Type 2 infection accounts for majority of genital herpes cases and is spread by sexual contact.</a:t>
            </a:r>
          </a:p>
          <a:p>
            <a:pPr marL="285750" indent="-285750">
              <a:buFont typeface="Arial" panose="020B0604020202020204" pitchFamily="34" charset="0"/>
              <a:buChar char="•"/>
              <a:defRPr/>
            </a:pPr>
            <a:r>
              <a:rPr lang="en-US" altLang="en-US" sz="2000" dirty="0"/>
              <a:t>It produces vesicles and ulcers that can involve the cervix, vagina, vulva, urethra and perianal skin.</a:t>
            </a:r>
          </a:p>
        </p:txBody>
      </p:sp>
      <p:sp>
        <p:nvSpPr>
          <p:cNvPr id="21509" name="Rectangle 3"/>
          <p:cNvSpPr>
            <a:spLocks noChangeArrowheads="1"/>
          </p:cNvSpPr>
          <p:nvPr/>
        </p:nvSpPr>
        <p:spPr bwMode="auto">
          <a:xfrm>
            <a:off x="2719388" y="59817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"Herpes simplex virus pap test" by Nephron - Own work. Licensed under CC BY-SA 3.0 via Wikimedia Commons - http://commons.wikimedia.org/wiki/File:Herpes_simplex_virus_pap_test.jpg#/media/File:Herpes_simplex_virus_pap_test.jpg</a:t>
            </a:r>
          </a:p>
        </p:txBody>
      </p:sp>
    </p:spTree>
    <p:extLst>
      <p:ext uri="{BB962C8B-B14F-4D97-AF65-F5344CB8AC3E}">
        <p14:creationId xmlns:p14="http://schemas.microsoft.com/office/powerpoint/2010/main" val="41642562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063750" y="620713"/>
            <a:ext cx="8459788" cy="442912"/>
          </a:xfrm>
        </p:spPr>
        <p:txBody>
          <a:bodyPr rtlCol="0">
            <a:normAutofit fontScale="90000"/>
          </a:bodyPr>
          <a:lstStyle/>
          <a:p>
            <a:pPr defTabSz="685983">
              <a:defRPr/>
            </a:pPr>
            <a:r>
              <a:rPr lang="en-US" sz="3200" b="1" dirty="0"/>
              <a:t>Human papilloma virus(HPV) infection</a:t>
            </a:r>
            <a:endParaRPr lang="en-US" sz="3200" dirty="0"/>
          </a:p>
        </p:txBody>
      </p:sp>
      <p:sp>
        <p:nvSpPr>
          <p:cNvPr id="25603" name="Content Placeholder 2"/>
          <p:cNvSpPr>
            <a:spLocks noGrp="1"/>
          </p:cNvSpPr>
          <p:nvPr>
            <p:ph idx="1"/>
          </p:nvPr>
        </p:nvSpPr>
        <p:spPr>
          <a:xfrm>
            <a:off x="1703388" y="1412875"/>
            <a:ext cx="8820150" cy="4897438"/>
          </a:xfrm>
        </p:spPr>
        <p:txBody>
          <a:bodyPr rtlCol="0">
            <a:normAutofit fontScale="70000" lnSpcReduction="20000"/>
          </a:bodyPr>
          <a:lstStyle/>
          <a:p>
            <a:pPr marL="91440" indent="-91440" defTabSz="685983">
              <a:buFont typeface="Wingdings 3" charset="2"/>
              <a:buChar char=""/>
              <a:defRPr/>
            </a:pPr>
            <a:endParaRPr lang="en-US" dirty="0" smtClean="0">
              <a:solidFill>
                <a:schemeClr val="tx1"/>
              </a:solidFill>
            </a:endParaRPr>
          </a:p>
          <a:p>
            <a:pPr marL="91440" indent="-91440" defTabSz="685983">
              <a:buFont typeface="Wingdings 3" charset="2"/>
              <a:buChar char=""/>
              <a:defRPr/>
            </a:pPr>
            <a:r>
              <a:rPr lang="en-US" dirty="0" smtClean="0">
                <a:solidFill>
                  <a:schemeClr val="tx1"/>
                </a:solidFill>
              </a:rPr>
              <a:t>HPV infection of the cervix is common.</a:t>
            </a:r>
          </a:p>
          <a:p>
            <a:pPr marL="91440" indent="-91440" defTabSz="685983">
              <a:buFont typeface="Wingdings 3" charset="2"/>
              <a:buChar char=""/>
              <a:defRPr/>
            </a:pPr>
            <a:r>
              <a:rPr lang="en-US" dirty="0" smtClean="0">
                <a:solidFill>
                  <a:schemeClr val="tx1"/>
                </a:solidFill>
              </a:rPr>
              <a:t>Over 20 serotypes of HPV infect the female genital areas and cause a variety of  different lesions depending on the serotypes.</a:t>
            </a:r>
          </a:p>
          <a:p>
            <a:pPr marL="91440" indent="-91440" defTabSz="685983">
              <a:buNone/>
              <a:defRPr/>
            </a:pPr>
            <a:r>
              <a:rPr lang="en-US" b="1" dirty="0" smtClean="0">
                <a:solidFill>
                  <a:schemeClr val="tx1"/>
                </a:solidFill>
              </a:rPr>
              <a:t>Clinical behavior</a:t>
            </a:r>
            <a:endParaRPr lang="en-US" dirty="0" smtClean="0">
              <a:solidFill>
                <a:schemeClr val="tx1"/>
              </a:solidFill>
            </a:endParaRPr>
          </a:p>
          <a:p>
            <a:pPr marL="91440" indent="-91440" defTabSz="685983">
              <a:buFont typeface="Wingdings 3" charset="2"/>
              <a:buChar char=""/>
              <a:defRPr/>
            </a:pPr>
            <a:r>
              <a:rPr lang="en-US" dirty="0" smtClean="0">
                <a:solidFill>
                  <a:schemeClr val="tx1"/>
                </a:solidFill>
              </a:rPr>
              <a:t>HPV infection is associated with increased risk of subsequent cervical cancer.</a:t>
            </a:r>
          </a:p>
          <a:p>
            <a:pPr marL="91440" indent="-91440" defTabSz="685983">
              <a:buFont typeface="Wingdings 3" charset="2"/>
              <a:buChar char=""/>
              <a:defRPr/>
            </a:pPr>
            <a:r>
              <a:rPr lang="en-US" dirty="0" smtClean="0">
                <a:solidFill>
                  <a:schemeClr val="tx1"/>
                </a:solidFill>
              </a:rPr>
              <a:t>HPV infection causes </a:t>
            </a:r>
            <a:r>
              <a:rPr lang="en-US" b="1" dirty="0" err="1" smtClean="0">
                <a:solidFill>
                  <a:schemeClr val="tx1"/>
                </a:solidFill>
              </a:rPr>
              <a:t>koilocytic</a:t>
            </a:r>
            <a:r>
              <a:rPr lang="en-US" b="1" dirty="0">
                <a:solidFill>
                  <a:schemeClr val="tx1"/>
                </a:solidFill>
              </a:rPr>
              <a:t> </a:t>
            </a:r>
            <a:r>
              <a:rPr lang="en-US" b="1" dirty="0" err="1" smtClean="0">
                <a:solidFill>
                  <a:schemeClr val="tx1"/>
                </a:solidFill>
              </a:rPr>
              <a:t>atypia</a:t>
            </a:r>
            <a:r>
              <a:rPr lang="en-US" b="1" dirty="0" smtClean="0">
                <a:solidFill>
                  <a:schemeClr val="tx1"/>
                </a:solidFill>
              </a:rPr>
              <a:t> </a:t>
            </a:r>
            <a:r>
              <a:rPr lang="en-US" dirty="0" smtClean="0">
                <a:solidFill>
                  <a:schemeClr val="tx1"/>
                </a:solidFill>
              </a:rPr>
              <a:t>in the cervical squamous epithelium</a:t>
            </a:r>
          </a:p>
          <a:p>
            <a:pPr marL="91440" indent="-91440" defTabSz="685983">
              <a:buNone/>
              <a:defRPr/>
            </a:pPr>
            <a:r>
              <a:rPr lang="en-US" b="1" dirty="0">
                <a:solidFill>
                  <a:schemeClr val="tx1"/>
                </a:solidFill>
              </a:rPr>
              <a:t>HPV infection may cause any of the following depending on the </a:t>
            </a:r>
            <a:r>
              <a:rPr lang="en-US" b="1" dirty="0" smtClean="0">
                <a:solidFill>
                  <a:schemeClr val="tx1"/>
                </a:solidFill>
              </a:rPr>
              <a:t>serotype:</a:t>
            </a:r>
            <a:endParaRPr lang="en-US" b="1" dirty="0">
              <a:solidFill>
                <a:schemeClr val="tx1"/>
              </a:solidFill>
            </a:endParaRPr>
          </a:p>
          <a:p>
            <a:pPr marL="91440" indent="-91440" defTabSz="685983">
              <a:buNone/>
              <a:defRPr/>
            </a:pPr>
            <a:r>
              <a:rPr lang="en-US" b="1" dirty="0">
                <a:solidFill>
                  <a:schemeClr val="tx1"/>
                </a:solidFill>
              </a:rPr>
              <a:t>1</a:t>
            </a:r>
            <a:r>
              <a:rPr lang="en-US" b="1" dirty="0" smtClean="0">
                <a:solidFill>
                  <a:schemeClr val="tx1"/>
                </a:solidFill>
              </a:rPr>
              <a:t>) </a:t>
            </a:r>
            <a:r>
              <a:rPr lang="en-US" b="1" dirty="0" err="1" smtClean="0">
                <a:solidFill>
                  <a:schemeClr val="tx1"/>
                </a:solidFill>
              </a:rPr>
              <a:t>Condyloma</a:t>
            </a:r>
            <a:r>
              <a:rPr lang="en-US" dirty="0" smtClean="0">
                <a:solidFill>
                  <a:schemeClr val="tx1"/>
                </a:solidFill>
              </a:rPr>
              <a:t>: </a:t>
            </a:r>
            <a:r>
              <a:rPr lang="en-US" dirty="0">
                <a:solidFill>
                  <a:schemeClr val="tx1"/>
                </a:solidFill>
              </a:rPr>
              <a:t>This develops in the squamous epithelium of the </a:t>
            </a:r>
            <a:r>
              <a:rPr lang="en-US" dirty="0" err="1" smtClean="0">
                <a:solidFill>
                  <a:schemeClr val="tx1"/>
                </a:solidFill>
              </a:rPr>
              <a:t>ectocervix</a:t>
            </a:r>
            <a:r>
              <a:rPr lang="en-US" dirty="0" smtClean="0">
                <a:solidFill>
                  <a:schemeClr val="tx1"/>
                </a:solidFill>
              </a:rPr>
              <a:t>. </a:t>
            </a:r>
            <a:r>
              <a:rPr lang="en-US" dirty="0">
                <a:solidFill>
                  <a:schemeClr val="tx1"/>
                </a:solidFill>
              </a:rPr>
              <a:t>The lesions may be flat or </a:t>
            </a:r>
            <a:r>
              <a:rPr lang="en-US" dirty="0" err="1">
                <a:solidFill>
                  <a:schemeClr val="tx1"/>
                </a:solidFill>
              </a:rPr>
              <a:t>exophytic</a:t>
            </a:r>
            <a:r>
              <a:rPr lang="en-US" dirty="0">
                <a:solidFill>
                  <a:schemeClr val="tx1"/>
                </a:solidFill>
              </a:rPr>
              <a:t> </a:t>
            </a:r>
            <a:r>
              <a:rPr lang="en-US" dirty="0" err="1">
                <a:solidFill>
                  <a:schemeClr val="tx1"/>
                </a:solidFill>
              </a:rPr>
              <a:t>condylomma</a:t>
            </a:r>
            <a:r>
              <a:rPr lang="en-US" dirty="0">
                <a:solidFill>
                  <a:schemeClr val="tx1"/>
                </a:solidFill>
              </a:rPr>
              <a:t> </a:t>
            </a:r>
            <a:r>
              <a:rPr lang="en-US" dirty="0" err="1">
                <a:solidFill>
                  <a:schemeClr val="tx1"/>
                </a:solidFill>
              </a:rPr>
              <a:t>acuminatum</a:t>
            </a:r>
            <a:r>
              <a:rPr lang="en-US" dirty="0">
                <a:solidFill>
                  <a:schemeClr val="tx1"/>
                </a:solidFill>
              </a:rPr>
              <a:t>. </a:t>
            </a:r>
            <a:r>
              <a:rPr lang="en-US" dirty="0" smtClean="0">
                <a:solidFill>
                  <a:schemeClr val="tx1"/>
                </a:solidFill>
              </a:rPr>
              <a:t>Usually caused by </a:t>
            </a:r>
            <a:r>
              <a:rPr lang="en-US" dirty="0">
                <a:solidFill>
                  <a:schemeClr val="tx1"/>
                </a:solidFill>
              </a:rPr>
              <a:t>HPV </a:t>
            </a:r>
            <a:r>
              <a:rPr lang="en-US" dirty="0" smtClean="0">
                <a:solidFill>
                  <a:schemeClr val="tx1"/>
                </a:solidFill>
              </a:rPr>
              <a:t>serotypes </a:t>
            </a:r>
            <a:r>
              <a:rPr lang="en-US" dirty="0">
                <a:solidFill>
                  <a:schemeClr val="tx1"/>
                </a:solidFill>
              </a:rPr>
              <a:t>6 and 11.</a:t>
            </a:r>
          </a:p>
          <a:p>
            <a:pPr marL="91440" indent="-91440" defTabSz="685983">
              <a:buNone/>
              <a:defRPr/>
            </a:pPr>
            <a:r>
              <a:rPr lang="en-US" b="1" dirty="0">
                <a:solidFill>
                  <a:schemeClr val="tx1"/>
                </a:solidFill>
              </a:rPr>
              <a:t>2) Mild </a:t>
            </a:r>
            <a:r>
              <a:rPr lang="en-US" b="1" dirty="0" smtClean="0">
                <a:solidFill>
                  <a:schemeClr val="tx1"/>
                </a:solidFill>
              </a:rPr>
              <a:t>dysplasia:</a:t>
            </a:r>
            <a:r>
              <a:rPr lang="en-US" dirty="0" smtClean="0">
                <a:solidFill>
                  <a:schemeClr val="tx1"/>
                </a:solidFill>
              </a:rPr>
              <a:t> </a:t>
            </a:r>
            <a:r>
              <a:rPr lang="en-US" dirty="0">
                <a:solidFill>
                  <a:schemeClr val="tx1"/>
                </a:solidFill>
              </a:rPr>
              <a:t>is usually caused by "low risk" HPV serotypes, 6 and 11.</a:t>
            </a:r>
          </a:p>
          <a:p>
            <a:pPr marL="91440" indent="-91440" defTabSz="685983">
              <a:buNone/>
              <a:defRPr/>
            </a:pPr>
            <a:r>
              <a:rPr lang="en-US" b="1" dirty="0">
                <a:solidFill>
                  <a:schemeClr val="tx1"/>
                </a:solidFill>
              </a:rPr>
              <a:t>3) High- grade </a:t>
            </a:r>
            <a:r>
              <a:rPr lang="en-US" b="1" dirty="0" smtClean="0">
                <a:solidFill>
                  <a:schemeClr val="tx1"/>
                </a:solidFill>
              </a:rPr>
              <a:t>dysplasia:</a:t>
            </a:r>
            <a:r>
              <a:rPr lang="en-US" dirty="0" smtClean="0">
                <a:solidFill>
                  <a:schemeClr val="tx1"/>
                </a:solidFill>
              </a:rPr>
              <a:t> </a:t>
            </a:r>
            <a:r>
              <a:rPr lang="en-US" dirty="0">
                <a:solidFill>
                  <a:schemeClr val="tx1"/>
                </a:solidFill>
              </a:rPr>
              <a:t>is caused by "high risk” HPV (</a:t>
            </a:r>
            <a:r>
              <a:rPr lang="en-US" dirty="0" smtClean="0">
                <a:solidFill>
                  <a:schemeClr val="tx1"/>
                </a:solidFill>
              </a:rPr>
              <a:t>types 16 </a:t>
            </a:r>
            <a:r>
              <a:rPr lang="en-US" dirty="0">
                <a:solidFill>
                  <a:schemeClr val="tx1"/>
                </a:solidFill>
              </a:rPr>
              <a:t>and 18) and moderate risk HPV( types 31</a:t>
            </a:r>
            <a:r>
              <a:rPr lang="en-US" dirty="0" smtClean="0">
                <a:solidFill>
                  <a:schemeClr val="tx1"/>
                </a:solidFill>
              </a:rPr>
              <a:t>, 33 and 35</a:t>
            </a:r>
            <a:r>
              <a:rPr lang="en-US" dirty="0">
                <a:solidFill>
                  <a:schemeClr val="tx1"/>
                </a:solidFill>
              </a:rPr>
              <a:t>). </a:t>
            </a:r>
          </a:p>
          <a:p>
            <a:pPr marL="91440" indent="-91440" defTabSz="685983">
              <a:buFont typeface="Wingdings 3" charset="2"/>
              <a:buChar char=""/>
              <a:defRPr/>
            </a:pPr>
            <a:endParaRPr lang="en-US" dirty="0" smtClean="0">
              <a:solidFill>
                <a:schemeClr val="tx1">
                  <a:lumMod val="75000"/>
                  <a:lumOff val="25000"/>
                </a:schemeClr>
              </a:solidFill>
            </a:endParaRPr>
          </a:p>
          <a:p>
            <a:pPr marL="91440" indent="-91440" defTabSz="685983">
              <a:buFont typeface="Wingdings 3" charset="2"/>
              <a:buChar char=""/>
              <a:defRPr/>
            </a:pPr>
            <a:endParaRPr lang="en-US" dirty="0">
              <a:solidFill>
                <a:schemeClr val="tx1">
                  <a:lumMod val="75000"/>
                  <a:lumOff val="25000"/>
                </a:schemeClr>
              </a:solidFill>
            </a:endParaRPr>
          </a:p>
        </p:txBody>
      </p:sp>
    </p:spTree>
    <p:extLst>
      <p:ext uri="{BB962C8B-B14F-4D97-AF65-F5344CB8AC3E}">
        <p14:creationId xmlns:p14="http://schemas.microsoft.com/office/powerpoint/2010/main" val="384596963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910139" y="336551"/>
            <a:ext cx="5449887" cy="3686175"/>
          </a:xfrm>
        </p:spPr>
      </p:pic>
      <p:sp>
        <p:nvSpPr>
          <p:cNvPr id="10" name="Text Placeholder 9"/>
          <p:cNvSpPr>
            <a:spLocks noGrp="1"/>
          </p:cNvSpPr>
          <p:nvPr>
            <p:ph type="body" sz="quarter" idx="3"/>
          </p:nvPr>
        </p:nvSpPr>
        <p:spPr>
          <a:xfrm>
            <a:off x="5159375" y="4146551"/>
            <a:ext cx="5310188" cy="2593975"/>
          </a:xfrm>
        </p:spPr>
        <p:txBody>
          <a:bodyPr rtlCol="0">
            <a:normAutofit fontScale="92500" lnSpcReduction="20000"/>
          </a:bodyPr>
          <a:lstStyle/>
          <a:p>
            <a:pPr defTabSz="685983">
              <a:defRPr/>
            </a:pPr>
            <a:r>
              <a:rPr sz="1900" dirty="0"/>
              <a:t>KOILOCYTES: </a:t>
            </a:r>
          </a:p>
          <a:p>
            <a:pPr defTabSz="685983">
              <a:defRPr/>
            </a:pPr>
            <a:r>
              <a:rPr sz="1900" dirty="0"/>
              <a:t>are squamous epithelial cells that has undergone structural change due to infection of the cell by HPV. They show </a:t>
            </a:r>
            <a:r>
              <a:rPr sz="1900" dirty="0" err="1"/>
              <a:t>koilocytosis</a:t>
            </a:r>
            <a:r>
              <a:rPr sz="1900" dirty="0"/>
              <a:t> or </a:t>
            </a:r>
            <a:r>
              <a:rPr sz="1900" dirty="0" err="1"/>
              <a:t>koilocytic</a:t>
            </a:r>
            <a:r>
              <a:rPr sz="1900" dirty="0"/>
              <a:t> atypia which is the following cellular changes:</a:t>
            </a:r>
          </a:p>
          <a:p>
            <a:pPr marL="800100" lvl="1" indent="-342900" defTabSz="685983">
              <a:buFont typeface="Arial" panose="020B0604020202020204" pitchFamily="34" charset="0"/>
              <a:buChar char="•"/>
              <a:defRPr/>
            </a:pPr>
            <a:r>
              <a:rPr lang="en-US" sz="1900" dirty="0"/>
              <a:t>Nuclear enlargement </a:t>
            </a:r>
          </a:p>
          <a:p>
            <a:pPr marL="800100" lvl="1" indent="-342900" defTabSz="685983">
              <a:buFont typeface="Arial" panose="020B0604020202020204" pitchFamily="34" charset="0"/>
              <a:buChar char="•"/>
              <a:defRPr/>
            </a:pPr>
            <a:r>
              <a:rPr lang="en-US" sz="1900" dirty="0"/>
              <a:t>Irregular nuclear membrane</a:t>
            </a:r>
          </a:p>
          <a:p>
            <a:pPr marL="800100" lvl="1" indent="-342900" defTabSz="685983">
              <a:buFont typeface="Arial" panose="020B0604020202020204" pitchFamily="34" charset="0"/>
              <a:buChar char="•"/>
              <a:defRPr/>
            </a:pPr>
            <a:r>
              <a:rPr lang="en-US" sz="1900" dirty="0"/>
              <a:t>Nuclear </a:t>
            </a:r>
            <a:r>
              <a:rPr lang="en-US" sz="1900" dirty="0" err="1"/>
              <a:t>hyperchromasia</a:t>
            </a:r>
            <a:endParaRPr lang="en-US" sz="1900" dirty="0"/>
          </a:p>
          <a:p>
            <a:pPr marL="800100" lvl="1" indent="-342900" defTabSz="685983">
              <a:buFont typeface="Arial" panose="020B0604020202020204" pitchFamily="34" charset="0"/>
              <a:buChar char="•"/>
              <a:defRPr/>
            </a:pPr>
            <a:r>
              <a:rPr lang="en-US" sz="1900" dirty="0" err="1"/>
              <a:t>Perinuclear</a:t>
            </a:r>
            <a:r>
              <a:rPr lang="en-US" sz="1900" dirty="0"/>
              <a:t> halo (clear area around the nucleus).</a:t>
            </a:r>
          </a:p>
          <a:p>
            <a:pPr defTabSz="685983">
              <a:defRPr/>
            </a:pPr>
            <a:endParaRPr dirty="0"/>
          </a:p>
        </p:txBody>
      </p:sp>
      <p:sp>
        <p:nvSpPr>
          <p:cNvPr id="23556" name="Rectangle 4"/>
          <p:cNvSpPr>
            <a:spLocks noChangeArrowheads="1"/>
          </p:cNvSpPr>
          <p:nvPr/>
        </p:nvSpPr>
        <p:spPr bwMode="auto">
          <a:xfrm>
            <a:off x="5897563" y="36417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http://classconnection.s3.amazonaws.com/313/flashcards/1780313/jpg/11359563278872.jpg</a:t>
            </a:r>
          </a:p>
        </p:txBody>
      </p:sp>
      <p:pic>
        <p:nvPicPr>
          <p:cNvPr id="6" name="Picture 5"/>
          <p:cNvPicPr>
            <a:picLocks noChangeAspect="1"/>
          </p:cNvPicPr>
          <p:nvPr/>
        </p:nvPicPr>
        <p:blipFill>
          <a:blip r:embed="rId3"/>
          <a:stretch>
            <a:fillRect/>
          </a:stretch>
        </p:blipFill>
        <p:spPr>
          <a:xfrm>
            <a:off x="839416" y="1167888"/>
            <a:ext cx="4800600" cy="3143250"/>
          </a:xfrm>
          <a:prstGeom prst="rect">
            <a:avLst/>
          </a:prstGeom>
          <a:scene3d>
            <a:camera prst="orthographicFront">
              <a:rot lat="0" lon="0" rev="16200000"/>
            </a:camera>
            <a:lightRig rig="threePt" dir="t"/>
          </a:scene3d>
        </p:spPr>
      </p:pic>
      <p:sp>
        <p:nvSpPr>
          <p:cNvPr id="23558" name="Rectangle 6"/>
          <p:cNvSpPr>
            <a:spLocks noChangeArrowheads="1"/>
          </p:cNvSpPr>
          <p:nvPr/>
        </p:nvSpPr>
        <p:spPr bwMode="auto">
          <a:xfrm>
            <a:off x="1919288" y="65246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http://www.microcorre.com/GYN/FEM003.jpg</a:t>
            </a:r>
          </a:p>
        </p:txBody>
      </p:sp>
      <p:sp>
        <p:nvSpPr>
          <p:cNvPr id="23559" name="Text Placeholder 8"/>
          <p:cNvSpPr txBox="1">
            <a:spLocks/>
          </p:cNvSpPr>
          <p:nvPr/>
        </p:nvSpPr>
        <p:spPr bwMode="auto">
          <a:xfrm>
            <a:off x="1703389" y="4492626"/>
            <a:ext cx="380682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342900" indent="-136525" defTabSz="68580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685800" indent="-136525" defTabSz="6858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028700" indent="-136525" defTabSz="6858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1371600" indent="-136525" defTabSz="6858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18288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2860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27432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2004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spcBef>
                <a:spcPct val="0"/>
              </a:spcBef>
              <a:buFont typeface="Corbel" panose="020B0503020204020204" pitchFamily="34" charset="0"/>
              <a:buNone/>
            </a:pPr>
            <a:r>
              <a:rPr lang="en-US" altLang="en-US" sz="2800" b="1">
                <a:solidFill>
                  <a:schemeClr val="tx1"/>
                </a:solidFill>
              </a:rPr>
              <a:t>Normal</a:t>
            </a:r>
            <a:r>
              <a:rPr lang="en-US" altLang="en-US" sz="2800" b="1"/>
              <a:t> </a:t>
            </a:r>
          </a:p>
        </p:txBody>
      </p:sp>
    </p:spTree>
    <p:extLst>
      <p:ext uri="{BB962C8B-B14F-4D97-AF65-F5344CB8AC3E}">
        <p14:creationId xmlns:p14="http://schemas.microsoft.com/office/powerpoint/2010/main" val="76683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0"/>
          </p:nvPr>
        </p:nvPicPr>
        <p:blipFill>
          <a:blip r:embed="rId2">
            <a:extLst>
              <a:ext uri="{28A0092B-C50C-407E-A947-70E740481C1C}">
                <a14:useLocalDpi xmlns:a14="http://schemas.microsoft.com/office/drawing/2010/main" val="0"/>
              </a:ext>
            </a:extLst>
          </a:blip>
          <a:srcRect l="1935" r="1935"/>
          <a:stretch>
            <a:fillRect/>
          </a:stretch>
        </p:blipFill>
        <p:spPr/>
      </p:pic>
      <p:sp>
        <p:nvSpPr>
          <p:cNvPr id="2" name="Title 1"/>
          <p:cNvSpPr>
            <a:spLocks noGrp="1"/>
          </p:cNvSpPr>
          <p:nvPr>
            <p:ph type="ctrTitle"/>
          </p:nvPr>
        </p:nvSpPr>
        <p:spPr>
          <a:xfrm>
            <a:off x="4224339" y="3124200"/>
            <a:ext cx="6192837" cy="1625600"/>
          </a:xfrm>
        </p:spPr>
        <p:txBody>
          <a:bodyPr rtlCol="0">
            <a:normAutofit fontScale="90000"/>
          </a:bodyPr>
          <a:lstStyle/>
          <a:p>
            <a:pPr algn="ctr" defTabSz="685983">
              <a:defRPr/>
            </a:pPr>
            <a:r>
              <a:rPr lang="en-US" sz="2400" b="1" dirty="0"/>
              <a:t>CERVICAL INTRAEPITHELIAL NEOPLASIA(CIN)</a:t>
            </a:r>
            <a:br>
              <a:rPr lang="en-US" sz="2400" b="1" dirty="0"/>
            </a:br>
            <a:r>
              <a:rPr lang="en-US" sz="2400" b="1" dirty="0"/>
              <a:t>OR</a:t>
            </a:r>
            <a:br>
              <a:rPr lang="en-US" sz="2400" b="1" dirty="0"/>
            </a:br>
            <a:r>
              <a:rPr lang="en-US" sz="2400" b="1" dirty="0"/>
              <a:t> SQUAMOUS INTRAEPITHELIAL LESIONS (SIL)</a:t>
            </a:r>
            <a:br>
              <a:rPr lang="en-US" sz="2400" b="1" dirty="0"/>
            </a:br>
            <a:r>
              <a:rPr lang="en-US" sz="2400" b="1" dirty="0"/>
              <a:t> AND </a:t>
            </a:r>
            <a:br>
              <a:rPr lang="en-US" sz="2400" b="1" dirty="0"/>
            </a:br>
            <a:r>
              <a:rPr lang="en-US" sz="2400" b="1" dirty="0"/>
              <a:t>CERVICAL CARCINOMA</a:t>
            </a:r>
          </a:p>
        </p:txBody>
      </p:sp>
    </p:spTree>
    <p:extLst>
      <p:ext uri="{BB962C8B-B14F-4D97-AF65-F5344CB8AC3E}">
        <p14:creationId xmlns:p14="http://schemas.microsoft.com/office/powerpoint/2010/main" val="55655301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rtlCol="0">
            <a:normAutofit/>
          </a:bodyPr>
          <a:lstStyle/>
          <a:p>
            <a:pPr defTabSz="685983">
              <a:defRPr/>
            </a:pPr>
            <a:r>
              <a:rPr lang="en-US" sz="2401" b="1" dirty="0"/>
              <a:t>Cervix Carcinoma</a:t>
            </a:r>
          </a:p>
        </p:txBody>
      </p:sp>
      <p:sp>
        <p:nvSpPr>
          <p:cNvPr id="31747" name="Rectangle 3"/>
          <p:cNvSpPr>
            <a:spLocks noGrp="1" noChangeArrowheads="1"/>
          </p:cNvSpPr>
          <p:nvPr>
            <p:ph idx="1"/>
          </p:nvPr>
        </p:nvSpPr>
        <p:spPr>
          <a:xfrm>
            <a:off x="1992314" y="1803400"/>
            <a:ext cx="8135937" cy="4267200"/>
          </a:xfrm>
        </p:spPr>
        <p:txBody>
          <a:bodyPr rtlCol="0">
            <a:normAutofit fontScale="92500" lnSpcReduction="20000"/>
          </a:bodyPr>
          <a:lstStyle/>
          <a:p>
            <a:pPr marL="91440" indent="-91440" defTabSz="685983">
              <a:buFont typeface="Wingdings 3" charset="2"/>
              <a:buChar char=""/>
              <a:defRPr/>
            </a:pPr>
            <a:endParaRPr lang="en-US" dirty="0" smtClean="0">
              <a:solidFill>
                <a:schemeClr val="tx1"/>
              </a:solidFill>
            </a:endParaRPr>
          </a:p>
          <a:p>
            <a:pPr marL="91440" indent="-91440" defTabSz="685983">
              <a:buFont typeface="Wingdings 3" charset="2"/>
              <a:buChar char=""/>
              <a:defRPr/>
            </a:pPr>
            <a:r>
              <a:rPr lang="en-US" dirty="0" smtClean="0">
                <a:solidFill>
                  <a:schemeClr val="tx1"/>
                </a:solidFill>
              </a:rPr>
              <a:t>Most common cervical cancer is </a:t>
            </a:r>
            <a:r>
              <a:rPr lang="en-US" b="1" dirty="0" smtClean="0">
                <a:solidFill>
                  <a:schemeClr val="tx1"/>
                </a:solidFill>
              </a:rPr>
              <a:t>squamous cell carcinoma</a:t>
            </a:r>
            <a:r>
              <a:rPr lang="en-US" dirty="0" smtClean="0">
                <a:solidFill>
                  <a:schemeClr val="tx1"/>
                </a:solidFill>
              </a:rPr>
              <a:t>. Other types are adenocarcinoma, neuroendocrine carcinoma etc. </a:t>
            </a:r>
          </a:p>
          <a:p>
            <a:pPr marL="91440" indent="-91440" defTabSz="685983">
              <a:buFont typeface="Wingdings 3" charset="2"/>
              <a:buChar char=""/>
              <a:defRPr/>
            </a:pPr>
            <a:r>
              <a:rPr lang="en-US" dirty="0">
                <a:solidFill>
                  <a:schemeClr val="tx1"/>
                </a:solidFill>
              </a:rPr>
              <a:t>Cervical carcinoma used to be a major causes of cancer-related death in women.</a:t>
            </a:r>
          </a:p>
          <a:p>
            <a:pPr marL="91440" indent="-91440" defTabSz="685983">
              <a:buFont typeface="Wingdings 3" charset="2"/>
              <a:buChar char=""/>
              <a:defRPr/>
            </a:pPr>
            <a:r>
              <a:rPr lang="en-US" dirty="0" smtClean="0">
                <a:solidFill>
                  <a:schemeClr val="tx1"/>
                </a:solidFill>
              </a:rPr>
              <a:t>Nowadays there is dramatic improvement in management of this disease because of early diagnosis and treatment and therefore the deaths associated to cervical cancer are decreasing. This is due to the use of a screening method called PAP screening test.</a:t>
            </a:r>
          </a:p>
          <a:p>
            <a:pPr marL="91440" indent="-91440" defTabSz="685983">
              <a:buFont typeface="Wingdings 3" charset="2"/>
              <a:buChar char=""/>
              <a:defRPr/>
            </a:pPr>
            <a:r>
              <a:rPr lang="en-US" dirty="0" smtClean="0">
                <a:solidFill>
                  <a:schemeClr val="tx1"/>
                </a:solidFill>
              </a:rPr>
              <a:t>The </a:t>
            </a:r>
            <a:r>
              <a:rPr lang="en-US" b="1" dirty="0" smtClean="0">
                <a:solidFill>
                  <a:schemeClr val="tx1"/>
                </a:solidFill>
              </a:rPr>
              <a:t>wide use of PAP screening program has lowered the incidence </a:t>
            </a:r>
            <a:r>
              <a:rPr lang="en-US" dirty="0" smtClean="0">
                <a:solidFill>
                  <a:schemeClr val="tx1"/>
                </a:solidFill>
              </a:rPr>
              <a:t>of invasive  cancer and deaths by it .</a:t>
            </a:r>
          </a:p>
          <a:p>
            <a:pPr marL="91440" indent="-91440" defTabSz="685983">
              <a:buFont typeface="Wingdings 3" charset="2"/>
              <a:buChar char=""/>
              <a:defRPr/>
            </a:pPr>
            <a:endParaRPr lang="en-US" dirty="0" smtClean="0">
              <a:solidFill>
                <a:schemeClr val="tx1">
                  <a:lumMod val="75000"/>
                  <a:lumOff val="25000"/>
                </a:schemeClr>
              </a:solidFill>
            </a:endParaRPr>
          </a:p>
        </p:txBody>
      </p:sp>
    </p:spTree>
    <p:extLst>
      <p:ext uri="{BB962C8B-B14F-4D97-AF65-F5344CB8AC3E}">
        <p14:creationId xmlns:p14="http://schemas.microsoft.com/office/powerpoint/2010/main" val="4436684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46251" y="260350"/>
            <a:ext cx="8842375" cy="1320800"/>
          </a:xfrm>
        </p:spPr>
        <p:txBody>
          <a:bodyPr rtlCol="0">
            <a:normAutofit fontScale="90000"/>
          </a:bodyPr>
          <a:lstStyle/>
          <a:p>
            <a:pPr defTabSz="685983">
              <a:defRPr/>
            </a:pPr>
            <a:r>
              <a:rPr lang="en-US" sz="2700" b="1" dirty="0"/>
              <a:t>Precancerous lesion of cervical carcinoma: cervical intraepithelial neoplasia (CIN) or squamous intraepithelial lesions (SIL).</a:t>
            </a:r>
            <a:r>
              <a:rPr lang="en-US" sz="2800" b="1" dirty="0">
                <a:solidFill>
                  <a:schemeClr val="tx1">
                    <a:lumMod val="75000"/>
                    <a:lumOff val="25000"/>
                  </a:schemeClr>
                </a:solidFill>
              </a:rPr>
              <a:t/>
            </a:r>
            <a:br>
              <a:rPr lang="en-US" sz="2800" b="1" dirty="0">
                <a:solidFill>
                  <a:schemeClr val="tx1">
                    <a:lumMod val="75000"/>
                    <a:lumOff val="25000"/>
                  </a:schemeClr>
                </a:solidFill>
              </a:rPr>
            </a:br>
            <a:endParaRPr lang="en-US" sz="2800" b="1" dirty="0"/>
          </a:p>
        </p:txBody>
      </p:sp>
      <p:sp>
        <p:nvSpPr>
          <p:cNvPr id="33795" name="Rectangle 3"/>
          <p:cNvSpPr>
            <a:spLocks noGrp="1" noChangeArrowheads="1"/>
          </p:cNvSpPr>
          <p:nvPr>
            <p:ph idx="1"/>
          </p:nvPr>
        </p:nvSpPr>
        <p:spPr>
          <a:xfrm>
            <a:off x="1746250" y="1196976"/>
            <a:ext cx="4243388" cy="5516563"/>
          </a:xfrm>
        </p:spPr>
        <p:txBody>
          <a:bodyPr rtlCol="0">
            <a:normAutofit fontScale="92500" lnSpcReduction="20000"/>
          </a:bodyPr>
          <a:lstStyle/>
          <a:p>
            <a:pPr marL="91440" indent="-91440" defTabSz="685983">
              <a:buNone/>
              <a:defRPr/>
            </a:pPr>
            <a:endParaRPr lang="en-US" dirty="0" smtClean="0">
              <a:solidFill>
                <a:schemeClr val="tx1"/>
              </a:solidFill>
            </a:endParaRPr>
          </a:p>
          <a:p>
            <a:pPr marL="91440" indent="-91440" defTabSz="685983">
              <a:buFont typeface="Wingdings 3" charset="2"/>
              <a:buChar char=""/>
              <a:defRPr/>
            </a:pPr>
            <a:r>
              <a:rPr lang="en-US" sz="2300" dirty="0"/>
              <a:t>All invasive squamous cell carcinomas arise from non invasive pre-cancer epithelial lesions called </a:t>
            </a:r>
            <a:r>
              <a:rPr lang="en-US" sz="2300" b="1" dirty="0"/>
              <a:t>cervical intraepithelial neoplasia (CIN) or squamous intraepithelial lesions (SIL).</a:t>
            </a:r>
          </a:p>
          <a:p>
            <a:pPr marL="91440" indent="-91440" defTabSz="685983">
              <a:buFont typeface="Wingdings 3" charset="2"/>
              <a:buChar char=""/>
              <a:defRPr/>
            </a:pPr>
            <a:r>
              <a:rPr lang="en-US" sz="2300" dirty="0"/>
              <a:t>Timely detection and diagnosis of CIN/SIL is essential in preventing the development of carcinoma (invasive lesion) and therefore providing curative treatment.</a:t>
            </a:r>
          </a:p>
          <a:p>
            <a:pPr marL="91440" indent="-91440" defTabSz="685983">
              <a:buFont typeface="Wingdings 3" charset="2"/>
              <a:buChar char=""/>
              <a:defRPr/>
            </a:pPr>
            <a:r>
              <a:rPr lang="en-US" sz="2300" b="1" dirty="0"/>
              <a:t>Not all cases of CIN/SIL progress to invasive cancer and some cases of CIN/SIL may spontaneously regress</a:t>
            </a:r>
            <a:r>
              <a:rPr lang="en-US" sz="2300" dirty="0"/>
              <a:t>. </a:t>
            </a:r>
          </a:p>
          <a:p>
            <a:pPr marL="91440" indent="-91440" defTabSz="685983">
              <a:lnSpc>
                <a:spcPct val="80000"/>
              </a:lnSpc>
              <a:buFont typeface="Wingdings 3" charset="2"/>
              <a:buChar char=""/>
              <a:defRPr/>
            </a:pPr>
            <a:r>
              <a:rPr lang="en-US" sz="2300" dirty="0"/>
              <a:t>The risk of progression to cancer is more in the high grade CIN/SIL and they are associated the high-risk HPV serotypes.</a:t>
            </a:r>
          </a:p>
          <a:p>
            <a:pPr marL="91440" indent="-91440" defTabSz="685983">
              <a:buFont typeface="Wingdings 3" charset="2"/>
              <a:buChar char=""/>
              <a:defRPr/>
            </a:pPr>
            <a:endParaRPr lang="en-US" dirty="0" smtClean="0">
              <a:solidFill>
                <a:schemeClr val="tx1">
                  <a:lumMod val="75000"/>
                  <a:lumOff val="25000"/>
                </a:schemeClr>
              </a:solidFill>
            </a:endParaRPr>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1747839"/>
            <a:ext cx="4378325"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43222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rtlCol="0">
            <a:normAutofit/>
          </a:bodyPr>
          <a:lstStyle/>
          <a:p>
            <a:pPr defTabSz="685983">
              <a:defRPr/>
            </a:pPr>
            <a:r>
              <a:rPr lang="en-US" sz="2401" b="1" dirty="0"/>
              <a:t>Cervical intraepithelial neoplasia (CIN)</a:t>
            </a:r>
          </a:p>
        </p:txBody>
      </p:sp>
      <p:sp>
        <p:nvSpPr>
          <p:cNvPr id="35843" name="Rectangle 3"/>
          <p:cNvSpPr>
            <a:spLocks noGrp="1" noChangeArrowheads="1"/>
          </p:cNvSpPr>
          <p:nvPr>
            <p:ph idx="1"/>
          </p:nvPr>
        </p:nvSpPr>
        <p:spPr>
          <a:xfrm>
            <a:off x="1919289" y="1803400"/>
            <a:ext cx="8353425" cy="4267200"/>
          </a:xfrm>
        </p:spPr>
        <p:txBody>
          <a:bodyPr rtlCol="0">
            <a:normAutofit fontScale="85000" lnSpcReduction="20000"/>
          </a:bodyPr>
          <a:lstStyle/>
          <a:p>
            <a:pPr marL="91440" indent="-91440" defTabSz="685983">
              <a:buFont typeface="Wingdings 3" charset="2"/>
              <a:buChar char=""/>
              <a:defRPr/>
            </a:pPr>
            <a:endParaRPr lang="en-US" dirty="0"/>
          </a:p>
          <a:p>
            <a:pPr marL="91440" indent="-91440" defTabSz="685983">
              <a:buFont typeface="Wingdings 3" charset="2"/>
              <a:buChar char=""/>
              <a:defRPr/>
            </a:pPr>
            <a:r>
              <a:rPr lang="en-US" sz="3100" dirty="0"/>
              <a:t>CIN are precancerous lesions of the cervix.</a:t>
            </a:r>
          </a:p>
          <a:p>
            <a:pPr marL="91440" indent="-91440" defTabSz="685983">
              <a:buFont typeface="Wingdings 3" charset="2"/>
              <a:buChar char=""/>
              <a:defRPr/>
            </a:pPr>
            <a:r>
              <a:rPr lang="en-US" sz="3100" dirty="0"/>
              <a:t> Pre-cancer changes can precede the development of an overt cancer by many years.</a:t>
            </a:r>
          </a:p>
          <a:p>
            <a:pPr marL="91440" indent="-91440" defTabSz="685983">
              <a:buFont typeface="Wingdings 3" charset="2"/>
              <a:buChar char=""/>
              <a:defRPr/>
            </a:pPr>
            <a:r>
              <a:rPr lang="en-US" sz="3100" b="1" dirty="0"/>
              <a:t>CIN lesions may begin as Low Grade CIN and progress to High Grade CIN, or they might start straight off as High Grade CIN.</a:t>
            </a:r>
          </a:p>
          <a:p>
            <a:pPr marL="91440" indent="-91440" defTabSz="685983">
              <a:buFont typeface="Wingdings 3" charset="2"/>
              <a:buChar char=""/>
              <a:defRPr/>
            </a:pPr>
            <a:r>
              <a:rPr lang="en-US" sz="3100" dirty="0"/>
              <a:t>On the basis of histology, pre-cancer lesions are graded as follows:</a:t>
            </a:r>
          </a:p>
          <a:p>
            <a:pPr marL="274320" lvl="1" indent="-182880" defTabSz="685983">
              <a:buNone/>
              <a:defRPr/>
            </a:pPr>
            <a:r>
              <a:rPr lang="en-US" sz="3100" dirty="0"/>
              <a:t>-CIN I : Mild Dysplasia</a:t>
            </a:r>
          </a:p>
          <a:p>
            <a:pPr marL="274320" lvl="1" indent="-182880" defTabSz="685983">
              <a:buNone/>
              <a:defRPr/>
            </a:pPr>
            <a:r>
              <a:rPr lang="en-US" sz="3100" dirty="0"/>
              <a:t>-CIN II : Moderate Dysplasia </a:t>
            </a:r>
          </a:p>
          <a:p>
            <a:pPr marL="274320" lvl="1" indent="-182880" defTabSz="685983">
              <a:buNone/>
              <a:defRPr/>
            </a:pPr>
            <a:r>
              <a:rPr lang="en-US" sz="3100" dirty="0"/>
              <a:t>-CIN III : Severe Dysplasia and Carcinoma in situ (CIS).</a:t>
            </a:r>
          </a:p>
          <a:p>
            <a:pPr marL="274320" lvl="1" indent="-182880" defTabSz="685983">
              <a:buFont typeface="Wingdings 3" charset="2"/>
              <a:buChar char=""/>
              <a:defRPr/>
            </a:pPr>
            <a:endParaRPr lang="en-US" sz="2600" dirty="0">
              <a:solidFill>
                <a:schemeClr val="tx1">
                  <a:lumMod val="75000"/>
                  <a:lumOff val="25000"/>
                </a:schemeClr>
              </a:solidFill>
            </a:endParaRPr>
          </a:p>
        </p:txBody>
      </p:sp>
    </p:spTree>
    <p:extLst>
      <p:ext uri="{BB962C8B-B14F-4D97-AF65-F5344CB8AC3E}">
        <p14:creationId xmlns:p14="http://schemas.microsoft.com/office/powerpoint/2010/main" val="208306023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defTabSz="685983">
              <a:defRPr/>
            </a:pPr>
            <a:r>
              <a:rPr lang="en-US" sz="2200" b="1" dirty="0"/>
              <a:t>Lecture Outline:  Pathology of the uterine cervix.</a:t>
            </a:r>
            <a:r>
              <a:rPr lang="en-US" sz="2401" dirty="0"/>
              <a:t/>
            </a:r>
            <a:br>
              <a:rPr lang="en-US" sz="2401" dirty="0"/>
            </a:br>
            <a:endParaRPr lang="en-US" sz="2401" dirty="0"/>
          </a:p>
        </p:txBody>
      </p:sp>
      <p:sp>
        <p:nvSpPr>
          <p:cNvPr id="3" name="Content Placeholder 2"/>
          <p:cNvSpPr>
            <a:spLocks noGrp="1"/>
          </p:cNvSpPr>
          <p:nvPr>
            <p:ph idx="1"/>
          </p:nvPr>
        </p:nvSpPr>
        <p:spPr/>
        <p:txBody>
          <a:bodyPr rtlCol="0">
            <a:normAutofit/>
          </a:bodyPr>
          <a:lstStyle/>
          <a:p>
            <a:pPr marL="0" indent="0" defTabSz="685983">
              <a:buNone/>
              <a:defRPr/>
            </a:pPr>
            <a:endParaRPr lang="en-US" dirty="0" smtClean="0"/>
          </a:p>
          <a:p>
            <a:pPr marL="0" indent="0" defTabSz="685983">
              <a:buNone/>
              <a:defRPr/>
            </a:pPr>
            <a:r>
              <a:rPr lang="en-US" dirty="0" smtClean="0">
                <a:solidFill>
                  <a:schemeClr val="tx1"/>
                </a:solidFill>
              </a:rPr>
              <a:t>A] Some common benign conditions and infections</a:t>
            </a:r>
          </a:p>
          <a:p>
            <a:pPr marL="0" indent="0" defTabSz="685983">
              <a:buNone/>
              <a:defRPr/>
            </a:pPr>
            <a:r>
              <a:rPr lang="en-US" dirty="0" smtClean="0">
                <a:solidFill>
                  <a:schemeClr val="tx1"/>
                </a:solidFill>
              </a:rPr>
              <a:t>B] Understand </a:t>
            </a:r>
            <a:r>
              <a:rPr lang="en-US" dirty="0">
                <a:solidFill>
                  <a:schemeClr val="tx1"/>
                </a:solidFill>
              </a:rPr>
              <a:t>the concepts of dysplasia and intraepithelial neoplasia in the female genital tract and the role of a cervical screening </a:t>
            </a:r>
            <a:r>
              <a:rPr lang="en-US" dirty="0" err="1">
                <a:solidFill>
                  <a:schemeClr val="tx1"/>
                </a:solidFill>
              </a:rPr>
              <a:t>programme</a:t>
            </a:r>
            <a:r>
              <a:rPr lang="en-US" dirty="0">
                <a:solidFill>
                  <a:schemeClr val="tx1"/>
                </a:solidFill>
              </a:rPr>
              <a:t>.</a:t>
            </a:r>
            <a:endParaRPr lang="en-US" dirty="0" smtClean="0">
              <a:solidFill>
                <a:schemeClr val="tx1"/>
              </a:solidFill>
            </a:endParaRPr>
          </a:p>
          <a:p>
            <a:pPr marL="0" indent="0" defTabSz="685983">
              <a:buNone/>
              <a:defRPr/>
            </a:pPr>
            <a:r>
              <a:rPr lang="en-US" dirty="0" smtClean="0">
                <a:solidFill>
                  <a:schemeClr val="tx1"/>
                </a:solidFill>
              </a:rPr>
              <a:t>C] Know </a:t>
            </a:r>
            <a:r>
              <a:rPr lang="en-US" dirty="0">
                <a:solidFill>
                  <a:schemeClr val="tx1"/>
                </a:solidFill>
              </a:rPr>
              <a:t>the incidence, risk factors, clinical presentation, pathological features and prognosis of cervical squamous cell carcinoma.</a:t>
            </a:r>
            <a:endParaRPr lang="en-US" dirty="0" smtClean="0">
              <a:solidFill>
                <a:schemeClr val="tx1"/>
              </a:solidFill>
            </a:endParaRPr>
          </a:p>
          <a:p>
            <a:pPr marL="182880" indent="-182880" defTabSz="685983">
              <a:defRPr/>
            </a:pPr>
            <a:endParaRPr lang="en-US" dirty="0"/>
          </a:p>
        </p:txBody>
      </p:sp>
    </p:spTree>
    <p:extLst>
      <p:ext uri="{BB962C8B-B14F-4D97-AF65-F5344CB8AC3E}">
        <p14:creationId xmlns:p14="http://schemas.microsoft.com/office/powerpoint/2010/main" val="3145055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title"/>
          </p:nvPr>
        </p:nvSpPr>
        <p:spPr>
          <a:xfrm>
            <a:off x="1905000" y="381001"/>
            <a:ext cx="8078788" cy="409575"/>
          </a:xfrm>
        </p:spPr>
        <p:txBody>
          <a:bodyPr rtlCol="0">
            <a:normAutofit fontScale="90000"/>
          </a:bodyPr>
          <a:lstStyle/>
          <a:p>
            <a:pPr>
              <a:defRPr/>
            </a:pPr>
            <a:r>
              <a:rPr lang="en-US" altLang="en-US" sz="2800" b="1" dirty="0"/>
              <a:t>Cervical biopsy</a:t>
            </a:r>
          </a:p>
        </p:txBody>
      </p:sp>
      <p:pic>
        <p:nvPicPr>
          <p:cNvPr id="317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7050" y="690563"/>
            <a:ext cx="2998788"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2"/>
          <p:cNvSpPr>
            <a:spLocks noChangeArrowheads="1"/>
          </p:cNvSpPr>
          <p:nvPr/>
        </p:nvSpPr>
        <p:spPr bwMode="auto">
          <a:xfrm>
            <a:off x="4256089" y="5862639"/>
            <a:ext cx="3563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400" b="1"/>
              <a:t>Koilocytotic atypia of HPV </a:t>
            </a:r>
            <a:endParaRPr lang="en-US" altLang="en-US" sz="1400"/>
          </a:p>
        </p:txBody>
      </p:sp>
      <p:pic>
        <p:nvPicPr>
          <p:cNvPr id="3174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0663" y="1317625"/>
            <a:ext cx="2705101"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6165851"/>
            <a:ext cx="2127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37025" y="5473701"/>
            <a:ext cx="33718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5"/>
          <p:cNvSpPr>
            <a:spLocks noChangeArrowheads="1"/>
          </p:cNvSpPr>
          <p:nvPr/>
        </p:nvSpPr>
        <p:spPr bwMode="auto">
          <a:xfrm>
            <a:off x="2293939" y="6302376"/>
            <a:ext cx="803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Normal</a:t>
            </a:r>
          </a:p>
        </p:txBody>
      </p:sp>
      <p:pic>
        <p:nvPicPr>
          <p:cNvPr id="3175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3626" y="0"/>
            <a:ext cx="325437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86675" y="4821238"/>
            <a:ext cx="2706688"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Rectangle 9"/>
          <p:cNvSpPr>
            <a:spLocks noChangeArrowheads="1"/>
          </p:cNvSpPr>
          <p:nvPr/>
        </p:nvSpPr>
        <p:spPr bwMode="auto">
          <a:xfrm>
            <a:off x="7413625" y="5154614"/>
            <a:ext cx="29797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Mild dysplasia = CIN I </a:t>
            </a:r>
          </a:p>
          <a:p>
            <a:r>
              <a:rPr lang="en-US" altLang="en-US" sz="1400" b="1"/>
              <a:t>with HPV associated koilocytotic atypia. Lower 1/3rd of the epithelium is replaced by pleomorphic cells.</a:t>
            </a:r>
          </a:p>
        </p:txBody>
      </p:sp>
    </p:spTree>
    <p:extLst>
      <p:ext uri="{BB962C8B-B14F-4D97-AF65-F5344CB8AC3E}">
        <p14:creationId xmlns:p14="http://schemas.microsoft.com/office/powerpoint/2010/main" val="386534835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1339" y="312738"/>
            <a:ext cx="3671887"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ChangeArrowheads="1"/>
          </p:cNvSpPr>
          <p:nvPr/>
        </p:nvSpPr>
        <p:spPr bwMode="auto">
          <a:xfrm>
            <a:off x="1803400" y="5056189"/>
            <a:ext cx="40322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Moderate dysplasia = CIN II. There is progressive atypia in the layers of the epithelium; lower 2/3rd of the epithelium is replaced by pleomorphic cells</a:t>
            </a:r>
          </a:p>
        </p:txBody>
      </p:sp>
      <p:pic>
        <p:nvPicPr>
          <p:cNvPr id="337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1788" y="292100"/>
            <a:ext cx="354965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ChangeArrowheads="1"/>
          </p:cNvSpPr>
          <p:nvPr/>
        </p:nvSpPr>
        <p:spPr bwMode="auto">
          <a:xfrm>
            <a:off x="6527801" y="5056188"/>
            <a:ext cx="4041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Severe dysplasia = CIN III (CIS). There is diffuse atypia and loss of maturation. All levels of the epithelium are replaced by pleomorphic cells, (full thickness)</a:t>
            </a:r>
          </a:p>
        </p:txBody>
      </p:sp>
      <p:pic>
        <p:nvPicPr>
          <p:cNvPr id="3379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4724401"/>
            <a:ext cx="27066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0239" y="4724401"/>
            <a:ext cx="27066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832350" y="-192088"/>
            <a:ext cx="3600450" cy="549276"/>
          </a:xfrm>
        </p:spPr>
        <p:txBody>
          <a:bodyPr rtlCol="0">
            <a:normAutofit/>
          </a:bodyPr>
          <a:lstStyle/>
          <a:p>
            <a:pPr defTabSz="685983">
              <a:defRPr/>
            </a:pPr>
            <a:r>
              <a:rPr lang="en-US" sz="2401" b="1" dirty="0"/>
              <a:t>Cervical biopsy</a:t>
            </a:r>
          </a:p>
        </p:txBody>
      </p:sp>
    </p:spTree>
    <p:extLst>
      <p:ext uri="{BB962C8B-B14F-4D97-AF65-F5344CB8AC3E}">
        <p14:creationId xmlns:p14="http://schemas.microsoft.com/office/powerpoint/2010/main" val="3721871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19289" y="320675"/>
            <a:ext cx="8497887" cy="547688"/>
          </a:xfrm>
        </p:spPr>
        <p:txBody>
          <a:bodyPr rtlCol="0">
            <a:normAutofit/>
          </a:bodyPr>
          <a:lstStyle/>
          <a:p>
            <a:pPr defTabSz="685983">
              <a:defRPr/>
            </a:pPr>
            <a:r>
              <a:rPr lang="en-US" sz="2000" b="1" dirty="0"/>
              <a:t>PAP SCREENING TEST: CYTOLOGY SCREENING FOR PRECANCEROUS LESIONS</a:t>
            </a:r>
          </a:p>
        </p:txBody>
      </p:sp>
      <p:sp>
        <p:nvSpPr>
          <p:cNvPr id="31747" name="Rectangle 3"/>
          <p:cNvSpPr>
            <a:spLocks noGrp="1" noChangeArrowheads="1"/>
          </p:cNvSpPr>
          <p:nvPr>
            <p:ph sz="half" idx="1"/>
          </p:nvPr>
        </p:nvSpPr>
        <p:spPr>
          <a:xfrm>
            <a:off x="1919288" y="985839"/>
            <a:ext cx="8424862" cy="2371725"/>
          </a:xfrm>
        </p:spPr>
        <p:txBody>
          <a:bodyPr rtlCol="0">
            <a:normAutofit fontScale="70000" lnSpcReduction="20000"/>
          </a:bodyPr>
          <a:lstStyle/>
          <a:p>
            <a:pPr marL="182880" indent="-182880" defTabSz="685983">
              <a:defRPr/>
            </a:pPr>
            <a:r>
              <a:rPr lang="en-US" altLang="en-US" dirty="0" err="1" smtClean="0">
                <a:solidFill>
                  <a:schemeClr val="tx1"/>
                </a:solidFill>
              </a:rPr>
              <a:t>Cytologic</a:t>
            </a:r>
            <a:r>
              <a:rPr lang="en-US" altLang="en-US" dirty="0" smtClean="0">
                <a:solidFill>
                  <a:schemeClr val="tx1"/>
                </a:solidFill>
              </a:rPr>
              <a:t> examination can detect precancerous squamous intraepithelial lesions long before any abnormality can be seen grossly, using the PAP test. PAP test is the </a:t>
            </a:r>
            <a:r>
              <a:rPr lang="en-US" altLang="en-US" dirty="0" err="1" smtClean="0">
                <a:solidFill>
                  <a:schemeClr val="tx1"/>
                </a:solidFill>
              </a:rPr>
              <a:t>cytologic</a:t>
            </a:r>
            <a:r>
              <a:rPr lang="en-US" altLang="en-US" dirty="0" smtClean="0">
                <a:solidFill>
                  <a:schemeClr val="tx1"/>
                </a:solidFill>
              </a:rPr>
              <a:t> examination of the cells of cervix. In it the </a:t>
            </a:r>
            <a:r>
              <a:rPr lang="en-US" altLang="en-US" dirty="0" err="1" smtClean="0">
                <a:solidFill>
                  <a:schemeClr val="tx1"/>
                </a:solidFill>
              </a:rPr>
              <a:t>cevix</a:t>
            </a:r>
            <a:r>
              <a:rPr lang="en-US" altLang="en-US" dirty="0" smtClean="0">
                <a:solidFill>
                  <a:schemeClr val="tx1"/>
                </a:solidFill>
              </a:rPr>
              <a:t> is examined and the cells lining the cervical wall at the transformation zone are scrapped/ sampled with a spatula and then transferred onto a slide, processed, stained (</a:t>
            </a:r>
            <a:r>
              <a:rPr lang="en-US" altLang="en-US" dirty="0" err="1" smtClean="0">
                <a:solidFill>
                  <a:schemeClr val="tx1"/>
                </a:solidFill>
              </a:rPr>
              <a:t>Papanicolaou</a:t>
            </a:r>
            <a:r>
              <a:rPr lang="en-US" altLang="en-US" dirty="0" smtClean="0">
                <a:solidFill>
                  <a:schemeClr val="tx1"/>
                </a:solidFill>
              </a:rPr>
              <a:t> stain) and examined under a light microscope to look for squamous intraepithelial lesions and a diagnosis is made. </a:t>
            </a:r>
          </a:p>
          <a:p>
            <a:pPr marL="182880" indent="-182880" defTabSz="685983">
              <a:defRPr/>
            </a:pPr>
            <a:r>
              <a:rPr lang="en-US" altLang="en-US" dirty="0" smtClean="0">
                <a:solidFill>
                  <a:schemeClr val="tx1"/>
                </a:solidFill>
              </a:rPr>
              <a:t>This screening for </a:t>
            </a:r>
            <a:r>
              <a:rPr lang="en-US" altLang="en-US" dirty="0" err="1" smtClean="0">
                <a:solidFill>
                  <a:schemeClr val="tx1"/>
                </a:solidFill>
              </a:rPr>
              <a:t>precancer</a:t>
            </a:r>
            <a:r>
              <a:rPr lang="en-US" altLang="en-US" dirty="0" smtClean="0">
                <a:solidFill>
                  <a:schemeClr val="tx1"/>
                </a:solidFill>
              </a:rPr>
              <a:t> should be done on all women usually from age of 21 years and onwards.</a:t>
            </a:r>
          </a:p>
        </p:txBody>
      </p:sp>
      <p:pic>
        <p:nvPicPr>
          <p:cNvPr id="348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3224214"/>
            <a:ext cx="663575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3"/>
          <p:cNvSpPr>
            <a:spLocks noChangeArrowheads="1"/>
          </p:cNvSpPr>
          <p:nvPr/>
        </p:nvSpPr>
        <p:spPr bwMode="auto">
          <a:xfrm>
            <a:off x="4367213" y="65246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http://www.ivf-clinic-india.com/pics/Pap-Smear.jpg</a:t>
            </a:r>
          </a:p>
        </p:txBody>
      </p:sp>
    </p:spTree>
    <p:extLst>
      <p:ext uri="{BB962C8B-B14F-4D97-AF65-F5344CB8AC3E}">
        <p14:creationId xmlns:p14="http://schemas.microsoft.com/office/powerpoint/2010/main" val="277241041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74826" y="188913"/>
            <a:ext cx="6850063" cy="1320800"/>
          </a:xfrm>
        </p:spPr>
        <p:txBody>
          <a:bodyPr rtlCol="0">
            <a:normAutofit/>
          </a:bodyPr>
          <a:lstStyle/>
          <a:p>
            <a:pPr defTabSz="685983">
              <a:defRPr/>
            </a:pPr>
            <a:r>
              <a:rPr lang="en-US" sz="2401" dirty="0"/>
              <a:t>Cytology Pap Smear/Screening</a:t>
            </a:r>
          </a:p>
        </p:txBody>
      </p:sp>
      <p:sp>
        <p:nvSpPr>
          <p:cNvPr id="45059" name="Rectangle 3"/>
          <p:cNvSpPr>
            <a:spLocks noGrp="1" noChangeArrowheads="1"/>
          </p:cNvSpPr>
          <p:nvPr>
            <p:ph idx="1"/>
          </p:nvPr>
        </p:nvSpPr>
        <p:spPr>
          <a:xfrm>
            <a:off x="1774825" y="1600201"/>
            <a:ext cx="8713788" cy="4873625"/>
          </a:xfrm>
        </p:spPr>
        <p:txBody>
          <a:bodyPr rtlCol="0">
            <a:normAutofit fontScale="85000" lnSpcReduction="20000"/>
          </a:bodyPr>
          <a:lstStyle/>
          <a:p>
            <a:pPr marL="0" indent="0" defTabSz="685983">
              <a:buNone/>
              <a:defRPr/>
            </a:pPr>
            <a:r>
              <a:rPr lang="en-US" b="1" dirty="0" smtClean="0">
                <a:solidFill>
                  <a:schemeClr val="tx1"/>
                </a:solidFill>
              </a:rPr>
              <a:t>The terminology used in Pap smears is squamous </a:t>
            </a:r>
            <a:r>
              <a:rPr lang="en-US" b="1" dirty="0">
                <a:solidFill>
                  <a:schemeClr val="tx1"/>
                </a:solidFill>
              </a:rPr>
              <a:t>intraepithelial </a:t>
            </a:r>
            <a:r>
              <a:rPr lang="en-US" b="1" dirty="0" smtClean="0">
                <a:solidFill>
                  <a:schemeClr val="tx1"/>
                </a:solidFill>
              </a:rPr>
              <a:t>lesions (SIL).</a:t>
            </a:r>
          </a:p>
          <a:p>
            <a:pPr marL="0" indent="0" defTabSz="685983">
              <a:buNone/>
              <a:defRPr/>
            </a:pPr>
            <a:r>
              <a:rPr lang="en-US" b="1" dirty="0" smtClean="0">
                <a:solidFill>
                  <a:schemeClr val="tx1"/>
                </a:solidFill>
              </a:rPr>
              <a:t>SILs are </a:t>
            </a:r>
            <a:r>
              <a:rPr lang="en-US" b="1" dirty="0">
                <a:solidFill>
                  <a:schemeClr val="tx1"/>
                </a:solidFill>
              </a:rPr>
              <a:t>divided into low grade and high grade SIL. </a:t>
            </a:r>
          </a:p>
          <a:p>
            <a:pPr marL="0" indent="0" defTabSz="685983">
              <a:buNone/>
              <a:defRPr/>
            </a:pPr>
            <a:r>
              <a:rPr lang="en-US" dirty="0" smtClean="0">
                <a:solidFill>
                  <a:schemeClr val="tx1"/>
                </a:solidFill>
              </a:rPr>
              <a:t>In </a:t>
            </a:r>
            <a:r>
              <a:rPr lang="en-US" dirty="0">
                <a:solidFill>
                  <a:schemeClr val="tx1"/>
                </a:solidFill>
              </a:rPr>
              <a:t>cytology </a:t>
            </a:r>
            <a:r>
              <a:rPr lang="en-US" dirty="0" smtClean="0">
                <a:solidFill>
                  <a:schemeClr val="tx1"/>
                </a:solidFill>
              </a:rPr>
              <a:t>smear report these are few of the possible diagnoses:</a:t>
            </a:r>
            <a:endParaRPr lang="en-US" dirty="0">
              <a:solidFill>
                <a:schemeClr val="tx1"/>
              </a:solidFill>
            </a:endParaRPr>
          </a:p>
          <a:p>
            <a:pPr marL="457200" indent="-457200" defTabSz="685983">
              <a:buFont typeface="+mj-lt"/>
              <a:buAutoNum type="alphaLcParenR"/>
              <a:defRPr/>
            </a:pPr>
            <a:r>
              <a:rPr lang="en-US" dirty="0" smtClean="0">
                <a:solidFill>
                  <a:schemeClr val="tx1"/>
                </a:solidFill>
              </a:rPr>
              <a:t>Normal cells/ Negative for squamous intraepithelial lesion </a:t>
            </a:r>
          </a:p>
          <a:p>
            <a:pPr marL="457200" indent="-457200" defTabSz="685983">
              <a:buFont typeface="+mj-lt"/>
              <a:buAutoNum type="alphaLcParenR"/>
              <a:defRPr/>
            </a:pPr>
            <a:r>
              <a:rPr lang="en-US" dirty="0" smtClean="0">
                <a:solidFill>
                  <a:schemeClr val="tx1"/>
                </a:solidFill>
              </a:rPr>
              <a:t>Low </a:t>
            </a:r>
            <a:r>
              <a:rPr lang="en-US" dirty="0">
                <a:solidFill>
                  <a:schemeClr val="tx1"/>
                </a:solidFill>
              </a:rPr>
              <a:t>Grade SIL (= CIN1/mild dysplasia) (</a:t>
            </a:r>
            <a:r>
              <a:rPr lang="en-US" dirty="0" smtClean="0">
                <a:solidFill>
                  <a:schemeClr val="tx1"/>
                </a:solidFill>
              </a:rPr>
              <a:t>LSIL)</a:t>
            </a:r>
            <a:endParaRPr lang="en-US" dirty="0">
              <a:solidFill>
                <a:schemeClr val="tx1"/>
              </a:solidFill>
            </a:endParaRPr>
          </a:p>
          <a:p>
            <a:pPr marL="457200" indent="-457200" defTabSz="685983">
              <a:buFont typeface="+mj-lt"/>
              <a:buAutoNum type="alphaLcParenR"/>
              <a:defRPr/>
            </a:pPr>
            <a:r>
              <a:rPr lang="en-US" dirty="0">
                <a:solidFill>
                  <a:schemeClr val="tx1"/>
                </a:solidFill>
              </a:rPr>
              <a:t>High Grade SIL (= CIN2 and 3/moderate to severe dysplasia) </a:t>
            </a:r>
            <a:r>
              <a:rPr lang="en-US" dirty="0" smtClean="0">
                <a:solidFill>
                  <a:schemeClr val="tx1"/>
                </a:solidFill>
              </a:rPr>
              <a:t>(HSIL)</a:t>
            </a:r>
          </a:p>
          <a:p>
            <a:pPr marL="0" indent="0" defTabSz="685983">
              <a:buNone/>
              <a:defRPr/>
            </a:pPr>
            <a:endParaRPr lang="en-US" dirty="0" smtClean="0">
              <a:solidFill>
                <a:schemeClr val="tx1"/>
              </a:solidFill>
            </a:endParaRPr>
          </a:p>
          <a:p>
            <a:pPr marL="182880" indent="-182880" defTabSz="685983">
              <a:buFont typeface="Wingdings" panose="05000000000000000000" pitchFamily="2" charset="2"/>
              <a:buChar char="v"/>
              <a:defRPr/>
            </a:pPr>
            <a:r>
              <a:rPr lang="en-US" dirty="0" smtClean="0">
                <a:solidFill>
                  <a:schemeClr val="tx1"/>
                </a:solidFill>
              </a:rPr>
              <a:t>About 1 to 5% of low </a:t>
            </a:r>
            <a:r>
              <a:rPr lang="en-US" dirty="0">
                <a:solidFill>
                  <a:schemeClr val="tx1"/>
                </a:solidFill>
              </a:rPr>
              <a:t>Grade SIL </a:t>
            </a:r>
            <a:r>
              <a:rPr lang="en-US" dirty="0" smtClean="0">
                <a:solidFill>
                  <a:schemeClr val="tx1"/>
                </a:solidFill>
              </a:rPr>
              <a:t>become invasive squamous cell carcinomas</a:t>
            </a:r>
            <a:endParaRPr lang="en-US" dirty="0">
              <a:solidFill>
                <a:schemeClr val="tx1"/>
              </a:solidFill>
            </a:endParaRPr>
          </a:p>
          <a:p>
            <a:pPr marL="182880" indent="-182880" defTabSz="685983">
              <a:buFont typeface="Wingdings" panose="05000000000000000000" pitchFamily="2" charset="2"/>
              <a:buChar char="v"/>
              <a:defRPr/>
            </a:pPr>
            <a:r>
              <a:rPr lang="en-US" dirty="0" smtClean="0">
                <a:solidFill>
                  <a:schemeClr val="tx1"/>
                </a:solidFill>
              </a:rPr>
              <a:t>About 6 to74% of high </a:t>
            </a:r>
            <a:r>
              <a:rPr lang="en-US" dirty="0">
                <a:solidFill>
                  <a:schemeClr val="tx1"/>
                </a:solidFill>
              </a:rPr>
              <a:t>Grade SIL become invasive squamous cell carcinomas</a:t>
            </a:r>
          </a:p>
          <a:p>
            <a:pPr marL="91440" indent="-91440" defTabSz="685983">
              <a:buFont typeface="Wingdings 3" charset="2"/>
              <a:buChar char=""/>
              <a:defRPr/>
            </a:pPr>
            <a:endParaRPr lang="en-US" dirty="0">
              <a:solidFill>
                <a:schemeClr val="tx1">
                  <a:lumMod val="75000"/>
                  <a:lumOff val="25000"/>
                </a:schemeClr>
              </a:solidFill>
            </a:endParaRPr>
          </a:p>
        </p:txBody>
      </p:sp>
    </p:spTree>
    <p:extLst>
      <p:ext uri="{BB962C8B-B14F-4D97-AF65-F5344CB8AC3E}">
        <p14:creationId xmlns:p14="http://schemas.microsoft.com/office/powerpoint/2010/main" val="412693174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tages of Dysplasia/Dyskary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3813"/>
            <a:ext cx="7670800"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1"/>
          <p:cNvSpPr>
            <a:spLocks noChangeArrowheads="1"/>
          </p:cNvSpPr>
          <p:nvPr/>
        </p:nvSpPr>
        <p:spPr bwMode="auto">
          <a:xfrm>
            <a:off x="4511676" y="6434139"/>
            <a:ext cx="348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http://ab-histology.blogspot.com/</a:t>
            </a:r>
          </a:p>
        </p:txBody>
      </p:sp>
    </p:spTree>
    <p:extLst>
      <p:ext uri="{BB962C8B-B14F-4D97-AF65-F5344CB8AC3E}">
        <p14:creationId xmlns:p14="http://schemas.microsoft.com/office/powerpoint/2010/main" val="1872219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01871-022-f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138" y="0"/>
            <a:ext cx="6350000" cy="4330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5" name="Text Box 3"/>
          <p:cNvSpPr txBox="1">
            <a:spLocks noChangeArrowheads="1"/>
          </p:cNvSpPr>
          <p:nvPr/>
        </p:nvSpPr>
        <p:spPr bwMode="auto">
          <a:xfrm>
            <a:off x="2063751" y="4327526"/>
            <a:ext cx="8208963" cy="230822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600"/>
              <a:t>The cytology of cervical intraepithelial neoplasia as seen on the Papanicolaou smear. Cytoplasmic staining in superficial cells (A&amp;B) may be either red or blue. </a:t>
            </a:r>
          </a:p>
          <a:p>
            <a:pPr algn="just"/>
            <a:r>
              <a:rPr lang="en-US" altLang="en-US" sz="1600"/>
              <a:t>A, Normal exfoliated superficial squamous epithelial cells. </a:t>
            </a:r>
          </a:p>
          <a:p>
            <a:pPr algn="just"/>
            <a:r>
              <a:rPr lang="en-US" altLang="en-US" sz="1600"/>
              <a:t>B, CIN I/ low grade SIL  </a:t>
            </a:r>
          </a:p>
          <a:p>
            <a:pPr algn="just"/>
            <a:r>
              <a:rPr lang="en-US" altLang="en-US" sz="1600"/>
              <a:t>C, CIN II/ high grade SIL.</a:t>
            </a:r>
          </a:p>
          <a:p>
            <a:pPr algn="just"/>
            <a:r>
              <a:rPr lang="en-US" altLang="en-US" sz="1600"/>
              <a:t>D, CIN III/ high grade SIL. </a:t>
            </a:r>
          </a:p>
          <a:p>
            <a:pPr algn="just"/>
            <a:r>
              <a:rPr lang="en-US" altLang="en-US" sz="1600"/>
              <a:t>Note the reduction in cytoplasm and the increase in the nucleus to cytoplasm ratio, which occurs as the grade of the lesion increases. This reflects the progressive loss of cellular differentiation on the surface of the lesions from which these cells are exfoliated.</a:t>
            </a:r>
          </a:p>
        </p:txBody>
      </p:sp>
      <p:pic>
        <p:nvPicPr>
          <p:cNvPr id="389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4014" y="4132263"/>
            <a:ext cx="326707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63807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063750" y="188913"/>
            <a:ext cx="8078788" cy="696912"/>
          </a:xfrm>
        </p:spPr>
        <p:txBody>
          <a:bodyPr rtlCol="0">
            <a:normAutofit/>
          </a:bodyPr>
          <a:lstStyle/>
          <a:p>
            <a:pPr defTabSz="685983">
              <a:defRPr/>
            </a:pPr>
            <a:r>
              <a:rPr lang="en-US" sz="2401" b="1" dirty="0"/>
              <a:t>Risk Factors and causes for CIN/ SIL and cervical carcinoma</a:t>
            </a:r>
          </a:p>
        </p:txBody>
      </p:sp>
      <p:sp>
        <p:nvSpPr>
          <p:cNvPr id="52227" name="Rectangle 3"/>
          <p:cNvSpPr>
            <a:spLocks noGrp="1" noChangeArrowheads="1"/>
          </p:cNvSpPr>
          <p:nvPr>
            <p:ph idx="1"/>
          </p:nvPr>
        </p:nvSpPr>
        <p:spPr>
          <a:xfrm>
            <a:off x="1919289" y="981075"/>
            <a:ext cx="8353425" cy="5492750"/>
          </a:xfrm>
        </p:spPr>
        <p:txBody>
          <a:bodyPr rtlCol="0">
            <a:normAutofit fontScale="55000" lnSpcReduction="20000"/>
          </a:bodyPr>
          <a:lstStyle/>
          <a:p>
            <a:pPr marL="0" indent="0" defTabSz="685983">
              <a:buNone/>
              <a:defRPr/>
            </a:pPr>
            <a:r>
              <a:rPr lang="en-US" sz="3300" b="1" dirty="0"/>
              <a:t>Risk Factors </a:t>
            </a:r>
          </a:p>
          <a:p>
            <a:pPr marL="91440" indent="-91440" defTabSz="685983">
              <a:buFont typeface="Wingdings 3" charset="2"/>
              <a:buChar char=""/>
              <a:defRPr/>
            </a:pPr>
            <a:r>
              <a:rPr lang="en-US" sz="3300" dirty="0"/>
              <a:t>Early age at first intercourse</a:t>
            </a:r>
          </a:p>
          <a:p>
            <a:pPr marL="91440" indent="-91440" defTabSz="685983">
              <a:buFont typeface="Wingdings 3" charset="2"/>
              <a:buChar char=""/>
              <a:defRPr/>
            </a:pPr>
            <a:r>
              <a:rPr lang="en-US" sz="3300" dirty="0"/>
              <a:t>Multiple sexual partners</a:t>
            </a:r>
          </a:p>
          <a:p>
            <a:pPr marL="91440" indent="-91440" defTabSz="685983">
              <a:buFont typeface="Wingdings 3" charset="2"/>
              <a:buChar char=""/>
              <a:defRPr/>
            </a:pPr>
            <a:r>
              <a:rPr lang="en-US" sz="3300" dirty="0"/>
              <a:t>A male partner with multiple previous sexual partners</a:t>
            </a:r>
          </a:p>
          <a:p>
            <a:pPr marL="91440" indent="-91440" defTabSz="685983">
              <a:buFont typeface="Wingdings 3" charset="2"/>
              <a:buChar char=""/>
              <a:defRPr/>
            </a:pPr>
            <a:r>
              <a:rPr lang="en-US" sz="3300" dirty="0"/>
              <a:t>Persistent infection by high risk papillomaviruses</a:t>
            </a:r>
          </a:p>
          <a:p>
            <a:pPr marL="91440" indent="-91440" defTabSz="685983">
              <a:buFont typeface="Wingdings 3" charset="2"/>
              <a:buChar char=""/>
              <a:defRPr/>
            </a:pPr>
            <a:r>
              <a:rPr lang="en-US" sz="3300" dirty="0"/>
              <a:t>Other risk factors: low socioeconomic groups</a:t>
            </a:r>
          </a:p>
          <a:p>
            <a:pPr marL="91440" indent="-91440" defTabSz="685983">
              <a:buFont typeface="Wingdings 3" charset="2"/>
              <a:buChar char=""/>
              <a:defRPr/>
            </a:pPr>
            <a:r>
              <a:rPr lang="en-US" sz="3300" dirty="0"/>
              <a:t>rare among virgins and multiple pregnancies.</a:t>
            </a:r>
          </a:p>
          <a:p>
            <a:pPr marL="0" indent="0" defTabSz="685983">
              <a:buNone/>
              <a:defRPr/>
            </a:pPr>
            <a:endParaRPr lang="en-US" sz="3300" b="1" dirty="0"/>
          </a:p>
          <a:p>
            <a:pPr marL="0" indent="0" defTabSz="685983">
              <a:buNone/>
              <a:defRPr/>
            </a:pPr>
            <a:r>
              <a:rPr lang="en-US" sz="3300" b="1" dirty="0"/>
              <a:t>Causes</a:t>
            </a:r>
          </a:p>
          <a:p>
            <a:pPr marL="91440" indent="-91440" defTabSz="685983">
              <a:buFont typeface="Wingdings 3" charset="2"/>
              <a:buChar char=""/>
              <a:defRPr/>
            </a:pPr>
            <a:r>
              <a:rPr lang="en-US" sz="3300" dirty="0"/>
              <a:t>The cause: HPV virus. The HPV is the number one reason for abnormal cells of the cervix.</a:t>
            </a:r>
          </a:p>
          <a:p>
            <a:pPr marL="91440" indent="-91440" defTabSz="685983">
              <a:buFont typeface="Wingdings 3" charset="2"/>
              <a:buChar char=""/>
              <a:defRPr/>
            </a:pPr>
            <a:r>
              <a:rPr lang="en-US" sz="3300" dirty="0"/>
              <a:t>HPV is a skin virus, which results in warts, common warts ,flat warts, genital warts (</a:t>
            </a:r>
            <a:r>
              <a:rPr lang="en-US" sz="3300" dirty="0" err="1"/>
              <a:t>condylomas</a:t>
            </a:r>
            <a:r>
              <a:rPr lang="en-US" sz="3300" dirty="0"/>
              <a:t>), planter warts, and precancerous lesions.</a:t>
            </a:r>
          </a:p>
          <a:p>
            <a:pPr marL="91440" indent="-91440" defTabSz="685983">
              <a:buFont typeface="Wingdings 3" charset="2"/>
              <a:buChar char=""/>
              <a:defRPr/>
            </a:pPr>
            <a:r>
              <a:rPr lang="en-US" sz="3300" dirty="0"/>
              <a:t>HPV can be detected in 85 -90 % of pre-cancer lesions.</a:t>
            </a:r>
          </a:p>
          <a:p>
            <a:pPr marL="91440" indent="-91440" defTabSz="685983">
              <a:buFont typeface="Wingdings 3" charset="2"/>
              <a:buChar char=""/>
              <a:defRPr/>
            </a:pPr>
            <a:r>
              <a:rPr lang="en-US" sz="3300" dirty="0"/>
              <a:t>High risk types HPV : 16, 18, 31, 33, 35, 39, 45, 52, 56, 58, and 59.</a:t>
            </a:r>
          </a:p>
          <a:p>
            <a:pPr marL="91440" indent="-91440" defTabSz="685983">
              <a:buFont typeface="Wingdings 3" charset="2"/>
              <a:buChar char=""/>
              <a:defRPr/>
            </a:pPr>
            <a:r>
              <a:rPr lang="en-US" sz="3300" dirty="0"/>
              <a:t>Low risk types HPV :6, 11, 42, 44 . These types result in </a:t>
            </a:r>
            <a:r>
              <a:rPr lang="en-US" sz="3300" dirty="0" err="1"/>
              <a:t>condylomas</a:t>
            </a:r>
            <a:r>
              <a:rPr lang="en-US" sz="3300" dirty="0"/>
              <a:t>.</a:t>
            </a:r>
          </a:p>
          <a:p>
            <a:pPr marL="0" indent="0" defTabSz="685983">
              <a:buClr>
                <a:srgbClr val="FE8637"/>
              </a:buClr>
              <a:buNone/>
              <a:defRPr/>
            </a:pPr>
            <a:r>
              <a:rPr lang="en-US" sz="3300" b="1" dirty="0"/>
              <a:t>Treatment: </a:t>
            </a:r>
            <a:r>
              <a:rPr lang="en-US" sz="3300" dirty="0"/>
              <a:t>laser or cone biopsy is the most effective method of managing patients with High grade SIL in cancer prevention</a:t>
            </a:r>
          </a:p>
          <a:p>
            <a:pPr marL="0" indent="0" defTabSz="685983">
              <a:buNone/>
              <a:defRPr/>
            </a:pPr>
            <a:endParaRPr lang="en-US" sz="2200" dirty="0">
              <a:solidFill>
                <a:schemeClr val="tx1">
                  <a:lumMod val="85000"/>
                  <a:lumOff val="15000"/>
                </a:schemeClr>
              </a:solidFill>
            </a:endParaRPr>
          </a:p>
        </p:txBody>
      </p:sp>
    </p:spTree>
    <p:extLst>
      <p:ext uri="{BB962C8B-B14F-4D97-AF65-F5344CB8AC3E}">
        <p14:creationId xmlns:p14="http://schemas.microsoft.com/office/powerpoint/2010/main" val="13336320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92314" y="404813"/>
            <a:ext cx="7735887" cy="696912"/>
          </a:xfrm>
        </p:spPr>
        <p:txBody>
          <a:bodyPr rtlCol="0">
            <a:normAutofit/>
          </a:bodyPr>
          <a:lstStyle/>
          <a:p>
            <a:pPr defTabSz="685983">
              <a:defRPr/>
            </a:pPr>
            <a:r>
              <a:rPr lang="en-US" sz="2401" b="1" dirty="0"/>
              <a:t>CIN/SIL &amp; RULES OF PAP TEST</a:t>
            </a:r>
          </a:p>
        </p:txBody>
      </p:sp>
      <p:sp>
        <p:nvSpPr>
          <p:cNvPr id="56323" name="Rectangle 3"/>
          <p:cNvSpPr>
            <a:spLocks noGrp="1" noChangeArrowheads="1"/>
          </p:cNvSpPr>
          <p:nvPr>
            <p:ph idx="1"/>
          </p:nvPr>
        </p:nvSpPr>
        <p:spPr>
          <a:xfrm>
            <a:off x="1847851" y="1103314"/>
            <a:ext cx="8569325" cy="5400675"/>
          </a:xfrm>
        </p:spPr>
        <p:txBody>
          <a:bodyPr rtlCol="0">
            <a:normAutofit fontScale="92500" lnSpcReduction="20000"/>
          </a:bodyPr>
          <a:lstStyle/>
          <a:p>
            <a:pPr marL="0" indent="0" defTabSz="685983">
              <a:buNone/>
              <a:defRPr/>
            </a:pPr>
            <a:r>
              <a:rPr lang="en-US" sz="2200" b="1" dirty="0"/>
              <a:t>Signs of CIN/ SIL</a:t>
            </a:r>
          </a:p>
          <a:p>
            <a:pPr marL="91440" indent="-91440" defTabSz="685983">
              <a:buFont typeface="Wingdings 3" charset="2"/>
              <a:buChar char=""/>
              <a:defRPr/>
            </a:pPr>
            <a:r>
              <a:rPr lang="en-US" sz="2200" dirty="0"/>
              <a:t>There are no visible symptoms of dysplasia of the cervix, and it is difficult to diagnose without a Pap smear/exam .</a:t>
            </a:r>
          </a:p>
          <a:p>
            <a:pPr marL="91440" indent="-91440" defTabSz="685983">
              <a:buFont typeface="Wingdings 3" charset="2"/>
              <a:buChar char=""/>
              <a:defRPr/>
            </a:pPr>
            <a:r>
              <a:rPr lang="en-US" sz="2200" dirty="0"/>
              <a:t>Therefore regular pap exams should be done to detect any abnormal cells.</a:t>
            </a:r>
          </a:p>
          <a:p>
            <a:pPr marL="0" indent="0" defTabSz="685983">
              <a:buNone/>
              <a:defRPr/>
            </a:pPr>
            <a:r>
              <a:rPr lang="en-US" sz="2200" b="1" dirty="0"/>
              <a:t>General rules of Pap Screening for CIN/SIL and carcinoma cervix  using the PAP smear test are:</a:t>
            </a:r>
          </a:p>
          <a:p>
            <a:pPr marL="685482" lvl="1" indent="-342900" defTabSz="685983">
              <a:defRPr/>
            </a:pPr>
            <a:r>
              <a:rPr lang="en-US" sz="2200" dirty="0"/>
              <a:t>It is a common testing procedure for HPV infection. </a:t>
            </a:r>
          </a:p>
          <a:p>
            <a:pPr marL="685482" lvl="1" indent="-342900" defTabSz="685983">
              <a:defRPr/>
            </a:pPr>
            <a:r>
              <a:rPr lang="en-US" sz="2200" dirty="0"/>
              <a:t>The Pap smear detects HPV infection early.</a:t>
            </a:r>
          </a:p>
          <a:p>
            <a:pPr marL="685482" lvl="1" indent="-342900" defTabSz="685983">
              <a:defRPr/>
            </a:pPr>
            <a:r>
              <a:rPr lang="en-US" sz="2200" dirty="0"/>
              <a:t>Should start </a:t>
            </a:r>
            <a:r>
              <a:rPr lang="en-US" sz="2200" dirty="0" smtClean="0"/>
              <a:t>pap test by </a:t>
            </a:r>
            <a:r>
              <a:rPr lang="en-US" sz="2200" dirty="0"/>
              <a:t>the </a:t>
            </a:r>
            <a:r>
              <a:rPr lang="en-US" sz="2200" dirty="0" smtClean="0"/>
              <a:t>age of </a:t>
            </a:r>
            <a:r>
              <a:rPr lang="en-US" sz="2200" dirty="0"/>
              <a:t>21. </a:t>
            </a:r>
          </a:p>
          <a:p>
            <a:pPr marL="685482" lvl="1" indent="-342900" defTabSz="685983">
              <a:defRPr/>
            </a:pPr>
            <a:r>
              <a:rPr lang="en-US" sz="2200" dirty="0"/>
              <a:t>For women between age </a:t>
            </a:r>
            <a:r>
              <a:rPr lang="en-US" sz="2200" b="1" dirty="0"/>
              <a:t>21 to 29</a:t>
            </a:r>
            <a:r>
              <a:rPr lang="en-US" sz="2200" dirty="0"/>
              <a:t>: cytological screening pap test should be done </a:t>
            </a:r>
            <a:r>
              <a:rPr lang="en-US" sz="2200" b="1" dirty="0"/>
              <a:t>every 3 years</a:t>
            </a:r>
          </a:p>
          <a:p>
            <a:pPr marL="685482" lvl="1" indent="-342900" defTabSz="685983">
              <a:defRPr/>
            </a:pPr>
            <a:r>
              <a:rPr lang="en-US" sz="2200" dirty="0"/>
              <a:t>For women between age </a:t>
            </a:r>
            <a:r>
              <a:rPr lang="en-US" sz="2200" b="1" dirty="0"/>
              <a:t>30-64</a:t>
            </a:r>
            <a:r>
              <a:rPr lang="en-US" sz="2200" dirty="0"/>
              <a:t> : there are </a:t>
            </a:r>
            <a:r>
              <a:rPr lang="en-US" sz="2200" b="1" dirty="0"/>
              <a:t>2 possibilities</a:t>
            </a:r>
          </a:p>
          <a:p>
            <a:pPr marL="914400" lvl="2" indent="-457200" defTabSz="685983">
              <a:buFont typeface="+mj-lt"/>
              <a:buAutoNum type="alphaLcParenR"/>
              <a:defRPr/>
            </a:pPr>
            <a:r>
              <a:rPr lang="en-US" sz="2200" dirty="0"/>
              <a:t>Either </a:t>
            </a:r>
            <a:r>
              <a:rPr lang="en-US" sz="2200" b="1" dirty="0"/>
              <a:t>only cytology </a:t>
            </a:r>
            <a:r>
              <a:rPr lang="en-US" sz="2200" dirty="0"/>
              <a:t>screening pap test is done every </a:t>
            </a:r>
            <a:r>
              <a:rPr lang="en-US" sz="2200" b="1" dirty="0"/>
              <a:t>3 years</a:t>
            </a:r>
          </a:p>
          <a:p>
            <a:pPr marL="914400" lvl="2" indent="-457200" defTabSz="685983">
              <a:buFont typeface="+mj-lt"/>
              <a:buAutoNum type="alphaLcParenR"/>
              <a:defRPr/>
            </a:pPr>
            <a:r>
              <a:rPr lang="en-US" sz="2200" dirty="0"/>
              <a:t>Or there is </a:t>
            </a:r>
            <a:r>
              <a:rPr lang="en-US" sz="2200" b="1" dirty="0"/>
              <a:t>co-testing</a:t>
            </a:r>
            <a:r>
              <a:rPr lang="en-US" sz="2200" dirty="0"/>
              <a:t>  in which cytology screening pap test  is done along with DNA  in-situ hybridization HPV testing,  </a:t>
            </a:r>
            <a:r>
              <a:rPr lang="en-US" sz="2200" b="1" dirty="0"/>
              <a:t>every 5 years</a:t>
            </a:r>
            <a:r>
              <a:rPr lang="en-US" sz="2200" dirty="0"/>
              <a:t>.</a:t>
            </a:r>
          </a:p>
          <a:p>
            <a:pPr marL="457200" lvl="2" indent="0" defTabSz="685983">
              <a:buNone/>
              <a:defRPr/>
            </a:pPr>
            <a:endParaRPr lang="en-US" sz="2200" dirty="0"/>
          </a:p>
          <a:p>
            <a:pPr marL="252412" lvl="2" indent="0" defTabSz="685983">
              <a:buNone/>
              <a:defRPr/>
            </a:pPr>
            <a:r>
              <a:rPr lang="en-US" sz="2200" dirty="0"/>
              <a:t>NOTE: This HPV DNA  in-situ hybridization (ISH) test, is called the </a:t>
            </a:r>
            <a:r>
              <a:rPr lang="en-US" sz="2200" dirty="0" err="1"/>
              <a:t>Diegene</a:t>
            </a:r>
            <a:r>
              <a:rPr lang="en-US" sz="2200" dirty="0"/>
              <a:t> Hybrid Capture test to identify the serotype of the viral strain. This test will determine whether you carry high or low risk strains of the virus. </a:t>
            </a:r>
            <a:r>
              <a:rPr lang="en-US" sz="2200" dirty="0" smtClean="0"/>
              <a:t>HPV DNA </a:t>
            </a:r>
            <a:r>
              <a:rPr lang="en-US" sz="2200" dirty="0"/>
              <a:t>screening test should not be used before age 30.</a:t>
            </a:r>
          </a:p>
          <a:p>
            <a:pPr marL="525462" lvl="1" indent="-182880" defTabSz="685983">
              <a:buFont typeface="Wingdings 2" panose="05020102010507070707" pitchFamily="18" charset="2"/>
              <a:buChar char=""/>
              <a:defRPr/>
            </a:pPr>
            <a:endParaRPr lang="en-US" sz="2200" dirty="0">
              <a:solidFill>
                <a:schemeClr val="tx1">
                  <a:lumMod val="75000"/>
                  <a:lumOff val="25000"/>
                </a:schemeClr>
              </a:solidFill>
            </a:endParaRPr>
          </a:p>
          <a:p>
            <a:pPr marL="91440" indent="-91440" defTabSz="685983">
              <a:buFont typeface="Wingdings 3" charset="2"/>
              <a:buChar char=""/>
              <a:defRPr/>
            </a:pPr>
            <a:endParaRPr lang="en-US" dirty="0" smtClean="0">
              <a:solidFill>
                <a:schemeClr val="tx1">
                  <a:lumMod val="75000"/>
                  <a:lumOff val="25000"/>
                </a:schemeClr>
              </a:solidFill>
            </a:endParaRPr>
          </a:p>
        </p:txBody>
      </p:sp>
    </p:spTree>
    <p:extLst>
      <p:ext uri="{BB962C8B-B14F-4D97-AF65-F5344CB8AC3E}">
        <p14:creationId xmlns:p14="http://schemas.microsoft.com/office/powerpoint/2010/main" val="316296397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438400" y="431801"/>
            <a:ext cx="7315200" cy="765175"/>
          </a:xfrm>
        </p:spPr>
        <p:txBody>
          <a:bodyPr rtlCol="0">
            <a:normAutofit/>
          </a:bodyPr>
          <a:lstStyle/>
          <a:p>
            <a:pPr defTabSz="685983">
              <a:defRPr/>
            </a:pPr>
            <a:r>
              <a:rPr lang="en-US" sz="2401" b="1" dirty="0"/>
              <a:t>Cervical Carcinoma, Invasive</a:t>
            </a:r>
          </a:p>
        </p:txBody>
      </p:sp>
      <p:sp>
        <p:nvSpPr>
          <p:cNvPr id="45059" name="Rectangle 3"/>
          <p:cNvSpPr>
            <a:spLocks noGrp="1" noChangeArrowheads="1"/>
          </p:cNvSpPr>
          <p:nvPr>
            <p:ph idx="1"/>
          </p:nvPr>
        </p:nvSpPr>
        <p:spPr>
          <a:xfrm>
            <a:off x="1981201" y="1600201"/>
            <a:ext cx="8291513" cy="4873625"/>
          </a:xfrm>
        </p:spPr>
        <p:txBody>
          <a:bodyPr/>
          <a:lstStyle/>
          <a:p>
            <a:pPr eaLnBrk="1" hangingPunct="1">
              <a:buFont typeface="Wingdings" panose="05000000000000000000" pitchFamily="2" charset="2"/>
              <a:buChar char="§"/>
            </a:pPr>
            <a:r>
              <a:rPr lang="en-US" altLang="en-US"/>
              <a:t>About 75-90% of invasive cancers are Squamous cell carcinomas, which generally evolve from pre-cancer CIN/SIL lesions.</a:t>
            </a:r>
          </a:p>
          <a:p>
            <a:pPr eaLnBrk="1" hangingPunct="1">
              <a:buFont typeface="Wingdings" panose="05000000000000000000" pitchFamily="2" charset="2"/>
              <a:buChar char="§"/>
            </a:pPr>
            <a:r>
              <a:rPr lang="en-US" altLang="en-US"/>
              <a:t>The remainder are Adenocarcinoma.</a:t>
            </a:r>
          </a:p>
          <a:p>
            <a:pPr eaLnBrk="1" hangingPunct="1">
              <a:buFont typeface="Wingdings" panose="05000000000000000000" pitchFamily="2" charset="2"/>
              <a:buChar char="§"/>
            </a:pPr>
            <a:r>
              <a:rPr lang="en-US" altLang="en-US"/>
              <a:t> Squamous cell cancers are appearing in increasingly younger women, now with a peak incidence at about 45 years, about 10-15 years after detection of their precursors.</a:t>
            </a:r>
          </a:p>
        </p:txBody>
      </p:sp>
    </p:spTree>
    <p:extLst>
      <p:ext uri="{BB962C8B-B14F-4D97-AF65-F5344CB8AC3E}">
        <p14:creationId xmlns:p14="http://schemas.microsoft.com/office/powerpoint/2010/main" val="395797951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371476"/>
            <a:ext cx="9159875" cy="5343525"/>
          </a:xfrm>
        </p:spPr>
      </p:pic>
      <p:sp>
        <p:nvSpPr>
          <p:cNvPr id="47107" name="Rectangle 5"/>
          <p:cNvSpPr>
            <a:spLocks noChangeArrowheads="1"/>
          </p:cNvSpPr>
          <p:nvPr/>
        </p:nvSpPr>
        <p:spPr bwMode="auto">
          <a:xfrm>
            <a:off x="3648075" y="5732463"/>
            <a:ext cx="45720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hlinkClick r:id="rId3"/>
              </a:rPr>
              <a:t>http://home.ccr.cancer.gov/inthejournals/archives/images/guis_img.png</a:t>
            </a:r>
            <a:r>
              <a:rPr lang="en-US" altLang="en-US" sz="900"/>
              <a:t> Reference</a:t>
            </a:r>
            <a:br>
              <a:rPr lang="en-US" altLang="en-US" sz="900"/>
            </a:br>
            <a:r>
              <a:rPr lang="en-US" altLang="en-US" sz="900"/>
              <a:t>Gius D, Funk MC, Chuang EY, Feng S, Huettner PC, Nguyen L, Bradbury CM, Mishra M, Gao S, Buttin BM, Cohn DE, Powell MA, Horowitz NS, Whitcomb BP, Rader JS. Profiling microdissected epithelium and stroma to model genomic signatures for cervical carcinogenesis accommodating for covariates. Cancer Res 67: 7113–23, 2007</a:t>
            </a:r>
          </a:p>
        </p:txBody>
      </p:sp>
    </p:spTree>
    <p:extLst>
      <p:ext uri="{BB962C8B-B14F-4D97-AF65-F5344CB8AC3E}">
        <p14:creationId xmlns:p14="http://schemas.microsoft.com/office/powerpoint/2010/main" val="843558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emale 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
            <a:ext cx="59309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944873" y="1293330"/>
            <a:ext cx="4176122" cy="3225064"/>
          </a:xfrm>
          <a:prstGeom prst="rect">
            <a:avLst/>
          </a:prstGeom>
          <a:scene3d>
            <a:camera prst="orthographicFront">
              <a:rot lat="9600000" lon="0" rev="16200000"/>
            </a:camera>
            <a:lightRig rig="threePt" dir="t"/>
          </a:scene3d>
        </p:spPr>
      </p:pic>
      <p:pic>
        <p:nvPicPr>
          <p:cNvPr id="1126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9601" y="166688"/>
            <a:ext cx="34575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2851" y="5013326"/>
            <a:ext cx="33623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7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277814"/>
            <a:ext cx="65532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5851" y="6529388"/>
            <a:ext cx="35798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60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88" y="255588"/>
            <a:ext cx="6837362" cy="1325562"/>
          </a:xfrm>
        </p:spPr>
        <p:txBody>
          <a:bodyPr rtlCol="0">
            <a:normAutofit/>
          </a:bodyPr>
          <a:lstStyle/>
          <a:p>
            <a:pPr defTabSz="685983">
              <a:defRPr/>
            </a:pPr>
            <a:r>
              <a:rPr lang="en-US" sz="2401" dirty="0"/>
              <a:t>Cervical cancer</a:t>
            </a:r>
          </a:p>
        </p:txBody>
      </p:sp>
      <p:pic>
        <p:nvPicPr>
          <p:cNvPr id="491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2781301"/>
            <a:ext cx="35718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3"/>
          <p:cNvSpPr>
            <a:spLocks noChangeArrowheads="1"/>
          </p:cNvSpPr>
          <p:nvPr/>
        </p:nvSpPr>
        <p:spPr bwMode="auto">
          <a:xfrm>
            <a:off x="2424113" y="540543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http://ehealthmd.com/content/what-cervical-cancer</a:t>
            </a:r>
          </a:p>
        </p:txBody>
      </p:sp>
      <p:pic>
        <p:nvPicPr>
          <p:cNvPr id="491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2013" y="111126"/>
            <a:ext cx="47117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5"/>
          <p:cNvSpPr>
            <a:spLocks noChangeArrowheads="1"/>
          </p:cNvSpPr>
          <p:nvPr/>
        </p:nvSpPr>
        <p:spPr bwMode="auto">
          <a:xfrm>
            <a:off x="6194425" y="2876551"/>
            <a:ext cx="4572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http://www.wikidoc.org/images/d/d6/Cervical_Carcinoma.jpg</a:t>
            </a:r>
          </a:p>
        </p:txBody>
      </p:sp>
      <p:pic>
        <p:nvPicPr>
          <p:cNvPr id="4915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4238" y="3268663"/>
            <a:ext cx="47037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7"/>
          <p:cNvSpPr>
            <a:spLocks noChangeArrowheads="1"/>
          </p:cNvSpPr>
          <p:nvPr/>
        </p:nvSpPr>
        <p:spPr bwMode="auto">
          <a:xfrm>
            <a:off x="6194425" y="655478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http://www.wikidoc.org/images/d/d6/Cervical_Carcinoma.jpg</a:t>
            </a:r>
          </a:p>
        </p:txBody>
      </p:sp>
    </p:spTree>
    <p:extLst>
      <p:ext uri="{BB962C8B-B14F-4D97-AF65-F5344CB8AC3E}">
        <p14:creationId xmlns:p14="http://schemas.microsoft.com/office/powerpoint/2010/main" val="412561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774826" y="285750"/>
            <a:ext cx="8893175" cy="1320800"/>
          </a:xfrm>
        </p:spPr>
        <p:txBody>
          <a:bodyPr/>
          <a:lstStyle/>
          <a:p>
            <a:pPr eaLnBrk="1" hangingPunct="1"/>
            <a:r>
              <a:rPr lang="en-US" altLang="en-US" sz="2000" b="1"/>
              <a:t>CERVICAL CARCINOMA (INVASIVE CARCINOMA), MORPHOLOGY</a:t>
            </a:r>
          </a:p>
        </p:txBody>
      </p:sp>
      <p:sp>
        <p:nvSpPr>
          <p:cNvPr id="50179" name="Rectangle 3"/>
          <p:cNvSpPr>
            <a:spLocks noGrp="1" noChangeArrowheads="1"/>
          </p:cNvSpPr>
          <p:nvPr>
            <p:ph idx="1"/>
          </p:nvPr>
        </p:nvSpPr>
        <p:spPr>
          <a:xfrm>
            <a:off x="1981200" y="1600201"/>
            <a:ext cx="8362950" cy="4873625"/>
          </a:xfrm>
        </p:spPr>
        <p:txBody>
          <a:bodyPr/>
          <a:lstStyle/>
          <a:p>
            <a:pPr marL="182563" indent="-182563"/>
            <a:endParaRPr lang="en-US" altLang="en-US"/>
          </a:p>
          <a:p>
            <a:pPr marL="182563" indent="-182563"/>
            <a:r>
              <a:rPr lang="en-US" altLang="en-US"/>
              <a:t>Mainly in the region of the transformation zone, and range from microscopic foci of early stromal invasion to grossly frank tumors encircling the cervical Os .</a:t>
            </a:r>
          </a:p>
          <a:p>
            <a:pPr marL="182563" indent="-182563"/>
            <a:r>
              <a:rPr lang="en-US" altLang="en-US"/>
              <a:t>The tumors may be invisible or exophytic .</a:t>
            </a:r>
          </a:p>
          <a:p>
            <a:pPr marL="182563" indent="-182563"/>
            <a:r>
              <a:rPr lang="en-US" altLang="en-US"/>
              <a:t>Cervical carcinomas are graded from 1 to 3 (i.e. well, moderately and poorly differentiated) based on cellular differentiation and staged from 1 to 4 depending on clinical spread.</a:t>
            </a:r>
          </a:p>
        </p:txBody>
      </p:sp>
    </p:spTree>
    <p:extLst>
      <p:ext uri="{BB962C8B-B14F-4D97-AF65-F5344CB8AC3E}">
        <p14:creationId xmlns:p14="http://schemas.microsoft.com/office/powerpoint/2010/main" val="357831632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923544" y="476250"/>
            <a:ext cx="5085145" cy="1320800"/>
          </a:xfrm>
        </p:spPr>
        <p:txBody>
          <a:bodyPr rtlCol="0">
            <a:normAutofit/>
          </a:bodyPr>
          <a:lstStyle/>
          <a:p>
            <a:pPr defTabSz="685983">
              <a:defRPr/>
            </a:pPr>
            <a:r>
              <a:rPr lang="en-US" sz="3200" dirty="0" smtClean="0"/>
              <a:t>For additional information:</a:t>
            </a:r>
            <a:r>
              <a:rPr lang="en-US" sz="3200" dirty="0"/>
              <a:t/>
            </a:r>
            <a:br>
              <a:rPr lang="en-US" sz="3200" dirty="0"/>
            </a:br>
            <a:r>
              <a:rPr lang="en-US" sz="3200" dirty="0"/>
              <a:t>Cervical Carcinoma, Staging</a:t>
            </a:r>
          </a:p>
        </p:txBody>
      </p:sp>
      <p:sp>
        <p:nvSpPr>
          <p:cNvPr id="44035" name="Rectangle 3"/>
          <p:cNvSpPr>
            <a:spLocks noGrp="1" noChangeArrowheads="1"/>
          </p:cNvSpPr>
          <p:nvPr>
            <p:ph sz="half" idx="1"/>
          </p:nvPr>
        </p:nvSpPr>
        <p:spPr>
          <a:xfrm>
            <a:off x="1847851" y="1628776"/>
            <a:ext cx="4105275" cy="4124325"/>
          </a:xfrm>
        </p:spPr>
        <p:txBody>
          <a:bodyPr rtlCol="0">
            <a:normAutofit fontScale="92500" lnSpcReduction="20000"/>
          </a:bodyPr>
          <a:lstStyle/>
          <a:p>
            <a:pPr marL="91440" indent="-91440" defTabSz="685983">
              <a:buNone/>
              <a:defRPr/>
            </a:pPr>
            <a:endParaRPr lang="en-US" dirty="0" smtClean="0">
              <a:solidFill>
                <a:schemeClr val="tx1"/>
              </a:solidFill>
            </a:endParaRPr>
          </a:p>
          <a:p>
            <a:pPr marL="91440" indent="-91440" defTabSz="685983">
              <a:buNone/>
              <a:defRPr/>
            </a:pPr>
            <a:r>
              <a:rPr lang="en-US" dirty="0" smtClean="0">
                <a:solidFill>
                  <a:schemeClr val="tx1"/>
                </a:solidFill>
              </a:rPr>
              <a:t>0- Carcinoma in Situ</a:t>
            </a:r>
          </a:p>
          <a:p>
            <a:pPr marL="91440" indent="-91440" defTabSz="685983">
              <a:buNone/>
              <a:defRPr/>
            </a:pPr>
            <a:r>
              <a:rPr lang="en-US" dirty="0" smtClean="0">
                <a:solidFill>
                  <a:schemeClr val="tx1"/>
                </a:solidFill>
              </a:rPr>
              <a:t>1- Confined to the cervix</a:t>
            </a:r>
          </a:p>
          <a:p>
            <a:pPr marL="91440" indent="-91440" defTabSz="685983">
              <a:buNone/>
              <a:defRPr/>
            </a:pPr>
            <a:r>
              <a:rPr lang="en-US" dirty="0" smtClean="0">
                <a:solidFill>
                  <a:schemeClr val="tx1"/>
                </a:solidFill>
              </a:rPr>
              <a:t>2- Extension beyond the cervix without extension to the lower third of Vagina or Pelvic Wall</a:t>
            </a:r>
          </a:p>
          <a:p>
            <a:pPr marL="91440" indent="-91440" defTabSz="685983">
              <a:buNone/>
              <a:defRPr/>
            </a:pPr>
            <a:r>
              <a:rPr lang="en-US" dirty="0" smtClean="0">
                <a:solidFill>
                  <a:schemeClr val="tx1"/>
                </a:solidFill>
              </a:rPr>
              <a:t>3- Extension to the pelvic wall and/or lower third of the vagina</a:t>
            </a:r>
          </a:p>
          <a:p>
            <a:pPr marL="91440" indent="-91440" defTabSz="685983">
              <a:buNone/>
              <a:defRPr/>
            </a:pPr>
            <a:r>
              <a:rPr lang="en-US" dirty="0" smtClean="0">
                <a:solidFill>
                  <a:schemeClr val="tx1"/>
                </a:solidFill>
              </a:rPr>
              <a:t>4- Extends to adjacent organs  </a:t>
            </a:r>
          </a:p>
        </p:txBody>
      </p:sp>
      <p:pic>
        <p:nvPicPr>
          <p:cNvPr id="522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2663" y="142876"/>
            <a:ext cx="436245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2"/>
          <p:cNvSpPr>
            <a:spLocks noChangeArrowheads="1"/>
          </p:cNvSpPr>
          <p:nvPr/>
        </p:nvSpPr>
        <p:spPr bwMode="auto">
          <a:xfrm>
            <a:off x="5957888" y="6486525"/>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http://www.jostrust.org.uk/sites/default/files/styles/large/public/Cervical%20cancer%20stages.jpg?itok=KeOqGkCs</a:t>
            </a:r>
          </a:p>
        </p:txBody>
      </p:sp>
    </p:spTree>
    <p:extLst>
      <p:ext uri="{BB962C8B-B14F-4D97-AF65-F5344CB8AC3E}">
        <p14:creationId xmlns:p14="http://schemas.microsoft.com/office/powerpoint/2010/main" val="245800451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b="1" smtClean="0">
                <a:solidFill>
                  <a:schemeClr val="tx1"/>
                </a:solidFill>
              </a:rPr>
              <a:t>Cervical Carcinoma, Clinical Course</a:t>
            </a:r>
          </a:p>
        </p:txBody>
      </p:sp>
      <p:sp>
        <p:nvSpPr>
          <p:cNvPr id="63491" name="Rectangle 3"/>
          <p:cNvSpPr>
            <a:spLocks noGrp="1" noChangeArrowheads="1"/>
          </p:cNvSpPr>
          <p:nvPr>
            <p:ph idx="1"/>
          </p:nvPr>
        </p:nvSpPr>
        <p:spPr>
          <a:xfrm>
            <a:off x="1981200" y="1600201"/>
            <a:ext cx="8362950" cy="4873625"/>
          </a:xfrm>
        </p:spPr>
        <p:txBody>
          <a:bodyPr rtlCol="0">
            <a:normAutofit fontScale="77500" lnSpcReduction="20000"/>
          </a:bodyPr>
          <a:lstStyle/>
          <a:p>
            <a:pPr indent="-137160" defTabSz="685983">
              <a:buFont typeface="Wingdings" panose="05000000000000000000" pitchFamily="2" charset="2"/>
              <a:buChar char="§"/>
              <a:defRPr/>
            </a:pPr>
            <a:endParaRPr lang="en-US" dirty="0" smtClean="0">
              <a:solidFill>
                <a:schemeClr val="tx1">
                  <a:lumMod val="75000"/>
                  <a:lumOff val="25000"/>
                </a:schemeClr>
              </a:solidFill>
            </a:endParaRPr>
          </a:p>
          <a:p>
            <a:pPr indent="-137160" defTabSz="685983">
              <a:buFont typeface="Wingdings" panose="05000000000000000000" pitchFamily="2" charset="2"/>
              <a:buChar char="§"/>
              <a:defRPr/>
            </a:pPr>
            <a:r>
              <a:rPr lang="en-US" dirty="0" smtClean="0">
                <a:solidFill>
                  <a:schemeClr val="tx1"/>
                </a:solidFill>
              </a:rPr>
              <a:t>Nowadays, due to the pap screening test, many of cervical cancers are diagnosed in early stages, and the vast majority are diagnosed in the pre-invasive phase.</a:t>
            </a:r>
          </a:p>
          <a:p>
            <a:pPr indent="-137160" defTabSz="685983">
              <a:buFont typeface="Wingdings" panose="05000000000000000000" pitchFamily="2" charset="2"/>
              <a:buChar char="§"/>
              <a:defRPr/>
            </a:pPr>
            <a:r>
              <a:rPr lang="en-US" dirty="0" smtClean="0">
                <a:solidFill>
                  <a:schemeClr val="tx1"/>
                </a:solidFill>
              </a:rPr>
              <a:t>More advanced cases are seen in women who either have never had a Pap smear or have waited many years since the last prior pap smear.</a:t>
            </a:r>
          </a:p>
          <a:p>
            <a:pPr indent="-137160" defTabSz="685983">
              <a:buFont typeface="Wingdings" panose="05000000000000000000" pitchFamily="2" charset="2"/>
              <a:buChar char="§"/>
              <a:defRPr/>
            </a:pPr>
            <a:r>
              <a:rPr lang="en-US" dirty="0">
                <a:solidFill>
                  <a:schemeClr val="tx1"/>
                </a:solidFill>
              </a:rPr>
              <a:t>The early stages of cervical cancer may be completely </a:t>
            </a:r>
            <a:r>
              <a:rPr lang="en-US" dirty="0" smtClean="0">
                <a:solidFill>
                  <a:schemeClr val="tx1"/>
                </a:solidFill>
              </a:rPr>
              <a:t>asymptomatic. </a:t>
            </a:r>
          </a:p>
          <a:p>
            <a:pPr indent="-137160" defTabSz="685983">
              <a:buFont typeface="Wingdings" panose="05000000000000000000" pitchFamily="2" charset="2"/>
              <a:buChar char="§"/>
              <a:defRPr/>
            </a:pPr>
            <a:r>
              <a:rPr lang="en-US" dirty="0" smtClean="0">
                <a:solidFill>
                  <a:schemeClr val="tx1"/>
                </a:solidFill>
              </a:rPr>
              <a:t>Vaginal </a:t>
            </a:r>
            <a:r>
              <a:rPr lang="en-US" dirty="0">
                <a:solidFill>
                  <a:schemeClr val="tx1"/>
                </a:solidFill>
              </a:rPr>
              <a:t>bleeding, contact bleeding, or </a:t>
            </a:r>
            <a:r>
              <a:rPr lang="en-US" dirty="0" smtClean="0">
                <a:solidFill>
                  <a:schemeClr val="tx1"/>
                </a:solidFill>
              </a:rPr>
              <a:t>cervical </a:t>
            </a:r>
            <a:r>
              <a:rPr lang="en-US" dirty="0">
                <a:solidFill>
                  <a:schemeClr val="tx1"/>
                </a:solidFill>
              </a:rPr>
              <a:t>mass </a:t>
            </a:r>
            <a:endParaRPr lang="en-US" dirty="0" smtClean="0">
              <a:solidFill>
                <a:schemeClr val="tx1"/>
              </a:solidFill>
            </a:endParaRPr>
          </a:p>
          <a:p>
            <a:pPr indent="-137160" defTabSz="685983">
              <a:buFont typeface="Wingdings" panose="05000000000000000000" pitchFamily="2" charset="2"/>
              <a:buChar char="§"/>
              <a:defRPr/>
            </a:pPr>
            <a:r>
              <a:rPr lang="en-US" dirty="0" smtClean="0">
                <a:solidFill>
                  <a:schemeClr val="tx1"/>
                </a:solidFill>
              </a:rPr>
              <a:t>Dyspareunia.</a:t>
            </a:r>
          </a:p>
          <a:p>
            <a:pPr indent="-137160" defTabSz="685983">
              <a:buFont typeface="Wingdings" panose="05000000000000000000" pitchFamily="2" charset="2"/>
              <a:buChar char="§"/>
              <a:defRPr/>
            </a:pPr>
            <a:r>
              <a:rPr lang="en-US" dirty="0" smtClean="0">
                <a:solidFill>
                  <a:schemeClr val="tx1"/>
                </a:solidFill>
              </a:rPr>
              <a:t>In </a:t>
            </a:r>
            <a:r>
              <a:rPr lang="en-US" dirty="0">
                <a:solidFill>
                  <a:schemeClr val="tx1"/>
                </a:solidFill>
              </a:rPr>
              <a:t>advanced disease, metastases may be present in the abdomen, lungs or elsewhere.</a:t>
            </a:r>
          </a:p>
          <a:p>
            <a:pPr indent="-137160" defTabSz="685983">
              <a:buFont typeface="Wingdings" panose="05000000000000000000" pitchFamily="2" charset="2"/>
              <a:buChar char="§"/>
              <a:defRPr/>
            </a:pPr>
            <a:r>
              <a:rPr lang="en-US" dirty="0">
                <a:solidFill>
                  <a:schemeClr val="tx1"/>
                </a:solidFill>
              </a:rPr>
              <a:t>Symptoms of advanced cervical cancer may include: loss of appetite, weight loss, fatigue, pelvic pain, back pain, leg pain, swollen legs, heavy bleeding from the vagina, bone fractures, and/or (rarely) leakage of urine or </a:t>
            </a:r>
            <a:r>
              <a:rPr lang="en-US" dirty="0" err="1">
                <a:solidFill>
                  <a:schemeClr val="tx1"/>
                </a:solidFill>
              </a:rPr>
              <a:t>faeces</a:t>
            </a:r>
            <a:r>
              <a:rPr lang="en-US" dirty="0">
                <a:solidFill>
                  <a:schemeClr val="tx1"/>
                </a:solidFill>
              </a:rPr>
              <a:t> from the vagina</a:t>
            </a:r>
          </a:p>
          <a:p>
            <a:pPr marL="274320" indent="-274320" defTabSz="685983">
              <a:buFont typeface="Wingdings"/>
              <a:buChar char=""/>
              <a:defRPr/>
            </a:pPr>
            <a:endParaRPr lang="en-US" dirty="0" smtClean="0">
              <a:solidFill>
                <a:schemeClr val="tx1">
                  <a:lumMod val="75000"/>
                  <a:lumOff val="25000"/>
                </a:schemeClr>
              </a:solidFill>
            </a:endParaRPr>
          </a:p>
          <a:p>
            <a:pPr marL="274320" indent="-274320" defTabSz="685983">
              <a:buFont typeface="Wingdings"/>
              <a:buChar char=""/>
              <a:defRPr/>
            </a:pPr>
            <a:endParaRPr lang="en-US" dirty="0" smtClean="0">
              <a:solidFill>
                <a:schemeClr val="tx1">
                  <a:lumMod val="75000"/>
                  <a:lumOff val="25000"/>
                </a:schemeClr>
              </a:solidFill>
            </a:endParaRPr>
          </a:p>
        </p:txBody>
      </p:sp>
    </p:spTree>
    <p:extLst>
      <p:ext uri="{BB962C8B-B14F-4D97-AF65-F5344CB8AC3E}">
        <p14:creationId xmlns:p14="http://schemas.microsoft.com/office/powerpoint/2010/main" val="147256445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sz="2800" b="1" dirty="0"/>
              <a:t>Cervical Carcinoma: Treatment</a:t>
            </a:r>
          </a:p>
        </p:txBody>
      </p:sp>
      <p:sp>
        <p:nvSpPr>
          <p:cNvPr id="46083" name="Rectangle 3"/>
          <p:cNvSpPr>
            <a:spLocks noGrp="1" noChangeArrowheads="1"/>
          </p:cNvSpPr>
          <p:nvPr>
            <p:ph idx="1"/>
          </p:nvPr>
        </p:nvSpPr>
        <p:spPr>
          <a:xfrm>
            <a:off x="1371601" y="1600201"/>
            <a:ext cx="8901114" cy="4873625"/>
          </a:xfrm>
        </p:spPr>
        <p:txBody>
          <a:bodyPr rtlCol="0">
            <a:normAutofit fontScale="92500" lnSpcReduction="10000"/>
          </a:bodyPr>
          <a:lstStyle/>
          <a:p>
            <a:pPr marL="91440" indent="-91440" defTabSz="685983">
              <a:defRPr/>
            </a:pPr>
            <a:endParaRPr lang="en-US" dirty="0" smtClean="0">
              <a:solidFill>
                <a:schemeClr val="tx1">
                  <a:lumMod val="85000"/>
                  <a:lumOff val="15000"/>
                </a:schemeClr>
              </a:solidFill>
            </a:endParaRPr>
          </a:p>
          <a:p>
            <a:pPr marL="91440" indent="-91440" defTabSz="685983">
              <a:defRPr/>
            </a:pPr>
            <a:endParaRPr lang="en-US" dirty="0" smtClean="0">
              <a:solidFill>
                <a:schemeClr val="tx1">
                  <a:lumMod val="85000"/>
                  <a:lumOff val="15000"/>
                </a:schemeClr>
              </a:solidFill>
            </a:endParaRPr>
          </a:p>
          <a:p>
            <a:pPr marL="0" indent="0" defTabSz="685983">
              <a:buNone/>
              <a:defRPr/>
            </a:pPr>
            <a:r>
              <a:rPr lang="en-US" dirty="0" smtClean="0">
                <a:solidFill>
                  <a:schemeClr val="tx1"/>
                </a:solidFill>
              </a:rPr>
              <a:t>Depending on the stage there are different treatment options:</a:t>
            </a:r>
          </a:p>
          <a:p>
            <a:pPr marL="457200" indent="-457200" defTabSz="685983">
              <a:buFont typeface="+mj-lt"/>
              <a:buAutoNum type="arabicPeriod"/>
              <a:defRPr/>
            </a:pPr>
            <a:r>
              <a:rPr lang="en-US" dirty="0" smtClean="0">
                <a:solidFill>
                  <a:schemeClr val="tx1"/>
                </a:solidFill>
              </a:rPr>
              <a:t>If patient wants to be able to have children, the cancer is removed with a cone biopsy (</a:t>
            </a:r>
            <a:r>
              <a:rPr lang="en-US" i="1" dirty="0" smtClean="0">
                <a:solidFill>
                  <a:schemeClr val="tx1"/>
                </a:solidFill>
              </a:rPr>
              <a:t>cervical </a:t>
            </a:r>
            <a:r>
              <a:rPr lang="en-US" i="1" dirty="0" err="1" smtClean="0">
                <a:solidFill>
                  <a:schemeClr val="tx1"/>
                </a:solidFill>
              </a:rPr>
              <a:t>conization</a:t>
            </a:r>
            <a:r>
              <a:rPr lang="en-US" dirty="0" smtClean="0">
                <a:solidFill>
                  <a:schemeClr val="tx1"/>
                </a:solidFill>
              </a:rPr>
              <a:t>), and then followed up regularly.</a:t>
            </a:r>
          </a:p>
          <a:p>
            <a:pPr marL="457200" indent="-457200" defTabSz="685983">
              <a:buFont typeface="+mj-lt"/>
              <a:buAutoNum type="arabicPeriod"/>
              <a:defRPr/>
            </a:pPr>
            <a:r>
              <a:rPr lang="en-US" dirty="0" smtClean="0">
                <a:solidFill>
                  <a:schemeClr val="tx1"/>
                </a:solidFill>
              </a:rPr>
              <a:t>Simple hysterectomy (removal of the whole uterus including part of the vagina). </a:t>
            </a:r>
          </a:p>
          <a:p>
            <a:pPr marL="457200" indent="-457200" defTabSz="685983">
              <a:buFont typeface="+mj-lt"/>
              <a:buAutoNum type="arabicPeriod"/>
              <a:defRPr/>
            </a:pPr>
            <a:r>
              <a:rPr lang="en-US" dirty="0" smtClean="0">
                <a:solidFill>
                  <a:schemeClr val="tx1"/>
                </a:solidFill>
              </a:rPr>
              <a:t>Radical hysterectomy (removal of the whole uterus including part of the vagina along with the removal of lymph nodes in the pelvis. </a:t>
            </a:r>
          </a:p>
          <a:p>
            <a:pPr marL="457200" indent="-457200" defTabSz="685983">
              <a:buFont typeface="+mj-lt"/>
              <a:buAutoNum type="arabicPeriod"/>
              <a:defRPr/>
            </a:pPr>
            <a:r>
              <a:rPr lang="en-US" dirty="0" smtClean="0">
                <a:solidFill>
                  <a:schemeClr val="tx1"/>
                </a:solidFill>
              </a:rPr>
              <a:t>Adjunct chemotherapy and radiotherapy.</a:t>
            </a:r>
          </a:p>
        </p:txBody>
      </p:sp>
    </p:spTree>
    <p:extLst>
      <p:ext uri="{BB962C8B-B14F-4D97-AF65-F5344CB8AC3E}">
        <p14:creationId xmlns:p14="http://schemas.microsoft.com/office/powerpoint/2010/main" val="392429329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FE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9525"/>
            <a:ext cx="4416425"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a:xfrm>
            <a:off x="2447925" y="6294439"/>
            <a:ext cx="6985000" cy="403225"/>
          </a:xfrm>
        </p:spPr>
        <p:txBody>
          <a:bodyPr/>
          <a:lstStyle/>
          <a:p>
            <a:pPr eaLnBrk="1" hangingPunct="1"/>
            <a:r>
              <a:rPr lang="en-US" altLang="en-US" sz="1100"/>
              <a:t>A, Carcinoma of the cervix, well advanced. B, Early stromal invasion occurring in a cervical intraepithelial neoplasm</a:t>
            </a:r>
          </a:p>
        </p:txBody>
      </p:sp>
      <p:pic>
        <p:nvPicPr>
          <p:cNvPr id="58372" name="Picture 4" descr="FEM00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867400" y="0"/>
            <a:ext cx="4800600" cy="3143250"/>
          </a:xfrm>
        </p:spPr>
      </p:pic>
      <p:pic>
        <p:nvPicPr>
          <p:cNvPr id="5837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78114" y="3313114"/>
            <a:ext cx="637698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1"/>
          <p:cNvSpPr>
            <a:spLocks noChangeArrowheads="1"/>
          </p:cNvSpPr>
          <p:nvPr/>
        </p:nvSpPr>
        <p:spPr bwMode="auto">
          <a:xfrm>
            <a:off x="1524000" y="283210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solidFill>
                  <a:schemeClr val="bg1"/>
                </a:solidFill>
              </a:rPr>
              <a:t>http://homepage.smc.edu/wissmann_paul/anatomy2textbook/cervixNormalGross.jpg</a:t>
            </a:r>
          </a:p>
        </p:txBody>
      </p:sp>
      <p:pic>
        <p:nvPicPr>
          <p:cNvPr id="5837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72263" y="2832101"/>
            <a:ext cx="2127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94771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FEM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6780213"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1288" y="3724276"/>
            <a:ext cx="4176712"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9268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11450" y="812800"/>
            <a:ext cx="6661150" cy="5551488"/>
          </a:xfrm>
        </p:spPr>
      </p:pic>
      <p:sp>
        <p:nvSpPr>
          <p:cNvPr id="62467" name="Rectangle 4"/>
          <p:cNvSpPr>
            <a:spLocks noChangeArrowheads="1"/>
          </p:cNvSpPr>
          <p:nvPr/>
        </p:nvSpPr>
        <p:spPr bwMode="auto">
          <a:xfrm>
            <a:off x="4800600" y="635635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http://o.quizlet.com/i/3xE_77-MhwN_qHE5saVMMQ_m.jpg</a:t>
            </a:r>
          </a:p>
        </p:txBody>
      </p:sp>
    </p:spTree>
    <p:extLst>
      <p:ext uri="{BB962C8B-B14F-4D97-AF65-F5344CB8AC3E}">
        <p14:creationId xmlns:p14="http://schemas.microsoft.com/office/powerpoint/2010/main" val="4154775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2063751" y="836614"/>
            <a:ext cx="7777163" cy="5400675"/>
          </a:xfrm>
        </p:spPr>
        <p:txBody>
          <a:bodyPr rtlCol="0">
            <a:normAutofit fontScale="92500" lnSpcReduction="20000"/>
          </a:bodyPr>
          <a:lstStyle/>
          <a:p>
            <a:pPr marL="182880" indent="-182880" defTabSz="685983">
              <a:defRPr/>
            </a:pPr>
            <a:endParaRPr lang="en-US" altLang="en-US" dirty="0" smtClean="0">
              <a:solidFill>
                <a:schemeClr val="tx1"/>
              </a:solidFill>
            </a:endParaRPr>
          </a:p>
          <a:p>
            <a:pPr marL="182880" indent="-182880" defTabSz="685983">
              <a:defRPr/>
            </a:pPr>
            <a:r>
              <a:rPr lang="en-US" b="1" u="sng" dirty="0" smtClean="0">
                <a:solidFill>
                  <a:schemeClr val="tx1"/>
                </a:solidFill>
              </a:rPr>
              <a:t>EROSION/ECTROPION</a:t>
            </a:r>
          </a:p>
          <a:p>
            <a:pPr lvl="1" indent="-182880" defTabSz="685983">
              <a:buFont typeface="Wingdings" panose="05000000000000000000" pitchFamily="2" charset="2"/>
              <a:buChar char="§"/>
              <a:defRPr/>
            </a:pPr>
            <a:r>
              <a:rPr lang="en-US" altLang="en-US" dirty="0" smtClean="0">
                <a:solidFill>
                  <a:schemeClr val="tx1"/>
                </a:solidFill>
              </a:rPr>
              <a:t>When squamous epithelium is replaced by columnar epithelium, grossly resulting in an erythematous area.</a:t>
            </a:r>
          </a:p>
          <a:p>
            <a:pPr lvl="1" indent="-182880" defTabSz="685983">
              <a:buFont typeface="Wingdings" panose="05000000000000000000" pitchFamily="2" charset="2"/>
              <a:buChar char="§"/>
              <a:defRPr/>
            </a:pPr>
            <a:r>
              <a:rPr lang="en-US" altLang="en-US" dirty="0" smtClean="0">
                <a:solidFill>
                  <a:schemeClr val="tx1"/>
                </a:solidFill>
              </a:rPr>
              <a:t>It is a typical response to a variety of stimuli including hormones, chronic irritation and inflammation (chronic cervicitis).</a:t>
            </a:r>
          </a:p>
          <a:p>
            <a:pPr lvl="1" indent="-182880" defTabSz="685983">
              <a:buFont typeface="Wingdings" panose="05000000000000000000" pitchFamily="2" charset="2"/>
              <a:buChar char="§"/>
              <a:defRPr/>
            </a:pPr>
            <a:r>
              <a:rPr lang="en-US" altLang="en-US" dirty="0" smtClean="0">
                <a:solidFill>
                  <a:schemeClr val="tx1"/>
                </a:solidFill>
              </a:rPr>
              <a:t>It is benign and has no malignant potential.</a:t>
            </a:r>
          </a:p>
          <a:p>
            <a:pPr marL="0" indent="0" defTabSz="685983">
              <a:buNone/>
              <a:defRPr/>
            </a:pPr>
            <a:r>
              <a:rPr lang="en-US" b="1" u="sng" dirty="0" smtClean="0">
                <a:solidFill>
                  <a:schemeClr val="tx1"/>
                </a:solidFill>
              </a:rPr>
              <a:t>SQUAMOUS METAPLASIA</a:t>
            </a:r>
          </a:p>
          <a:p>
            <a:pPr marL="182880" indent="-182880" defTabSz="685983">
              <a:buFont typeface="Wingdings" panose="05000000000000000000" pitchFamily="2" charset="2"/>
              <a:buChar char="§"/>
              <a:defRPr/>
            </a:pPr>
            <a:r>
              <a:rPr lang="en-US" altLang="en-US" dirty="0" smtClean="0">
                <a:solidFill>
                  <a:schemeClr val="tx1"/>
                </a:solidFill>
              </a:rPr>
              <a:t>In it the columnar cells are replaced by squamous cells.  It is seen in cervix at the </a:t>
            </a:r>
            <a:r>
              <a:rPr lang="en-US" altLang="en-US" dirty="0" err="1" smtClean="0">
                <a:solidFill>
                  <a:schemeClr val="tx1"/>
                </a:solidFill>
              </a:rPr>
              <a:t>squamo</a:t>
            </a:r>
            <a:r>
              <a:rPr lang="en-US" altLang="en-US" dirty="0" smtClean="0">
                <a:solidFill>
                  <a:schemeClr val="tx1"/>
                </a:solidFill>
              </a:rPr>
              <a:t>-columnar junction. Squamous metaplastic epithelium is the area most affected by HPV infection and the area where dysplasia and malignant transformation  starts. (note: squamous metaplastic epithelium is benign and by itself not considered premalignant)</a:t>
            </a:r>
          </a:p>
          <a:p>
            <a:pPr marL="182880" indent="-182880" defTabSz="685983">
              <a:defRPr/>
            </a:pPr>
            <a:endParaRPr lang="en-US" altLang="en-US" b="1" dirty="0" smtClean="0"/>
          </a:p>
        </p:txBody>
      </p:sp>
    </p:spTree>
    <p:extLst>
      <p:ext uri="{BB962C8B-B14F-4D97-AF65-F5344CB8AC3E}">
        <p14:creationId xmlns:p14="http://schemas.microsoft.com/office/powerpoint/2010/main" val="223966750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14564" y="1588"/>
            <a:ext cx="7539037" cy="1657350"/>
          </a:xfrm>
        </p:spPr>
        <p:txBody>
          <a:bodyPr rtlCol="0">
            <a:normAutofit/>
          </a:bodyPr>
          <a:lstStyle/>
          <a:p>
            <a:pPr defTabSz="685983">
              <a:defRPr/>
            </a:pPr>
            <a:r>
              <a:rPr lang="en-US" sz="2401" b="1" dirty="0"/>
              <a:t>Cervical polyp</a:t>
            </a:r>
            <a:r>
              <a:rPr lang="en-US" sz="2401" dirty="0"/>
              <a:t> </a:t>
            </a:r>
          </a:p>
        </p:txBody>
      </p:sp>
      <p:sp>
        <p:nvSpPr>
          <p:cNvPr id="7171" name="Content Placeholder 2"/>
          <p:cNvSpPr>
            <a:spLocks noGrp="1"/>
          </p:cNvSpPr>
          <p:nvPr>
            <p:ph sz="half" idx="1"/>
          </p:nvPr>
        </p:nvSpPr>
        <p:spPr>
          <a:xfrm>
            <a:off x="1703389" y="1341438"/>
            <a:ext cx="4752975" cy="5327650"/>
          </a:xfrm>
        </p:spPr>
        <p:txBody>
          <a:bodyPr rtlCol="0">
            <a:normAutofit fontScale="85000" lnSpcReduction="20000"/>
          </a:bodyPr>
          <a:lstStyle/>
          <a:p>
            <a:pPr marL="91440" indent="-91440" defTabSz="685983">
              <a:buFont typeface="Wingdings 3" charset="2"/>
              <a:buChar char=""/>
              <a:defRPr/>
            </a:pPr>
            <a:endParaRPr lang="en-US" dirty="0" smtClean="0">
              <a:solidFill>
                <a:schemeClr val="tx1"/>
              </a:solidFill>
            </a:endParaRPr>
          </a:p>
          <a:p>
            <a:pPr marL="91440" indent="-91440" defTabSz="685983">
              <a:buFont typeface="Wingdings 3" charset="2"/>
              <a:buChar char=""/>
              <a:defRPr/>
            </a:pPr>
            <a:r>
              <a:rPr lang="en-US" dirty="0" smtClean="0">
                <a:solidFill>
                  <a:schemeClr val="tx1"/>
                </a:solidFill>
              </a:rPr>
              <a:t>This is a small, pedunculated mass.</a:t>
            </a:r>
          </a:p>
          <a:p>
            <a:pPr marL="91440" indent="-91440" defTabSz="685983">
              <a:buFont typeface="Wingdings 3" charset="2"/>
              <a:buChar char=""/>
              <a:defRPr/>
            </a:pPr>
            <a:r>
              <a:rPr lang="en-US" dirty="0" smtClean="0">
                <a:solidFill>
                  <a:schemeClr val="tx1"/>
                </a:solidFill>
              </a:rPr>
              <a:t> Most originate from the </a:t>
            </a:r>
            <a:r>
              <a:rPr lang="en-US" dirty="0" err="1" smtClean="0">
                <a:solidFill>
                  <a:schemeClr val="tx1"/>
                </a:solidFill>
              </a:rPr>
              <a:t>endocervix</a:t>
            </a:r>
            <a:r>
              <a:rPr lang="en-US" dirty="0" smtClean="0">
                <a:solidFill>
                  <a:schemeClr val="tx1"/>
                </a:solidFill>
              </a:rPr>
              <a:t> (</a:t>
            </a:r>
            <a:r>
              <a:rPr lang="en-US" dirty="0" err="1" smtClean="0">
                <a:solidFill>
                  <a:schemeClr val="tx1"/>
                </a:solidFill>
              </a:rPr>
              <a:t>endocervical</a:t>
            </a:r>
            <a:r>
              <a:rPr lang="en-US" dirty="0" smtClean="0">
                <a:solidFill>
                  <a:schemeClr val="tx1"/>
                </a:solidFill>
              </a:rPr>
              <a:t> polyps) with a few from the </a:t>
            </a:r>
            <a:r>
              <a:rPr lang="en-US" dirty="0" err="1" smtClean="0">
                <a:solidFill>
                  <a:schemeClr val="tx1"/>
                </a:solidFill>
              </a:rPr>
              <a:t>ectocervix</a:t>
            </a:r>
            <a:r>
              <a:rPr lang="en-US" dirty="0" smtClean="0">
                <a:solidFill>
                  <a:schemeClr val="tx1"/>
                </a:solidFill>
              </a:rPr>
              <a:t> (</a:t>
            </a:r>
            <a:r>
              <a:rPr lang="en-US" dirty="0" err="1" smtClean="0">
                <a:solidFill>
                  <a:schemeClr val="tx1"/>
                </a:solidFill>
              </a:rPr>
              <a:t>ectocervical</a:t>
            </a:r>
            <a:r>
              <a:rPr lang="en-US" dirty="0" smtClean="0">
                <a:solidFill>
                  <a:schemeClr val="tx1"/>
                </a:solidFill>
              </a:rPr>
              <a:t> polyps). </a:t>
            </a:r>
          </a:p>
          <a:p>
            <a:pPr marL="91440" indent="-91440" defTabSz="685983">
              <a:buFont typeface="Wingdings 3" charset="2"/>
              <a:buChar char=""/>
              <a:defRPr/>
            </a:pPr>
            <a:r>
              <a:rPr lang="en-US" dirty="0" smtClean="0">
                <a:solidFill>
                  <a:schemeClr val="tx1"/>
                </a:solidFill>
              </a:rPr>
              <a:t>They are inflammatory proliferations of cervical mucosa and are not true neoplasms. </a:t>
            </a:r>
          </a:p>
          <a:p>
            <a:pPr marL="91440" indent="-91440" defTabSz="685983">
              <a:buFont typeface="Wingdings 3" charset="2"/>
              <a:buChar char=""/>
              <a:defRPr/>
            </a:pPr>
            <a:r>
              <a:rPr lang="en-US" dirty="0">
                <a:solidFill>
                  <a:schemeClr val="tx1"/>
                </a:solidFill>
              </a:rPr>
              <a:t>The lesion is characterized by overgrowth of benign </a:t>
            </a:r>
            <a:r>
              <a:rPr lang="en-US" dirty="0" err="1">
                <a:solidFill>
                  <a:schemeClr val="tx1"/>
                </a:solidFill>
              </a:rPr>
              <a:t>stroma</a:t>
            </a:r>
            <a:r>
              <a:rPr lang="en-US" dirty="0">
                <a:solidFill>
                  <a:schemeClr val="tx1"/>
                </a:solidFill>
              </a:rPr>
              <a:t> covered by epithelium.</a:t>
            </a:r>
          </a:p>
          <a:p>
            <a:pPr lvl="1" indent="-137160" defTabSz="685983">
              <a:buFont typeface="Wingdings" panose="05000000000000000000" pitchFamily="2" charset="2"/>
              <a:buChar char="§"/>
              <a:defRPr/>
            </a:pPr>
            <a:r>
              <a:rPr lang="en-US" sz="1800" dirty="0"/>
              <a:t>The epithelium covering the polyp is either columnar epithelium or stratified squamous epithelium or sometimes partly by both.</a:t>
            </a:r>
          </a:p>
          <a:p>
            <a:pPr lvl="1" indent="-137160" defTabSz="685983">
              <a:buFont typeface="Wingdings" panose="05000000000000000000" pitchFamily="2" charset="2"/>
              <a:buChar char="§"/>
              <a:defRPr/>
            </a:pPr>
            <a:r>
              <a:rPr lang="en-US" sz="1800" dirty="0"/>
              <a:t>The stroma is made up of fibrous tissue with thick-walled blood vessels and inflammatory cells.</a:t>
            </a:r>
          </a:p>
          <a:p>
            <a:pPr marL="91440" indent="-91440" defTabSz="685983">
              <a:buFont typeface="Wingdings 3" charset="2"/>
              <a:buChar char=""/>
              <a:defRPr/>
            </a:pPr>
            <a:endParaRPr lang="en-US" dirty="0" smtClean="0">
              <a:solidFill>
                <a:schemeClr val="tx1">
                  <a:lumMod val="75000"/>
                  <a:lumOff val="25000"/>
                </a:schemeClr>
              </a:solidFill>
            </a:endParaRPr>
          </a:p>
        </p:txBody>
      </p:sp>
      <p:pic>
        <p:nvPicPr>
          <p:cNvPr id="13316"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19850" y="2420939"/>
            <a:ext cx="4008438" cy="2967037"/>
          </a:xfrm>
        </p:spPr>
      </p:pic>
      <p:sp>
        <p:nvSpPr>
          <p:cNvPr id="13317" name="Rectangle 3"/>
          <p:cNvSpPr>
            <a:spLocks noChangeArrowheads="1"/>
          </p:cNvSpPr>
          <p:nvPr/>
        </p:nvSpPr>
        <p:spPr bwMode="auto">
          <a:xfrm>
            <a:off x="7032625" y="551180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http://images.wisegeek.com/diagram-of-vaginal-polyps.jpg</a:t>
            </a:r>
          </a:p>
        </p:txBody>
      </p:sp>
    </p:spTree>
    <p:extLst>
      <p:ext uri="{BB962C8B-B14F-4D97-AF65-F5344CB8AC3E}">
        <p14:creationId xmlns:p14="http://schemas.microsoft.com/office/powerpoint/2010/main" val="2278664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1900" y="431800"/>
            <a:ext cx="3441700" cy="1168400"/>
          </a:xfrm>
        </p:spPr>
        <p:txBody>
          <a:bodyPr rtlCol="0">
            <a:normAutofit/>
          </a:bodyPr>
          <a:lstStyle/>
          <a:p>
            <a:pPr defTabSz="685983">
              <a:defRPr/>
            </a:pPr>
            <a:r>
              <a:rPr lang="en-US" sz="2401" b="1" dirty="0"/>
              <a:t>Cervical polyp</a:t>
            </a:r>
            <a:r>
              <a:rPr lang="en-US" sz="2401" dirty="0"/>
              <a:t> </a:t>
            </a:r>
          </a:p>
        </p:txBody>
      </p:sp>
      <p:pic>
        <p:nvPicPr>
          <p:cNvPr id="143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8664" y="2997201"/>
            <a:ext cx="460057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676276"/>
            <a:ext cx="4368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63750" y="3429000"/>
            <a:ext cx="4572000" cy="254000"/>
          </a:xfrm>
          <a:prstGeom prst="rect">
            <a:avLst/>
          </a:prstGeom>
        </p:spPr>
        <p:txBody>
          <a:bodyPr>
            <a:spAutoFit/>
          </a:bodyPr>
          <a:lstStyle/>
          <a:p>
            <a:pPr>
              <a:defRPr/>
            </a:pPr>
            <a:r>
              <a:rPr lang="en-US" sz="1050" dirty="0"/>
              <a:t>http://sunnybrook.ca/uploads/cx_polyp_vd_1.jpg</a:t>
            </a:r>
          </a:p>
        </p:txBody>
      </p:sp>
    </p:spTree>
    <p:extLst>
      <p:ext uri="{BB962C8B-B14F-4D97-AF65-F5344CB8AC3E}">
        <p14:creationId xmlns:p14="http://schemas.microsoft.com/office/powerpoint/2010/main" val="663726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0"/>
          </p:nvPr>
        </p:nvPicPr>
        <p:blipFill>
          <a:blip r:embed="rId2">
            <a:extLst>
              <a:ext uri="{28A0092B-C50C-407E-A947-70E740481C1C}">
                <a14:useLocalDpi xmlns:a14="http://schemas.microsoft.com/office/drawing/2010/main" val="0"/>
              </a:ext>
            </a:extLst>
          </a:blip>
          <a:srcRect l="1935" r="1935"/>
          <a:stretch>
            <a:fillRect/>
          </a:stretch>
        </p:blipFill>
        <p:spPr/>
      </p:pic>
      <p:sp>
        <p:nvSpPr>
          <p:cNvPr id="12291" name="Content Placeholder 2"/>
          <p:cNvSpPr>
            <a:spLocks noGrp="1"/>
          </p:cNvSpPr>
          <p:nvPr>
            <p:ph type="subTitle" idx="1"/>
          </p:nvPr>
        </p:nvSpPr>
        <p:spPr>
          <a:xfrm>
            <a:off x="4440238" y="3644900"/>
            <a:ext cx="5307012" cy="1512888"/>
          </a:xfrm>
        </p:spPr>
        <p:txBody>
          <a:bodyPr rtlCol="0"/>
          <a:lstStyle/>
          <a:p>
            <a:pPr defTabSz="685983">
              <a:defRPr/>
            </a:pPr>
            <a:endParaRPr lang="en-US" altLang="en-US" dirty="0" smtClean="0"/>
          </a:p>
          <a:p>
            <a:pPr defTabSz="685983">
              <a:defRPr/>
            </a:pPr>
            <a:endParaRPr lang="en-US" altLang="en-US" sz="2000" dirty="0"/>
          </a:p>
          <a:p>
            <a:pPr defTabSz="685983">
              <a:defRPr/>
            </a:pPr>
            <a:r>
              <a:rPr lang="en-US" altLang="en-US" sz="2000" dirty="0"/>
              <a:t>Inflammation of cervix.</a:t>
            </a:r>
          </a:p>
          <a:p>
            <a:pPr defTabSz="685983">
              <a:defRPr/>
            </a:pPr>
            <a:r>
              <a:rPr lang="en-US" altLang="en-US" sz="2000" dirty="0"/>
              <a:t>Can be non-infectious or infectious</a:t>
            </a:r>
            <a:r>
              <a:rPr lang="en-US" altLang="en-US" dirty="0" smtClean="0"/>
              <a:t>.</a:t>
            </a:r>
          </a:p>
        </p:txBody>
      </p:sp>
      <p:sp>
        <p:nvSpPr>
          <p:cNvPr id="15364" name="Title 1"/>
          <p:cNvSpPr>
            <a:spLocks noGrp="1"/>
          </p:cNvSpPr>
          <p:nvPr>
            <p:ph type="ctrTitle"/>
          </p:nvPr>
        </p:nvSpPr>
        <p:spPr>
          <a:xfrm>
            <a:off x="4324350" y="2514600"/>
            <a:ext cx="5310188" cy="1625600"/>
          </a:xfrm>
        </p:spPr>
        <p:txBody>
          <a:bodyPr/>
          <a:lstStyle/>
          <a:p>
            <a:pPr eaLnBrk="1" hangingPunct="1"/>
            <a:r>
              <a:rPr lang="en-US" altLang="en-US" sz="3600"/>
              <a:t>CERVICITIS</a:t>
            </a:r>
          </a:p>
        </p:txBody>
      </p:sp>
    </p:spTree>
    <p:extLst>
      <p:ext uri="{BB962C8B-B14F-4D97-AF65-F5344CB8AC3E}">
        <p14:creationId xmlns:p14="http://schemas.microsoft.com/office/powerpoint/2010/main" val="284409553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rtlCol="0">
            <a:normAutofit/>
          </a:bodyPr>
          <a:lstStyle/>
          <a:p>
            <a:pPr defTabSz="685983">
              <a:defRPr/>
            </a:pPr>
            <a:r>
              <a:rPr lang="en-US" sz="2401" b="1" dirty="0"/>
              <a:t>Noninfectious (Nonspecific) Cervicitis</a:t>
            </a:r>
            <a:r>
              <a:rPr lang="en-US" sz="2401" dirty="0"/>
              <a:t> </a:t>
            </a:r>
          </a:p>
        </p:txBody>
      </p:sp>
      <p:sp>
        <p:nvSpPr>
          <p:cNvPr id="10243" name="Content Placeholder 2"/>
          <p:cNvSpPr>
            <a:spLocks noGrp="1"/>
          </p:cNvSpPr>
          <p:nvPr>
            <p:ph idx="1"/>
          </p:nvPr>
        </p:nvSpPr>
        <p:spPr>
          <a:xfrm>
            <a:off x="1847850" y="1773239"/>
            <a:ext cx="8496300" cy="4535487"/>
          </a:xfrm>
        </p:spPr>
        <p:txBody>
          <a:bodyPr rtlCol="0">
            <a:normAutofit fontScale="92500" lnSpcReduction="10000"/>
          </a:bodyPr>
          <a:lstStyle/>
          <a:p>
            <a:pPr marL="91440" indent="-91440" defTabSz="685983">
              <a:buFont typeface="Wingdings 3" charset="2"/>
              <a:buChar char=""/>
              <a:defRPr/>
            </a:pPr>
            <a:endParaRPr lang="en-US" dirty="0"/>
          </a:p>
          <a:p>
            <a:pPr marL="91440" indent="-91440" defTabSz="685983">
              <a:buFont typeface="Wingdings 3" charset="2"/>
              <a:buChar char=""/>
              <a:defRPr/>
            </a:pPr>
            <a:r>
              <a:rPr lang="en-US" sz="2600" dirty="0"/>
              <a:t> Is inflammation of the cervix caused by chemical (e.g. douche) or mechanical (e.g. tampon, diaphragm) irritation. It is often acute but may be chronic. </a:t>
            </a:r>
          </a:p>
          <a:p>
            <a:pPr marL="91440" indent="-91440" defTabSz="685983">
              <a:buNone/>
              <a:defRPr/>
            </a:pPr>
            <a:r>
              <a:rPr lang="en-US" sz="2600" b="1" dirty="0"/>
              <a:t>Clinical appearances</a:t>
            </a:r>
            <a:endParaRPr lang="en-US" sz="2600" dirty="0"/>
          </a:p>
          <a:p>
            <a:pPr marL="91440" indent="-91440" defTabSz="685983">
              <a:buFont typeface="Wingdings 3" charset="2"/>
              <a:buChar char=""/>
              <a:defRPr/>
            </a:pPr>
            <a:r>
              <a:rPr lang="en-US" sz="2600" dirty="0"/>
              <a:t>Often asymptomatic.</a:t>
            </a:r>
          </a:p>
          <a:p>
            <a:pPr marL="91440" indent="-91440" defTabSz="685983">
              <a:buFont typeface="Wingdings 3" charset="2"/>
              <a:buChar char=""/>
              <a:defRPr/>
            </a:pPr>
            <a:r>
              <a:rPr lang="en-US" sz="2600" dirty="0"/>
              <a:t> The cervix appears red and swollen</a:t>
            </a:r>
          </a:p>
          <a:p>
            <a:pPr marL="91440" indent="-91440" defTabSz="685983">
              <a:buNone/>
              <a:defRPr/>
            </a:pPr>
            <a:r>
              <a:rPr lang="en-US" sz="2600" b="1" dirty="0"/>
              <a:t>Histology</a:t>
            </a:r>
            <a:endParaRPr lang="en-US" sz="2600" dirty="0"/>
          </a:p>
          <a:p>
            <a:pPr marL="91440" indent="-91440" defTabSz="685983">
              <a:buFont typeface="Wingdings 3" charset="2"/>
              <a:buChar char=""/>
              <a:defRPr/>
            </a:pPr>
            <a:r>
              <a:rPr lang="en-US" sz="2600" dirty="0"/>
              <a:t>The inflammatory cells are seen (neutrophils, plasma cells and lymphocytes).</a:t>
            </a:r>
          </a:p>
          <a:p>
            <a:pPr marL="91440" indent="-91440" defTabSz="685983">
              <a:buFont typeface="Wingdings 3" charset="2"/>
              <a:buChar char=""/>
              <a:defRPr/>
            </a:pPr>
            <a:r>
              <a:rPr lang="en-US" sz="2600" dirty="0"/>
              <a:t>Squamous metaplasia is common in chronic cervicitis. </a:t>
            </a:r>
          </a:p>
          <a:p>
            <a:pPr marL="91440" indent="-91440" defTabSz="685983">
              <a:buFont typeface="Wingdings 3" charset="2"/>
              <a:buChar char=""/>
              <a:defRPr/>
            </a:pPr>
            <a:endParaRPr lang="en-US" dirty="0">
              <a:solidFill>
                <a:schemeClr val="tx1">
                  <a:lumMod val="75000"/>
                  <a:lumOff val="25000"/>
                </a:schemeClr>
              </a:solidFill>
            </a:endParaRPr>
          </a:p>
          <a:p>
            <a:pPr marL="91440" indent="-91440" defTabSz="685983">
              <a:buFont typeface="Wingdings 3" charset="2"/>
              <a:buChar char=""/>
              <a:defRPr/>
            </a:pPr>
            <a:endParaRPr lang="en-US" dirty="0" smtClean="0">
              <a:solidFill>
                <a:schemeClr val="tx1">
                  <a:lumMod val="75000"/>
                  <a:lumOff val="25000"/>
                </a:schemeClr>
              </a:solidFill>
            </a:endParaRPr>
          </a:p>
        </p:txBody>
      </p:sp>
    </p:spTree>
    <p:extLst>
      <p:ext uri="{BB962C8B-B14F-4D97-AF65-F5344CB8AC3E}">
        <p14:creationId xmlns:p14="http://schemas.microsoft.com/office/powerpoint/2010/main" val="176087463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sz="3200" b="1"/>
              <a:t>Infectious cervicitis</a:t>
            </a:r>
          </a:p>
        </p:txBody>
      </p:sp>
      <p:sp>
        <p:nvSpPr>
          <p:cNvPr id="17411" name="Content Placeholder 2"/>
          <p:cNvSpPr>
            <a:spLocks noGrp="1"/>
          </p:cNvSpPr>
          <p:nvPr>
            <p:ph idx="1"/>
          </p:nvPr>
        </p:nvSpPr>
        <p:spPr>
          <a:xfrm>
            <a:off x="1981200" y="1600201"/>
            <a:ext cx="8218488" cy="4873625"/>
          </a:xfrm>
        </p:spPr>
        <p:txBody>
          <a:bodyPr/>
          <a:lstStyle/>
          <a:p>
            <a:pPr marL="182563" indent="-182563"/>
            <a:endParaRPr lang="en-US" altLang="en-US" smtClean="0">
              <a:solidFill>
                <a:schemeClr val="tx1"/>
              </a:solidFill>
            </a:endParaRPr>
          </a:p>
          <a:p>
            <a:pPr marL="182563" indent="-182563"/>
            <a:r>
              <a:rPr lang="en-US" altLang="en-US" smtClean="0">
                <a:solidFill>
                  <a:schemeClr val="tx1"/>
                </a:solidFill>
              </a:rPr>
              <a:t>Can be caused by various organisims e.g. staphylococci, enterococci, Gardnerella vaginalis, Trichomonas vaginalis, Candida albicans and Chlamydia trachomatis.</a:t>
            </a:r>
          </a:p>
          <a:p>
            <a:pPr marL="182563" indent="-182563"/>
            <a:r>
              <a:rPr lang="en-US" altLang="en-US" smtClean="0">
                <a:solidFill>
                  <a:schemeClr val="tx1"/>
                </a:solidFill>
              </a:rPr>
              <a:t>Most often involves the endocervix.</a:t>
            </a:r>
          </a:p>
          <a:p>
            <a:pPr marL="182563" indent="-182563"/>
            <a:r>
              <a:rPr lang="en-US" altLang="en-US" smtClean="0">
                <a:solidFill>
                  <a:schemeClr val="tx1"/>
                </a:solidFill>
              </a:rPr>
              <a:t>May be asymptomatic</a:t>
            </a:r>
          </a:p>
          <a:p>
            <a:pPr marL="182563" indent="-182563"/>
            <a:r>
              <a:rPr lang="en-US" altLang="en-US" smtClean="0">
                <a:solidFill>
                  <a:schemeClr val="tx1"/>
                </a:solidFill>
              </a:rPr>
              <a:t>May manifest as vaginal discharge or itching</a:t>
            </a:r>
          </a:p>
        </p:txBody>
      </p:sp>
    </p:spTree>
    <p:extLst>
      <p:ext uri="{BB962C8B-B14F-4D97-AF65-F5344CB8AC3E}">
        <p14:creationId xmlns:p14="http://schemas.microsoft.com/office/powerpoint/2010/main" val="413814163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2569</Words>
  <Application>Microsoft Office PowerPoint</Application>
  <PresentationFormat>Widescreen</PresentationFormat>
  <Paragraphs>244</Paragraphs>
  <Slides>38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Calibri Light</vt:lpstr>
      <vt:lpstr>Corbel</vt:lpstr>
      <vt:lpstr>Wingdings</vt:lpstr>
      <vt:lpstr>Wingdings 2</vt:lpstr>
      <vt:lpstr>Wingdings 3</vt:lpstr>
      <vt:lpstr>Office Theme</vt:lpstr>
      <vt:lpstr>Pathology of Uterine Cervix </vt:lpstr>
      <vt:lpstr>Lecture Outline:  Pathology of the uterine cervix. </vt:lpstr>
      <vt:lpstr>PowerPoint Presentation</vt:lpstr>
      <vt:lpstr>PowerPoint Presentation</vt:lpstr>
      <vt:lpstr>Cervical polyp </vt:lpstr>
      <vt:lpstr>Cervical polyp </vt:lpstr>
      <vt:lpstr>CERVICITIS</vt:lpstr>
      <vt:lpstr>Noninfectious (Nonspecific) Cervicitis </vt:lpstr>
      <vt:lpstr>Infectious cervicitis</vt:lpstr>
      <vt:lpstr>Candidiasis (moniliasis)</vt:lpstr>
      <vt:lpstr>Trichomoniasis </vt:lpstr>
      <vt:lpstr>Chlamydia trachomatis Cervicitis  </vt:lpstr>
      <vt:lpstr>Herpes simplex virus (HSV) Cervicitis</vt:lpstr>
      <vt:lpstr>Human papilloma virus(HPV) infection</vt:lpstr>
      <vt:lpstr>PowerPoint Presentation</vt:lpstr>
      <vt:lpstr>CERVICAL INTRAEPITHELIAL NEOPLASIA(CIN) OR  SQUAMOUS INTRAEPITHELIAL LESIONS (SIL)  AND  CERVICAL CARCINOMA</vt:lpstr>
      <vt:lpstr>Cervix Carcinoma</vt:lpstr>
      <vt:lpstr>Precancerous lesion of cervical carcinoma: cervical intraepithelial neoplasia (CIN) or squamous intraepithelial lesions (SIL). </vt:lpstr>
      <vt:lpstr>Cervical intraepithelial neoplasia (CIN)</vt:lpstr>
      <vt:lpstr>Cervical biopsy</vt:lpstr>
      <vt:lpstr>Cervical biopsy</vt:lpstr>
      <vt:lpstr>PAP SCREENING TEST: CYTOLOGY SCREENING FOR PRECANCEROUS LESIONS</vt:lpstr>
      <vt:lpstr>Cytology Pap Smear/Screening</vt:lpstr>
      <vt:lpstr>PowerPoint Presentation</vt:lpstr>
      <vt:lpstr>PowerPoint Presentation</vt:lpstr>
      <vt:lpstr>Risk Factors and causes for CIN/ SIL and cervical carcinoma</vt:lpstr>
      <vt:lpstr>CIN/SIL &amp; RULES OF PAP TEST</vt:lpstr>
      <vt:lpstr>Cervical Carcinoma, Invasive</vt:lpstr>
      <vt:lpstr>PowerPoint Presentation</vt:lpstr>
      <vt:lpstr>PowerPoint Presentation</vt:lpstr>
      <vt:lpstr>Cervical cancer</vt:lpstr>
      <vt:lpstr>CERVICAL CARCINOMA (INVASIVE CARCINOMA), MORPHOLOGY</vt:lpstr>
      <vt:lpstr>For additional information: Cervical Carcinoma, Staging</vt:lpstr>
      <vt:lpstr>Cervical Carcinoma, Clinical Course</vt:lpstr>
      <vt:lpstr>Cervical Carcinoma: Treatment</vt:lpstr>
      <vt:lpstr>A, Carcinoma of the cervix, well advanced. B, Early stromal invasion occurring in a cervical intraepithelial neoplasm</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of Uterine Cervix </dc:title>
  <dc:creator>sufia husain</dc:creator>
  <cp:lastModifiedBy>sufia husain</cp:lastModifiedBy>
  <cp:revision>4</cp:revision>
  <dcterms:created xsi:type="dcterms:W3CDTF">2017-04-22T21:56:16Z</dcterms:created>
  <dcterms:modified xsi:type="dcterms:W3CDTF">2017-04-23T19:49:13Z</dcterms:modified>
</cp:coreProperties>
</file>