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1"/>
  </p:notesMasterIdLst>
  <p:sldIdLst>
    <p:sldId id="403" r:id="rId2"/>
    <p:sldId id="605" r:id="rId3"/>
    <p:sldId id="460" r:id="rId4"/>
    <p:sldId id="405" r:id="rId5"/>
    <p:sldId id="436" r:id="rId6"/>
    <p:sldId id="440" r:id="rId7"/>
    <p:sldId id="441" r:id="rId8"/>
    <p:sldId id="406" r:id="rId9"/>
    <p:sldId id="459" r:id="rId10"/>
    <p:sldId id="407" r:id="rId11"/>
    <p:sldId id="457" r:id="rId12"/>
    <p:sldId id="446" r:id="rId13"/>
    <p:sldId id="449" r:id="rId14"/>
    <p:sldId id="426" r:id="rId15"/>
    <p:sldId id="450" r:id="rId16"/>
    <p:sldId id="506" r:id="rId17"/>
    <p:sldId id="507" r:id="rId18"/>
    <p:sldId id="448" r:id="rId19"/>
    <p:sldId id="508" r:id="rId20"/>
    <p:sldId id="509" r:id="rId21"/>
    <p:sldId id="510" r:id="rId22"/>
    <p:sldId id="411" r:id="rId23"/>
    <p:sldId id="396" r:id="rId24"/>
    <p:sldId id="315" r:id="rId25"/>
    <p:sldId id="393" r:id="rId26"/>
    <p:sldId id="394" r:id="rId27"/>
    <p:sldId id="471" r:id="rId28"/>
    <p:sldId id="470" r:id="rId29"/>
    <p:sldId id="469" r:id="rId30"/>
    <p:sldId id="512" r:id="rId31"/>
    <p:sldId id="609" r:id="rId32"/>
    <p:sldId id="513" r:id="rId33"/>
    <p:sldId id="515" r:id="rId34"/>
    <p:sldId id="516" r:id="rId35"/>
    <p:sldId id="517" r:id="rId36"/>
    <p:sldId id="518" r:id="rId37"/>
    <p:sldId id="519" r:id="rId38"/>
    <p:sldId id="521" r:id="rId39"/>
    <p:sldId id="523" r:id="rId40"/>
    <p:sldId id="524" r:id="rId41"/>
    <p:sldId id="611" r:id="rId42"/>
    <p:sldId id="612" r:id="rId43"/>
    <p:sldId id="613"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93" r:id="rId62"/>
    <p:sldId id="632" r:id="rId63"/>
    <p:sldId id="633" r:id="rId64"/>
    <p:sldId id="634" r:id="rId65"/>
    <p:sldId id="635" r:id="rId66"/>
    <p:sldId id="636" r:id="rId67"/>
    <p:sldId id="637" r:id="rId68"/>
    <p:sldId id="638" r:id="rId69"/>
    <p:sldId id="639" r:id="rId70"/>
    <p:sldId id="640" r:id="rId71"/>
    <p:sldId id="641" r:id="rId72"/>
    <p:sldId id="642" r:id="rId73"/>
    <p:sldId id="643" r:id="rId74"/>
    <p:sldId id="644" r:id="rId75"/>
    <p:sldId id="645" r:id="rId76"/>
    <p:sldId id="646" r:id="rId77"/>
    <p:sldId id="647" r:id="rId78"/>
    <p:sldId id="648" r:id="rId79"/>
    <p:sldId id="64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800000"/>
    <a:srgbClr val="99FF99"/>
    <a:srgbClr val="150F87"/>
    <a:srgbClr val="FF00FF"/>
    <a:srgbClr val="251BE5"/>
    <a:srgbClr val="0000FF"/>
    <a:srgbClr val="FF6600"/>
    <a:srgbClr val="FF330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7359" autoAdjust="0"/>
  </p:normalViewPr>
  <p:slideViewPr>
    <p:cSldViewPr>
      <p:cViewPr varScale="1">
        <p:scale>
          <a:sx n="112" d="100"/>
          <a:sy n="112" d="100"/>
        </p:scale>
        <p:origin x="14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EB934-2DCB-46D1-8F8C-652230C2F7D5}" type="datetimeFigureOut">
              <a:rPr lang="en-US" smtClean="0"/>
              <a:pPr/>
              <a:t>4/9/2017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6EB6B-38F2-4D0B-A1E4-90E3B6920F58}" type="slidenum">
              <a:rPr lang="en-US" smtClean="0"/>
              <a:pPr/>
              <a:t>‹#›</a:t>
            </a:fld>
            <a:endParaRPr lang="en-US"/>
          </a:p>
        </p:txBody>
      </p:sp>
    </p:spTree>
    <p:extLst>
      <p:ext uri="{BB962C8B-B14F-4D97-AF65-F5344CB8AC3E}">
        <p14:creationId xmlns:p14="http://schemas.microsoft.com/office/powerpoint/2010/main" val="4061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2</a:t>
            </a:fld>
            <a:endParaRPr lang="en-US"/>
          </a:p>
        </p:txBody>
      </p:sp>
    </p:spTree>
    <p:extLst>
      <p:ext uri="{BB962C8B-B14F-4D97-AF65-F5344CB8AC3E}">
        <p14:creationId xmlns:p14="http://schemas.microsoft.com/office/powerpoint/2010/main" val="163097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2CA0-7049-40A8-B82A-4C2DBE92DC07}" type="slidenum">
              <a:rPr lang="en-US"/>
              <a:pPr/>
              <a:t>33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73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396993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AA98-A2D1-405C-94F3-7029EED6D608}" type="slidenum">
              <a:rPr lang="en-US"/>
              <a:pPr/>
              <a:t>43</a:t>
            </a:fld>
            <a:endParaRPr lang="en-US"/>
          </a:p>
        </p:txBody>
      </p:sp>
      <p:sp>
        <p:nvSpPr>
          <p:cNvPr id="151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5320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C362-4916-4E1B-950F-87E7D4E1945E}" type="slidenum">
              <a:rPr lang="en-US"/>
              <a:pPr fontAlgn="base">
                <a:spcBef>
                  <a:spcPct val="0"/>
                </a:spcBef>
                <a:spcAft>
                  <a:spcPct val="0"/>
                </a:spcAft>
              </a:pPr>
              <a:t>51</a:t>
            </a:fld>
            <a:endParaRPr lang="en-US"/>
          </a:p>
        </p:txBody>
      </p:sp>
    </p:spTree>
    <p:extLst>
      <p:ext uri="{BB962C8B-B14F-4D97-AF65-F5344CB8AC3E}">
        <p14:creationId xmlns:p14="http://schemas.microsoft.com/office/powerpoint/2010/main" val="426744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9C0D6-1E4B-417A-9E8C-E0514C7715C0}" type="slidenum">
              <a:rPr lang="en-US"/>
              <a:pPr fontAlgn="base">
                <a:spcBef>
                  <a:spcPct val="0"/>
                </a:spcBef>
                <a:spcAft>
                  <a:spcPct val="0"/>
                </a:spcAft>
              </a:pPr>
              <a:t>52</a:t>
            </a:fld>
            <a:endParaRPr lang="en-US"/>
          </a:p>
        </p:txBody>
      </p:sp>
    </p:spTree>
    <p:extLst>
      <p:ext uri="{BB962C8B-B14F-4D97-AF65-F5344CB8AC3E}">
        <p14:creationId xmlns:p14="http://schemas.microsoft.com/office/powerpoint/2010/main" val="155783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950A431-7BC2-4088-8702-81CFF64ED621}" type="slidenum">
              <a:rPr lang="en-US" smtClean="0"/>
              <a:pPr/>
              <a:t>79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123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10</a:t>
            </a:fld>
            <a:endParaRPr lang="en-US"/>
          </a:p>
        </p:txBody>
      </p:sp>
    </p:spTree>
    <p:extLst>
      <p:ext uri="{BB962C8B-B14F-4D97-AF65-F5344CB8AC3E}">
        <p14:creationId xmlns:p14="http://schemas.microsoft.com/office/powerpoint/2010/main" val="20750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32937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2C89F952-2D2F-4F97-9CB0-572814DC83A3}" type="slidenum">
              <a:rPr lang="en-US" smtClean="0"/>
              <a:pPr/>
              <a:t>23</a:t>
            </a:fld>
            <a:endParaRPr lang="en-US" smtClean="0"/>
          </a:p>
        </p:txBody>
      </p:sp>
    </p:spTree>
    <p:extLst>
      <p:ext uri="{BB962C8B-B14F-4D97-AF65-F5344CB8AC3E}">
        <p14:creationId xmlns:p14="http://schemas.microsoft.com/office/powerpoint/2010/main" val="202760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BCCE670-D825-446A-BAA8-0E4D1F6B2738}" type="slidenum">
              <a:rPr lang="en-US" smtClean="0"/>
              <a:pPr/>
              <a:t>24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067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411395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28209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158949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D6535-4DCB-4AAD-A1F3-EDFF997B9A9F}" type="slidenum">
              <a:rPr lang="en-US"/>
              <a:pPr/>
              <a:t>32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246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8E189058-DC61-46AF-8503-23257CDEB006}"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4/9/2017</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4/9/2017</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B2754-8EEB-4A0A-8EF1-0F34824F1038}"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B2754-8EEB-4A0A-8EF1-0F34824F1038}" type="datetimeFigureOut">
              <a:rPr lang="en-US" smtClean="0"/>
              <a:pPr/>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5B2754-8EEB-4A0A-8EF1-0F34824F1038}" type="datetimeFigureOut">
              <a:rPr lang="en-US" smtClean="0"/>
              <a:pPr/>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B2754-8EEB-4A0A-8EF1-0F34824F1038}" type="datetimeFigureOut">
              <a:rPr lang="en-US" smtClean="0"/>
              <a:pPr/>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5B2754-8EEB-4A0A-8EF1-0F34824F1038}" type="datetimeFigureOut">
              <a:rPr lang="en-US" smtClean="0"/>
              <a:pPr/>
              <a:t>4/9/2017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seminal%20vesicle&amp;source=images&amp;cd=&amp;cad=rja&amp;docid=WPuqmxwf7xUAaM&amp;tbnid=D0vDn2SJMHSZKM:&amp;ved=0CAUQjRw&amp;url=http://f1ms.blogspot.com/2011/02/happy-valentines-day-gu-exam.html&amp;ei=-ddUUbGsAYKkPYq_gZAG&amp;psig=AFQjCNHom9w9miZQp9Ksq_Y4QGsRkvvfUQ&amp;ust=13646011391486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Normal+prostate+&amp;+seminal+vesicles&amp;source=images&amp;cd=&amp;cad=rja&amp;docid=nvyVpLRZciDMIM&amp;tbnid=R897JPecGHnSDM:&amp;ved=0CAUQjRw&amp;url=http://www.webpathology.com/image.asp?n=4&amp;Case=14&amp;ei=4LBQUfeABISvOY6ZgMgD&amp;psig=AFQjCNEwu_Ss9drlTA-67F-DNoR0JPjsrQ&amp;ust=136432898483224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Normal%20testis&amp;source=images&amp;cd=&amp;cad=rja&amp;docid=iZjL23h827jghM&amp;tbnid=MILtM93Z0mDTCM:&amp;ved=0CAUQjRw&amp;url=http://www.aafp.org/afp/1999/0215/p817.html&amp;ei=-KhQUY-UCIHLPZW4gNAD&amp;psig=AFQjCNHbd90iAk3cX5exunTulAk45ehkDA&amp;ust=136432701514554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14600"/>
            <a:ext cx="7046168" cy="2362200"/>
          </a:xfrm>
        </p:spPr>
        <p:txBody>
          <a:bodyPr>
            <a:noAutofit/>
          </a:bodyPr>
          <a:lstStyle/>
          <a:p>
            <a:pPr algn="ctr"/>
            <a:r>
              <a:rPr lang="en-US"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Reproduction Block</a:t>
            </a:r>
            <a:r>
              <a:rPr lang="en-US" sz="4800" b="1" i="1" dirty="0" smtClean="0">
                <a:solidFill>
                  <a:srgbClr val="0000FF"/>
                </a:solidFill>
                <a:effectLst>
                  <a:outerShdw blurRad="38100" dist="38100" dir="2700000" algn="tl">
                    <a:srgbClr val="000000">
                      <a:alpha val="43137"/>
                    </a:srgbClr>
                  </a:outerShdw>
                </a:effectLst>
              </a:rPr>
              <a:t/>
            </a:r>
            <a:br>
              <a:rPr lang="en-US" sz="4800" b="1" i="1" dirty="0" smtClean="0">
                <a:solidFill>
                  <a:srgbClr val="0000FF"/>
                </a:solidFill>
                <a:effectLst>
                  <a:outerShdw blurRad="38100" dist="38100" dir="2700000" algn="tl">
                    <a:srgbClr val="000000">
                      <a:alpha val="43137"/>
                    </a:srgbClr>
                  </a:outerShdw>
                </a:effectLst>
              </a:rPr>
            </a:br>
            <a:r>
              <a:rPr lang="en-US" sz="3600" b="1" i="1" dirty="0" smtClean="0">
                <a:solidFill>
                  <a:srgbClr val="0000FF"/>
                </a:solidFill>
                <a:effectLst>
                  <a:outerShdw blurRad="38100" dist="38100" dir="2700000" algn="tl">
                    <a:srgbClr val="000000">
                      <a:alpha val="43137"/>
                    </a:srgbClr>
                  </a:outerShdw>
                </a:effectLst>
              </a:rPr>
              <a:t/>
            </a:r>
            <a:br>
              <a:rPr lang="en-US" sz="3600" b="1" i="1" dirty="0" smtClean="0">
                <a:solidFill>
                  <a:srgbClr val="0000FF"/>
                </a:solidFill>
                <a:effectLst>
                  <a:outerShdw blurRad="38100" dist="38100" dir="2700000" algn="tl">
                    <a:srgbClr val="000000">
                      <a:alpha val="43137"/>
                    </a:srgbClr>
                  </a:outerShdw>
                </a:effectLst>
              </a:rPr>
            </a:br>
            <a:r>
              <a:rPr lang="en-US" sz="4000" b="1" i="1" dirty="0" smtClean="0">
                <a:solidFill>
                  <a:schemeClr val="tx1">
                    <a:lumMod val="75000"/>
                    <a:lumOff val="25000"/>
                  </a:schemeClr>
                </a:solidFill>
                <a:effectLst>
                  <a:outerShdw blurRad="38100" dist="38100" dir="2700000" algn="tl">
                    <a:srgbClr val="000000">
                      <a:alpha val="43137"/>
                    </a:srgbClr>
                  </a:outerShdw>
                </a:effectLst>
              </a:rPr>
              <a:t>Pathology Practicals</a:t>
            </a:r>
            <a:endParaRPr lang="en-US" sz="4000" b="1" i="1" dirty="0">
              <a:solidFill>
                <a:schemeClr val="tx1">
                  <a:lumMod val="75000"/>
                  <a:lumOff val="25000"/>
                </a:schemeClr>
              </a:solidFill>
              <a:effectLst>
                <a:outerShdw blurRad="38100" dist="38100" dir="2700000" algn="tl">
                  <a:srgbClr val="000000">
                    <a:alpha val="43137"/>
                  </a:srgbClr>
                </a:outerShdw>
              </a:effectLst>
            </a:endParaRPr>
          </a:p>
        </p:txBody>
      </p:sp>
      <p:sp>
        <p:nvSpPr>
          <p:cNvPr id="7" name="TextBox 7"/>
          <p:cNvSpPr txBox="1"/>
          <p:nvPr/>
        </p:nvSpPr>
        <p:spPr>
          <a:xfrm>
            <a:off x="3733800" y="5980093"/>
            <a:ext cx="1447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Prepared by:</a:t>
            </a:r>
            <a:endParaRPr lang="en-US" sz="1200" dirty="0"/>
          </a:p>
        </p:txBody>
      </p:sp>
      <p:sp>
        <p:nvSpPr>
          <p:cNvPr id="8" name="TextBox 8"/>
          <p:cNvSpPr txBox="1"/>
          <p:nvPr/>
        </p:nvSpPr>
        <p:spPr>
          <a:xfrm>
            <a:off x="5334000" y="5739825"/>
            <a:ext cx="1600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800" b="1" i="1" dirty="0" smtClean="0"/>
              <a:t>Prof.  Ammar Al Rikabi</a:t>
            </a:r>
          </a:p>
          <a:p>
            <a:pPr marL="171450" indent="-171450">
              <a:buFont typeface="Arial" panose="020B0604020202020204" pitchFamily="34" charset="0"/>
              <a:buChar char="•"/>
            </a:pPr>
            <a:r>
              <a:rPr lang="en-US" sz="800" b="1" i="1" dirty="0" smtClean="0"/>
              <a:t>Dr. Sayed Al Esawy</a:t>
            </a:r>
          </a:p>
          <a:p>
            <a:pPr marL="171450" indent="-171450">
              <a:buFont typeface="Arial" panose="020B0604020202020204" pitchFamily="34" charset="0"/>
              <a:buChar char="•"/>
            </a:pPr>
            <a:r>
              <a:rPr lang="en-US" sz="800" b="1" i="1" dirty="0" smtClean="0"/>
              <a:t>Dr</a:t>
            </a:r>
            <a:r>
              <a:rPr lang="en-US" sz="800" b="1" i="1" dirty="0" smtClean="0"/>
              <a:t>. Shaesta </a:t>
            </a:r>
            <a:r>
              <a:rPr lang="en-US" sz="800" b="1" i="1" dirty="0" smtClean="0"/>
              <a:t>Zaidi</a:t>
            </a:r>
          </a:p>
          <a:p>
            <a:pPr marL="171450" indent="-171450">
              <a:buFont typeface="Arial" panose="020B0604020202020204" pitchFamily="34" charset="0"/>
              <a:buChar char="•"/>
            </a:pPr>
            <a:r>
              <a:rPr lang="en-US" sz="800" b="1" i="1" dirty="0" smtClean="0"/>
              <a:t>Dr. Abdullah </a:t>
            </a:r>
            <a:r>
              <a:rPr lang="en-US" sz="800" b="1" i="1" dirty="0" err="1" smtClean="0"/>
              <a:t>Basabein</a:t>
            </a:r>
            <a:endParaRPr lang="en-US" sz="800" b="1" i="1" dirty="0" smtClean="0"/>
          </a:p>
        </p:txBody>
      </p:sp>
      <p:sp>
        <p:nvSpPr>
          <p:cNvPr id="9" name="Rectangle 8"/>
          <p:cNvSpPr/>
          <p:nvPr/>
        </p:nvSpPr>
        <p:spPr>
          <a:xfrm>
            <a:off x="4191000" y="6495147"/>
            <a:ext cx="4605435"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cstate="print"/>
          <a:srcRect/>
          <a:stretch>
            <a:fillRect/>
          </a:stretch>
        </p:blipFill>
        <p:spPr bwMode="auto">
          <a:xfrm>
            <a:off x="1619672" y="1196752"/>
            <a:ext cx="5857386" cy="5256584"/>
          </a:xfrm>
          <a:prstGeom prst="rect">
            <a:avLst/>
          </a:prstGeom>
          <a:noFill/>
          <a:ln w="9525">
            <a:noFill/>
            <a:miter lim="800000"/>
            <a:headEnd/>
            <a:tailEnd/>
          </a:ln>
        </p:spPr>
      </p:pic>
      <p:sp>
        <p:nvSpPr>
          <p:cNvPr id="6" name="Rounded Rectangle 5"/>
          <p:cNvSpPr/>
          <p:nvPr/>
        </p:nvSpPr>
        <p:spPr>
          <a:xfrm>
            <a:off x="1115616" y="404664"/>
            <a:ext cx="6768752"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Prostate and Seminal Vesicle </a:t>
            </a:r>
            <a:endParaRPr lang="en-US" sz="2400" b="1" i="1" dirty="0"/>
          </a:p>
        </p:txBody>
      </p:sp>
      <p:pic>
        <p:nvPicPr>
          <p:cNvPr id="68613" name="Picture 5" descr="http://cache1.asset-cache.net/xt/128605921.jpg?v=1&amp;g=fs1%7C0%7CPRC%7C05%7C921&amp;s=1"/>
          <p:cNvPicPr>
            <a:picLocks noChangeAspect="1" noChangeArrowheads="1"/>
          </p:cNvPicPr>
          <p:nvPr/>
        </p:nvPicPr>
        <p:blipFill>
          <a:blip r:embed="rId4" cstate="print"/>
          <a:srcRect/>
          <a:stretch>
            <a:fillRect/>
          </a:stretch>
        </p:blipFill>
        <p:spPr bwMode="auto">
          <a:xfrm>
            <a:off x="251520" y="4149080"/>
            <a:ext cx="2751934" cy="2088232"/>
          </a:xfrm>
          <a:prstGeom prst="rect">
            <a:avLst/>
          </a:prstGeom>
          <a:noFill/>
          <a:ln w="12700">
            <a:solidFill>
              <a:schemeClr val="tx1"/>
            </a:solidFill>
          </a:ln>
        </p:spPr>
      </p:pic>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C:\Users\Dr.sayed\Pictures\My Scans\2013-03 (Mar)\scan0001.jpg"/>
          <p:cNvPicPr>
            <a:picLocks noChangeAspect="1" noChangeArrowheads="1"/>
          </p:cNvPicPr>
          <p:nvPr/>
        </p:nvPicPr>
        <p:blipFill>
          <a:blip r:embed="rId2" cstate="print"/>
          <a:srcRect/>
          <a:stretch>
            <a:fillRect/>
          </a:stretch>
        </p:blipFill>
        <p:spPr bwMode="auto">
          <a:xfrm>
            <a:off x="1547664" y="1052736"/>
            <a:ext cx="5760639" cy="3672408"/>
          </a:xfrm>
          <a:prstGeom prst="rect">
            <a:avLst/>
          </a:prstGeom>
          <a:noFill/>
          <a:ln w="12700">
            <a:solidFill>
              <a:schemeClr val="tx1"/>
            </a:solidFill>
          </a:ln>
        </p:spPr>
      </p:pic>
      <p:sp>
        <p:nvSpPr>
          <p:cNvPr id="3" name="Rounded Rectangle 2"/>
          <p:cNvSpPr/>
          <p:nvPr/>
        </p:nvSpPr>
        <p:spPr>
          <a:xfrm>
            <a:off x="1907704" y="404664"/>
            <a:ext cx="4968552"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 Gross</a:t>
            </a:r>
            <a:endParaRPr lang="en-US" sz="2400" b="1" i="1" dirty="0"/>
          </a:p>
        </p:txBody>
      </p:sp>
      <p:sp>
        <p:nvSpPr>
          <p:cNvPr id="4" name="Rectangle 3"/>
          <p:cNvSpPr/>
          <p:nvPr/>
        </p:nvSpPr>
        <p:spPr>
          <a:xfrm>
            <a:off x="827584" y="4797152"/>
            <a:ext cx="7200800" cy="1477328"/>
          </a:xfrm>
          <a:prstGeom prst="rect">
            <a:avLst/>
          </a:prstGeom>
        </p:spPr>
        <p:txBody>
          <a:bodyPr wrap="square">
            <a:spAutoFit/>
          </a:bodyPr>
          <a:lstStyle/>
          <a:p>
            <a:pPr algn="ctr"/>
            <a:r>
              <a:rPr lang="en-US" b="1" i="1" dirty="0" smtClean="0"/>
              <a:t>A normal prostate gland is about 3 to 4 cm in diameter. </a:t>
            </a:r>
          </a:p>
          <a:p>
            <a:pPr algn="ctr"/>
            <a:r>
              <a:rPr lang="en-US" b="1" i="1" dirty="0" smtClean="0"/>
              <a:t>This is an axial transverse section of a normal prostate. There is a central urethra(▼), at the depth of the cut made to open this prostate anteriorly at autopsy, with the left lateral lobe</a:t>
            </a:r>
            <a:r>
              <a:rPr lang="en-US" b="1" dirty="0" smtClean="0"/>
              <a:t> (</a:t>
            </a:r>
            <a:r>
              <a:rPr lang="en-US" sz="1200" b="1" dirty="0" smtClean="0">
                <a:sym typeface="Wingdings 2"/>
              </a:rPr>
              <a:t></a:t>
            </a:r>
            <a:r>
              <a:rPr lang="en-US" b="1" i="1" dirty="0" smtClean="0"/>
              <a:t>), the right lateral lobe </a:t>
            </a:r>
            <a:r>
              <a:rPr lang="en-US" b="1" dirty="0" smtClean="0"/>
              <a:t>(</a:t>
            </a:r>
            <a:r>
              <a:rPr lang="en-US" sz="1400" b="1" dirty="0" smtClean="0">
                <a:sym typeface="Wingdings 2"/>
              </a:rPr>
              <a:t></a:t>
            </a:r>
            <a:r>
              <a:rPr lang="en-US" sz="1600" b="1" dirty="0" smtClean="0">
                <a:sym typeface="Wingdings 2"/>
              </a:rPr>
              <a:t>)</a:t>
            </a:r>
            <a:r>
              <a:rPr lang="en-US" b="1" i="1" dirty="0" smtClean="0"/>
              <a:t> , and the posterior lobe </a:t>
            </a:r>
            <a:r>
              <a:rPr lang="en-US" b="1" dirty="0" smtClean="0"/>
              <a:t>(</a:t>
            </a:r>
            <a:r>
              <a:rPr lang="en-US" b="1" dirty="0" smtClean="0">
                <a:sym typeface="Wingdings 2"/>
              </a:rPr>
              <a:t>)</a:t>
            </a:r>
            <a:r>
              <a:rPr lang="en-US" b="1" i="1" dirty="0" smtClean="0"/>
              <a:t>. Consistency is uniform without nodularity.</a:t>
            </a:r>
            <a:endParaRPr lang="en-US"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8002" name="Picture 2" descr="http://library.med.utah.edu/WebPath/jpeg1/MALE098.jpg"/>
          <p:cNvPicPr>
            <a:picLocks noChangeAspect="1" noChangeArrowheads="1"/>
          </p:cNvPicPr>
          <p:nvPr/>
        </p:nvPicPr>
        <p:blipFill>
          <a:blip r:embed="rId2" cstate="print"/>
          <a:srcRect/>
          <a:stretch>
            <a:fillRect/>
          </a:stretch>
        </p:blipFill>
        <p:spPr bwMode="auto">
          <a:xfrm>
            <a:off x="1475656" y="908720"/>
            <a:ext cx="6192688" cy="4197267"/>
          </a:xfrm>
          <a:prstGeom prst="rect">
            <a:avLst/>
          </a:prstGeom>
          <a:noFill/>
          <a:ln w="12700">
            <a:solidFill>
              <a:schemeClr val="bg1"/>
            </a:solidFill>
          </a:ln>
        </p:spPr>
      </p:pic>
      <p:sp>
        <p:nvSpPr>
          <p:cNvPr id="4" name="Rectangle 3"/>
          <p:cNvSpPr/>
          <p:nvPr/>
        </p:nvSpPr>
        <p:spPr>
          <a:xfrm>
            <a:off x="1115616" y="5229200"/>
            <a:ext cx="6912768" cy="1200329"/>
          </a:xfrm>
          <a:prstGeom prst="rect">
            <a:avLst/>
          </a:prstGeom>
        </p:spPr>
        <p:txBody>
          <a:bodyPr wrap="square">
            <a:spAutoFit/>
          </a:bodyPr>
          <a:lstStyle/>
          <a:p>
            <a:pPr algn="ctr"/>
            <a:r>
              <a:rPr lang="en-US" b="1" i="1" dirty="0" smtClean="0"/>
              <a:t>A small pink concretion (typical of the corpora amylacea seen in benign prostatic glands) appears in the gland just to the left of center. Note the well-differentiated glands with tall columnar epithelial lining cells. These cells do not have prominent nucleoli.</a:t>
            </a:r>
            <a:endParaRPr lang="en-US" b="1" i="1" dirty="0"/>
          </a:p>
        </p:txBody>
      </p:sp>
      <p:sp>
        <p:nvSpPr>
          <p:cNvPr id="5" name="Rounded Rectangle 4"/>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Histology - LPF</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22" name="Picture 2" descr="http://www.webpathology.com/slides/slides/001.%20Prostate_NormalGlands.jpg"/>
          <p:cNvPicPr>
            <a:picLocks noChangeAspect="1" noChangeArrowheads="1"/>
          </p:cNvPicPr>
          <p:nvPr/>
        </p:nvPicPr>
        <p:blipFill>
          <a:blip r:embed="rId2" cstate="print"/>
          <a:srcRect/>
          <a:stretch>
            <a:fillRect/>
          </a:stretch>
        </p:blipFill>
        <p:spPr bwMode="auto">
          <a:xfrm>
            <a:off x="1331640" y="908720"/>
            <a:ext cx="6408712" cy="4158845"/>
          </a:xfrm>
          <a:prstGeom prst="rect">
            <a:avLst/>
          </a:prstGeom>
          <a:noFill/>
          <a:ln w="12700">
            <a:solidFill>
              <a:schemeClr val="bg1"/>
            </a:solidFill>
          </a:ln>
        </p:spPr>
      </p:pic>
      <p:sp>
        <p:nvSpPr>
          <p:cNvPr id="3" name="Rounded Rectangle 2"/>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Histology - HPF</a:t>
            </a:r>
            <a:endParaRPr lang="en-US" sz="2400" b="1" i="1" dirty="0"/>
          </a:p>
        </p:txBody>
      </p:sp>
      <p:sp>
        <p:nvSpPr>
          <p:cNvPr id="4" name="Rectangle 3"/>
          <p:cNvSpPr/>
          <p:nvPr/>
        </p:nvSpPr>
        <p:spPr>
          <a:xfrm>
            <a:off x="899592" y="5229200"/>
            <a:ext cx="7128792" cy="1200329"/>
          </a:xfrm>
          <a:prstGeom prst="rect">
            <a:avLst/>
          </a:prstGeom>
        </p:spPr>
        <p:txBody>
          <a:bodyPr wrap="square">
            <a:spAutoFit/>
          </a:bodyPr>
          <a:lstStyle/>
          <a:p>
            <a:pPr algn="ctr"/>
            <a:r>
              <a:rPr lang="en-US" b="1" i="1" dirty="0" smtClean="0"/>
              <a:t>In this benign gland, the luminal contour shows tufts and papillary infoldings. The tall secretory epithelial cells have pale clear cytoplasm and uniform round or oval nuclei. Prominent nucleoli are not seen. Many basal cells can be identified</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8" name="Picture 4" descr="http://www.webpathology.com/slides/slides/Prostate_NormalGlands_CorporaAmylacea1.jpg"/>
          <p:cNvPicPr>
            <a:picLocks noChangeAspect="1" noChangeArrowheads="1"/>
          </p:cNvPicPr>
          <p:nvPr/>
        </p:nvPicPr>
        <p:blipFill>
          <a:blip r:embed="rId2" cstate="print"/>
          <a:srcRect/>
          <a:stretch>
            <a:fillRect/>
          </a:stretch>
        </p:blipFill>
        <p:spPr bwMode="auto">
          <a:xfrm>
            <a:off x="1259632" y="980728"/>
            <a:ext cx="6408712" cy="4464496"/>
          </a:xfrm>
          <a:prstGeom prst="rect">
            <a:avLst/>
          </a:prstGeom>
          <a:noFill/>
          <a:ln w="12700">
            <a:solidFill>
              <a:schemeClr val="bg1"/>
            </a:solidFill>
          </a:ln>
        </p:spPr>
      </p:pic>
      <p:sp>
        <p:nvSpPr>
          <p:cNvPr id="5" name="Rectangle 4"/>
          <p:cNvSpPr/>
          <p:nvPr/>
        </p:nvSpPr>
        <p:spPr>
          <a:xfrm>
            <a:off x="1331640" y="5541039"/>
            <a:ext cx="6192688" cy="923330"/>
          </a:xfrm>
          <a:prstGeom prst="rect">
            <a:avLst/>
          </a:prstGeom>
        </p:spPr>
        <p:txBody>
          <a:bodyPr wrap="square">
            <a:spAutoFit/>
          </a:bodyPr>
          <a:lstStyle/>
          <a:p>
            <a:pPr algn="ctr"/>
            <a:r>
              <a:rPr lang="en-US" b="1" i="1" dirty="0" smtClean="0"/>
              <a:t>Corpora amylacea are inspissated secretions that may have a lamellated appearance. Usually they are pink or purple in appearance. Sometimes they may be golden-brown</a:t>
            </a:r>
            <a:endParaRPr lang="en-US" b="1" i="1" dirty="0"/>
          </a:p>
        </p:txBody>
      </p:sp>
      <p:sp>
        <p:nvSpPr>
          <p:cNvPr id="6" name="Rounded Rectangle 5"/>
          <p:cNvSpPr/>
          <p:nvPr/>
        </p:nvSpPr>
        <p:spPr>
          <a:xfrm>
            <a:off x="1475656" y="216024"/>
            <a:ext cx="6048672" cy="5486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t>Corpora Amylacea in Prostate - HPF</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www.webpathology.com/slides/slides/Prostate_NormalGlands_Spermatozoa.jpg"/>
          <p:cNvPicPr>
            <a:picLocks noChangeAspect="1" noChangeArrowheads="1"/>
          </p:cNvPicPr>
          <p:nvPr/>
        </p:nvPicPr>
        <p:blipFill>
          <a:blip r:embed="rId2" cstate="print"/>
          <a:srcRect/>
          <a:stretch>
            <a:fillRect/>
          </a:stretch>
        </p:blipFill>
        <p:spPr bwMode="auto">
          <a:xfrm>
            <a:off x="1043608" y="1022573"/>
            <a:ext cx="6912768" cy="4638675"/>
          </a:xfrm>
          <a:prstGeom prst="rect">
            <a:avLst/>
          </a:prstGeom>
          <a:noFill/>
          <a:ln w="12700">
            <a:solidFill>
              <a:schemeClr val="bg1"/>
            </a:solidFill>
          </a:ln>
        </p:spPr>
      </p:pic>
      <p:sp>
        <p:nvSpPr>
          <p:cNvPr id="3" name="Rectangle 2"/>
          <p:cNvSpPr/>
          <p:nvPr/>
        </p:nvSpPr>
        <p:spPr>
          <a:xfrm>
            <a:off x="1043608" y="5805264"/>
            <a:ext cx="6912768" cy="646331"/>
          </a:xfrm>
          <a:prstGeom prst="rect">
            <a:avLst/>
          </a:prstGeom>
        </p:spPr>
        <p:txBody>
          <a:bodyPr wrap="square">
            <a:spAutoFit/>
          </a:bodyPr>
          <a:lstStyle/>
          <a:p>
            <a:pPr algn="ctr"/>
            <a:r>
              <a:rPr lang="en-US" b="1" i="1" dirty="0" smtClean="0"/>
              <a:t>Spermatozoa are seen in approximately 1% of prostate needle </a:t>
            </a:r>
            <a:r>
              <a:rPr lang="en-US" b="1" i="1" dirty="0" smtClean="0"/>
              <a:t>biopsies</a:t>
            </a:r>
            <a:r>
              <a:rPr lang="en-US" b="1" i="1" dirty="0" smtClean="0"/>
              <a:t>  </a:t>
            </a:r>
            <a:endParaRPr lang="en-US" b="1" i="1" dirty="0"/>
          </a:p>
        </p:txBody>
      </p:sp>
      <p:sp>
        <p:nvSpPr>
          <p:cNvPr id="4" name="Rounded Rectangle 3"/>
          <p:cNvSpPr/>
          <p:nvPr/>
        </p:nvSpPr>
        <p:spPr>
          <a:xfrm>
            <a:off x="1115616" y="260648"/>
            <a:ext cx="6840760"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Sperms in Normal Prostate  Biopsy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191000"/>
            <a:ext cx="7435552" cy="1038200"/>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4" name="Rounded Rectangle 3"/>
          <p:cNvSpPr/>
          <p:nvPr/>
        </p:nvSpPr>
        <p:spPr>
          <a:xfrm>
            <a:off x="1938386" y="2819400"/>
            <a:ext cx="5688632" cy="11521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00"/>
                </a:solidFill>
                <a:effectLst>
                  <a:outerShdw blurRad="38100" dist="38100" dir="2700000" algn="tl">
                    <a:srgbClr val="000000">
                      <a:alpha val="43137"/>
                    </a:srgbClr>
                  </a:outerShdw>
                </a:effectLst>
                <a:latin typeface="+mj-lt"/>
              </a:rPr>
              <a:t>SEMINAL VESICLE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2274" name="Picture 2" descr="http://2.bp.blogspot.com/-cbhDvcXVeyg/TWGzvY-RcqI/AAAAAAAAAOA/fpd_KaUL0ak/s320/prostate_seminal_vesicles.jpg">
            <a:hlinkClick r:id="rId2"/>
          </p:cNvPr>
          <p:cNvPicPr>
            <a:picLocks noChangeAspect="1" noChangeArrowheads="1"/>
          </p:cNvPicPr>
          <p:nvPr/>
        </p:nvPicPr>
        <p:blipFill>
          <a:blip r:embed="rId3" cstate="print"/>
          <a:srcRect/>
          <a:stretch>
            <a:fillRect/>
          </a:stretch>
        </p:blipFill>
        <p:spPr bwMode="auto">
          <a:xfrm>
            <a:off x="1907704" y="1325791"/>
            <a:ext cx="5328591" cy="5158075"/>
          </a:xfrm>
          <a:prstGeom prst="rect">
            <a:avLst/>
          </a:prstGeom>
          <a:noFill/>
        </p:spPr>
      </p:pic>
      <p:sp>
        <p:nvSpPr>
          <p:cNvPr id="5" name="Rounded Rectangle 4"/>
          <p:cNvSpPr/>
          <p:nvPr/>
        </p:nvSpPr>
        <p:spPr>
          <a:xfrm>
            <a:off x="1763688"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Seminal Vesicle </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1076" name="Picture 4" descr="http://www.webpathology.com/slides/slides/Prostate_SeminalVesicle1.jpg">
            <a:hlinkClick r:id="rId2"/>
          </p:cNvPr>
          <p:cNvPicPr>
            <a:picLocks noChangeAspect="1" noChangeArrowheads="1"/>
          </p:cNvPicPr>
          <p:nvPr/>
        </p:nvPicPr>
        <p:blipFill>
          <a:blip r:embed="rId3" cstate="print"/>
          <a:srcRect/>
          <a:stretch>
            <a:fillRect/>
          </a:stretch>
        </p:blipFill>
        <p:spPr bwMode="auto">
          <a:xfrm>
            <a:off x="1371600" y="1143000"/>
            <a:ext cx="6336705" cy="4104456"/>
          </a:xfrm>
          <a:prstGeom prst="rect">
            <a:avLst/>
          </a:prstGeom>
          <a:noFill/>
          <a:ln w="12700">
            <a:solidFill>
              <a:schemeClr val="accent1"/>
            </a:solidFill>
          </a:ln>
        </p:spPr>
      </p:pic>
      <p:sp>
        <p:nvSpPr>
          <p:cNvPr id="5" name="Rectangle 4"/>
          <p:cNvSpPr/>
          <p:nvPr/>
        </p:nvSpPr>
        <p:spPr>
          <a:xfrm>
            <a:off x="971600" y="5301208"/>
            <a:ext cx="6984776" cy="1477328"/>
          </a:xfrm>
          <a:prstGeom prst="rect">
            <a:avLst/>
          </a:prstGeom>
        </p:spPr>
        <p:txBody>
          <a:bodyPr wrap="square">
            <a:spAutoFit/>
          </a:bodyPr>
          <a:lstStyle/>
          <a:p>
            <a:pPr algn="ctr"/>
            <a:r>
              <a:rPr lang="en-US" b="1" i="1" dirty="0" smtClean="0"/>
              <a:t>Highly atypical cells are a normal finding in the seminal vesicles of about 80% of older men. The nuclei are large, irregular, hyperchromatic &amp; show prominent nucleoli. </a:t>
            </a:r>
          </a:p>
          <a:p>
            <a:pPr algn="ctr"/>
            <a:r>
              <a:rPr lang="en-US" b="1" i="1" dirty="0" smtClean="0"/>
              <a:t>The atypia is degenerative and not observed in the</a:t>
            </a:r>
          </a:p>
          <a:p>
            <a:pPr algn="ctr"/>
            <a:r>
              <a:rPr lang="en-US" b="1" i="1" dirty="0" smtClean="0"/>
              <a:t> seminal vesicles of young men</a:t>
            </a:r>
            <a:endParaRPr lang="en-US" b="1" i="1" dirty="0"/>
          </a:p>
        </p:txBody>
      </p:sp>
      <p:sp>
        <p:nvSpPr>
          <p:cNvPr id="6" name="Rounded Rectangle 5"/>
          <p:cNvSpPr/>
          <p:nvPr/>
        </p:nvSpPr>
        <p:spPr>
          <a:xfrm>
            <a:off x="1835696" y="260648"/>
            <a:ext cx="5400600"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Seminal Vesicle – HPF</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3124200"/>
            <a:ext cx="6934200" cy="1008112"/>
          </a:xfrm>
        </p:spPr>
        <p:txBody>
          <a:bodyPr>
            <a:noAutofit/>
          </a:bodyPr>
          <a:lstStyle/>
          <a:p>
            <a:pPr algn="ctr"/>
            <a:r>
              <a:rPr lang="en-US" sz="60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Testicular Atrophy</a:t>
            </a:r>
          </a:p>
          <a:p>
            <a:pPr algn="ctr"/>
            <a:r>
              <a:rPr lang="en-US" sz="60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 </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
        <p:nvSpPr>
          <p:cNvPr id="10" name="Rounded Rectangle 9"/>
          <p:cNvSpPr/>
          <p:nvPr/>
        </p:nvSpPr>
        <p:spPr>
          <a:xfrm>
            <a:off x="2514600" y="685800"/>
            <a:ext cx="533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HISTOPATHOLOGY</a:t>
            </a:r>
          </a:p>
          <a:p>
            <a:pPr algn="ctr"/>
            <a:r>
              <a:rPr lang="en-US" sz="32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OF THE TESTIS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6842" y="6588177"/>
            <a:ext cx="1547664" cy="253916"/>
          </a:xfrm>
          <a:prstGeom prst="rect">
            <a:avLst/>
          </a:prstGeom>
          <a:noFill/>
        </p:spPr>
        <p:txBody>
          <a:bodyPr wrap="square" rtlCol="0">
            <a:spAutoFit/>
          </a:bodyPr>
          <a:lstStyle/>
          <a:p>
            <a:pPr algn="r"/>
            <a:r>
              <a:rPr lang="en-US" sz="1000" i="1" dirty="0" smtClean="0"/>
              <a:t>Reproduction  block</a:t>
            </a:r>
            <a:endParaRPr lang="en-US" sz="1000" i="1" dirty="0"/>
          </a:p>
        </p:txBody>
      </p:sp>
      <p:sp>
        <p:nvSpPr>
          <p:cNvPr id="6" name="Rounded Rectangle 5"/>
          <p:cNvSpPr/>
          <p:nvPr/>
        </p:nvSpPr>
        <p:spPr>
          <a:xfrm>
            <a:off x="2514600" y="2667000"/>
            <a:ext cx="5257800" cy="16939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MALE  </a:t>
            </a:r>
          </a:p>
          <a:p>
            <a:pPr algn="ctr"/>
            <a:r>
              <a:rPr lang="en-US" sz="4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rgbClr val="FFFF00"/>
              </a:solidFill>
              <a:latin typeface="Aharoni" pitchFamily="2" charset="-79"/>
              <a:cs typeface="Aharoni" pitchFamily="2" charset="-79"/>
            </a:endParaRPr>
          </a:p>
        </p:txBody>
      </p:sp>
      <p:sp>
        <p:nvSpPr>
          <p:cNvPr id="7" name="Title 1"/>
          <p:cNvSpPr>
            <a:spLocks noGrp="1"/>
          </p:cNvSpPr>
          <p:nvPr>
            <p:ph type="ctrTitle"/>
          </p:nvPr>
        </p:nvSpPr>
        <p:spPr>
          <a:xfrm>
            <a:off x="2209800" y="838200"/>
            <a:ext cx="5486400" cy="864096"/>
          </a:xfrm>
        </p:spPr>
        <p:txBody>
          <a:bodyPr>
            <a:noAutofit/>
          </a:bodyPr>
          <a:lstStyle/>
          <a:p>
            <a:pPr algn="ct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1</a:t>
            </a:r>
            <a:r>
              <a:rPr lang="en-US" sz="4000" b="1" i="1" baseline="30000" dirty="0" smtClean="0">
                <a:effectLst>
                  <a:outerShdw blurRad="38100" dist="38100" dir="2700000" algn="tl">
                    <a:srgbClr val="000000">
                      <a:alpha val="43137"/>
                    </a:srgbClr>
                  </a:outerShdw>
                </a:effectLst>
              </a:rPr>
              <a:t>st</a:t>
            </a:r>
            <a:r>
              <a:rPr lang="en-US" sz="4000" b="1" i="1" dirty="0" smtClean="0">
                <a:effectLst>
                  <a:outerShdw blurRad="38100" dist="38100" dir="2700000" algn="tl">
                    <a:srgbClr val="000000">
                      <a:alpha val="43137"/>
                    </a:srgbClr>
                  </a:outerShdw>
                </a:effectLst>
              </a:rPr>
              <a:t>   Practical Session</a:t>
            </a:r>
            <a:endParaRPr lang="en-US" sz="4000" b="1" i="1" dirty="0">
              <a:effectLst>
                <a:outerShdw blurRad="38100" dist="38100" dir="2700000" algn="tl">
                  <a:srgbClr val="000000">
                    <a:alpha val="43137"/>
                  </a:srgbClr>
                </a:outerShdw>
              </a:effectLst>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i="1" dirty="0" smtClean="0"/>
              <a:t>Pathology </a:t>
            </a:r>
            <a:r>
              <a:rPr lang="en-US" sz="1000" i="1" dirty="0" err="1" smtClean="0"/>
              <a:t>Dept</a:t>
            </a:r>
            <a:r>
              <a:rPr lang="en-US" sz="1000" i="1" dirty="0" smtClean="0"/>
              <a:t>, KSU</a:t>
            </a:r>
            <a:endParaRPr lang="en-US" sz="1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2" name="Picture 2" descr="http://library.med.utah.edu/WebPath/jpeg1/MALE082.jpg"/>
          <p:cNvPicPr>
            <a:picLocks noChangeAspect="1" noChangeArrowheads="1"/>
          </p:cNvPicPr>
          <p:nvPr/>
        </p:nvPicPr>
        <p:blipFill>
          <a:blip r:embed="rId2" cstate="print"/>
          <a:srcRect/>
          <a:stretch>
            <a:fillRect/>
          </a:stretch>
        </p:blipFill>
        <p:spPr bwMode="auto">
          <a:xfrm>
            <a:off x="1403648" y="908720"/>
            <a:ext cx="6264696" cy="4248472"/>
          </a:xfrm>
          <a:prstGeom prst="rect">
            <a:avLst/>
          </a:prstGeom>
          <a:noFill/>
        </p:spPr>
      </p:pic>
      <p:sp>
        <p:nvSpPr>
          <p:cNvPr id="5" name="Rectangle 4"/>
          <p:cNvSpPr/>
          <p:nvPr/>
        </p:nvSpPr>
        <p:spPr>
          <a:xfrm>
            <a:off x="683568" y="5229200"/>
            <a:ext cx="7416824" cy="1200329"/>
          </a:xfrm>
          <a:prstGeom prst="rect">
            <a:avLst/>
          </a:prstGeom>
        </p:spPr>
        <p:txBody>
          <a:bodyPr wrap="square">
            <a:spAutoFit/>
          </a:bodyPr>
          <a:lstStyle/>
          <a:p>
            <a:pPr algn="ctr"/>
            <a:r>
              <a:rPr lang="en-US" b="1" i="1" dirty="0" smtClean="0"/>
              <a:t>On the left is a normal testis. On the right is a testis that has undergone atrophy. Bilateral atrophy may occur with a variety of conditions including chronic alcoholism, hypopituitarism, atherosclerosis, chemotherapy or radiation, and severe prolonged illness.</a:t>
            </a:r>
            <a:endParaRPr lang="en-US" b="1" i="1" dirty="0"/>
          </a:p>
        </p:txBody>
      </p:sp>
      <p:sp>
        <p:nvSpPr>
          <p:cNvPr id="6" name="Rounded Rectangle 5"/>
          <p:cNvSpPr/>
          <p:nvPr/>
        </p:nvSpPr>
        <p:spPr>
          <a:xfrm>
            <a:off x="1403648"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a:t>
            </a:r>
            <a:r>
              <a:rPr lang="en-US" sz="2400" b="1" i="1" dirty="0" err="1" smtClean="0"/>
              <a:t>vs</a:t>
            </a:r>
            <a:r>
              <a:rPr lang="en-US" sz="2400" b="1" i="1" dirty="0" smtClean="0"/>
              <a:t> Atrophied Testis - Gross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descr="http://library.med.utah.edu/WebPath/jpeg1/MALE134.jpg"/>
          <p:cNvPicPr>
            <a:picLocks noChangeAspect="1" noChangeArrowheads="1"/>
          </p:cNvPicPr>
          <p:nvPr/>
        </p:nvPicPr>
        <p:blipFill>
          <a:blip r:embed="rId2" cstate="print"/>
          <a:srcRect/>
          <a:stretch>
            <a:fillRect/>
          </a:stretch>
        </p:blipFill>
        <p:spPr bwMode="auto">
          <a:xfrm>
            <a:off x="1371600" y="1014639"/>
            <a:ext cx="6336721" cy="4248472"/>
          </a:xfrm>
          <a:prstGeom prst="rect">
            <a:avLst/>
          </a:prstGeom>
          <a:noFill/>
          <a:ln w="12700">
            <a:solidFill>
              <a:schemeClr val="tx1"/>
            </a:solidFill>
          </a:ln>
        </p:spPr>
      </p:pic>
      <p:sp>
        <p:nvSpPr>
          <p:cNvPr id="3" name="Rounded Rectangle 2"/>
          <p:cNvSpPr/>
          <p:nvPr/>
        </p:nvSpPr>
        <p:spPr>
          <a:xfrm>
            <a:off x="1115616" y="188640"/>
            <a:ext cx="68407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a:t>
            </a:r>
            <a:r>
              <a:rPr lang="en-US" sz="2400" b="1" i="1" dirty="0" err="1" smtClean="0"/>
              <a:t>vs</a:t>
            </a:r>
            <a:r>
              <a:rPr lang="en-US" sz="2400" b="1" i="1" dirty="0" smtClean="0"/>
              <a:t> Atrophied Testis - Microscopic  </a:t>
            </a:r>
            <a:endParaRPr lang="en-US" sz="2400" b="1" i="1" dirty="0"/>
          </a:p>
        </p:txBody>
      </p:sp>
      <p:sp>
        <p:nvSpPr>
          <p:cNvPr id="4" name="Rectangle 3"/>
          <p:cNvSpPr/>
          <p:nvPr/>
        </p:nvSpPr>
        <p:spPr>
          <a:xfrm>
            <a:off x="1187624" y="5397023"/>
            <a:ext cx="6696744" cy="923330"/>
          </a:xfrm>
          <a:prstGeom prst="rect">
            <a:avLst/>
          </a:prstGeom>
        </p:spPr>
        <p:txBody>
          <a:bodyPr wrap="square">
            <a:spAutoFit/>
          </a:bodyPr>
          <a:lstStyle/>
          <a:p>
            <a:pPr algn="ctr"/>
            <a:r>
              <a:rPr lang="en-US" b="1" i="1" dirty="0" smtClean="0"/>
              <a:t>There is focal atrophy of tubules seen here to the upper right. The most common reason for this is probably childhood infection with the mumps virus, which produces a patchy orchitis</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2" name="TextBox 1"/>
          <p:cNvSpPr txBox="1"/>
          <p:nvPr/>
        </p:nvSpPr>
        <p:spPr>
          <a:xfrm>
            <a:off x="7251576" y="1032528"/>
            <a:ext cx="425169" cy="369332"/>
          </a:xfrm>
          <a:prstGeom prst="rect">
            <a:avLst/>
          </a:prstGeom>
          <a:noFill/>
        </p:spPr>
        <p:txBody>
          <a:bodyPr wrap="square" rtlCol="0">
            <a:spAutoFit/>
          </a:bodyPr>
          <a:lstStyle/>
          <a:p>
            <a:r>
              <a:rPr lang="en-US" b="1" dirty="0" smtClean="0"/>
              <a:t>Rt</a:t>
            </a:r>
            <a:endParaRPr lang="en-US" b="1" dirty="0"/>
          </a:p>
        </p:txBody>
      </p:sp>
      <p:sp>
        <p:nvSpPr>
          <p:cNvPr id="10" name="TextBox 9"/>
          <p:cNvSpPr txBox="1"/>
          <p:nvPr/>
        </p:nvSpPr>
        <p:spPr>
          <a:xfrm>
            <a:off x="1371600" y="1007577"/>
            <a:ext cx="425169" cy="369332"/>
          </a:xfrm>
          <a:prstGeom prst="rect">
            <a:avLst/>
          </a:prstGeom>
          <a:noFill/>
        </p:spPr>
        <p:txBody>
          <a:bodyPr wrap="square" rtlCol="0">
            <a:spAutoFit/>
          </a:bodyPr>
          <a:lstStyle/>
          <a:p>
            <a:r>
              <a:rPr lang="en-US" b="1" dirty="0" smtClean="0"/>
              <a:t>Lt</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0"/>
            <a:ext cx="5472608" cy="1368152"/>
          </a:xfrm>
        </p:spPr>
        <p:txBody>
          <a:bodyPr>
            <a:noAutofit/>
          </a:bodyPr>
          <a:lstStyle/>
          <a:p>
            <a:pPr algn="ctr" fontAlgn="auto">
              <a:spcAft>
                <a:spcPts val="0"/>
              </a:spcAft>
              <a:defRPr/>
            </a:pPr>
            <a:r>
              <a:rPr lang="en-US" sz="5400" b="1" i="1" dirty="0" err="1" smtClean="0">
                <a:solidFill>
                  <a:srgbClr val="993366"/>
                </a:solidFill>
                <a:effectLst>
                  <a:outerShdw blurRad="38100" dist="38100" dir="2700000" algn="tl">
                    <a:srgbClr val="000000">
                      <a:alpha val="43137"/>
                    </a:srgbClr>
                  </a:outerShdw>
                </a:effectLst>
                <a:latin typeface="Aharoni" pitchFamily="2" charset="-79"/>
                <a:cs typeface="Aharoni" pitchFamily="2" charset="-79"/>
              </a:rPr>
              <a:t>Seminoma</a:t>
            </a:r>
            <a: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 </a:t>
            </a:r>
            <a:b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of the Testis </a:t>
            </a:r>
            <a:endPar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9" name="Picture 2" descr="C:\Users\Toshiba\Pictures\MALE086.jpg"/>
          <p:cNvPicPr>
            <a:picLocks noGrp="1" noChangeAspect="1" noChangeArrowheads="1"/>
          </p:cNvPicPr>
          <p:nvPr>
            <p:ph idx="1"/>
          </p:nvPr>
        </p:nvPicPr>
        <p:blipFill>
          <a:blip r:embed="rId3" cstate="print"/>
          <a:srcRect/>
          <a:stretch>
            <a:fillRect/>
          </a:stretch>
        </p:blipFill>
        <p:spPr>
          <a:xfrm>
            <a:off x="1143000" y="1195907"/>
            <a:ext cx="6840761" cy="3785617"/>
          </a:xfrm>
          <a:noFill/>
        </p:spPr>
      </p:pic>
      <p:sp>
        <p:nvSpPr>
          <p:cNvPr id="4" name="Rectangle 3"/>
          <p:cNvSpPr/>
          <p:nvPr/>
        </p:nvSpPr>
        <p:spPr>
          <a:xfrm>
            <a:off x="827584" y="5120024"/>
            <a:ext cx="7272808" cy="1200329"/>
          </a:xfrm>
          <a:prstGeom prst="rect">
            <a:avLst/>
          </a:prstGeom>
        </p:spPr>
        <p:txBody>
          <a:bodyPr wrap="square">
            <a:spAutoFit/>
          </a:bodyPr>
          <a:lstStyle/>
          <a:p>
            <a:pPr algn="ctr"/>
            <a:r>
              <a:rPr lang="en-US" b="1" i="1" dirty="0" smtClean="0"/>
              <a:t>Normal </a:t>
            </a:r>
            <a:r>
              <a:rPr lang="en-US" b="1" i="1" dirty="0" smtClean="0"/>
              <a:t>testis appears to the left of the mass. </a:t>
            </a:r>
            <a:endParaRPr lang="en-US" b="1" i="1" dirty="0" smtClean="0"/>
          </a:p>
          <a:p>
            <a:pPr algn="ctr"/>
            <a:r>
              <a:rPr lang="en-US" b="1" i="1" dirty="0" smtClean="0"/>
              <a:t>Pale </a:t>
            </a:r>
            <a:r>
              <a:rPr lang="en-US" b="1" i="1" dirty="0" smtClean="0"/>
              <a:t>and lobulated testicular mass with bulging and potato like cut surface with attached and congested spermatic cord  . </a:t>
            </a:r>
            <a:endParaRPr lang="en-US" b="1" i="1" dirty="0" smtClean="0"/>
          </a:p>
          <a:p>
            <a:pPr algn="ctr"/>
            <a:r>
              <a:rPr lang="en-US" b="1" i="1" dirty="0" smtClean="0"/>
              <a:t>Most </a:t>
            </a:r>
            <a:r>
              <a:rPr lang="en-US" b="1" i="1" dirty="0" smtClean="0"/>
              <a:t>important risk factor is cryptorchidism (undescended testicle) .</a:t>
            </a:r>
          </a:p>
        </p:txBody>
      </p:sp>
      <p:sp>
        <p:nvSpPr>
          <p:cNvPr id="6" name="Rounded Rectangle 5"/>
          <p:cNvSpPr/>
          <p:nvPr/>
        </p:nvSpPr>
        <p:spPr>
          <a:xfrm>
            <a:off x="1907704" y="404664"/>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Gross</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3" name="Up Arrow 2"/>
          <p:cNvSpPr/>
          <p:nvPr/>
        </p:nvSpPr>
        <p:spPr>
          <a:xfrm>
            <a:off x="7020272" y="3810000"/>
            <a:ext cx="294928"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867400" y="3810000"/>
            <a:ext cx="304800" cy="2286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Up Arrow 6"/>
          <p:cNvSpPr/>
          <p:nvPr/>
        </p:nvSpPr>
        <p:spPr>
          <a:xfrm>
            <a:off x="3657600" y="3088715"/>
            <a:ext cx="381000" cy="34028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Gross</a:t>
            </a:r>
            <a:endParaRPr lang="en-US" sz="2400" b="1" i="1" dirty="0"/>
          </a:p>
        </p:txBody>
      </p:sp>
      <p:sp>
        <p:nvSpPr>
          <p:cNvPr id="4" name="Rectangle 3"/>
          <p:cNvSpPr/>
          <p:nvPr/>
        </p:nvSpPr>
        <p:spPr>
          <a:xfrm>
            <a:off x="1331640" y="5085184"/>
            <a:ext cx="6552728" cy="1200329"/>
          </a:xfrm>
          <a:prstGeom prst="rect">
            <a:avLst/>
          </a:prstGeom>
        </p:spPr>
        <p:txBody>
          <a:bodyPr wrap="square">
            <a:spAutoFit/>
          </a:bodyPr>
          <a:lstStyle/>
          <a:p>
            <a:pPr algn="ctr"/>
            <a:r>
              <a:rPr lang="en-US" b="1" i="1" dirty="0" smtClean="0"/>
              <a:t>Seminoma: Germ cell neoplasms are the most common types of testicular neoplasm. They are most common in the 15 to 34 age group. They often have several histologic components: seminoma, embryonal carcinoma, teratoma &amp; </a:t>
            </a:r>
            <a:r>
              <a:rPr lang="en-US" b="1" i="1" dirty="0" err="1" smtClean="0"/>
              <a:t>choriocarcinoma</a:t>
            </a:r>
            <a:r>
              <a:rPr lang="en-US" b="1" i="1" dirty="0" smtClean="0"/>
              <a:t>.</a:t>
            </a:r>
            <a:endParaRPr lang="en-US" b="1" i="1" dirty="0"/>
          </a:p>
        </p:txBody>
      </p:sp>
      <p:pic>
        <p:nvPicPr>
          <p:cNvPr id="220161" name="Picture 1"/>
          <p:cNvPicPr>
            <a:picLocks noChangeAspect="1" noChangeArrowheads="1"/>
          </p:cNvPicPr>
          <p:nvPr/>
        </p:nvPicPr>
        <p:blipFill>
          <a:blip r:embed="rId3" cstate="print"/>
          <a:srcRect/>
          <a:stretch>
            <a:fillRect/>
          </a:stretch>
        </p:blipFill>
        <p:spPr bwMode="auto">
          <a:xfrm>
            <a:off x="2411760" y="1196752"/>
            <a:ext cx="4366989" cy="3790950"/>
          </a:xfrm>
          <a:prstGeom prst="rect">
            <a:avLst/>
          </a:prstGeom>
          <a:noFill/>
          <a:ln w="9525">
            <a:noFill/>
            <a:miter lim="800000"/>
            <a:headEnd/>
            <a:tailEnd/>
          </a:ln>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1187624" y="332656"/>
            <a:ext cx="66247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a:t>
            </a:r>
            <a:r>
              <a:rPr lang="en-US" sz="2400" b="1" i="1" dirty="0" err="1" smtClean="0"/>
              <a:t>vs</a:t>
            </a:r>
            <a:r>
              <a:rPr lang="en-US" sz="2400" b="1" i="1" dirty="0" smtClean="0"/>
              <a:t> Normal Testis - LPF</a:t>
            </a:r>
            <a:endParaRPr lang="en-US" sz="2400" b="1" i="1" dirty="0"/>
          </a:p>
        </p:txBody>
      </p:sp>
      <p:pic>
        <p:nvPicPr>
          <p:cNvPr id="37890" name="Picture 2" descr="http://library.med.utah.edu/WebPath/jpeg1/MALE096.jpg"/>
          <p:cNvPicPr>
            <a:picLocks noChangeAspect="1" noChangeArrowheads="1"/>
          </p:cNvPicPr>
          <p:nvPr/>
        </p:nvPicPr>
        <p:blipFill>
          <a:blip r:embed="rId2" cstate="print"/>
          <a:srcRect/>
          <a:stretch>
            <a:fillRect/>
          </a:stretch>
        </p:blipFill>
        <p:spPr bwMode="auto">
          <a:xfrm>
            <a:off x="1475656" y="1124744"/>
            <a:ext cx="6120680" cy="4032448"/>
          </a:xfrm>
          <a:prstGeom prst="rect">
            <a:avLst/>
          </a:prstGeom>
          <a:noFill/>
          <a:ln w="12700">
            <a:solidFill>
              <a:schemeClr val="tx1"/>
            </a:solidFill>
          </a:ln>
        </p:spPr>
      </p:pic>
      <p:sp>
        <p:nvSpPr>
          <p:cNvPr id="8" name="Rectangle 7"/>
          <p:cNvSpPr/>
          <p:nvPr/>
        </p:nvSpPr>
        <p:spPr>
          <a:xfrm>
            <a:off x="755576" y="5253007"/>
            <a:ext cx="7488832" cy="646331"/>
          </a:xfrm>
          <a:prstGeom prst="rect">
            <a:avLst/>
          </a:prstGeom>
        </p:spPr>
        <p:txBody>
          <a:bodyPr wrap="square">
            <a:spAutoFit/>
          </a:bodyPr>
          <a:lstStyle/>
          <a:p>
            <a:pPr algn="ctr"/>
            <a:r>
              <a:rPr lang="en-US" b="1" i="1" dirty="0" smtClean="0"/>
              <a:t>Normal testis appears at the left, and seminoma is present at the right. </a:t>
            </a:r>
            <a:r>
              <a:rPr lang="en-US" b="1" i="1" dirty="0" smtClean="0"/>
              <a:t>Note </a:t>
            </a:r>
            <a:r>
              <a:rPr lang="en-US" b="1" i="1" dirty="0" smtClean="0"/>
              <a:t>the lymphoid stroma between the nests of seminoma.</a:t>
            </a:r>
            <a:endParaRPr lang="en-US"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9" name="TextBox 8"/>
          <p:cNvSpPr txBox="1"/>
          <p:nvPr/>
        </p:nvSpPr>
        <p:spPr>
          <a:xfrm>
            <a:off x="7162800" y="1154668"/>
            <a:ext cx="425169" cy="369332"/>
          </a:xfrm>
          <a:prstGeom prst="rect">
            <a:avLst/>
          </a:prstGeom>
          <a:noFill/>
        </p:spPr>
        <p:txBody>
          <a:bodyPr wrap="square" rtlCol="0">
            <a:spAutoFit/>
          </a:bodyPr>
          <a:lstStyle/>
          <a:p>
            <a:r>
              <a:rPr lang="en-US" b="1" dirty="0" smtClean="0"/>
              <a:t>Rt</a:t>
            </a:r>
            <a:endParaRPr lang="en-US" b="1" dirty="0"/>
          </a:p>
        </p:txBody>
      </p:sp>
      <p:sp>
        <p:nvSpPr>
          <p:cNvPr id="12" name="TextBox 11"/>
          <p:cNvSpPr txBox="1"/>
          <p:nvPr/>
        </p:nvSpPr>
        <p:spPr>
          <a:xfrm>
            <a:off x="1479831" y="1154668"/>
            <a:ext cx="425169" cy="369332"/>
          </a:xfrm>
          <a:prstGeom prst="rect">
            <a:avLst/>
          </a:prstGeom>
          <a:noFill/>
        </p:spPr>
        <p:txBody>
          <a:bodyPr wrap="square" rtlCol="0">
            <a:spAutoFit/>
          </a:bodyPr>
          <a:lstStyle/>
          <a:p>
            <a:r>
              <a:rPr lang="en-US" b="1" dirty="0" smtClean="0"/>
              <a:t>Lt</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1475655" y="1124745"/>
            <a:ext cx="6048673" cy="4320480"/>
          </a:xfrm>
          <a:prstGeom prst="rect">
            <a:avLst/>
          </a:prstGeom>
          <a:noFill/>
          <a:ln w="12700">
            <a:solidFill>
              <a:schemeClr val="tx1"/>
            </a:solidFill>
            <a:miter lim="800000"/>
            <a:headEnd/>
            <a:tailEnd/>
          </a:ln>
        </p:spPr>
      </p:pic>
      <p:sp>
        <p:nvSpPr>
          <p:cNvPr id="4" name="Rounded Rectangle 3"/>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HPF</a:t>
            </a:r>
            <a:endParaRPr lang="en-US" sz="2400" b="1" i="1" dirty="0"/>
          </a:p>
        </p:txBody>
      </p:sp>
      <p:sp>
        <p:nvSpPr>
          <p:cNvPr id="5" name="Rectangle 4"/>
          <p:cNvSpPr/>
          <p:nvPr/>
        </p:nvSpPr>
        <p:spPr>
          <a:xfrm>
            <a:off x="1475656" y="5530006"/>
            <a:ext cx="6048672" cy="923330"/>
          </a:xfrm>
          <a:prstGeom prst="rect">
            <a:avLst/>
          </a:prstGeom>
        </p:spPr>
        <p:txBody>
          <a:bodyPr wrap="square">
            <a:spAutoFit/>
          </a:bodyPr>
          <a:lstStyle/>
          <a:p>
            <a:pPr lvl="0"/>
            <a:r>
              <a:rPr lang="en-US" b="1" i="1" dirty="0" smtClean="0"/>
              <a:t>Malignant </a:t>
            </a:r>
            <a:r>
              <a:rPr lang="en-US" b="1" i="1" dirty="0"/>
              <a:t>pale germ cells showing </a:t>
            </a:r>
            <a:endParaRPr lang="en-US" b="1" i="1" dirty="0" smtClean="0"/>
          </a:p>
          <a:p>
            <a:pPr marL="285750" lvl="0" indent="-285750">
              <a:buFont typeface="Wingdings" panose="05000000000000000000" pitchFamily="2" charset="2"/>
              <a:buChar char="Ø"/>
            </a:pPr>
            <a:r>
              <a:rPr lang="en-US" b="1" i="1" dirty="0" smtClean="0"/>
              <a:t>large </a:t>
            </a:r>
            <a:r>
              <a:rPr lang="en-US" b="1" i="1" dirty="0"/>
              <a:t>vesicular nuclei and prominent </a:t>
            </a:r>
            <a:r>
              <a:rPr lang="en-US" b="1" i="1" dirty="0" smtClean="0"/>
              <a:t>nucleoli and  </a:t>
            </a:r>
          </a:p>
          <a:p>
            <a:pPr marL="285750" lvl="0" indent="-285750">
              <a:buFont typeface="Wingdings" panose="05000000000000000000" pitchFamily="2" charset="2"/>
              <a:buChar char="Ø"/>
            </a:pPr>
            <a:r>
              <a:rPr lang="en-US" b="1" i="1" dirty="0" smtClean="0"/>
              <a:t>lymphocytes</a:t>
            </a:r>
            <a:endParaRPr lang="en-US"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276600"/>
            <a:ext cx="7342584" cy="1440160"/>
          </a:xfrm>
        </p:spPr>
        <p:txBody>
          <a:bodyPr>
            <a:normAutofit/>
          </a:bodyPr>
          <a:lstStyle/>
          <a:p>
            <a:pPr algn="ctr" fontAlgn="auto">
              <a:spcAft>
                <a:spcPts val="0"/>
              </a:spcAft>
              <a:defRPr/>
            </a:pPr>
            <a: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Embryonal Carcinoma </a:t>
            </a:r>
            <a:b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&amp; Teratoma of the Testis </a:t>
            </a:r>
            <a:endParaRPr lang="en-US" sz="4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043608" y="332656"/>
            <a:ext cx="698477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Embryonal Carcinoma &amp; Teratoma - Gross</a:t>
            </a:r>
            <a:endParaRPr lang="en-US" sz="2400" b="1" i="1" dirty="0"/>
          </a:p>
        </p:txBody>
      </p:sp>
      <p:sp>
        <p:nvSpPr>
          <p:cNvPr id="3" name="Rectangle 2"/>
          <p:cNvSpPr/>
          <p:nvPr/>
        </p:nvSpPr>
        <p:spPr>
          <a:xfrm>
            <a:off x="1475656" y="5301208"/>
            <a:ext cx="6336704" cy="1200329"/>
          </a:xfrm>
          <a:prstGeom prst="rect">
            <a:avLst/>
          </a:prstGeom>
        </p:spPr>
        <p:txBody>
          <a:bodyPr wrap="square">
            <a:spAutoFit/>
          </a:bodyPr>
          <a:lstStyle/>
          <a:p>
            <a:pPr algn="ctr"/>
            <a:r>
              <a:rPr lang="en-US" b="1" i="1" dirty="0" smtClean="0"/>
              <a:t>Here is an embryonal carcinoma mixed with teratoma in which islands of bluish white cartilage from the teratoma component are more prominent. A rim of normal brown testis appears at the left.</a:t>
            </a:r>
            <a:endParaRPr lang="en-US" b="1" i="1" dirty="0"/>
          </a:p>
        </p:txBody>
      </p:sp>
      <p:pic>
        <p:nvPicPr>
          <p:cNvPr id="150530" name="Picture 2" descr="http://library.med.utah.edu/WebPath/jpeg1/MALE090.jpg"/>
          <p:cNvPicPr>
            <a:picLocks noChangeAspect="1" noChangeArrowheads="1"/>
          </p:cNvPicPr>
          <p:nvPr/>
        </p:nvPicPr>
        <p:blipFill>
          <a:blip r:embed="rId2" cstate="print"/>
          <a:srcRect/>
          <a:stretch>
            <a:fillRect/>
          </a:stretch>
        </p:blipFill>
        <p:spPr bwMode="auto">
          <a:xfrm>
            <a:off x="1691680" y="1196752"/>
            <a:ext cx="5760640" cy="3888432"/>
          </a:xfrm>
          <a:prstGeom prst="rect">
            <a:avLst/>
          </a:prstGeom>
          <a:noFill/>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554" name="Picture 2" descr="http://library.med.utah.edu/WebPath/jpeg1/MALE095.jpg"/>
          <p:cNvPicPr>
            <a:picLocks noChangeAspect="1" noChangeArrowheads="1"/>
          </p:cNvPicPr>
          <p:nvPr/>
        </p:nvPicPr>
        <p:blipFill>
          <a:blip r:embed="rId2" cstate="print"/>
          <a:srcRect/>
          <a:stretch>
            <a:fillRect/>
          </a:stretch>
        </p:blipFill>
        <p:spPr bwMode="auto">
          <a:xfrm>
            <a:off x="1356223" y="1052736"/>
            <a:ext cx="6456137" cy="4145461"/>
          </a:xfrm>
          <a:prstGeom prst="rect">
            <a:avLst/>
          </a:prstGeom>
          <a:noFill/>
          <a:ln w="12700">
            <a:solidFill>
              <a:schemeClr val="tx1"/>
            </a:solidFill>
          </a:ln>
        </p:spPr>
      </p:pic>
      <p:sp>
        <p:nvSpPr>
          <p:cNvPr id="3" name="Rectangle 2"/>
          <p:cNvSpPr/>
          <p:nvPr/>
        </p:nvSpPr>
        <p:spPr>
          <a:xfrm>
            <a:off x="1331640" y="5301208"/>
            <a:ext cx="6480720" cy="1200329"/>
          </a:xfrm>
          <a:prstGeom prst="rect">
            <a:avLst/>
          </a:prstGeom>
        </p:spPr>
        <p:txBody>
          <a:bodyPr wrap="square">
            <a:spAutoFit/>
          </a:bodyPr>
          <a:lstStyle/>
          <a:p>
            <a:pPr algn="ctr"/>
            <a:r>
              <a:rPr lang="en-US" b="1" i="1" dirty="0" smtClean="0"/>
              <a:t>At the bottom is a focus of cartilage. Above this is a primitive mesenchymal stroma and to the left a focus of primitive cells most characteristic for embryonal carcinoma. This is embryonal carcinoma mixed with teratoma.</a:t>
            </a:r>
            <a:endParaRPr lang="en-US" b="1" i="1" dirty="0"/>
          </a:p>
        </p:txBody>
      </p:sp>
      <p:sp>
        <p:nvSpPr>
          <p:cNvPr id="4" name="Rounded Rectangle 3"/>
          <p:cNvSpPr/>
          <p:nvPr/>
        </p:nvSpPr>
        <p:spPr>
          <a:xfrm>
            <a:off x="1043608" y="332656"/>
            <a:ext cx="691276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Embryonal Carcinoma &amp; Teratoma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4608984"/>
            <a:ext cx="6707088" cy="953616"/>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5" name="Rounded Rectangle 4"/>
          <p:cNvSpPr/>
          <p:nvPr/>
        </p:nvSpPr>
        <p:spPr>
          <a:xfrm>
            <a:off x="3124200" y="2819400"/>
            <a:ext cx="3886200" cy="1088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TESTIS</a:t>
            </a:r>
            <a:endParaRPr lang="en-US" sz="5400" b="1"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i="1" dirty="0" smtClean="0"/>
              <a:t>Reproduction  block</a:t>
            </a:r>
            <a:endParaRPr lang="en-US" sz="1000"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i="1" dirty="0" smtClean="0"/>
              <a:t>Pathology </a:t>
            </a:r>
            <a:r>
              <a:rPr lang="en-US" sz="1000" i="1" dirty="0" err="1" smtClean="0"/>
              <a:t>Dept</a:t>
            </a:r>
            <a:r>
              <a:rPr lang="en-US" sz="1000" i="1" dirty="0" smtClean="0"/>
              <a:t>, KSU</a:t>
            </a:r>
            <a:endParaRPr lang="en-US" sz="10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195736" y="2996952"/>
            <a:ext cx="4680520" cy="10081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212976"/>
            <a:ext cx="6845784" cy="1130424"/>
          </a:xfrm>
        </p:spPr>
        <p:txBody>
          <a:bodyPr>
            <a:noAutofit/>
          </a:bodyPr>
          <a:lstStyle/>
          <a:p>
            <a:pPr algn="ctr" fontAlgn="auto">
              <a:spcAft>
                <a:spcPts val="0"/>
              </a:spcAft>
              <a:defRPr/>
            </a:pPr>
            <a:r>
              <a:rPr lang="en-US" sz="48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 Prostatic Hyperplasia </a:t>
            </a: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7" name="TextBox 6"/>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0" name="Picture 4" descr="BLAD062"/>
          <p:cNvPicPr>
            <a:picLocks noChangeAspect="1" noChangeArrowheads="1"/>
          </p:cNvPicPr>
          <p:nvPr/>
        </p:nvPicPr>
        <p:blipFill>
          <a:blip r:embed="rId3" cstate="print"/>
          <a:srcRect/>
          <a:stretch>
            <a:fillRect/>
          </a:stretch>
        </p:blipFill>
        <p:spPr bwMode="auto">
          <a:xfrm>
            <a:off x="2987824" y="836712"/>
            <a:ext cx="3384377" cy="4022938"/>
          </a:xfrm>
          <a:prstGeom prst="rect">
            <a:avLst/>
          </a:prstGeom>
          <a:noFill/>
        </p:spPr>
      </p:pic>
      <p:sp>
        <p:nvSpPr>
          <p:cNvPr id="4" name="Rounded Rectangle 3"/>
          <p:cNvSpPr/>
          <p:nvPr/>
        </p:nvSpPr>
        <p:spPr>
          <a:xfrm>
            <a:off x="1763688" y="188640"/>
            <a:ext cx="554461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Gross</a:t>
            </a:r>
            <a:endParaRPr lang="en-US" sz="2400" b="1" i="1" dirty="0"/>
          </a:p>
        </p:txBody>
      </p:sp>
      <p:sp>
        <p:nvSpPr>
          <p:cNvPr id="5" name="Rectangle 4"/>
          <p:cNvSpPr/>
          <p:nvPr/>
        </p:nvSpPr>
        <p:spPr>
          <a:xfrm>
            <a:off x="755576" y="4976008"/>
            <a:ext cx="7488832" cy="1200329"/>
          </a:xfrm>
          <a:prstGeom prst="rect">
            <a:avLst/>
          </a:prstGeom>
        </p:spPr>
        <p:txBody>
          <a:bodyPr wrap="square">
            <a:spAutoFit/>
          </a:bodyPr>
          <a:lstStyle/>
          <a:p>
            <a:pPr algn="ctr"/>
            <a:r>
              <a:rPr lang="en-US" b="1" i="1" dirty="0" smtClean="0"/>
              <a:t>Enlarged lateral lobes, and median lobe that obstructs the prostatic urethra that led to obstruction with bladder hypertrophy, as evidenced by the prominent trabeculation of the bladder mucosa. Obstruction with stasis also led to the formation of the yellow-brown calculus (stone).</a:t>
            </a:r>
            <a:endParaRPr lang="en-US"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4" name="Picture 4" descr="MALE041"/>
          <p:cNvPicPr>
            <a:picLocks noChangeAspect="1" noChangeArrowheads="1"/>
          </p:cNvPicPr>
          <p:nvPr/>
        </p:nvPicPr>
        <p:blipFill>
          <a:blip r:embed="rId3" cstate="print"/>
          <a:srcRect/>
          <a:stretch>
            <a:fillRect/>
          </a:stretch>
        </p:blipFill>
        <p:spPr bwMode="auto">
          <a:xfrm>
            <a:off x="533400" y="887057"/>
            <a:ext cx="5904656" cy="4176464"/>
          </a:xfrm>
          <a:prstGeom prst="rect">
            <a:avLst/>
          </a:prstGeom>
          <a:noFill/>
        </p:spPr>
      </p:pic>
      <p:sp>
        <p:nvSpPr>
          <p:cNvPr id="3" name="Rectangle 2"/>
          <p:cNvSpPr/>
          <p:nvPr/>
        </p:nvSpPr>
        <p:spPr>
          <a:xfrm>
            <a:off x="457200" y="5181600"/>
            <a:ext cx="8001000" cy="1754326"/>
          </a:xfrm>
          <a:prstGeom prst="rect">
            <a:avLst/>
          </a:prstGeom>
        </p:spPr>
        <p:txBody>
          <a:bodyPr wrap="square">
            <a:spAutoFit/>
          </a:bodyPr>
          <a:lstStyle/>
          <a:p>
            <a:r>
              <a:rPr lang="en-US" b="1" i="1" dirty="0">
                <a:solidFill>
                  <a:srgbClr val="FF0000"/>
                </a:solidFill>
              </a:rPr>
              <a:t>a- Nodules formation.</a:t>
            </a:r>
            <a:endParaRPr lang="en-US" dirty="0">
              <a:solidFill>
                <a:srgbClr val="FF0000"/>
              </a:solidFill>
            </a:endParaRPr>
          </a:p>
          <a:p>
            <a:r>
              <a:rPr lang="en-US" b="1" i="1" dirty="0">
                <a:solidFill>
                  <a:srgbClr val="FF0000"/>
                </a:solidFill>
              </a:rPr>
              <a:t>b- Narrowing of prostatic urethra.</a:t>
            </a:r>
            <a:endParaRPr lang="en-US" dirty="0">
              <a:solidFill>
                <a:srgbClr val="FF0000"/>
              </a:solidFill>
            </a:endParaRPr>
          </a:p>
          <a:p>
            <a:pPr algn="ctr"/>
            <a:r>
              <a:rPr lang="en-US" b="1" i="1" dirty="0" smtClean="0"/>
              <a:t>Such </a:t>
            </a:r>
            <a:r>
              <a:rPr lang="en-US" b="1" i="1" dirty="0" smtClean="0"/>
              <a:t>an enlarged prostate can obstruct urinary outflow from the bladder and lead to an obstructive </a:t>
            </a:r>
            <a:r>
              <a:rPr lang="en-US" b="1" i="1" dirty="0" err="1" smtClean="0"/>
              <a:t>uropathy</a:t>
            </a:r>
            <a:endParaRPr lang="en-US" b="1" i="1" dirty="0" smtClean="0"/>
          </a:p>
          <a:p>
            <a:pPr algn="ctr"/>
            <a:r>
              <a:rPr lang="en-US" b="1" i="1" dirty="0"/>
              <a:t> </a:t>
            </a:r>
            <a:r>
              <a:rPr lang="en-US" b="1" i="1" dirty="0" smtClean="0"/>
              <a:t>So the patient complains of </a:t>
            </a:r>
            <a:r>
              <a:rPr lang="en-US" b="1" i="1" dirty="0"/>
              <a:t>Frequency, difficulties of micturition, hesitancy, poor urinary stream and </a:t>
            </a:r>
            <a:r>
              <a:rPr lang="en-US" b="1" i="1" dirty="0" err="1"/>
              <a:t>nocturia</a:t>
            </a:r>
            <a:endParaRPr lang="en-US" b="1" i="1" dirty="0"/>
          </a:p>
        </p:txBody>
      </p:sp>
      <p:sp>
        <p:nvSpPr>
          <p:cNvPr id="4" name="Rounded Rectangle 3"/>
          <p:cNvSpPr/>
          <p:nvPr/>
        </p:nvSpPr>
        <p:spPr>
          <a:xfrm>
            <a:off x="1763688" y="260648"/>
            <a:ext cx="554461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Gross</a:t>
            </a:r>
            <a:endParaRPr lang="en-US" sz="2400" b="1" i="1" dirty="0"/>
          </a:p>
        </p:txBody>
      </p:sp>
      <p:sp>
        <p:nvSpPr>
          <p:cNvPr id="2" name="Rectangle 1"/>
          <p:cNvSpPr/>
          <p:nvPr/>
        </p:nvSpPr>
        <p:spPr>
          <a:xfrm>
            <a:off x="6858000" y="2270492"/>
            <a:ext cx="1904861" cy="954107"/>
          </a:xfrm>
          <a:prstGeom prst="rect">
            <a:avLst/>
          </a:prstGeom>
        </p:spPr>
        <p:txBody>
          <a:bodyPr wrap="square">
            <a:spAutoFit/>
          </a:bodyPr>
          <a:lstStyle/>
          <a:p>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Central part and lateral </a:t>
            </a:r>
            <a:r>
              <a:rPr lang="en-US" sz="1400" b="1" i="1" dirty="0" err="1">
                <a:solidFill>
                  <a:srgbClr val="FF0000"/>
                </a:solidFill>
                <a:latin typeface="Calibri" panose="020F0502020204030204" pitchFamily="34" charset="0"/>
                <a:ea typeface="Calibri" panose="020F0502020204030204" pitchFamily="34" charset="0"/>
                <a:cs typeface="Arial" panose="020B0604020202020204" pitchFamily="34" charset="0"/>
              </a:rPr>
              <a:t>peri</a:t>
            </a: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-urethral </a:t>
            </a: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lobes of prostate are commonly affected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library.med.utah.edu/WebPath/jpeg1/MALE072.jpg"/>
          <p:cNvPicPr>
            <a:picLocks noChangeAspect="1" noChangeArrowheads="1"/>
          </p:cNvPicPr>
          <p:nvPr/>
        </p:nvPicPr>
        <p:blipFill>
          <a:blip r:embed="rId2" cstate="print"/>
          <a:srcRect/>
          <a:stretch>
            <a:fillRect/>
          </a:stretch>
        </p:blipFill>
        <p:spPr bwMode="auto">
          <a:xfrm>
            <a:off x="1259632" y="980728"/>
            <a:ext cx="6480720" cy="4392488"/>
          </a:xfrm>
          <a:prstGeom prst="rect">
            <a:avLst/>
          </a:prstGeom>
          <a:noFill/>
          <a:ln w="12700">
            <a:solidFill>
              <a:schemeClr val="tx1"/>
            </a:solidFill>
          </a:ln>
        </p:spPr>
      </p:pic>
      <p:sp>
        <p:nvSpPr>
          <p:cNvPr id="3" name="Rectangle 2"/>
          <p:cNvSpPr/>
          <p:nvPr/>
        </p:nvSpPr>
        <p:spPr>
          <a:xfrm>
            <a:off x="1187624" y="5469031"/>
            <a:ext cx="6552728" cy="923330"/>
          </a:xfrm>
          <a:prstGeom prst="rect">
            <a:avLst/>
          </a:prstGeom>
        </p:spPr>
        <p:txBody>
          <a:bodyPr wrap="square">
            <a:spAutoFit/>
          </a:bodyPr>
          <a:lstStyle/>
          <a:p>
            <a:pPr algn="ctr"/>
            <a:r>
              <a:rPr lang="en-US" b="1" i="1" dirty="0" smtClean="0"/>
              <a:t>Microscopically, benign prostatic hyperplasia can involve both glands and stroma, though the former is usually more prominent. Here, a large hyperplastic nodule of glands is seen</a:t>
            </a:r>
            <a:endParaRPr lang="en-US" b="1" i="1" dirty="0"/>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LPF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9266" name="Picture 2" descr="http://library.med.utah.edu/WebPath/jpeg1/MALE073.jpg"/>
          <p:cNvPicPr>
            <a:picLocks noChangeAspect="1" noChangeArrowheads="1"/>
          </p:cNvPicPr>
          <p:nvPr/>
        </p:nvPicPr>
        <p:blipFill>
          <a:blip r:embed="rId2" cstate="print"/>
          <a:srcRect/>
          <a:stretch>
            <a:fillRect/>
          </a:stretch>
        </p:blipFill>
        <p:spPr bwMode="auto">
          <a:xfrm>
            <a:off x="1403648" y="908720"/>
            <a:ext cx="6039382" cy="4176464"/>
          </a:xfrm>
          <a:prstGeom prst="rect">
            <a:avLst/>
          </a:prstGeom>
          <a:noFill/>
          <a:ln w="12700">
            <a:solidFill>
              <a:schemeClr val="tx1"/>
            </a:solidFill>
          </a:ln>
        </p:spPr>
      </p:pic>
      <p:sp>
        <p:nvSpPr>
          <p:cNvPr id="3" name="Rectangle 2"/>
          <p:cNvSpPr/>
          <p:nvPr/>
        </p:nvSpPr>
        <p:spPr>
          <a:xfrm>
            <a:off x="971600" y="5229200"/>
            <a:ext cx="6984776" cy="1477328"/>
          </a:xfrm>
          <a:prstGeom prst="rect">
            <a:avLst/>
          </a:prstGeom>
        </p:spPr>
        <p:txBody>
          <a:bodyPr wrap="square">
            <a:spAutoFit/>
          </a:bodyPr>
          <a:lstStyle/>
          <a:p>
            <a:pPr lvl="0"/>
            <a:r>
              <a:rPr lang="en-US" b="1" i="1" dirty="0" smtClean="0"/>
              <a:t>The enlarged prostate </a:t>
            </a:r>
            <a:r>
              <a:rPr lang="en-US" b="1" i="1" dirty="0" smtClean="0"/>
              <a:t>  with:</a:t>
            </a:r>
          </a:p>
          <a:p>
            <a:pPr marL="285750" lvl="0" indent="-285750">
              <a:buFont typeface="Wingdings" panose="05000000000000000000" pitchFamily="2" charset="2"/>
              <a:buChar char="Ø"/>
            </a:pPr>
            <a:r>
              <a:rPr lang="en-US" b="1" i="1" dirty="0" smtClean="0"/>
              <a:t>Glandular </a:t>
            </a:r>
            <a:r>
              <a:rPr lang="en-US" b="1" i="1" dirty="0"/>
              <a:t>hyperplasia.</a:t>
            </a:r>
            <a:endParaRPr lang="en-US" dirty="0"/>
          </a:p>
          <a:p>
            <a:pPr marL="285750" lvl="0" indent="-285750">
              <a:buFont typeface="Wingdings" panose="05000000000000000000" pitchFamily="2" charset="2"/>
              <a:buChar char="Ø"/>
            </a:pPr>
            <a:r>
              <a:rPr lang="en-US" b="1" i="1" dirty="0"/>
              <a:t>Stromal or muscular intervening </a:t>
            </a:r>
            <a:r>
              <a:rPr lang="en-US" b="1" i="1" dirty="0" err="1"/>
              <a:t>stroma</a:t>
            </a:r>
            <a:r>
              <a:rPr lang="en-US" b="1" i="1" dirty="0"/>
              <a:t>.</a:t>
            </a:r>
            <a:endParaRPr lang="en-US" dirty="0"/>
          </a:p>
          <a:p>
            <a:pPr marL="285750" lvl="0" indent="-285750">
              <a:buFont typeface="Wingdings" panose="05000000000000000000" pitchFamily="2" charset="2"/>
              <a:buChar char="Ø"/>
            </a:pPr>
            <a:r>
              <a:rPr lang="en-US" b="1" i="1" dirty="0"/>
              <a:t>Corpora </a:t>
            </a:r>
            <a:r>
              <a:rPr lang="en-US" b="1" i="1" dirty="0" err="1"/>
              <a:t>amylacea</a:t>
            </a:r>
            <a:r>
              <a:rPr lang="en-US" b="1" i="1" dirty="0"/>
              <a:t>.</a:t>
            </a:r>
            <a:endParaRPr lang="en-US" dirty="0"/>
          </a:p>
          <a:p>
            <a:pPr algn="ctr"/>
            <a:endParaRPr lang="en-US" b="1" i="1" dirty="0"/>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3212976"/>
            <a:ext cx="7272808" cy="1584176"/>
          </a:xfrm>
        </p:spPr>
        <p:txBody>
          <a:bodyPr>
            <a:noAutofit/>
          </a:bodyPr>
          <a:lstStyle/>
          <a:p>
            <a:pPr algn="ctr" fontAlgn="auto">
              <a:spcAft>
                <a:spcPts val="0"/>
              </a:spcAft>
              <a:defRPr/>
            </a:pPr>
            <a:r>
              <a:rPr lang="en-US" sz="4800" b="1" i="1" dirty="0" smtClean="0">
                <a:solidFill>
                  <a:schemeClr val="accent5">
                    <a:lumMod val="50000"/>
                  </a:schemeClr>
                </a:solidFill>
                <a:effectLst>
                  <a:outerShdw blurRad="38100" dist="38100" dir="2700000" algn="tl">
                    <a:srgbClr val="000000">
                      <a:alpha val="43137"/>
                    </a:srgbClr>
                  </a:outerShdw>
                </a:effectLst>
              </a:rPr>
              <a:t> </a:t>
            </a:r>
            <a:r>
              <a:rPr lang="en-US" sz="48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Adenocarcinoma of Prostate</a:t>
            </a:r>
            <a:endParaRPr lang="en-US" sz="4800" b="1" i="1" dirty="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71600" y="5445224"/>
            <a:ext cx="6840760" cy="1200329"/>
          </a:xfrm>
          <a:prstGeom prst="rect">
            <a:avLst/>
          </a:prstGeom>
        </p:spPr>
        <p:txBody>
          <a:bodyPr wrap="square">
            <a:spAutoFit/>
          </a:bodyPr>
          <a:lstStyle/>
          <a:p>
            <a:pPr algn="ctr"/>
            <a:r>
              <a:rPr lang="en-US" b="1" i="1" dirty="0" smtClean="0"/>
              <a:t>These sections through a prostate removed via radical prostatectomy reveal irregular yellowish nodules, mostly in the posterior portion (seen here superiorly). This proved to be prostatic adenocarcinoma</a:t>
            </a:r>
            <a:endParaRPr lang="en-US" b="1" i="1" dirty="0"/>
          </a:p>
        </p:txBody>
      </p:sp>
      <p:pic>
        <p:nvPicPr>
          <p:cNvPr id="141314" name="Picture 2" descr="http://library.med.utah.edu/WebPath/jpeg1/MALE074.jpg"/>
          <p:cNvPicPr>
            <a:picLocks noChangeAspect="1" noChangeArrowheads="1"/>
          </p:cNvPicPr>
          <p:nvPr/>
        </p:nvPicPr>
        <p:blipFill>
          <a:blip r:embed="rId2" cstate="print"/>
          <a:srcRect/>
          <a:stretch>
            <a:fillRect/>
          </a:stretch>
        </p:blipFill>
        <p:spPr bwMode="auto">
          <a:xfrm>
            <a:off x="2555777" y="998190"/>
            <a:ext cx="3600400" cy="4303018"/>
          </a:xfrm>
          <a:prstGeom prst="rect">
            <a:avLst/>
          </a:prstGeom>
          <a:noFill/>
        </p:spPr>
      </p:pic>
      <p:sp>
        <p:nvSpPr>
          <p:cNvPr id="4" name="Rounded Rectangle 3"/>
          <p:cNvSpPr/>
          <p:nvPr/>
        </p:nvSpPr>
        <p:spPr>
          <a:xfrm>
            <a:off x="1115616" y="188640"/>
            <a:ext cx="669674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Gross</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MPF</a:t>
            </a:r>
            <a:endParaRPr lang="en-US" sz="2400" b="1" i="1" dirty="0">
              <a:effectLst>
                <a:outerShdw blurRad="38100" dist="38100" dir="2700000" algn="tl">
                  <a:srgbClr val="000000">
                    <a:alpha val="43137"/>
                  </a:srgbClr>
                </a:outerShdw>
              </a:effectLst>
            </a:endParaRPr>
          </a:p>
        </p:txBody>
      </p:sp>
      <p:pic>
        <p:nvPicPr>
          <p:cNvPr id="139266" name="Picture 2" descr="http://library.med.utah.edu/WebPath/jpeg1/MALE076.jpg"/>
          <p:cNvPicPr>
            <a:picLocks noChangeAspect="1" noChangeArrowheads="1"/>
          </p:cNvPicPr>
          <p:nvPr/>
        </p:nvPicPr>
        <p:blipFill>
          <a:blip r:embed="rId2" cstate="print"/>
          <a:srcRect/>
          <a:stretch>
            <a:fillRect/>
          </a:stretch>
        </p:blipFill>
        <p:spPr bwMode="auto">
          <a:xfrm>
            <a:off x="1331640" y="1124744"/>
            <a:ext cx="6336704" cy="4104456"/>
          </a:xfrm>
          <a:prstGeom prst="rect">
            <a:avLst/>
          </a:prstGeom>
          <a:noFill/>
          <a:ln w="12700">
            <a:solidFill>
              <a:schemeClr val="tx1"/>
            </a:solidFill>
          </a:ln>
        </p:spPr>
      </p:pic>
      <p:sp>
        <p:nvSpPr>
          <p:cNvPr id="4" name="Rectangle 3"/>
          <p:cNvSpPr/>
          <p:nvPr/>
        </p:nvSpPr>
        <p:spPr>
          <a:xfrm>
            <a:off x="1403648" y="5380672"/>
            <a:ext cx="6192688" cy="923330"/>
          </a:xfrm>
          <a:prstGeom prst="rect">
            <a:avLst/>
          </a:prstGeom>
        </p:spPr>
        <p:txBody>
          <a:bodyPr wrap="square">
            <a:spAutoFit/>
          </a:bodyPr>
          <a:lstStyle/>
          <a:p>
            <a:pPr algn="ctr"/>
            <a:r>
              <a:rPr lang="en-US" b="1" i="1" dirty="0" smtClean="0"/>
              <a:t>At high magnification, the neoplastic glands of prostatic adenocarcinoma are still recognizable as glands, but there is no intervening stroma and the nuclei are hyperchromatic.</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HPF</a:t>
            </a:r>
            <a:endParaRPr lang="en-US" sz="2400" b="1" i="1" dirty="0">
              <a:effectLst>
                <a:outerShdw blurRad="38100" dist="38100" dir="2700000" algn="tl">
                  <a:srgbClr val="000000">
                    <a:alpha val="43137"/>
                  </a:srgbClr>
                </a:outerShdw>
              </a:effectLst>
            </a:endParaRPr>
          </a:p>
        </p:txBody>
      </p:sp>
      <p:pic>
        <p:nvPicPr>
          <p:cNvPr id="146434" name="Picture 2" descr="http://library.med.utah.edu/WebPath/jpeg1/MALE077.jpg"/>
          <p:cNvPicPr>
            <a:picLocks noChangeAspect="1" noChangeArrowheads="1"/>
          </p:cNvPicPr>
          <p:nvPr/>
        </p:nvPicPr>
        <p:blipFill>
          <a:blip r:embed="rId2" cstate="print"/>
          <a:srcRect/>
          <a:stretch>
            <a:fillRect/>
          </a:stretch>
        </p:blipFill>
        <p:spPr bwMode="auto">
          <a:xfrm>
            <a:off x="1403648" y="1196752"/>
            <a:ext cx="6264696" cy="4248472"/>
          </a:xfrm>
          <a:prstGeom prst="rect">
            <a:avLst/>
          </a:prstGeom>
          <a:noFill/>
          <a:ln w="12700">
            <a:solidFill>
              <a:schemeClr val="tx1"/>
            </a:solidFill>
          </a:ln>
        </p:spPr>
      </p:pic>
      <p:sp>
        <p:nvSpPr>
          <p:cNvPr id="4" name="Rectangle 3"/>
          <p:cNvSpPr/>
          <p:nvPr/>
        </p:nvSpPr>
        <p:spPr>
          <a:xfrm>
            <a:off x="1066800" y="5602014"/>
            <a:ext cx="6934200" cy="646331"/>
          </a:xfrm>
          <a:prstGeom prst="rect">
            <a:avLst/>
          </a:prstGeom>
        </p:spPr>
        <p:txBody>
          <a:bodyPr wrap="square">
            <a:spAutoFit/>
          </a:bodyPr>
          <a:lstStyle/>
          <a:p>
            <a:pPr algn="ctr"/>
            <a:r>
              <a:rPr lang="en-US" b="1" i="1" dirty="0" smtClean="0"/>
              <a:t>At high magnification, this poorly differentiated prostatic adenocarcinoma demonstrates cells with nucleoli and mitotic figures.</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195736" y="404664"/>
            <a:ext cx="48245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Normal Testis</a:t>
            </a:r>
            <a:endParaRPr lang="en-US" sz="2400" b="1" i="1" dirty="0"/>
          </a:p>
        </p:txBody>
      </p:sp>
      <p:pic>
        <p:nvPicPr>
          <p:cNvPr id="64515" name="Picture 3" descr="http://www.aafp.org/afp/1999/0215/afp19990215p817-f2.jpg">
            <a:hlinkClick r:id="rId2"/>
          </p:cNvPr>
          <p:cNvPicPr>
            <a:picLocks noChangeAspect="1" noChangeArrowheads="1"/>
          </p:cNvPicPr>
          <p:nvPr/>
        </p:nvPicPr>
        <p:blipFill>
          <a:blip r:embed="rId3" cstate="print"/>
          <a:srcRect/>
          <a:stretch>
            <a:fillRect/>
          </a:stretch>
        </p:blipFill>
        <p:spPr bwMode="auto">
          <a:xfrm>
            <a:off x="1981200" y="1124744"/>
            <a:ext cx="5112567" cy="5400600"/>
          </a:xfrm>
          <a:prstGeom prst="rect">
            <a:avLst/>
          </a:prstGeom>
          <a:noFill/>
        </p:spPr>
      </p:pic>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5410" name="Picture 2" descr="http://library.med.utah.edu/WebPath/jpeg1/MALE078.jpg"/>
          <p:cNvPicPr>
            <a:picLocks noChangeAspect="1" noChangeArrowheads="1"/>
          </p:cNvPicPr>
          <p:nvPr/>
        </p:nvPicPr>
        <p:blipFill>
          <a:blip r:embed="rId2" cstate="print"/>
          <a:srcRect/>
          <a:stretch>
            <a:fillRect/>
          </a:stretch>
        </p:blipFill>
        <p:spPr bwMode="auto">
          <a:xfrm>
            <a:off x="1403648" y="1196752"/>
            <a:ext cx="6192688" cy="4248472"/>
          </a:xfrm>
          <a:prstGeom prst="rect">
            <a:avLst/>
          </a:prstGeom>
          <a:noFill/>
          <a:ln w="12700">
            <a:solidFill>
              <a:schemeClr val="tx1"/>
            </a:solidFill>
          </a:ln>
        </p:spPr>
      </p:pic>
      <p:sp>
        <p:nvSpPr>
          <p:cNvPr id="3" name="Rectangle 2"/>
          <p:cNvSpPr/>
          <p:nvPr/>
        </p:nvSpPr>
        <p:spPr>
          <a:xfrm>
            <a:off x="1066800" y="5589240"/>
            <a:ext cx="6813376" cy="646331"/>
          </a:xfrm>
          <a:prstGeom prst="rect">
            <a:avLst/>
          </a:prstGeom>
        </p:spPr>
        <p:txBody>
          <a:bodyPr wrap="square">
            <a:spAutoFit/>
          </a:bodyPr>
          <a:lstStyle/>
          <a:p>
            <a:pPr algn="ctr"/>
            <a:r>
              <a:rPr lang="en-US" b="1" i="1" dirty="0" smtClean="0"/>
              <a:t>This adenocarcinoma of prostate is so poorly differentiated that no glandular structure is recognizable, only cells infiltrating in rows.</a:t>
            </a:r>
            <a:endParaRPr lang="en-US" b="1" i="1" dirty="0"/>
          </a:p>
        </p:txBody>
      </p:sp>
      <p:sp>
        <p:nvSpPr>
          <p:cNvPr id="4" name="Rounded Rectangle 3"/>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HPF</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33600" y="2514600"/>
            <a:ext cx="5225752" cy="17784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FEMALE  </a:t>
            </a:r>
          </a:p>
          <a:p>
            <a:pPr algn="ctr"/>
            <a:r>
              <a:rPr lang="en-US" sz="4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chemeClr val="bg1"/>
              </a:solidFill>
              <a:latin typeface="Aharoni" pitchFamily="2" charset="-79"/>
              <a:cs typeface="Aharoni" pitchFamily="2" charset="-79"/>
            </a:endParaRPr>
          </a:p>
        </p:txBody>
      </p:sp>
      <p:sp>
        <p:nvSpPr>
          <p:cNvPr id="6" name="Title 1"/>
          <p:cNvSpPr>
            <a:spLocks noGrp="1"/>
          </p:cNvSpPr>
          <p:nvPr>
            <p:ph type="ctrTitle"/>
          </p:nvPr>
        </p:nvSpPr>
        <p:spPr>
          <a:xfrm>
            <a:off x="1331640" y="980728"/>
            <a:ext cx="6984776" cy="864096"/>
          </a:xfrm>
        </p:spPr>
        <p:txBody>
          <a:bodyPr>
            <a:noAutofit/>
          </a:bodyPr>
          <a:lstStyle/>
          <a:p>
            <a:pPr algn="ct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
            </a:r>
            <a:br>
              <a:rPr lang="en-US" sz="4400" b="1" i="1" dirty="0" smtClean="0">
                <a:effectLst>
                  <a:outerShdw blurRad="38100" dist="38100" dir="2700000" algn="tl">
                    <a:srgbClr val="000000">
                      <a:alpha val="43137"/>
                    </a:srgbClr>
                  </a:outerShdw>
                </a:effectLst>
              </a:rPr>
            </a:br>
            <a:r>
              <a:rPr lang="en-US" sz="4400" b="1" i="1" dirty="0" smtClean="0">
                <a:effectLst>
                  <a:outerShdw blurRad="38100" dist="38100" dir="2700000" algn="tl">
                    <a:srgbClr val="000000">
                      <a:alpha val="43137"/>
                    </a:srgbClr>
                  </a:outerShdw>
                </a:effectLst>
              </a:rPr>
              <a:t>2</a:t>
            </a:r>
            <a:r>
              <a:rPr lang="en-US" sz="4400" b="1" i="1" baseline="30000" dirty="0" smtClean="0">
                <a:effectLst>
                  <a:outerShdw blurRad="38100" dist="38100" dir="2700000" algn="tl">
                    <a:srgbClr val="000000">
                      <a:alpha val="43137"/>
                    </a:srgbClr>
                  </a:outerShdw>
                </a:effectLst>
              </a:rPr>
              <a:t>nd</a:t>
            </a:r>
            <a:r>
              <a:rPr lang="en-US" sz="4400" b="1" i="1" dirty="0" smtClean="0">
                <a:effectLst>
                  <a:outerShdw blurRad="38100" dist="38100" dir="2700000" algn="tl">
                    <a:srgbClr val="000000">
                      <a:alpha val="43137"/>
                    </a:srgbClr>
                  </a:outerShdw>
                </a:effectLst>
              </a:rPr>
              <a:t>  Practical Session</a:t>
            </a:r>
            <a:endParaRPr lang="en-US" sz="4400" b="1" i="1" dirty="0">
              <a:effectLst>
                <a:outerShdw blurRad="38100" dist="38100" dir="2700000" algn="tl">
                  <a:srgbClr val="000000">
                    <a:alpha val="43137"/>
                  </a:srgbClr>
                </a:outerShdw>
              </a:effectLst>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4953000"/>
            <a:ext cx="4800600" cy="1600200"/>
          </a:xfrm>
        </p:spPr>
        <p:txBody>
          <a:bodyPr>
            <a:noAutofit/>
          </a:bodyPr>
          <a:lstStyle/>
          <a:p>
            <a:pPr algn="l"/>
            <a:r>
              <a:rPr lang="en-US" sz="4000" b="1" i="1" dirty="0" smtClean="0">
                <a:solidFill>
                  <a:srgbClr val="993366"/>
                </a:solidFill>
                <a:effectLst>
                  <a:outerShdw blurRad="38100" dist="38100" dir="2700000" algn="tl">
                    <a:srgbClr val="000000">
                      <a:alpha val="43137"/>
                    </a:srgbClr>
                  </a:outerShdw>
                </a:effectLst>
              </a:rPr>
              <a:t>Normal Anatomy </a:t>
            </a:r>
          </a:p>
          <a:p>
            <a:pPr algn="l"/>
            <a:r>
              <a:rPr lang="en-US" sz="4000" b="1" i="1" dirty="0" smtClean="0">
                <a:solidFill>
                  <a:srgbClr val="993366"/>
                </a:solidFill>
                <a:effectLst>
                  <a:outerShdw blurRad="38100" dist="38100" dir="2700000" algn="tl">
                    <a:srgbClr val="000000">
                      <a:alpha val="43137"/>
                    </a:srgbClr>
                  </a:outerShdw>
                </a:effectLst>
              </a:rPr>
              <a:t>and Histology </a:t>
            </a:r>
          </a:p>
          <a:p>
            <a:pPr algn="l"/>
            <a:r>
              <a:rPr lang="en-US" sz="4000" b="1" i="1" dirty="0" smtClean="0">
                <a:solidFill>
                  <a:srgbClr val="993366"/>
                </a:solidFill>
                <a:effectLst>
                  <a:outerShdw blurRad="38100" dist="38100" dir="2700000" algn="tl">
                    <a:srgbClr val="000000">
                      <a:alpha val="43137"/>
                    </a:srgbClr>
                  </a:outerShdw>
                </a:effectLst>
              </a:rPr>
              <a:t> </a:t>
            </a:r>
          </a:p>
          <a:p>
            <a:pPr algn="l"/>
            <a:endParaRPr lang="en-US" sz="4000" b="1" i="1" dirty="0" smtClean="0">
              <a:solidFill>
                <a:srgbClr val="993366"/>
              </a:solidFill>
              <a:effectLst>
                <a:outerShdw blurRad="38100" dist="38100" dir="2700000" algn="tl">
                  <a:srgbClr val="000000">
                    <a:alpha val="43137"/>
                  </a:srgbClr>
                </a:outerShdw>
              </a:effectLst>
            </a:endParaRPr>
          </a:p>
          <a:p>
            <a:pPr algn="l"/>
            <a:r>
              <a:rPr lang="en-US" sz="4000" b="1" i="1" dirty="0" smtClean="0">
                <a:solidFill>
                  <a:srgbClr val="993366"/>
                </a:solidFill>
                <a:effectLst>
                  <a:outerShdw blurRad="38100" dist="38100" dir="2700000" algn="tl">
                    <a:srgbClr val="000000">
                      <a:alpha val="43137"/>
                    </a:srgbClr>
                  </a:outerShdw>
                </a:effectLst>
              </a:rPr>
              <a:t> </a:t>
            </a:r>
          </a:p>
        </p:txBody>
      </p:sp>
      <p:sp>
        <p:nvSpPr>
          <p:cNvPr id="6" name="TextBox 5"/>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7" name="TextBox 6"/>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7572" name="Picture 4" descr="C:\WINDOWS\Desktop\Untitled-3.jpg"/>
          <p:cNvPicPr>
            <a:picLocks noChangeAspect="1" noChangeArrowheads="1"/>
          </p:cNvPicPr>
          <p:nvPr/>
        </p:nvPicPr>
        <p:blipFill>
          <a:blip r:embed="rId3" cstate="print"/>
          <a:srcRect r="5051"/>
          <a:stretch>
            <a:fillRect/>
          </a:stretch>
        </p:blipFill>
        <p:spPr bwMode="auto">
          <a:xfrm>
            <a:off x="937592" y="1268760"/>
            <a:ext cx="7162800" cy="5112568"/>
          </a:xfrm>
          <a:prstGeom prst="rect">
            <a:avLst/>
          </a:prstGeom>
          <a:noFill/>
        </p:spPr>
      </p:pic>
      <p:sp>
        <p:nvSpPr>
          <p:cNvPr id="9" name="Rounded Rectangle 8"/>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Female Reproductive System - Diagram</a:t>
            </a:r>
            <a:endParaRPr lang="en-US" sz="2400" b="1" i="1" dirty="0">
              <a:effectLst>
                <a:outerShdw blurRad="38100" dist="38100" dir="2700000" algn="tl">
                  <a:srgbClr val="000000">
                    <a:alpha val="43137"/>
                  </a:srgbClr>
                </a:outerShdw>
              </a:effectLst>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73049" y="1268760"/>
            <a:ext cx="6578615" cy="4608512"/>
          </a:xfrm>
          <a:prstGeom prst="rect">
            <a:avLst/>
          </a:prstGeom>
          <a:noFill/>
          <a:ln w="9525">
            <a:noFill/>
            <a:miter lim="800000"/>
            <a:headEnd/>
            <a:tailEnd/>
          </a:ln>
          <a:effectLst/>
        </p:spPr>
      </p:pic>
      <p:sp>
        <p:nvSpPr>
          <p:cNvPr id="3" name="Rounded Rectangle 2"/>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Female Reproductive System - Gross</a:t>
            </a:r>
            <a:endParaRPr lang="en-US" sz="2400" b="1" i="1" dirty="0">
              <a:effectLst>
                <a:outerShdw blurRad="38100" dist="38100" dir="2700000" algn="tl">
                  <a:srgbClr val="000000">
                    <a:alpha val="43137"/>
                  </a:srgbClr>
                </a:outerShdw>
              </a:effectLst>
            </a:endParaRPr>
          </a:p>
        </p:txBody>
      </p:sp>
      <p:sp>
        <p:nvSpPr>
          <p:cNvPr id="4" name="TextBox 3"/>
          <p:cNvSpPr txBox="1"/>
          <p:nvPr/>
        </p:nvSpPr>
        <p:spPr>
          <a:xfrm>
            <a:off x="1331640" y="6093296"/>
            <a:ext cx="6264696" cy="369332"/>
          </a:xfrm>
          <a:prstGeom prst="rect">
            <a:avLst/>
          </a:prstGeom>
          <a:noFill/>
        </p:spPr>
        <p:txBody>
          <a:bodyPr wrap="square" rtlCol="0">
            <a:spAutoFit/>
          </a:bodyPr>
          <a:lstStyle/>
          <a:p>
            <a:pPr algn="ctr"/>
            <a:r>
              <a:rPr lang="en-US" b="1" i="1" dirty="0" smtClean="0"/>
              <a:t>Uterus with Cervix, Ovaries and Fallopian Tubes</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1298" name="Picture 2" descr="http://library.med.utah.edu/WebPath/jpeg4/FEM002.jpg"/>
          <p:cNvPicPr>
            <a:picLocks noChangeAspect="1" noChangeArrowheads="1"/>
          </p:cNvPicPr>
          <p:nvPr/>
        </p:nvPicPr>
        <p:blipFill>
          <a:blip r:embed="rId2" cstate="print"/>
          <a:srcRect/>
          <a:stretch>
            <a:fillRect/>
          </a:stretch>
        </p:blipFill>
        <p:spPr bwMode="auto">
          <a:xfrm>
            <a:off x="1331640" y="1117794"/>
            <a:ext cx="6336704" cy="3944040"/>
          </a:xfrm>
          <a:prstGeom prst="rect">
            <a:avLst/>
          </a:prstGeom>
          <a:noFill/>
        </p:spPr>
      </p:pic>
      <p:sp>
        <p:nvSpPr>
          <p:cNvPr id="3" name="Rectangle 2"/>
          <p:cNvSpPr/>
          <p:nvPr/>
        </p:nvSpPr>
        <p:spPr>
          <a:xfrm>
            <a:off x="642910" y="5229200"/>
            <a:ext cx="7643866" cy="1200329"/>
          </a:xfrm>
          <a:prstGeom prst="rect">
            <a:avLst/>
          </a:prstGeom>
        </p:spPr>
        <p:txBody>
          <a:bodyPr wrap="square">
            <a:spAutoFit/>
          </a:bodyPr>
          <a:lstStyle/>
          <a:p>
            <a:pPr algn="ctr"/>
            <a:r>
              <a:rPr lang="en-US" b="1" i="1" dirty="0" smtClean="0"/>
              <a:t>Normal cervix with a smooth, glistening mucosal surface. There is a small rim of vaginal cuff from this hysterectomy specimen. The cervical </a:t>
            </a:r>
            <a:r>
              <a:rPr lang="en-US" b="1" i="1" dirty="0" err="1" smtClean="0"/>
              <a:t>os</a:t>
            </a:r>
            <a:r>
              <a:rPr lang="en-US" b="1" i="1" dirty="0" smtClean="0"/>
              <a:t> is small and round, typical for a nulliparous woman. The </a:t>
            </a:r>
            <a:r>
              <a:rPr lang="en-US" b="1" i="1" dirty="0" err="1" smtClean="0"/>
              <a:t>os</a:t>
            </a:r>
            <a:r>
              <a:rPr lang="en-US" b="1" i="1" dirty="0" smtClean="0"/>
              <a:t> will have a fish-mouth shape after one or more pregnancies</a:t>
            </a:r>
            <a:endParaRPr lang="en-US" b="1" i="1" dirty="0"/>
          </a:p>
        </p:txBody>
      </p:sp>
      <p:sp>
        <p:nvSpPr>
          <p:cNvPr id="4" name="Rounded Rectangle 3"/>
          <p:cNvSpPr/>
          <p:nvPr/>
        </p:nvSpPr>
        <p:spPr>
          <a:xfrm>
            <a:off x="1835696" y="336646"/>
            <a:ext cx="532859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Normal Uterine Cervix - Gross</a:t>
            </a:r>
            <a:endParaRPr lang="en-US" sz="2400" b="1" i="1" dirty="0">
              <a:effectLst>
                <a:outerShdw blurRad="38100" dist="38100" dir="2700000" algn="tl">
                  <a:srgbClr val="000000">
                    <a:alpha val="43137"/>
                  </a:srgbClr>
                </a:outerShdw>
              </a:effectLst>
            </a:endParaRP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library.med.utah.edu/WebPath/jpeg4/FEM084.jpg"/>
          <p:cNvPicPr>
            <a:picLocks noChangeAspect="1" noChangeArrowheads="1"/>
          </p:cNvPicPr>
          <p:nvPr/>
        </p:nvPicPr>
        <p:blipFill>
          <a:blip r:embed="rId2" cstate="print"/>
          <a:srcRect/>
          <a:stretch>
            <a:fillRect/>
          </a:stretch>
        </p:blipFill>
        <p:spPr bwMode="auto">
          <a:xfrm>
            <a:off x="1475656" y="1124744"/>
            <a:ext cx="5976664" cy="3584823"/>
          </a:xfrm>
          <a:prstGeom prst="rect">
            <a:avLst/>
          </a:prstGeom>
          <a:noFill/>
          <a:ln w="12700">
            <a:solidFill>
              <a:schemeClr val="tx1"/>
            </a:solidFill>
          </a:ln>
        </p:spPr>
      </p:pic>
      <p:sp>
        <p:nvSpPr>
          <p:cNvPr id="3" name="Rectangle 2"/>
          <p:cNvSpPr/>
          <p:nvPr/>
        </p:nvSpPr>
        <p:spPr>
          <a:xfrm>
            <a:off x="611560" y="4869160"/>
            <a:ext cx="7488832" cy="1477328"/>
          </a:xfrm>
          <a:prstGeom prst="rect">
            <a:avLst/>
          </a:prstGeom>
        </p:spPr>
        <p:txBody>
          <a:bodyPr wrap="square">
            <a:spAutoFit/>
          </a:bodyPr>
          <a:lstStyle/>
          <a:p>
            <a:pPr algn="ctr"/>
            <a:r>
              <a:rPr lang="en-US" b="1" i="1" dirty="0" smtClean="0"/>
              <a:t>The normal adult vaginal mucosa with a wrinkled appearance that is seen in women of reproductive years appears at the left. The cervix has been opened to reveal an endocervical canal leading to the lower uterine segment at the right that has an erythematous appearance extending to the cervical </a:t>
            </a:r>
            <a:r>
              <a:rPr lang="en-US" b="1" i="1" dirty="0" err="1" smtClean="0"/>
              <a:t>os</a:t>
            </a:r>
            <a:r>
              <a:rPr lang="en-US" b="1" i="1" dirty="0" smtClean="0"/>
              <a:t> consistent with chronic inflammation.</a:t>
            </a:r>
            <a:endParaRPr lang="en-US" b="1" i="1" dirty="0"/>
          </a:p>
        </p:txBody>
      </p:sp>
      <p:sp>
        <p:nvSpPr>
          <p:cNvPr id="4" name="Rounded Rectangle 3"/>
          <p:cNvSpPr/>
          <p:nvPr/>
        </p:nvSpPr>
        <p:spPr>
          <a:xfrm>
            <a:off x="1371600" y="336646"/>
            <a:ext cx="621524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Normal Vagina &amp; Cervix  - Gross Cut section</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library.med.utah.edu/WebPath/jpeg4/FEM003.jpg"/>
          <p:cNvPicPr>
            <a:picLocks noChangeAspect="1" noChangeArrowheads="1"/>
          </p:cNvPicPr>
          <p:nvPr/>
        </p:nvPicPr>
        <p:blipFill>
          <a:blip r:embed="rId2" cstate="print"/>
          <a:srcRect/>
          <a:stretch>
            <a:fillRect/>
          </a:stretch>
        </p:blipFill>
        <p:spPr bwMode="auto">
          <a:xfrm>
            <a:off x="1331640" y="1196752"/>
            <a:ext cx="6384776" cy="4223370"/>
          </a:xfrm>
          <a:prstGeom prst="rect">
            <a:avLst/>
          </a:prstGeom>
          <a:noFill/>
          <a:ln w="12700">
            <a:solidFill>
              <a:schemeClr val="tx1"/>
            </a:solidFill>
          </a:ln>
        </p:spPr>
      </p:pic>
      <p:sp>
        <p:nvSpPr>
          <p:cNvPr id="3" name="Rectangle 2"/>
          <p:cNvSpPr/>
          <p:nvPr/>
        </p:nvSpPr>
        <p:spPr>
          <a:xfrm>
            <a:off x="1403648" y="5602014"/>
            <a:ext cx="6336704" cy="923330"/>
          </a:xfrm>
          <a:prstGeom prst="rect">
            <a:avLst/>
          </a:prstGeom>
        </p:spPr>
        <p:txBody>
          <a:bodyPr wrap="square">
            <a:spAutoFit/>
          </a:bodyPr>
          <a:lstStyle/>
          <a:p>
            <a:pPr algn="ctr"/>
            <a:r>
              <a:rPr lang="en-US" b="1" i="1" dirty="0" smtClean="0"/>
              <a:t>This is normal cervical non-keratinizing squamous epithelium. The squamous cells show maturation from the basal layer to  the surface</a:t>
            </a:r>
            <a:endParaRPr lang="en-US" b="1" i="1" dirty="0"/>
          </a:p>
        </p:txBody>
      </p:sp>
      <p:sp>
        <p:nvSpPr>
          <p:cNvPr id="4" name="Rounded Rectangle 3"/>
          <p:cNvSpPr/>
          <p:nvPr/>
        </p:nvSpPr>
        <p:spPr>
          <a:xfrm>
            <a:off x="1259632" y="336646"/>
            <a:ext cx="6480720"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Normal Cervical Mucosa - HPF</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38400" y="2971800"/>
            <a:ext cx="5486400" cy="1224136"/>
          </a:xfrm>
        </p:spPr>
        <p:txBody>
          <a:bodyPr>
            <a:noAutofit/>
          </a:bodyPr>
          <a:lstStyle/>
          <a:p>
            <a:pPr algn="ctr"/>
            <a:r>
              <a:rPr lang="en-US" sz="60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UTERUS</a:t>
            </a:r>
            <a:endParaRPr lang="en-US" sz="60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extBox 3"/>
          <p:cNvSpPr txBox="1"/>
          <p:nvPr/>
        </p:nvSpPr>
        <p:spPr>
          <a:xfrm>
            <a:off x="4267200" y="5257800"/>
            <a:ext cx="4235152" cy="1200329"/>
          </a:xfrm>
          <a:prstGeom prst="rect">
            <a:avLst/>
          </a:prstGeom>
          <a:noFill/>
        </p:spPr>
        <p:txBody>
          <a:bodyPr wrap="square" rtlCol="0">
            <a:spAutoFit/>
          </a:bodyPr>
          <a:lstStyle/>
          <a:p>
            <a:r>
              <a:rPr lang="en-US" sz="3600" b="1" i="1" dirty="0" smtClean="0">
                <a:effectLst>
                  <a:outerShdw blurRad="38100" dist="38100" dir="2700000" algn="tl">
                    <a:srgbClr val="000000">
                      <a:alpha val="43137"/>
                    </a:srgbClr>
                  </a:outerShdw>
                </a:effectLst>
              </a:rPr>
              <a:t>GROSS and  HISTOPATHOLOGY</a:t>
            </a:r>
            <a:endParaRPr lang="en-US" sz="3600" b="1" i="1" dirty="0">
              <a:effectLst>
                <a:outerShdw blurRad="38100" dist="38100" dir="2700000" algn="tl">
                  <a:srgbClr val="000000">
                    <a:alpha val="43137"/>
                  </a:srgbClr>
                </a:outerShdw>
              </a:effectLst>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195736" y="2924944"/>
            <a:ext cx="6624736" cy="1512168"/>
          </a:xfrm>
          <a:prstGeom prst="ellipse">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rPr>
              <a:t>ENDOMETRIUM</a:t>
            </a:r>
            <a:endParaRPr lang="en-US" sz="4000" b="1" i="1" dirty="0">
              <a:effectLst>
                <a:outerShdw blurRad="38100" dist="38100" dir="2700000" algn="tl">
                  <a:srgbClr val="000000">
                    <a:alpha val="43137"/>
                  </a:srgbClr>
                </a:outerShdw>
              </a:effectLst>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6018" name="Picture 2" descr="http://library.med.utah.edu/WebPath/jpeg1/MALE130.jpg"/>
          <p:cNvPicPr>
            <a:picLocks noChangeAspect="1" noChangeArrowheads="1"/>
          </p:cNvPicPr>
          <p:nvPr/>
        </p:nvPicPr>
        <p:blipFill>
          <a:blip r:embed="rId2" cstate="print"/>
          <a:srcRect/>
          <a:stretch>
            <a:fillRect/>
          </a:stretch>
        </p:blipFill>
        <p:spPr bwMode="auto">
          <a:xfrm>
            <a:off x="2843808" y="908720"/>
            <a:ext cx="3384376" cy="4392488"/>
          </a:xfrm>
          <a:prstGeom prst="rect">
            <a:avLst/>
          </a:prstGeom>
          <a:noFill/>
        </p:spPr>
      </p:pic>
      <p:sp>
        <p:nvSpPr>
          <p:cNvPr id="5" name="Rectangle 4"/>
          <p:cNvSpPr/>
          <p:nvPr/>
        </p:nvSpPr>
        <p:spPr>
          <a:xfrm>
            <a:off x="899592" y="5373216"/>
            <a:ext cx="7128792" cy="923330"/>
          </a:xfrm>
          <a:prstGeom prst="rect">
            <a:avLst/>
          </a:prstGeom>
        </p:spPr>
        <p:txBody>
          <a:bodyPr wrap="square">
            <a:spAutoFit/>
          </a:bodyPr>
          <a:lstStyle/>
          <a:p>
            <a:pPr algn="ctr"/>
            <a:r>
              <a:rPr lang="en-US" b="1" i="1" dirty="0" smtClean="0"/>
              <a:t>Here is a normal testis and adjacent structures. Identify the body of the testis, epididymis, and spermatic cord. Note the presence of two vestigial structures, the appendix testis and the appendix epididymis. </a:t>
            </a:r>
            <a:endParaRPr lang="en-US" b="1" i="1" dirty="0"/>
          </a:p>
        </p:txBody>
      </p:sp>
      <p:sp>
        <p:nvSpPr>
          <p:cNvPr id="6" name="Rounded Rectangle 5"/>
          <p:cNvSpPr/>
          <p:nvPr/>
        </p:nvSpPr>
        <p:spPr>
          <a:xfrm>
            <a:off x="1763688" y="188640"/>
            <a:ext cx="5616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Anatomy of Normal Testis - Gross</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05000" y="2780928"/>
            <a:ext cx="6324600"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 Uterine Leiomyomata </a:t>
            </a:r>
            <a:endParaRPr lang="en-US" sz="5400" b="1" dirty="0" smtClean="0">
              <a:solidFill>
                <a:srgbClr val="993366"/>
              </a:solidFill>
              <a:latin typeface="Aharoni" pitchFamily="2" charset="-79"/>
              <a:cs typeface="Aharoni" pitchFamily="2" charset="-79"/>
            </a:endParaRPr>
          </a:p>
          <a:p>
            <a:pPr algn="ctr"/>
            <a:endParaRPr lang="en-US" sz="5400" b="1" dirty="0">
              <a:solidFill>
                <a:srgbClr val="993366"/>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445224"/>
            <a:ext cx="8136904" cy="1015663"/>
          </a:xfrm>
          <a:prstGeom prst="rect">
            <a:avLst/>
          </a:prstGeom>
        </p:spPr>
        <p:txBody>
          <a:bodyPr wrap="square">
            <a:spAutoFit/>
          </a:bodyPr>
          <a:lstStyle/>
          <a:p>
            <a:pPr marL="534988" indent="-534988" algn="ctr"/>
            <a:r>
              <a:rPr lang="en-US" sz="2000" b="1" i="1" dirty="0" smtClean="0"/>
              <a:t>Smooth muscle tumors of the uterus are often multiple. </a:t>
            </a:r>
          </a:p>
          <a:p>
            <a:pPr marL="534988" indent="-534988" algn="ctr"/>
            <a:r>
              <a:rPr lang="en-US" sz="2000" b="1" i="1" dirty="0" smtClean="0"/>
              <a:t>Seen here are submucosal, intramural, and subserosal </a:t>
            </a:r>
            <a:r>
              <a:rPr lang="en-US" sz="2000" b="1" i="1" dirty="0" err="1" smtClean="0"/>
              <a:t>leiomyomata</a:t>
            </a:r>
            <a:r>
              <a:rPr lang="en-US" sz="2000" b="1" i="1" dirty="0" smtClean="0"/>
              <a:t> </a:t>
            </a:r>
          </a:p>
          <a:p>
            <a:pPr marL="534988" indent="-534988" algn="ctr"/>
            <a:r>
              <a:rPr lang="en-US" sz="2000" b="1" i="1" dirty="0" smtClean="0"/>
              <a:t>of the uterus.</a:t>
            </a:r>
            <a:endParaRPr lang="en-US" sz="2000" b="1" i="1" dirty="0"/>
          </a:p>
        </p:txBody>
      </p:sp>
      <p:sp>
        <p:nvSpPr>
          <p:cNvPr id="4" name="Rounded Rectangle 3"/>
          <p:cNvSpPr/>
          <p:nvPr/>
        </p:nvSpPr>
        <p:spPr>
          <a:xfrm>
            <a:off x="1403648" y="260648"/>
            <a:ext cx="6192688"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Multiple Uterine Leiomyomata - Gross</a:t>
            </a:r>
            <a:endParaRPr lang="en-US" sz="2400" b="1" i="1" dirty="0"/>
          </a:p>
        </p:txBody>
      </p:sp>
      <p:pic>
        <p:nvPicPr>
          <p:cNvPr id="57346" name="Picture 2" descr="http://library.med.utah.edu/WebPath/jpeg4/FEM028.jpg"/>
          <p:cNvPicPr>
            <a:picLocks noChangeAspect="1" noChangeArrowheads="1"/>
          </p:cNvPicPr>
          <p:nvPr/>
        </p:nvPicPr>
        <p:blipFill>
          <a:blip r:embed="rId3" cstate="print"/>
          <a:srcRect/>
          <a:stretch>
            <a:fillRect/>
          </a:stretch>
        </p:blipFill>
        <p:spPr bwMode="auto">
          <a:xfrm>
            <a:off x="1475656" y="980728"/>
            <a:ext cx="6120680" cy="4284476"/>
          </a:xfrm>
          <a:prstGeom prst="rect">
            <a:avLst/>
          </a:prstGeom>
          <a:noFill/>
          <a:ln w="28575">
            <a:solidFill>
              <a:schemeClr val="tx1"/>
            </a:solidFill>
          </a:ln>
        </p:spPr>
      </p:pic>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7522" name="Picture 1"/>
          <p:cNvPicPr>
            <a:picLocks noChangeAspect="1"/>
          </p:cNvPicPr>
          <p:nvPr/>
        </p:nvPicPr>
        <p:blipFill>
          <a:blip r:embed="rId3" cstate="print"/>
          <a:srcRect/>
          <a:stretch>
            <a:fillRect/>
          </a:stretch>
        </p:blipFill>
        <p:spPr bwMode="auto">
          <a:xfrm>
            <a:off x="623764" y="1340768"/>
            <a:ext cx="4020243" cy="3888432"/>
          </a:xfrm>
          <a:prstGeom prst="rect">
            <a:avLst/>
          </a:prstGeom>
          <a:noFill/>
          <a:ln w="12700">
            <a:solidFill>
              <a:schemeClr val="tx1"/>
            </a:solidFill>
            <a:miter lim="800000"/>
            <a:headEnd/>
            <a:tailEnd/>
          </a:ln>
        </p:spPr>
      </p:pic>
      <p:sp>
        <p:nvSpPr>
          <p:cNvPr id="3" name="Rounded Rectangle 2"/>
          <p:cNvSpPr/>
          <p:nvPr/>
        </p:nvSpPr>
        <p:spPr>
          <a:xfrm>
            <a:off x="1259632" y="404664"/>
            <a:ext cx="6336704"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Multiple Uterine Leiomyomata - Gross</a:t>
            </a:r>
            <a:endParaRPr lang="en-US" sz="2400" b="1" i="1" dirty="0"/>
          </a:p>
        </p:txBody>
      </p:sp>
      <p:sp>
        <p:nvSpPr>
          <p:cNvPr id="4" name="Rectangle 3"/>
          <p:cNvSpPr/>
          <p:nvPr/>
        </p:nvSpPr>
        <p:spPr>
          <a:xfrm>
            <a:off x="395536" y="5589240"/>
            <a:ext cx="8064896" cy="707886"/>
          </a:xfrm>
          <a:prstGeom prst="rect">
            <a:avLst/>
          </a:prstGeom>
        </p:spPr>
        <p:txBody>
          <a:bodyPr wrap="square">
            <a:spAutoFit/>
          </a:bodyPr>
          <a:lstStyle/>
          <a:p>
            <a:pPr marL="534988" indent="-534988" algn="ctr"/>
            <a:r>
              <a:rPr lang="en-US" sz="2000" b="1" i="1" dirty="0" smtClean="0"/>
              <a:t>A well demarcated tumour mass in the muscle coat of </a:t>
            </a:r>
          </a:p>
          <a:p>
            <a:pPr marL="534988" indent="-534988" algn="ctr"/>
            <a:r>
              <a:rPr lang="en-US" sz="2000" b="1" i="1" dirty="0" smtClean="0"/>
              <a:t>uterus without a definite capsule.</a:t>
            </a:r>
            <a:endParaRPr lang="en-US" sz="2000" b="1" i="1" dirty="0"/>
          </a:p>
        </p:txBody>
      </p:sp>
      <p:pic>
        <p:nvPicPr>
          <p:cNvPr id="7" name="Picture 1"/>
          <p:cNvPicPr>
            <a:picLocks noChangeAspect="1"/>
          </p:cNvPicPr>
          <p:nvPr/>
        </p:nvPicPr>
        <p:blipFill>
          <a:blip r:embed="rId4" cstate="print"/>
          <a:srcRect/>
          <a:stretch>
            <a:fillRect/>
          </a:stretch>
        </p:blipFill>
        <p:spPr bwMode="auto">
          <a:xfrm>
            <a:off x="4788024" y="1340768"/>
            <a:ext cx="3528392" cy="3927833"/>
          </a:xfrm>
          <a:prstGeom prst="rect">
            <a:avLst/>
          </a:prstGeom>
          <a:noFill/>
          <a:ln w="12700">
            <a:solidFill>
              <a:schemeClr val="tx1"/>
            </a:solidFill>
            <a:miter lim="800000"/>
            <a:headEnd/>
            <a:tailEnd/>
          </a:ln>
        </p:spPr>
      </p:pic>
      <p:sp>
        <p:nvSpPr>
          <p:cNvPr id="11" name="TextBox 10"/>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2" name="TextBox 11"/>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1115616" y="908720"/>
            <a:ext cx="6728616" cy="4320480"/>
          </a:xfrm>
          <a:prstGeom prst="rect">
            <a:avLst/>
          </a:prstGeom>
          <a:noFill/>
          <a:ln w="12700">
            <a:solidFill>
              <a:schemeClr val="tx1"/>
            </a:solidFill>
            <a:miter lim="800000"/>
            <a:headEnd/>
            <a:tailEnd/>
          </a:ln>
        </p:spPr>
      </p:pic>
      <p:sp>
        <p:nvSpPr>
          <p:cNvPr id="3" name="Rectangle 2"/>
          <p:cNvSpPr/>
          <p:nvPr/>
        </p:nvSpPr>
        <p:spPr>
          <a:xfrm>
            <a:off x="1115616" y="5445224"/>
            <a:ext cx="6840760" cy="1200329"/>
          </a:xfrm>
          <a:prstGeom prst="rect">
            <a:avLst/>
          </a:prstGeom>
        </p:spPr>
        <p:txBody>
          <a:bodyPr wrap="square">
            <a:spAutoFit/>
          </a:bodyPr>
          <a:lstStyle/>
          <a:p>
            <a:pPr marL="534988" indent="-534988" algn="ctr"/>
            <a:r>
              <a:rPr lang="en-US" b="1" i="1" dirty="0" smtClean="0"/>
              <a:t>Tumour consists of interlacing bundles of smooth muscle and fibrous tissue.</a:t>
            </a:r>
          </a:p>
          <a:p>
            <a:pPr marL="534988" indent="-534988" algn="ctr"/>
            <a:r>
              <a:rPr lang="en-US" b="1" i="1" dirty="0" smtClean="0"/>
              <a:t>The muscle cells are spindle shaped with elongated nuclei and eosinophilic cytoplasm. </a:t>
            </a:r>
            <a:endParaRPr lang="en-US" b="1" i="1" dirty="0"/>
          </a:p>
        </p:txBody>
      </p:sp>
      <p:sp>
        <p:nvSpPr>
          <p:cNvPr id="4" name="Rounded Rectangle 3"/>
          <p:cNvSpPr/>
          <p:nvPr/>
        </p:nvSpPr>
        <p:spPr>
          <a:xfrm>
            <a:off x="2514600" y="260648"/>
            <a:ext cx="41910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Uterine Leiomyoma – LPF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971600" y="836712"/>
            <a:ext cx="6912768" cy="4896544"/>
          </a:xfrm>
          <a:prstGeom prst="rect">
            <a:avLst/>
          </a:prstGeom>
          <a:noFill/>
          <a:ln w="28575">
            <a:solidFill>
              <a:schemeClr val="tx1"/>
            </a:solidFill>
            <a:miter lim="800000"/>
            <a:headEnd/>
            <a:tailEnd/>
          </a:ln>
        </p:spPr>
      </p:pic>
      <p:sp>
        <p:nvSpPr>
          <p:cNvPr id="3" name="Rounded Rectangle 2"/>
          <p:cNvSpPr/>
          <p:nvPr/>
        </p:nvSpPr>
        <p:spPr>
          <a:xfrm>
            <a:off x="2514600" y="188640"/>
            <a:ext cx="39624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Uterine Leiomyoma – HPF</a:t>
            </a:r>
            <a:endParaRPr lang="en-US" sz="2400" b="1" i="1" dirty="0"/>
          </a:p>
        </p:txBody>
      </p:sp>
      <p:sp>
        <p:nvSpPr>
          <p:cNvPr id="4" name="Rectangle 3"/>
          <p:cNvSpPr/>
          <p:nvPr/>
        </p:nvSpPr>
        <p:spPr>
          <a:xfrm>
            <a:off x="323528" y="5817458"/>
            <a:ext cx="7848872" cy="707886"/>
          </a:xfrm>
          <a:prstGeom prst="rect">
            <a:avLst/>
          </a:prstGeom>
        </p:spPr>
        <p:txBody>
          <a:bodyPr wrap="square">
            <a:spAutoFit/>
          </a:bodyPr>
          <a:lstStyle/>
          <a:p>
            <a:pPr algn="ctr"/>
            <a:r>
              <a:rPr lang="en-US" sz="2000" b="1" i="1" dirty="0" smtClean="0"/>
              <a:t>The muscle cells are spindle shaped with elongated</a:t>
            </a:r>
          </a:p>
          <a:p>
            <a:pPr algn="ctr"/>
            <a:r>
              <a:rPr lang="en-US" sz="2000" b="1" i="1" dirty="0" smtClean="0"/>
              <a:t> nuclei and eosinophilic cytoplasm</a:t>
            </a:r>
            <a:endParaRPr lang="en-US" sz="20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90800" y="2514600"/>
            <a:ext cx="4608512" cy="2016224"/>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Endometrial Hyperplasia &amp; Carcinoma </a:t>
            </a:r>
          </a:p>
          <a:p>
            <a:pPr algn="ctr"/>
            <a:endParaRPr lang="en-US" sz="4400" b="1" dirty="0">
              <a:solidFill>
                <a:schemeClr val="bg1"/>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9986" name="Picture 2" descr="http://library.med.utah.edu/WebPath/jpeg4/FEM017.jpg"/>
          <p:cNvPicPr>
            <a:picLocks noChangeAspect="1" noChangeArrowheads="1"/>
          </p:cNvPicPr>
          <p:nvPr/>
        </p:nvPicPr>
        <p:blipFill>
          <a:blip r:embed="rId2" cstate="print"/>
          <a:srcRect/>
          <a:stretch>
            <a:fillRect/>
          </a:stretch>
        </p:blipFill>
        <p:spPr bwMode="auto">
          <a:xfrm>
            <a:off x="1331640" y="980728"/>
            <a:ext cx="6480720" cy="3860758"/>
          </a:xfrm>
          <a:prstGeom prst="rect">
            <a:avLst/>
          </a:prstGeom>
          <a:noFill/>
          <a:ln w="12700">
            <a:solidFill>
              <a:schemeClr val="tx1"/>
            </a:solidFill>
          </a:ln>
        </p:spPr>
      </p:pic>
      <p:sp>
        <p:nvSpPr>
          <p:cNvPr id="3" name="Rectangle 2"/>
          <p:cNvSpPr/>
          <p:nvPr/>
        </p:nvSpPr>
        <p:spPr>
          <a:xfrm>
            <a:off x="1331640" y="4915034"/>
            <a:ext cx="6480720" cy="1477328"/>
          </a:xfrm>
          <a:prstGeom prst="rect">
            <a:avLst/>
          </a:prstGeom>
        </p:spPr>
        <p:txBody>
          <a:bodyPr wrap="square">
            <a:spAutoFit/>
          </a:bodyPr>
          <a:lstStyle/>
          <a:p>
            <a:pPr algn="ctr"/>
            <a:r>
              <a:rPr lang="en-US" b="1" i="1" dirty="0" smtClean="0"/>
              <a:t>Normal proliferative endometrium in the menstrual cycle. The proliferative phase is the variable part of the cycle. In this phase, tubular glands with columnar cells and surrounding dense stroma are proliferating to build up the endometrium following shedding with previous menstruation.</a:t>
            </a:r>
            <a:endParaRPr lang="en-US" b="1" i="1" dirty="0"/>
          </a:p>
        </p:txBody>
      </p:sp>
      <p:sp>
        <p:nvSpPr>
          <p:cNvPr id="4" name="Rounded Rectangle 3"/>
          <p:cNvSpPr/>
          <p:nvPr/>
        </p:nvSpPr>
        <p:spPr>
          <a:xfrm>
            <a:off x="1691680" y="260648"/>
            <a:ext cx="5904656"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Proliferative Endometrium </a:t>
            </a:r>
            <a:endParaRPr lang="en-US" sz="2400" dirty="0">
              <a:solidFill>
                <a:schemeClr val="bg1"/>
              </a:solidFill>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1010" name="Picture 2" descr="http://library.med.utah.edu/WebPath/jpeg4/FEM067.jpg"/>
          <p:cNvPicPr>
            <a:picLocks noChangeAspect="1" noChangeArrowheads="1"/>
          </p:cNvPicPr>
          <p:nvPr/>
        </p:nvPicPr>
        <p:blipFill>
          <a:blip r:embed="rId2" cstate="print"/>
          <a:srcRect/>
          <a:stretch>
            <a:fillRect/>
          </a:stretch>
        </p:blipFill>
        <p:spPr bwMode="auto">
          <a:xfrm>
            <a:off x="1547664" y="955869"/>
            <a:ext cx="6048672" cy="3913292"/>
          </a:xfrm>
          <a:prstGeom prst="rect">
            <a:avLst/>
          </a:prstGeom>
          <a:noFill/>
          <a:ln w="12700">
            <a:solidFill>
              <a:schemeClr val="tx1"/>
            </a:solidFill>
          </a:ln>
        </p:spPr>
      </p:pic>
      <p:sp>
        <p:nvSpPr>
          <p:cNvPr id="3" name="Rectangle 2"/>
          <p:cNvSpPr/>
          <p:nvPr/>
        </p:nvSpPr>
        <p:spPr>
          <a:xfrm>
            <a:off x="1331640" y="4987042"/>
            <a:ext cx="6552728" cy="1477328"/>
          </a:xfrm>
          <a:prstGeom prst="rect">
            <a:avLst/>
          </a:prstGeom>
        </p:spPr>
        <p:txBody>
          <a:bodyPr wrap="square">
            <a:spAutoFit/>
          </a:bodyPr>
          <a:lstStyle/>
          <a:p>
            <a:pPr algn="ctr"/>
            <a:r>
              <a:rPr lang="en-US" b="1" i="1" dirty="0" smtClean="0"/>
              <a:t> The appearance with prominent subnuclear vacuoles in cells forming the glands is consistent with post-ovulatory day 2 of luteal phase. The histologic changes following ovulation are quite constant over the 14 days to menstruation and can be utilized to date the endometrium.</a:t>
            </a:r>
            <a:endParaRPr lang="en-US" b="1" i="1" dirty="0"/>
          </a:p>
        </p:txBody>
      </p:sp>
      <p:sp>
        <p:nvSpPr>
          <p:cNvPr id="4" name="Rounded Rectangle 3"/>
          <p:cNvSpPr/>
          <p:nvPr/>
        </p:nvSpPr>
        <p:spPr>
          <a:xfrm>
            <a:off x="1691680" y="260648"/>
            <a:ext cx="576064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Early Secretory Endometrium </a:t>
            </a:r>
            <a:endParaRPr lang="en-US" sz="2400" dirty="0">
              <a:solidFill>
                <a:schemeClr val="bg1"/>
              </a:solidFill>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082" name="Picture 2" descr="http://library.med.utah.edu/WebPath/jpeg4/FEM019.jpg"/>
          <p:cNvPicPr>
            <a:picLocks noChangeAspect="1" noChangeArrowheads="1"/>
          </p:cNvPicPr>
          <p:nvPr/>
        </p:nvPicPr>
        <p:blipFill>
          <a:blip r:embed="rId2" cstate="print"/>
          <a:srcRect/>
          <a:stretch>
            <a:fillRect/>
          </a:stretch>
        </p:blipFill>
        <p:spPr bwMode="auto">
          <a:xfrm>
            <a:off x="1619672" y="1124744"/>
            <a:ext cx="5616624" cy="3600400"/>
          </a:xfrm>
          <a:prstGeom prst="rect">
            <a:avLst/>
          </a:prstGeom>
          <a:noFill/>
        </p:spPr>
      </p:pic>
      <p:sp>
        <p:nvSpPr>
          <p:cNvPr id="3" name="Rounded Rectangle 2"/>
          <p:cNvSpPr/>
          <p:nvPr/>
        </p:nvSpPr>
        <p:spPr>
          <a:xfrm>
            <a:off x="1619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Hyperplasia - Gross</a:t>
            </a:r>
            <a:endParaRPr lang="en-US" sz="24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87624" y="4782051"/>
            <a:ext cx="6408712" cy="1754326"/>
          </a:xfrm>
          <a:prstGeom prst="rect">
            <a:avLst/>
          </a:prstGeom>
        </p:spPr>
        <p:txBody>
          <a:bodyPr wrap="square">
            <a:spAutoFit/>
          </a:bodyPr>
          <a:lstStyle/>
          <a:p>
            <a:pPr algn="ctr"/>
            <a:r>
              <a:rPr lang="en-US" b="1" i="1" dirty="0" smtClean="0"/>
              <a:t>The endometrial cavity is opened to reveal lush fronds of hyperplastic endometrium. Endometrial hyperplasia usually results with conditions of prolonged estrogen excess and can lead to metrorrhagia (uterine bleeding at irregular intervals), menorrhagia (excessive bleeding with menstrual periods), or menometrorrhagia.</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9202" name="Picture 2" descr="http://library.med.utah.edu/WebPath/jpeg4/FEM021.jpg"/>
          <p:cNvPicPr>
            <a:picLocks noChangeAspect="1" noChangeArrowheads="1"/>
          </p:cNvPicPr>
          <p:nvPr/>
        </p:nvPicPr>
        <p:blipFill>
          <a:blip r:embed="rId2" cstate="print"/>
          <a:srcRect/>
          <a:stretch>
            <a:fillRect/>
          </a:stretch>
        </p:blipFill>
        <p:spPr bwMode="auto">
          <a:xfrm>
            <a:off x="1403648" y="908479"/>
            <a:ext cx="6192688" cy="4007588"/>
          </a:xfrm>
          <a:prstGeom prst="rect">
            <a:avLst/>
          </a:prstGeom>
          <a:noFill/>
          <a:ln w="12700">
            <a:solidFill>
              <a:schemeClr val="tx1"/>
            </a:solidFill>
          </a:ln>
        </p:spPr>
      </p:pic>
      <p:sp>
        <p:nvSpPr>
          <p:cNvPr id="3" name="Rectangle 2"/>
          <p:cNvSpPr/>
          <p:nvPr/>
        </p:nvSpPr>
        <p:spPr>
          <a:xfrm>
            <a:off x="971600" y="4987042"/>
            <a:ext cx="7056784" cy="1477328"/>
          </a:xfrm>
          <a:prstGeom prst="rect">
            <a:avLst/>
          </a:prstGeom>
        </p:spPr>
        <p:txBody>
          <a:bodyPr wrap="square">
            <a:spAutoFit/>
          </a:bodyPr>
          <a:lstStyle/>
          <a:p>
            <a:pPr algn="ctr"/>
            <a:r>
              <a:rPr lang="en-US" b="1" i="1" dirty="0" smtClean="0"/>
              <a:t>This is endometrial cystic hyperplasia in which the amount of endometrium is abnormally increased and not cycling as it should. The glands are enlarged and irregular with columnar cells that have some atypia. Simple endometrial hyperplasias can cause bleeding, but are not thought to be premalignant. </a:t>
            </a:r>
            <a:endParaRPr lang="en-US" b="1" i="1" dirty="0"/>
          </a:p>
        </p:txBody>
      </p:sp>
      <p:sp>
        <p:nvSpPr>
          <p:cNvPr id="4" name="Rounded Rectangle 3"/>
          <p:cNvSpPr/>
          <p:nvPr/>
        </p:nvSpPr>
        <p:spPr>
          <a:xfrm>
            <a:off x="1691680" y="260648"/>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Hyperplasia - LPF</a:t>
            </a:r>
            <a:endParaRPr lang="en-US"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1/MALE093.jpg"/>
          <p:cNvPicPr>
            <a:picLocks noChangeAspect="1" noChangeArrowheads="1"/>
          </p:cNvPicPr>
          <p:nvPr/>
        </p:nvPicPr>
        <p:blipFill>
          <a:blip r:embed="rId2" cstate="print"/>
          <a:srcRect/>
          <a:stretch>
            <a:fillRect/>
          </a:stretch>
        </p:blipFill>
        <p:spPr bwMode="auto">
          <a:xfrm>
            <a:off x="1187624" y="980728"/>
            <a:ext cx="6588732" cy="4392488"/>
          </a:xfrm>
          <a:prstGeom prst="rect">
            <a:avLst/>
          </a:prstGeom>
          <a:noFill/>
          <a:ln w="12700">
            <a:solidFill>
              <a:schemeClr val="tx1"/>
            </a:solidFill>
          </a:ln>
        </p:spPr>
      </p:pic>
      <p:sp>
        <p:nvSpPr>
          <p:cNvPr id="6" name="Rectangle 5"/>
          <p:cNvSpPr/>
          <p:nvPr/>
        </p:nvSpPr>
        <p:spPr>
          <a:xfrm>
            <a:off x="1115616" y="5517232"/>
            <a:ext cx="6840760" cy="923330"/>
          </a:xfrm>
          <a:prstGeom prst="rect">
            <a:avLst/>
          </a:prstGeom>
        </p:spPr>
        <p:txBody>
          <a:bodyPr wrap="square">
            <a:spAutoFit/>
          </a:bodyPr>
          <a:lstStyle/>
          <a:p>
            <a:pPr algn="ctr"/>
            <a:r>
              <a:rPr lang="en-US" b="1" i="1" dirty="0" smtClean="0"/>
              <a:t>The seminiferous tubules have numerous germ cells. Sertoli cells are inconspicuous. Small dark oblong spermatozoa are seen in the center of the tubules.</a:t>
            </a:r>
            <a:endParaRPr lang="en-US" b="1" i="1" dirty="0"/>
          </a:p>
        </p:txBody>
      </p:sp>
      <p:sp>
        <p:nvSpPr>
          <p:cNvPr id="7" name="Rounded Rectangle 6"/>
          <p:cNvSpPr/>
          <p:nvPr/>
        </p:nvSpPr>
        <p:spPr>
          <a:xfrm>
            <a:off x="1691680" y="188640"/>
            <a:ext cx="57606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LPF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7154" name="Picture 2" descr="http://library.med.utah.edu/WebPath/jpeg4/FEM020.jpg"/>
          <p:cNvPicPr>
            <a:picLocks noChangeAspect="1" noChangeArrowheads="1"/>
          </p:cNvPicPr>
          <p:nvPr/>
        </p:nvPicPr>
        <p:blipFill>
          <a:blip r:embed="rId2" cstate="print"/>
          <a:srcRect/>
          <a:stretch>
            <a:fillRect/>
          </a:stretch>
        </p:blipFill>
        <p:spPr bwMode="auto">
          <a:xfrm>
            <a:off x="304800" y="1020886"/>
            <a:ext cx="6408712" cy="3664099"/>
          </a:xfrm>
          <a:prstGeom prst="rect">
            <a:avLst/>
          </a:prstGeom>
          <a:noFill/>
          <a:ln w="12700">
            <a:solidFill>
              <a:schemeClr val="tx1"/>
            </a:solidFill>
          </a:ln>
        </p:spPr>
      </p:pic>
      <p:sp>
        <p:nvSpPr>
          <p:cNvPr id="3" name="Rounded Rectangle 2"/>
          <p:cNvSpPr/>
          <p:nvPr/>
        </p:nvSpPr>
        <p:spPr>
          <a:xfrm>
            <a:off x="1905000" y="404664"/>
            <a:ext cx="52578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Adenocarcinoma - Gross</a:t>
            </a:r>
            <a:endParaRPr lang="en-US" sz="24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043608" y="4797152"/>
            <a:ext cx="6696744" cy="1754326"/>
          </a:xfrm>
          <a:prstGeom prst="rect">
            <a:avLst/>
          </a:prstGeom>
        </p:spPr>
        <p:txBody>
          <a:bodyPr wrap="square">
            <a:spAutoFit/>
          </a:bodyPr>
          <a:lstStyle/>
          <a:p>
            <a:pPr algn="ctr"/>
            <a:r>
              <a:rPr lang="en-US" b="1" i="1" dirty="0" err="1"/>
              <a:t>Haemorrhagic</a:t>
            </a:r>
            <a:r>
              <a:rPr lang="en-US" b="1" i="1" dirty="0"/>
              <a:t> mass at the uterine fundus</a:t>
            </a:r>
            <a:r>
              <a:rPr lang="en-US" b="1" i="1" dirty="0" smtClean="0"/>
              <a:t>.</a:t>
            </a:r>
          </a:p>
          <a:p>
            <a:pPr algn="ctr"/>
            <a:endParaRPr lang="en-US" b="1" i="1" dirty="0"/>
          </a:p>
          <a:p>
            <a:pPr lvl="0"/>
            <a:r>
              <a:rPr lang="en-US" b="1" i="1" dirty="0" smtClean="0"/>
              <a:t>Gene mutation responsible for endometrial adenocarcinoma :</a:t>
            </a:r>
          </a:p>
          <a:p>
            <a:pPr marL="285750" lvl="0" indent="-285750">
              <a:buFont typeface="Arial" panose="020B0604020202020204" pitchFamily="34" charset="0"/>
              <a:buChar char="•"/>
            </a:pPr>
            <a:r>
              <a:rPr lang="en-US" b="1" i="1" dirty="0" smtClean="0"/>
              <a:t>PTEN</a:t>
            </a:r>
            <a:r>
              <a:rPr lang="en-US" b="1" i="1" dirty="0"/>
              <a:t>.</a:t>
            </a:r>
            <a:endParaRPr lang="en-US" dirty="0"/>
          </a:p>
          <a:p>
            <a:pPr marL="285750" lvl="0" indent="-285750">
              <a:buFont typeface="Arial" panose="020B0604020202020204" pitchFamily="34" charset="0"/>
              <a:buChar char="•"/>
            </a:pPr>
            <a:r>
              <a:rPr lang="en-US" b="1" i="1" dirty="0"/>
              <a:t>TP53.</a:t>
            </a:r>
            <a:endParaRPr lang="en-US" dirty="0"/>
          </a:p>
          <a:p>
            <a:pPr algn="ct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2" name="Down Arrow 1"/>
          <p:cNvSpPr/>
          <p:nvPr/>
        </p:nvSpPr>
        <p:spPr>
          <a:xfrm>
            <a:off x="2743200" y="1981200"/>
            <a:ext cx="228600"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p:cNvSpPr/>
          <p:nvPr/>
        </p:nvSpPr>
        <p:spPr>
          <a:xfrm>
            <a:off x="6858000" y="2171700"/>
            <a:ext cx="2362200" cy="1826654"/>
          </a:xfrm>
          <a:prstGeom prst="rect">
            <a:avLst/>
          </a:prstGeom>
        </p:spPr>
        <p:txBody>
          <a:bodyPr wrap="square">
            <a:spAutoFit/>
          </a:bodyPr>
          <a:lstStyle/>
          <a:p>
            <a:pPr marR="0" lvl="0">
              <a:lnSpc>
                <a:spcPct val="115000"/>
              </a:lnSpc>
              <a:spcBef>
                <a:spcPts val="0"/>
              </a:spcBef>
              <a:spcAft>
                <a:spcPts val="0"/>
              </a:spcAft>
            </a:pPr>
            <a:r>
              <a:rPr lang="en-US" sz="1400" b="1" dirty="0"/>
              <a:t>P</a:t>
            </a:r>
            <a:r>
              <a:rPr lang="en-US" sz="1400" b="1" dirty="0" smtClean="0"/>
              <a:t>redisposing </a:t>
            </a:r>
            <a:r>
              <a:rPr lang="en-US" sz="1400" b="1" dirty="0"/>
              <a:t>factors </a:t>
            </a:r>
            <a:endParaRPr lang="en-US" sz="1400" b="1" dirty="0" smtClean="0"/>
          </a:p>
          <a:p>
            <a:pPr marL="285750" marR="0" lvl="0" indent="-285750">
              <a:lnSpc>
                <a:spcPct val="115000"/>
              </a:lnSpc>
              <a:spcBef>
                <a:spcPts val="0"/>
              </a:spcBef>
              <a:spcAft>
                <a:spcPts val="0"/>
              </a:spcAft>
              <a:buFont typeface="Wingdings" panose="05000000000000000000" pitchFamily="2" charset="2"/>
              <a:buChar char="§"/>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 Obesity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Diabetes.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Unopposed estrogenic stimulation.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Hypertension.</a:t>
            </a:r>
            <a:endParaRPr lang="en-US" sz="1100"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Infertility</a:t>
            </a: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2057400" y="332656"/>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Adenocarcinoma - LPF</a:t>
            </a:r>
            <a:endParaRPr lang="en-US" sz="2400" b="1"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4" name="TextBox 3"/>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pic>
        <p:nvPicPr>
          <p:cNvPr id="5" name="Picture 2" descr="http://library.med.utah.edu/WebPath/jpeg4/FEM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21313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75655" y="5048016"/>
            <a:ext cx="6213137" cy="1754326"/>
          </a:xfrm>
          <a:prstGeom prst="rect">
            <a:avLst/>
          </a:prstGeom>
        </p:spPr>
        <p:txBody>
          <a:bodyPr wrap="square">
            <a:spAutoFit/>
          </a:bodyPr>
          <a:lstStyle/>
          <a:p>
            <a:pPr algn="ctr"/>
            <a:r>
              <a:rPr lang="en-US" b="1" i="1" dirty="0"/>
              <a:t>Endometrial  </a:t>
            </a:r>
            <a:r>
              <a:rPr lang="en-US" b="1" i="1" dirty="0" smtClean="0"/>
              <a:t>Adenocarcinoma  with abnormal malignant glands invading </a:t>
            </a:r>
            <a:r>
              <a:rPr lang="en-US" b="1" i="1" dirty="0"/>
              <a:t>into the smooth muscle bundles of the </a:t>
            </a:r>
            <a:r>
              <a:rPr lang="en-US" b="1" i="1" dirty="0" err="1"/>
              <a:t>myometrial</a:t>
            </a:r>
            <a:r>
              <a:rPr lang="en-US" b="1" i="1" dirty="0"/>
              <a:t> wall of the uterus. </a:t>
            </a:r>
            <a:endParaRPr lang="en-US" b="1" i="1" dirty="0" smtClean="0"/>
          </a:p>
          <a:p>
            <a:pPr algn="ctr"/>
            <a:endParaRPr lang="en-US" b="1" i="1" dirty="0" smtClean="0"/>
          </a:p>
          <a:p>
            <a:pPr algn="ctr"/>
            <a:r>
              <a:rPr lang="en-US" b="1" i="1" dirty="0" smtClean="0"/>
              <a:t>This </a:t>
            </a:r>
            <a:r>
              <a:rPr lang="en-US" b="1" i="1" dirty="0"/>
              <a:t>neoplasm has a higher stage than a neoplasm that is just confined to </a:t>
            </a:r>
            <a:r>
              <a:rPr lang="en-US" b="1" i="1" dirty="0" smtClean="0"/>
              <a:t> </a:t>
            </a:r>
            <a:r>
              <a:rPr lang="en-US" b="1" i="1" dirty="0"/>
              <a:t>the endometrium </a:t>
            </a:r>
            <a:endParaRPr lang="en-US" dirty="0"/>
          </a:p>
        </p:txBody>
      </p:sp>
    </p:spTree>
    <p:extLst>
      <p:ext uri="{BB962C8B-B14F-4D97-AF65-F5344CB8AC3E}">
        <p14:creationId xmlns:p14="http://schemas.microsoft.com/office/powerpoint/2010/main" val="415086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8658" name="Picture 2" descr="http://library.med.utah.edu/WebPath/jpeg4/FEM031.jpg"/>
          <p:cNvPicPr>
            <a:picLocks noChangeAspect="1" noChangeArrowheads="1"/>
          </p:cNvPicPr>
          <p:nvPr/>
        </p:nvPicPr>
        <p:blipFill>
          <a:blip r:embed="rId2" cstate="print"/>
          <a:srcRect/>
          <a:stretch>
            <a:fillRect/>
          </a:stretch>
        </p:blipFill>
        <p:spPr bwMode="auto">
          <a:xfrm>
            <a:off x="1403648" y="1033020"/>
            <a:ext cx="6264696" cy="4124172"/>
          </a:xfrm>
          <a:prstGeom prst="rect">
            <a:avLst/>
          </a:prstGeom>
          <a:noFill/>
        </p:spPr>
      </p:pic>
      <p:sp>
        <p:nvSpPr>
          <p:cNvPr id="3" name="Rounded Rectangle 2"/>
          <p:cNvSpPr/>
          <p:nvPr/>
        </p:nvSpPr>
        <p:spPr>
          <a:xfrm>
            <a:off x="1981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Leiomyosarcoma - Gross</a:t>
            </a:r>
            <a:endParaRPr lang="en-US" sz="24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971600" y="5264040"/>
            <a:ext cx="6912768" cy="1200329"/>
          </a:xfrm>
          <a:prstGeom prst="rect">
            <a:avLst/>
          </a:prstGeom>
        </p:spPr>
        <p:txBody>
          <a:bodyPr wrap="square">
            <a:spAutoFit/>
          </a:bodyPr>
          <a:lstStyle/>
          <a:p>
            <a:pPr algn="ctr"/>
            <a:r>
              <a:rPr lang="en-US" b="1" i="1" dirty="0" smtClean="0"/>
              <a:t>This is a leiomyosarcoma protruding from myometrium into the endometrial cavity of this uterus that has been opened laterally so that the halves of the cervix appear at right and left. Fallopian tubes and ovaries project from top and bottom. </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42" name="Picture 2" descr="http://library.med.utah.edu/WebPath/jpeg4/FEM032.jpg"/>
          <p:cNvPicPr>
            <a:picLocks noChangeAspect="1" noChangeArrowheads="1"/>
          </p:cNvPicPr>
          <p:nvPr/>
        </p:nvPicPr>
        <p:blipFill>
          <a:blip r:embed="rId2" cstate="print"/>
          <a:srcRect/>
          <a:stretch>
            <a:fillRect/>
          </a:stretch>
        </p:blipFill>
        <p:spPr bwMode="auto">
          <a:xfrm>
            <a:off x="1403648" y="1124744"/>
            <a:ext cx="6264696" cy="4032448"/>
          </a:xfrm>
          <a:prstGeom prst="rect">
            <a:avLst/>
          </a:prstGeom>
          <a:noFill/>
          <a:ln w="12700">
            <a:solidFill>
              <a:schemeClr val="tx1"/>
            </a:solidFill>
          </a:ln>
        </p:spPr>
      </p:pic>
      <p:sp>
        <p:nvSpPr>
          <p:cNvPr id="3" name="Rounded Rectangle 2"/>
          <p:cNvSpPr/>
          <p:nvPr/>
        </p:nvSpPr>
        <p:spPr>
          <a:xfrm>
            <a:off x="1981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Leiomyosarcoma - LPF</a:t>
            </a:r>
            <a:endParaRPr lang="en-US" sz="24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331640" y="5264040"/>
            <a:ext cx="6408712" cy="1477328"/>
          </a:xfrm>
          <a:prstGeom prst="rect">
            <a:avLst/>
          </a:prstGeom>
        </p:spPr>
        <p:txBody>
          <a:bodyPr wrap="square">
            <a:spAutoFit/>
          </a:bodyPr>
          <a:lstStyle/>
          <a:p>
            <a:pPr algn="ctr"/>
            <a:r>
              <a:rPr lang="en-US" b="1" i="1" dirty="0" smtClean="0"/>
              <a:t>Here is the microscopic appearance of </a:t>
            </a:r>
          </a:p>
          <a:p>
            <a:pPr algn="ctr"/>
            <a:r>
              <a:rPr lang="en-US" b="1" i="1" dirty="0" smtClean="0"/>
              <a:t>a leiomyosarcoma. It is much more cellular and the cells have much more pleomorphism and hyperchromatism than the benign leiomyoma. </a:t>
            </a:r>
          </a:p>
          <a:p>
            <a:pPr algn="ctr"/>
            <a:r>
              <a:rPr lang="en-US" b="1" i="1" dirty="0" smtClean="0"/>
              <a:t>An irregular mitosis is seen in the center</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9050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Endometrial  Leiomyosarcoma - HPF</a:t>
            </a:r>
            <a:endParaRPr lang="en-US" sz="2400" b="1" i="1" dirty="0">
              <a:solidFill>
                <a:schemeClr val="bg1"/>
              </a:solidFill>
              <a:effectLst>
                <a:outerShdw blurRad="38100" dist="38100" dir="2700000" algn="tl">
                  <a:srgbClr val="000000">
                    <a:alpha val="43137"/>
                  </a:srgbClr>
                </a:outerShdw>
              </a:effectLst>
            </a:endParaRPr>
          </a:p>
        </p:txBody>
      </p:sp>
      <p:pic>
        <p:nvPicPr>
          <p:cNvPr id="216066" name="Picture 2" descr="http://library.med.utah.edu/WebPath/jpeg4/FEM033.jpg"/>
          <p:cNvPicPr>
            <a:picLocks noChangeAspect="1" noChangeArrowheads="1"/>
          </p:cNvPicPr>
          <p:nvPr/>
        </p:nvPicPr>
        <p:blipFill>
          <a:blip r:embed="rId2" cstate="print"/>
          <a:srcRect/>
          <a:stretch>
            <a:fillRect/>
          </a:stretch>
        </p:blipFill>
        <p:spPr bwMode="auto">
          <a:xfrm>
            <a:off x="1403648" y="1142746"/>
            <a:ext cx="6312768" cy="4133360"/>
          </a:xfrm>
          <a:prstGeom prst="rect">
            <a:avLst/>
          </a:prstGeom>
          <a:noFill/>
          <a:ln w="12700">
            <a:solidFill>
              <a:schemeClr val="tx1"/>
            </a:solidFill>
          </a:ln>
        </p:spPr>
      </p:pic>
      <p:sp>
        <p:nvSpPr>
          <p:cNvPr id="4" name="Rectangle 3"/>
          <p:cNvSpPr/>
          <p:nvPr/>
        </p:nvSpPr>
        <p:spPr>
          <a:xfrm>
            <a:off x="1295400" y="5530006"/>
            <a:ext cx="6705600" cy="646331"/>
          </a:xfrm>
          <a:prstGeom prst="rect">
            <a:avLst/>
          </a:prstGeom>
        </p:spPr>
        <p:txBody>
          <a:bodyPr wrap="square">
            <a:spAutoFit/>
          </a:bodyPr>
          <a:lstStyle/>
          <a:p>
            <a:pPr algn="ctr"/>
            <a:r>
              <a:rPr lang="en-US" b="1" i="1" dirty="0" smtClean="0"/>
              <a:t>As with sarcomas in general, leiomyosarcomas have spindle cells. Several mitoses are seen here, just in this one high power field.</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79712" y="3043064"/>
            <a:ext cx="5832648"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8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ENDOMETRIOSIS    </a:t>
            </a:r>
          </a:p>
          <a:p>
            <a:pPr algn="ct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4130" name="Picture 2" descr="http://www.mdguidelines.com/images/Illustrations/endometr.jpg"/>
          <p:cNvPicPr>
            <a:picLocks noChangeAspect="1" noChangeArrowheads="1"/>
          </p:cNvPicPr>
          <p:nvPr/>
        </p:nvPicPr>
        <p:blipFill>
          <a:blip r:embed="rId2" cstate="print"/>
          <a:srcRect/>
          <a:stretch>
            <a:fillRect/>
          </a:stretch>
        </p:blipFill>
        <p:spPr bwMode="auto">
          <a:xfrm>
            <a:off x="1691680" y="980728"/>
            <a:ext cx="5760640" cy="4309652"/>
          </a:xfrm>
          <a:prstGeom prst="rect">
            <a:avLst/>
          </a:prstGeom>
          <a:noFill/>
        </p:spPr>
      </p:pic>
      <p:sp>
        <p:nvSpPr>
          <p:cNvPr id="5" name="Rounded Rectangle 4"/>
          <p:cNvSpPr/>
          <p:nvPr/>
        </p:nvSpPr>
        <p:spPr>
          <a:xfrm>
            <a:off x="1907704" y="260648"/>
            <a:ext cx="518457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Endometriosis  sites  - Diagram</a:t>
            </a:r>
            <a:endParaRPr lang="en-US" sz="2400" b="1"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683568" y="4869160"/>
            <a:ext cx="7416824" cy="1477328"/>
          </a:xfrm>
          <a:prstGeom prst="rect">
            <a:avLst/>
          </a:prstGeom>
        </p:spPr>
        <p:txBody>
          <a:bodyPr wrap="square">
            <a:spAutoFit/>
          </a:bodyPr>
          <a:lstStyle/>
          <a:p>
            <a:pPr algn="ctr"/>
            <a:r>
              <a:rPr lang="en-US" b="1" i="1" dirty="0" smtClean="0"/>
              <a:t>Endometriosis, a chronic noncancerous disorder of the female reproductive system, develops when the endometrium grows outside the uterus. </a:t>
            </a:r>
          </a:p>
          <a:p>
            <a:pPr algn="ctr"/>
            <a:r>
              <a:rPr lang="en-US" b="1" i="1" dirty="0" smtClean="0"/>
              <a:t>Common sites for endometriosis include ovaries, fallopian tubes, external genitalia (vulva), ligaments supporting the uterus, intestine, bladder, cervix, and vagina.</a:t>
            </a:r>
            <a:endParaRPr lang="en-US"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4/FEM114.jpg"/>
          <p:cNvPicPr>
            <a:picLocks noChangeAspect="1" noChangeArrowheads="1"/>
          </p:cNvPicPr>
          <p:nvPr/>
        </p:nvPicPr>
        <p:blipFill>
          <a:blip r:embed="rId2" cstate="print"/>
          <a:srcRect/>
          <a:stretch>
            <a:fillRect/>
          </a:stretch>
        </p:blipFill>
        <p:spPr bwMode="auto">
          <a:xfrm>
            <a:off x="1479784" y="1124744"/>
            <a:ext cx="5920754" cy="4032448"/>
          </a:xfrm>
          <a:prstGeom prst="rect">
            <a:avLst/>
          </a:prstGeom>
          <a:noFill/>
        </p:spPr>
      </p:pic>
      <p:sp>
        <p:nvSpPr>
          <p:cNvPr id="3" name="Rectangle 2"/>
          <p:cNvSpPr/>
          <p:nvPr/>
        </p:nvSpPr>
        <p:spPr>
          <a:xfrm>
            <a:off x="1115616" y="5336048"/>
            <a:ext cx="6696744" cy="1200329"/>
          </a:xfrm>
          <a:prstGeom prst="rect">
            <a:avLst/>
          </a:prstGeom>
        </p:spPr>
        <p:txBody>
          <a:bodyPr wrap="square">
            <a:spAutoFit/>
          </a:bodyPr>
          <a:lstStyle/>
          <a:p>
            <a:pPr algn="ctr"/>
            <a:r>
              <a:rPr lang="en-US" b="1" i="1" dirty="0" smtClean="0"/>
              <a:t>Grossly, in areas of endometriosis the blood is darker and gives the small foci of endometriosis the gross appearance of "powder burns". Small foci are seen here just under the </a:t>
            </a:r>
            <a:r>
              <a:rPr lang="en-US" b="1" i="1" dirty="0" err="1" smtClean="0"/>
              <a:t>serosa</a:t>
            </a:r>
            <a:r>
              <a:rPr lang="en-US" b="1" i="1" dirty="0" smtClean="0"/>
              <a:t> of the posterior uterus in the pouch of Douglas. </a:t>
            </a:r>
            <a:endParaRPr lang="en-US" b="1" i="1" dirty="0"/>
          </a:p>
        </p:txBody>
      </p:sp>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Endometriosis  - Gross</a:t>
            </a:r>
            <a:endParaRPr lang="en-US"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7624" y="5120024"/>
            <a:ext cx="6480720" cy="1200329"/>
          </a:xfrm>
          <a:prstGeom prst="rect">
            <a:avLst/>
          </a:prstGeom>
        </p:spPr>
        <p:txBody>
          <a:bodyPr wrap="square">
            <a:spAutoFit/>
          </a:bodyPr>
          <a:lstStyle/>
          <a:p>
            <a:pPr algn="ctr"/>
            <a:r>
              <a:rPr lang="en-US" b="1" i="1" dirty="0" smtClean="0"/>
              <a:t>Upon closer view, these five small areas of endometriosis have a reddish-brown to bluish appearance. Typical locations for endometriosis may include: ovaries, uterine ligaments, </a:t>
            </a:r>
            <a:r>
              <a:rPr lang="en-US" b="1" i="1" dirty="0" err="1" smtClean="0"/>
              <a:t>rectovaginal</a:t>
            </a:r>
            <a:r>
              <a:rPr lang="en-US" b="1" i="1" dirty="0" smtClean="0"/>
              <a:t> septum, pelvic peritoneum, and </a:t>
            </a:r>
            <a:r>
              <a:rPr lang="en-US" b="1" i="1" dirty="0" err="1" smtClean="0"/>
              <a:t>laparotomy</a:t>
            </a:r>
            <a:r>
              <a:rPr lang="en-US" b="1" i="1" dirty="0" smtClean="0"/>
              <a:t> scars</a:t>
            </a:r>
            <a:endParaRPr lang="en-US" b="1" i="1" dirty="0"/>
          </a:p>
        </p:txBody>
      </p:sp>
      <p:pic>
        <p:nvPicPr>
          <p:cNvPr id="196610" name="Picture 2" descr="http://library.med.utah.edu/WebPath/jpeg4/FEM115.jpg"/>
          <p:cNvPicPr>
            <a:picLocks noChangeAspect="1" noChangeArrowheads="1"/>
          </p:cNvPicPr>
          <p:nvPr/>
        </p:nvPicPr>
        <p:blipFill>
          <a:blip r:embed="rId2" cstate="print"/>
          <a:srcRect/>
          <a:stretch>
            <a:fillRect/>
          </a:stretch>
        </p:blipFill>
        <p:spPr bwMode="auto">
          <a:xfrm>
            <a:off x="1428231" y="1041302"/>
            <a:ext cx="6024089" cy="3956297"/>
          </a:xfrm>
          <a:prstGeom prst="rect">
            <a:avLst/>
          </a:prstGeom>
          <a:noFill/>
          <a:ln w="12700">
            <a:solidFill>
              <a:schemeClr val="tx1"/>
            </a:solidFill>
          </a:ln>
        </p:spPr>
      </p:pic>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Endometriosis  - Gross</a:t>
            </a:r>
            <a:endParaRPr lang="en-US"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691680" y="404664"/>
            <a:ext cx="561662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Endometriosis  - HPF Microscopy</a:t>
            </a:r>
            <a:endParaRPr lang="en-US" sz="24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475656" y="5157192"/>
            <a:ext cx="6048672" cy="1477328"/>
          </a:xfrm>
          <a:prstGeom prst="rect">
            <a:avLst/>
          </a:prstGeom>
        </p:spPr>
        <p:txBody>
          <a:bodyPr wrap="square">
            <a:spAutoFit/>
          </a:bodyPr>
          <a:lstStyle/>
          <a:p>
            <a:pPr algn="ctr"/>
            <a:r>
              <a:rPr lang="en-US" b="1" i="1" dirty="0"/>
              <a:t>Endometrial</a:t>
            </a:r>
            <a:r>
              <a:rPr lang="en-US" b="1" i="1" dirty="0">
                <a:solidFill>
                  <a:srgbClr val="FF0000"/>
                </a:solidFill>
              </a:rPr>
              <a:t> glands</a:t>
            </a:r>
            <a:r>
              <a:rPr lang="en-US" b="1" i="1" dirty="0"/>
              <a:t> along with </a:t>
            </a:r>
            <a:r>
              <a:rPr lang="en-US" b="1" i="1" dirty="0">
                <a:solidFill>
                  <a:srgbClr val="FF0000"/>
                </a:solidFill>
              </a:rPr>
              <a:t>stroma</a:t>
            </a:r>
            <a:r>
              <a:rPr lang="en-US" b="1" i="1" dirty="0"/>
              <a:t> are seen at high magnification in the smooth muscle wall of the colon. Endometriosis is symptomatic during reproductive years when patients may present with dysmenorrhea, pelvic pain, and infertility</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pic>
        <p:nvPicPr>
          <p:cNvPr id="2050" name="Picture 2" descr="http://library.med.utah.edu/WebPath/jpeg4/FEM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048672"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0" name="Picture 2" descr="http://library.med.utah.edu/WebPath/jpeg1/MALE127.jpg"/>
          <p:cNvPicPr>
            <a:picLocks noChangeAspect="1" noChangeArrowheads="1"/>
          </p:cNvPicPr>
          <p:nvPr/>
        </p:nvPicPr>
        <p:blipFill>
          <a:blip r:embed="rId2" cstate="print"/>
          <a:srcRect/>
          <a:stretch>
            <a:fillRect/>
          </a:stretch>
        </p:blipFill>
        <p:spPr bwMode="auto">
          <a:xfrm>
            <a:off x="1259632" y="980728"/>
            <a:ext cx="6593717" cy="4464496"/>
          </a:xfrm>
          <a:prstGeom prst="rect">
            <a:avLst/>
          </a:prstGeom>
          <a:noFill/>
          <a:ln w="12700">
            <a:solidFill>
              <a:schemeClr val="tx1"/>
            </a:solidFill>
          </a:ln>
        </p:spPr>
      </p:pic>
      <p:sp>
        <p:nvSpPr>
          <p:cNvPr id="6" name="Rectangle 5"/>
          <p:cNvSpPr/>
          <p:nvPr/>
        </p:nvSpPr>
        <p:spPr>
          <a:xfrm>
            <a:off x="1187624" y="5589240"/>
            <a:ext cx="6696744" cy="646331"/>
          </a:xfrm>
          <a:prstGeom prst="rect">
            <a:avLst/>
          </a:prstGeom>
        </p:spPr>
        <p:txBody>
          <a:bodyPr wrap="square">
            <a:spAutoFit/>
          </a:bodyPr>
          <a:lstStyle/>
          <a:p>
            <a:pPr algn="ctr"/>
            <a:r>
              <a:rPr lang="en-US" b="1" i="1" dirty="0" smtClean="0"/>
              <a:t>Pink Leyding cells are seen here in the interstitium. Note the pale golden brown pigment as well. There is active spermatogenesis.</a:t>
            </a:r>
            <a:endParaRPr lang="en-US" b="1" i="1" dirty="0"/>
          </a:p>
        </p:txBody>
      </p:sp>
      <p:sp>
        <p:nvSpPr>
          <p:cNvPr id="7" name="Rounded Rectangle 6"/>
          <p:cNvSpPr/>
          <p:nvPr/>
        </p:nvSpPr>
        <p:spPr>
          <a:xfrm>
            <a:off x="1475656"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LPF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03648" y="2907432"/>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latin typeface="Aharoni" pitchFamily="2" charset="-79"/>
                <a:cs typeface="Aharoni" pitchFamily="2" charset="-79"/>
              </a:rPr>
              <a:t>UTERINE CERVIX</a:t>
            </a:r>
            <a:endParaRPr lang="en-US" sz="40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8172" y="2907432"/>
            <a:ext cx="6588224"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800000"/>
                </a:solidFill>
                <a:effectLst>
                  <a:outerShdw blurRad="38100" dist="38100" dir="2700000" algn="tl">
                    <a:srgbClr val="000000">
                      <a:alpha val="43137"/>
                    </a:srgbClr>
                  </a:outerShdw>
                </a:effectLst>
                <a:latin typeface="Aharoni" pitchFamily="2" charset="-79"/>
                <a:cs typeface="Aharoni" pitchFamily="2" charset="-79"/>
              </a:rPr>
              <a:t>Cervical Dysplasia &amp; Cervical Carcinoma</a:t>
            </a:r>
            <a:endParaRPr lang="en-US" sz="4400" b="1" dirty="0">
              <a:solidFill>
                <a:srgbClr val="800000"/>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2322" name="Picture 2" descr="http://library.med.utah.edu/WebPath/jpeg4/FEM007.jpg"/>
          <p:cNvPicPr>
            <a:picLocks noChangeAspect="1" noChangeArrowheads="1"/>
          </p:cNvPicPr>
          <p:nvPr/>
        </p:nvPicPr>
        <p:blipFill>
          <a:blip r:embed="rId2" cstate="print"/>
          <a:srcRect/>
          <a:stretch>
            <a:fillRect/>
          </a:stretch>
        </p:blipFill>
        <p:spPr bwMode="auto">
          <a:xfrm>
            <a:off x="1115616" y="1268760"/>
            <a:ext cx="6768752" cy="4320480"/>
          </a:xfrm>
          <a:prstGeom prst="rect">
            <a:avLst/>
          </a:prstGeom>
          <a:noFill/>
          <a:ln w="28575">
            <a:solidFill>
              <a:schemeClr val="tx1"/>
            </a:solidFill>
          </a:ln>
        </p:spPr>
      </p:pic>
      <p:sp>
        <p:nvSpPr>
          <p:cNvPr id="3" name="Rectangle 2"/>
          <p:cNvSpPr/>
          <p:nvPr/>
        </p:nvSpPr>
        <p:spPr>
          <a:xfrm>
            <a:off x="571472" y="5661248"/>
            <a:ext cx="7715304" cy="707886"/>
          </a:xfrm>
          <a:prstGeom prst="rect">
            <a:avLst/>
          </a:prstGeom>
        </p:spPr>
        <p:txBody>
          <a:bodyPr wrap="square">
            <a:spAutoFit/>
          </a:bodyPr>
          <a:lstStyle/>
          <a:p>
            <a:pPr algn="ctr"/>
            <a:r>
              <a:rPr lang="en-US" sz="2000" b="1" i="1" dirty="0" smtClean="0"/>
              <a:t>The normal cervical squamous epithelium at the left transforms to dysplastic changes on the right with  underlying chronic inflammation </a:t>
            </a:r>
            <a:endParaRPr lang="en-US" sz="2000" b="1" i="1" dirty="0"/>
          </a:p>
        </p:txBody>
      </p:sp>
      <p:sp>
        <p:nvSpPr>
          <p:cNvPr id="4" name="مستطيل مستدير الزوايا 5"/>
          <p:cNvSpPr/>
          <p:nvPr/>
        </p:nvSpPr>
        <p:spPr>
          <a:xfrm>
            <a:off x="1785918" y="214290"/>
            <a:ext cx="5500726" cy="785818"/>
          </a:xfrm>
          <a:prstGeom prst="roundRect">
            <a:avLst/>
          </a:prstGeom>
          <a:solidFill>
            <a:srgbClr val="150F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rPr>
              <a:t>Normal and Dysplastic Cervical Squamous Epithelium</a:t>
            </a:r>
            <a:endParaRPr lang="ar-SA" sz="2400" b="1" i="1" dirty="0">
              <a:solidFill>
                <a:schemeClr val="bg1"/>
              </a:solidFill>
            </a:endParaRPr>
          </a:p>
        </p:txBody>
      </p:sp>
      <p:sp>
        <p:nvSpPr>
          <p:cNvPr id="5" name="TextBox 4"/>
          <p:cNvSpPr txBox="1"/>
          <p:nvPr/>
        </p:nvSpPr>
        <p:spPr>
          <a:xfrm>
            <a:off x="1475656" y="1936212"/>
            <a:ext cx="1357322" cy="369332"/>
          </a:xfrm>
          <a:prstGeom prst="rect">
            <a:avLst/>
          </a:prstGeom>
          <a:noFill/>
        </p:spPr>
        <p:txBody>
          <a:bodyPr wrap="square" rtlCol="0">
            <a:spAutoFit/>
          </a:bodyPr>
          <a:lstStyle/>
          <a:p>
            <a:r>
              <a:rPr lang="en-US" b="1" dirty="0" smtClean="0">
                <a:solidFill>
                  <a:srgbClr val="FF0000"/>
                </a:solidFill>
              </a:rPr>
              <a:t>Normal</a:t>
            </a:r>
            <a:endParaRPr lang="en-US" b="1" dirty="0">
              <a:solidFill>
                <a:srgbClr val="FF0000"/>
              </a:solidFill>
            </a:endParaRPr>
          </a:p>
        </p:txBody>
      </p:sp>
      <p:sp>
        <p:nvSpPr>
          <p:cNvPr id="6" name="TextBox 5"/>
          <p:cNvSpPr txBox="1"/>
          <p:nvPr/>
        </p:nvSpPr>
        <p:spPr>
          <a:xfrm>
            <a:off x="6429388" y="1785926"/>
            <a:ext cx="1500198" cy="369332"/>
          </a:xfrm>
          <a:prstGeom prst="rect">
            <a:avLst/>
          </a:prstGeom>
          <a:noFill/>
        </p:spPr>
        <p:txBody>
          <a:bodyPr wrap="square" rtlCol="0">
            <a:spAutoFit/>
          </a:bodyPr>
          <a:lstStyle/>
          <a:p>
            <a:r>
              <a:rPr lang="en-US" b="1" dirty="0" smtClean="0">
                <a:solidFill>
                  <a:srgbClr val="FF0000"/>
                </a:solidFill>
              </a:rPr>
              <a:t>Dysplasia</a:t>
            </a:r>
            <a:endParaRPr lang="en-US" b="1" dirty="0">
              <a:solidFill>
                <a:srgbClr val="FF0000"/>
              </a:solidFill>
            </a:endParaRPr>
          </a:p>
        </p:txBody>
      </p:sp>
      <p:sp>
        <p:nvSpPr>
          <p:cNvPr id="11" name="TextBox 10"/>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2" name="TextBox 11"/>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مستطيل مستدير الزوايا 5"/>
          <p:cNvSpPr/>
          <p:nvPr/>
        </p:nvSpPr>
        <p:spPr>
          <a:xfrm>
            <a:off x="1500166" y="214290"/>
            <a:ext cx="6072230" cy="47840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rPr>
              <a:t>Endocervical Squamous Dysplasia</a:t>
            </a:r>
            <a:endParaRPr lang="ar-SA" sz="2400" b="1" i="1" dirty="0">
              <a:solidFill>
                <a:schemeClr val="bg1"/>
              </a:solidFill>
            </a:endParaRPr>
          </a:p>
        </p:txBody>
      </p:sp>
      <p:pic>
        <p:nvPicPr>
          <p:cNvPr id="192514" name="Picture 2" descr="http://library.med.utah.edu/WebPath/jpeg4/FEM008.jpg"/>
          <p:cNvPicPr>
            <a:picLocks noChangeAspect="1" noChangeArrowheads="1"/>
          </p:cNvPicPr>
          <p:nvPr/>
        </p:nvPicPr>
        <p:blipFill>
          <a:blip r:embed="rId2" cstate="print"/>
          <a:srcRect/>
          <a:stretch>
            <a:fillRect/>
          </a:stretch>
        </p:blipFill>
        <p:spPr bwMode="auto">
          <a:xfrm>
            <a:off x="1115616" y="928671"/>
            <a:ext cx="6840760" cy="4214147"/>
          </a:xfrm>
          <a:prstGeom prst="rect">
            <a:avLst/>
          </a:prstGeom>
          <a:noFill/>
          <a:ln w="28575">
            <a:solidFill>
              <a:schemeClr val="tx1"/>
            </a:solidFill>
          </a:ln>
        </p:spPr>
      </p:pic>
      <p:sp>
        <p:nvSpPr>
          <p:cNvPr id="5" name="Rectangle 4"/>
          <p:cNvSpPr/>
          <p:nvPr/>
        </p:nvSpPr>
        <p:spPr>
          <a:xfrm>
            <a:off x="357158" y="5229200"/>
            <a:ext cx="8072494" cy="1200329"/>
          </a:xfrm>
          <a:prstGeom prst="rect">
            <a:avLst/>
          </a:prstGeom>
        </p:spPr>
        <p:txBody>
          <a:bodyPr wrap="square">
            <a:spAutoFit/>
          </a:bodyPr>
          <a:lstStyle/>
          <a:p>
            <a:pPr algn="ctr"/>
            <a:r>
              <a:rPr lang="en-US" b="1" i="1" dirty="0" smtClean="0"/>
              <a:t>Cervical squamous dysplasia is seen at medium magnification, extending from the center to the right. The epithelium is normal at the left. </a:t>
            </a:r>
          </a:p>
          <a:p>
            <a:pPr algn="ctr"/>
            <a:r>
              <a:rPr lang="en-US" b="1" i="1" dirty="0" smtClean="0"/>
              <a:t>Note how the dysplastic cell nuclei at the right are larger and darker, and the dysplastic cells have a disorderly arrangement</a:t>
            </a:r>
            <a:endParaRPr lang="en-US"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7" name="TextBox 6"/>
          <p:cNvSpPr txBox="1"/>
          <p:nvPr/>
        </p:nvSpPr>
        <p:spPr>
          <a:xfrm>
            <a:off x="7423431" y="990600"/>
            <a:ext cx="425169" cy="369332"/>
          </a:xfrm>
          <a:prstGeom prst="rect">
            <a:avLst/>
          </a:prstGeom>
          <a:noFill/>
        </p:spPr>
        <p:txBody>
          <a:bodyPr wrap="square" rtlCol="0">
            <a:spAutoFit/>
          </a:bodyPr>
          <a:lstStyle/>
          <a:p>
            <a:r>
              <a:rPr lang="en-US" b="1" dirty="0" smtClean="0"/>
              <a:t>Rt</a:t>
            </a:r>
            <a:endParaRPr lang="en-US" b="1" dirty="0"/>
          </a:p>
        </p:txBody>
      </p:sp>
      <p:sp>
        <p:nvSpPr>
          <p:cNvPr id="8" name="TextBox 7"/>
          <p:cNvSpPr txBox="1"/>
          <p:nvPr/>
        </p:nvSpPr>
        <p:spPr>
          <a:xfrm>
            <a:off x="1143000" y="990600"/>
            <a:ext cx="425169" cy="369332"/>
          </a:xfrm>
          <a:prstGeom prst="rect">
            <a:avLst/>
          </a:prstGeom>
          <a:noFill/>
        </p:spPr>
        <p:txBody>
          <a:bodyPr wrap="square" rtlCol="0">
            <a:spAutoFit/>
          </a:bodyPr>
          <a:lstStyle/>
          <a:p>
            <a:r>
              <a:rPr lang="en-US" b="1" dirty="0" smtClean="0"/>
              <a:t>Lt</a:t>
            </a:r>
            <a:endParaRPr lang="en-US"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7938" name="Picture 2" descr="http://library.med.utah.edu/WebPath/jpeg4/FEM013.jpg"/>
          <p:cNvPicPr>
            <a:picLocks noChangeAspect="1" noChangeArrowheads="1"/>
          </p:cNvPicPr>
          <p:nvPr/>
        </p:nvPicPr>
        <p:blipFill>
          <a:blip r:embed="rId2" cstate="print"/>
          <a:srcRect/>
          <a:stretch>
            <a:fillRect/>
          </a:stretch>
        </p:blipFill>
        <p:spPr bwMode="auto">
          <a:xfrm>
            <a:off x="4572000" y="1412776"/>
            <a:ext cx="3936504" cy="3744416"/>
          </a:xfrm>
          <a:prstGeom prst="rect">
            <a:avLst/>
          </a:prstGeom>
          <a:noFill/>
        </p:spPr>
      </p:pic>
      <p:sp>
        <p:nvSpPr>
          <p:cNvPr id="3" name="مستطيل مستدير الزوايا 5"/>
          <p:cNvSpPr/>
          <p:nvPr/>
        </p:nvSpPr>
        <p:spPr>
          <a:xfrm>
            <a:off x="1500166" y="337216"/>
            <a:ext cx="6024162" cy="571504"/>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rPr>
              <a:t>Cervical Squamous  Cell Carcinoma </a:t>
            </a:r>
            <a:endParaRPr lang="ar-SA" sz="2400" b="1" i="1" dirty="0">
              <a:solidFill>
                <a:schemeClr val="bg1"/>
              </a:solidFill>
            </a:endParaRPr>
          </a:p>
        </p:txBody>
      </p:sp>
      <p:pic>
        <p:nvPicPr>
          <p:cNvPr id="167940" name="Picture 4" descr="http://library.med.utah.edu/WebPath/jpeg4/FEM012.jpg"/>
          <p:cNvPicPr>
            <a:picLocks noChangeAspect="1" noChangeArrowheads="1"/>
          </p:cNvPicPr>
          <p:nvPr/>
        </p:nvPicPr>
        <p:blipFill>
          <a:blip r:embed="rId3" cstate="print"/>
          <a:srcRect/>
          <a:stretch>
            <a:fillRect/>
          </a:stretch>
        </p:blipFill>
        <p:spPr bwMode="auto">
          <a:xfrm>
            <a:off x="423540" y="1412776"/>
            <a:ext cx="4004444" cy="3744416"/>
          </a:xfrm>
          <a:prstGeom prst="rect">
            <a:avLst/>
          </a:prstGeom>
          <a:noFill/>
        </p:spPr>
      </p:pic>
      <p:sp>
        <p:nvSpPr>
          <p:cNvPr id="6" name="Rectangle 5"/>
          <p:cNvSpPr/>
          <p:nvPr/>
        </p:nvSpPr>
        <p:spPr>
          <a:xfrm>
            <a:off x="827584" y="5457998"/>
            <a:ext cx="6984776" cy="923330"/>
          </a:xfrm>
          <a:prstGeom prst="rect">
            <a:avLst/>
          </a:prstGeom>
        </p:spPr>
        <p:txBody>
          <a:bodyPr wrap="square">
            <a:spAutoFit/>
          </a:bodyPr>
          <a:lstStyle/>
          <a:p>
            <a:pPr algn="ctr"/>
            <a:r>
              <a:rPr lang="en-US" b="1" i="1" dirty="0" smtClean="0"/>
              <a:t>This is the gross appearance of a cervical squamous cell carcinoma that is still limited to the cervix (stage I). </a:t>
            </a:r>
          </a:p>
          <a:p>
            <a:pPr algn="ctr"/>
            <a:r>
              <a:rPr lang="en-US" b="1" i="1" dirty="0" smtClean="0"/>
              <a:t>The tumor is a fungating red to tan to yellow mass.</a:t>
            </a:r>
            <a:endParaRPr lang="en-US"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5"/>
          <p:cNvSpPr/>
          <p:nvPr/>
        </p:nvSpPr>
        <p:spPr>
          <a:xfrm>
            <a:off x="1043608" y="337216"/>
            <a:ext cx="6912768" cy="49949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rPr>
              <a:t>Cervical Squamous  Cell Carcinoma - HPF </a:t>
            </a:r>
            <a:endParaRPr lang="ar-SA" sz="2400" b="1" i="1" dirty="0">
              <a:solidFill>
                <a:schemeClr val="bg1"/>
              </a:solidFill>
            </a:endParaRPr>
          </a:p>
        </p:txBody>
      </p:sp>
      <p:pic>
        <p:nvPicPr>
          <p:cNvPr id="175106" name="Picture 2" descr="http://library.med.utah.edu/WebPath/jpeg4/FEM011.jpg"/>
          <p:cNvPicPr>
            <a:picLocks noChangeAspect="1" noChangeArrowheads="1"/>
          </p:cNvPicPr>
          <p:nvPr/>
        </p:nvPicPr>
        <p:blipFill>
          <a:blip r:embed="rId2" cstate="print"/>
          <a:srcRect/>
          <a:stretch>
            <a:fillRect/>
          </a:stretch>
        </p:blipFill>
        <p:spPr bwMode="auto">
          <a:xfrm>
            <a:off x="1403648" y="1052736"/>
            <a:ext cx="6264696" cy="3897620"/>
          </a:xfrm>
          <a:prstGeom prst="rect">
            <a:avLst/>
          </a:prstGeom>
          <a:noFill/>
          <a:ln w="12700">
            <a:solidFill>
              <a:schemeClr val="tx1"/>
            </a:solidFill>
          </a:ln>
        </p:spPr>
      </p:pic>
      <p:sp>
        <p:nvSpPr>
          <p:cNvPr id="4" name="Rectangle 3"/>
          <p:cNvSpPr/>
          <p:nvPr/>
        </p:nvSpPr>
        <p:spPr>
          <a:xfrm>
            <a:off x="1187624" y="5013176"/>
            <a:ext cx="6624736" cy="1477328"/>
          </a:xfrm>
          <a:prstGeom prst="rect">
            <a:avLst/>
          </a:prstGeom>
        </p:spPr>
        <p:txBody>
          <a:bodyPr wrap="square">
            <a:spAutoFit/>
          </a:bodyPr>
          <a:lstStyle/>
          <a:p>
            <a:pPr algn="ctr"/>
            <a:r>
              <a:rPr lang="en-US" b="1" i="1" dirty="0" smtClean="0"/>
              <a:t>At high magnification, nests of neoplastic squamous cells are invaded through a chronically inflamed stroma. This cancer is well- differentiated, as evidenced by keratin pearls (*) within nests of tumor cells. However, most cervical squamous carcinomas are non-keratinizing.</a:t>
            </a:r>
            <a:endParaRPr lang="en-US" b="1" i="1" dirty="0"/>
          </a:p>
        </p:txBody>
      </p:sp>
      <p:sp>
        <p:nvSpPr>
          <p:cNvPr id="5" name="Rectangle 4"/>
          <p:cNvSpPr/>
          <p:nvPr/>
        </p:nvSpPr>
        <p:spPr>
          <a:xfrm>
            <a:off x="5796136" y="1772816"/>
            <a:ext cx="338554" cy="461665"/>
          </a:xfrm>
          <a:prstGeom prst="rect">
            <a:avLst/>
          </a:prstGeom>
        </p:spPr>
        <p:txBody>
          <a:bodyPr wrap="none">
            <a:spAutoFit/>
          </a:bodyPr>
          <a:lstStyle/>
          <a:p>
            <a:r>
              <a:rPr lang="en-US" sz="2400" b="1" i="1" dirty="0" smtClean="0"/>
              <a:t>*</a:t>
            </a:r>
            <a:endParaRPr lang="en-US" sz="2400"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3581400" y="3962400"/>
            <a:ext cx="3429000" cy="2438400"/>
          </a:xfrm>
          <a:prstGeom prst="rect">
            <a:avLst/>
          </a:prstGeom>
          <a:noFill/>
        </p:spPr>
      </p:pic>
      <p:sp>
        <p:nvSpPr>
          <p:cNvPr id="5" name="Oval 4"/>
          <p:cNvSpPr/>
          <p:nvPr/>
        </p:nvSpPr>
        <p:spPr>
          <a:xfrm>
            <a:off x="1905000" y="2362200"/>
            <a:ext cx="6624736" cy="1512168"/>
          </a:xfrm>
          <a:prstGeom prst="ellipse">
            <a:avLst/>
          </a:prstGeom>
          <a:solidFill>
            <a:schemeClr val="accent5">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latin typeface="Aharoni" pitchFamily="2" charset="-79"/>
                <a:cs typeface="Aharoni" pitchFamily="2" charset="-79"/>
              </a:rPr>
              <a:t>FALLOPIAN TUBES</a:t>
            </a:r>
            <a:endParaRPr lang="en-US" sz="40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 </a:t>
            </a:r>
            <a:endParaRPr lang="en-US" dirty="0"/>
          </a:p>
        </p:txBody>
      </p:sp>
      <p:sp>
        <p:nvSpPr>
          <p:cNvPr id="6" name="Rounded Rectangle 5"/>
          <p:cNvSpPr/>
          <p:nvPr/>
        </p:nvSpPr>
        <p:spPr>
          <a:xfrm>
            <a:off x="1371600" y="4572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Normal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Inflamed Fallopian Tube</a:t>
            </a:r>
            <a:endParaRPr lang="en-US" sz="2400" b="1" i="1" dirty="0">
              <a:effectLst>
                <a:outerShdw blurRad="38100" dist="38100" dir="2700000" algn="tl">
                  <a:srgbClr val="000000">
                    <a:alpha val="43137"/>
                  </a:srgbClr>
                </a:outerShdw>
              </a:effectLst>
            </a:endParaRPr>
          </a:p>
        </p:txBody>
      </p:sp>
      <p:pic>
        <p:nvPicPr>
          <p:cNvPr id="146434" name="Picture 2" descr="http://www.mdguidelines.com/images/Illustrations/salpingi.jpg"/>
          <p:cNvPicPr>
            <a:picLocks noChangeAspect="1" noChangeArrowheads="1"/>
          </p:cNvPicPr>
          <p:nvPr/>
        </p:nvPicPr>
        <p:blipFill>
          <a:blip r:embed="rId2" cstate="print"/>
          <a:srcRect/>
          <a:stretch>
            <a:fillRect/>
          </a:stretch>
        </p:blipFill>
        <p:spPr bwMode="auto">
          <a:xfrm>
            <a:off x="1360391" y="1196752"/>
            <a:ext cx="6163937" cy="5332619"/>
          </a:xfrm>
          <a:prstGeom prst="rect">
            <a:avLst/>
          </a:prstGeom>
          <a:noFill/>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665312"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Acute Salpingitis - Gross</a:t>
            </a:r>
            <a:endParaRPr lang="en-US" sz="2400" b="1" i="1" dirty="0">
              <a:effectLst>
                <a:outerShdw blurRad="38100" dist="38100" dir="2700000" algn="tl">
                  <a:srgbClr val="000000">
                    <a:alpha val="43137"/>
                  </a:srgbClr>
                </a:outerShdw>
              </a:effectLst>
            </a:endParaRPr>
          </a:p>
        </p:txBody>
      </p:sp>
      <p:pic>
        <p:nvPicPr>
          <p:cNvPr id="145410" name="Picture 2" descr="http://o.quizlet.com/i/nVRl3a7aEAMerTabTrbJ6w_m.jpg"/>
          <p:cNvPicPr>
            <a:picLocks noChangeAspect="1" noChangeArrowheads="1"/>
          </p:cNvPicPr>
          <p:nvPr/>
        </p:nvPicPr>
        <p:blipFill>
          <a:blip r:embed="rId2" cstate="print"/>
          <a:srcRect/>
          <a:stretch>
            <a:fillRect/>
          </a:stretch>
        </p:blipFill>
        <p:spPr bwMode="auto">
          <a:xfrm rot="16200000">
            <a:off x="1854189" y="890228"/>
            <a:ext cx="4248472" cy="5149551"/>
          </a:xfrm>
          <a:prstGeom prst="rect">
            <a:avLst/>
          </a:prstGeom>
          <a:noFill/>
          <a:ln w="12700">
            <a:solidFill>
              <a:schemeClr val="tx1"/>
            </a:solidFill>
          </a:ln>
        </p:spPr>
      </p:pic>
      <p:sp>
        <p:nvSpPr>
          <p:cNvPr id="6" name="TextBox 5"/>
          <p:cNvSpPr txBox="1"/>
          <p:nvPr/>
        </p:nvSpPr>
        <p:spPr>
          <a:xfrm>
            <a:off x="457200" y="5805264"/>
            <a:ext cx="8305800" cy="646331"/>
          </a:xfrm>
          <a:prstGeom prst="rect">
            <a:avLst/>
          </a:prstGeom>
          <a:noFill/>
        </p:spPr>
        <p:txBody>
          <a:bodyPr wrap="square" rtlCol="0">
            <a:spAutoFit/>
          </a:bodyPr>
          <a:lstStyle/>
          <a:p>
            <a:pPr marL="285750" lvl="0" indent="-285750">
              <a:buFont typeface="Wingdings" panose="05000000000000000000" pitchFamily="2" charset="2"/>
              <a:buChar char="Ø"/>
            </a:pPr>
            <a:r>
              <a:rPr lang="en-US" b="1" i="1" dirty="0"/>
              <a:t>Congested and swollen fallopian tube.</a:t>
            </a:r>
            <a:endParaRPr lang="en-US" dirty="0"/>
          </a:p>
          <a:p>
            <a:pPr marL="285750" lvl="0" indent="-285750">
              <a:buFont typeface="Wingdings" panose="05000000000000000000" pitchFamily="2" charset="2"/>
              <a:buChar char="Ø"/>
            </a:pPr>
            <a:r>
              <a:rPr lang="en-US" b="1" i="1" dirty="0" err="1"/>
              <a:t>Haemorrhagic</a:t>
            </a:r>
            <a:r>
              <a:rPr lang="en-US" b="1" i="1" dirty="0"/>
              <a:t> and yellowish patches on the </a:t>
            </a:r>
            <a:r>
              <a:rPr lang="en-US" b="1" i="1" dirty="0" err="1"/>
              <a:t>serosal</a:t>
            </a:r>
            <a:r>
              <a:rPr lang="en-US" b="1" i="1" dirty="0"/>
              <a:t> surface of the fallopian tube.</a:t>
            </a:r>
            <a:endParaRPr lang="en-US" dirty="0"/>
          </a:p>
        </p:txBody>
      </p:sp>
      <p:sp>
        <p:nvSpPr>
          <p:cNvPr id="2" name="Rectangle 1"/>
          <p:cNvSpPr/>
          <p:nvPr/>
        </p:nvSpPr>
        <p:spPr>
          <a:xfrm>
            <a:off x="6561668" y="2819400"/>
            <a:ext cx="3124200" cy="1083374"/>
          </a:xfrm>
          <a:prstGeom prst="rect">
            <a:avLst/>
          </a:prstGeom>
        </p:spPr>
        <p:txBody>
          <a:bodyPr wrap="square">
            <a:spAutoFit/>
          </a:bodyPr>
          <a:lstStyle/>
          <a:p>
            <a:pPr marR="0" lvl="0">
              <a:lnSpc>
                <a:spcPct val="115000"/>
              </a:lnSpc>
              <a:spcBef>
                <a:spcPts val="0"/>
              </a:spcBef>
              <a:spcAft>
                <a:spcPts val="0"/>
              </a:spcAft>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Complications of </a:t>
            </a:r>
            <a:r>
              <a:rPr lang="en-US" sz="1400"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salpingitis</a:t>
            </a: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15000"/>
              </a:lnSpc>
              <a:spcBef>
                <a:spcPts val="0"/>
              </a:spcBef>
              <a:spcAft>
                <a:spcPts val="0"/>
              </a:spcAft>
              <a:buFont typeface="+mj-lt"/>
              <a:buAutoNum type="alphaLcPeriod"/>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Infertility</a:t>
            </a: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Ectopic pregnancy.                   </a:t>
            </a:r>
            <a:endPar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400"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Tubo</a:t>
            </a: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-ovarian </a:t>
            </a: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abscesses.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593304"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Acute Salpingitis - Microscopic</a:t>
            </a:r>
            <a:endParaRPr lang="en-US" sz="2400" b="1" i="1" dirty="0">
              <a:effectLst>
                <a:outerShdw blurRad="38100" dist="38100" dir="2700000" algn="tl">
                  <a:srgbClr val="000000">
                    <a:alpha val="43137"/>
                  </a:srgbClr>
                </a:outerShdw>
              </a:effectLst>
            </a:endParaRPr>
          </a:p>
        </p:txBody>
      </p:sp>
      <p:sp>
        <p:nvSpPr>
          <p:cNvPr id="5" name="Rectangle 4"/>
          <p:cNvSpPr/>
          <p:nvPr/>
        </p:nvSpPr>
        <p:spPr>
          <a:xfrm>
            <a:off x="304800" y="5245746"/>
            <a:ext cx="6324600" cy="646331"/>
          </a:xfrm>
          <a:prstGeom prst="rect">
            <a:avLst/>
          </a:prstGeom>
        </p:spPr>
        <p:txBody>
          <a:bodyPr wrap="square">
            <a:spAutoFit/>
          </a:bodyPr>
          <a:lstStyle/>
          <a:p>
            <a:r>
              <a:rPr lang="en-US" b="1" i="1" dirty="0" smtClean="0"/>
              <a:t>a- </a:t>
            </a:r>
            <a:r>
              <a:rPr lang="en-US" b="1" i="1" dirty="0" err="1"/>
              <a:t>Oedematous</a:t>
            </a:r>
            <a:r>
              <a:rPr lang="en-US" b="1" i="1" dirty="0"/>
              <a:t> and swollen fallopian tube mucosa.</a:t>
            </a:r>
            <a:endParaRPr lang="en-US" dirty="0"/>
          </a:p>
          <a:p>
            <a:r>
              <a:rPr lang="en-US" b="1" i="1" dirty="0"/>
              <a:t>b- Infiltration by numerous neutrophils</a:t>
            </a:r>
            <a:r>
              <a:rPr lang="en-US" b="1" i="1" dirty="0" smtClean="0"/>
              <a:t>.</a:t>
            </a:r>
            <a:endParaRPr lang="en-US" b="1" i="1" dirty="0"/>
          </a:p>
        </p:txBody>
      </p:sp>
      <p:pic>
        <p:nvPicPr>
          <p:cNvPr id="6" name="Picture 2" descr="http://library.med.utah.edu/WebPath/jpeg4/FEM041.jpg"/>
          <p:cNvPicPr>
            <a:picLocks noChangeAspect="1" noChangeArrowheads="1"/>
          </p:cNvPicPr>
          <p:nvPr/>
        </p:nvPicPr>
        <p:blipFill>
          <a:blip r:embed="rId3" cstate="print"/>
          <a:srcRect/>
          <a:stretch>
            <a:fillRect/>
          </a:stretch>
        </p:blipFill>
        <p:spPr bwMode="auto">
          <a:xfrm>
            <a:off x="304800" y="1224402"/>
            <a:ext cx="6096000" cy="3962401"/>
          </a:xfrm>
          <a:prstGeom prst="rect">
            <a:avLst/>
          </a:prstGeom>
          <a:noFill/>
          <a:ln w="12700">
            <a:solidFill>
              <a:schemeClr val="tx1"/>
            </a:solidFill>
          </a:ln>
        </p:spPr>
      </p:pic>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7" name="Rectangle 6"/>
          <p:cNvSpPr/>
          <p:nvPr/>
        </p:nvSpPr>
        <p:spPr>
          <a:xfrm>
            <a:off x="6553200" y="2590800"/>
            <a:ext cx="2667000" cy="2640723"/>
          </a:xfrm>
          <a:prstGeom prst="rect">
            <a:avLst/>
          </a:prstGeom>
        </p:spPr>
        <p:txBody>
          <a:bodyPr wrap="square">
            <a:spAutoFit/>
          </a:bodyPr>
          <a:lstStyle/>
          <a:p>
            <a:pPr marR="0" lvl="0">
              <a:lnSpc>
                <a:spcPct val="115000"/>
              </a:lnSpc>
              <a:spcBef>
                <a:spcPts val="0"/>
              </a:spcBef>
              <a:spcAft>
                <a:spcPts val="0"/>
              </a:spcAft>
            </a:pPr>
            <a:r>
              <a:rPr lang="en-US" b="1" dirty="0" smtClean="0"/>
              <a:t>Organisms responsible</a:t>
            </a:r>
          </a:p>
          <a:p>
            <a:pPr marL="285750" marR="0" lvl="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Gonococci</a:t>
            </a:r>
            <a:r>
              <a:rPr lang="en-US" b="1" i="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p>
          <a:p>
            <a:pPr marL="285750" marR="0" lvl="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Sreptococci</a:t>
            </a: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Staphylococcus </a:t>
            </a:r>
            <a:r>
              <a:rPr lang="en-US"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aureus</a:t>
            </a: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p>
          <a:p>
            <a:pPr marL="285750" marR="0" lvl="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Chlamydia </a:t>
            </a:r>
            <a:r>
              <a:rPr lang="en-US" b="1" i="1" dirty="0">
                <a:solidFill>
                  <a:srgbClr val="FF0000"/>
                </a:solidFill>
                <a:latin typeface="Calibri" panose="020F0502020204030204" pitchFamily="34" charset="0"/>
                <a:ea typeface="Calibri" panose="020F0502020204030204" pitchFamily="34" charset="0"/>
                <a:cs typeface="Arial" panose="020B0604020202020204" pitchFamily="34" charset="0"/>
              </a:rPr>
              <a:t>and mycoplasma </a:t>
            </a:r>
            <a:r>
              <a:rPr lang="en-US"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hominis</a:t>
            </a: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Mycobacterium </a:t>
            </a:r>
            <a:r>
              <a:rPr lang="en-US" b="1" i="1" dirty="0">
                <a:solidFill>
                  <a:srgbClr val="FF0000"/>
                </a:solidFill>
                <a:latin typeface="Calibri" panose="020F0502020204030204" pitchFamily="34" charset="0"/>
                <a:ea typeface="Calibri" panose="020F0502020204030204" pitchFamily="34" charset="0"/>
                <a:cs typeface="Arial" panose="020B0604020202020204" pitchFamily="34" charset="0"/>
              </a:rPr>
              <a:t>tuberculosis.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2" name="Picture 6" descr="L1305 - cell types in seminiferous epithelium"/>
          <p:cNvPicPr>
            <a:picLocks noChangeArrowheads="1"/>
          </p:cNvPicPr>
          <p:nvPr/>
        </p:nvPicPr>
        <p:blipFill>
          <a:blip r:embed="rId2" cstate="print"/>
          <a:srcRect/>
          <a:stretch>
            <a:fillRect/>
          </a:stretch>
        </p:blipFill>
        <p:spPr bwMode="auto">
          <a:xfrm>
            <a:off x="1331640" y="1001248"/>
            <a:ext cx="6336704" cy="4948032"/>
          </a:xfrm>
          <a:prstGeom prst="rect">
            <a:avLst/>
          </a:prstGeom>
          <a:noFill/>
          <a:ln w="12700">
            <a:solidFill>
              <a:schemeClr val="tx1"/>
            </a:solidFill>
          </a:ln>
        </p:spPr>
      </p:pic>
      <p:sp>
        <p:nvSpPr>
          <p:cNvPr id="29704" name="Text Box 8"/>
          <p:cNvSpPr txBox="1">
            <a:spLocks noChangeArrowheads="1"/>
          </p:cNvSpPr>
          <p:nvPr/>
        </p:nvSpPr>
        <p:spPr bwMode="auto">
          <a:xfrm>
            <a:off x="4572000" y="0"/>
            <a:ext cx="4572000" cy="630942"/>
          </a:xfrm>
          <a:prstGeom prst="rect">
            <a:avLst/>
          </a:prstGeom>
          <a:noFill/>
          <a:ln w="9525">
            <a:noFill/>
            <a:miter lim="800000"/>
            <a:headEnd/>
            <a:tailEnd/>
          </a:ln>
          <a:effectLst/>
        </p:spPr>
        <p:txBody>
          <a:bodyPr>
            <a:spAutoFit/>
          </a:bodyPr>
          <a:lstStyle/>
          <a:p>
            <a:pPr>
              <a:spcBef>
                <a:spcPct val="50000"/>
              </a:spcBef>
              <a:buFontTx/>
              <a:buChar char="-"/>
            </a:pPr>
            <a:endParaRPr lang="en-US" sz="1400" dirty="0"/>
          </a:p>
          <a:p>
            <a:pPr>
              <a:spcBef>
                <a:spcPct val="50000"/>
              </a:spcBef>
              <a:buFontTx/>
              <a:buChar char="-"/>
            </a:pPr>
            <a:endParaRPr lang="en-US" sz="1400" dirty="0"/>
          </a:p>
        </p:txBody>
      </p:sp>
      <p:sp>
        <p:nvSpPr>
          <p:cNvPr id="5" name="Rounded Rectangle 4"/>
          <p:cNvSpPr/>
          <p:nvPr/>
        </p:nvSpPr>
        <p:spPr>
          <a:xfrm>
            <a:off x="1331640"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HPF </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8272" y="4648200"/>
            <a:ext cx="7295728" cy="978768"/>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4" name="Rounded Rectangle 3"/>
          <p:cNvSpPr/>
          <p:nvPr/>
        </p:nvSpPr>
        <p:spPr>
          <a:xfrm>
            <a:off x="3124200" y="2882280"/>
            <a:ext cx="4248472" cy="108012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3513</TotalTime>
  <Words>2631</Words>
  <Application>Microsoft Office PowerPoint</Application>
  <PresentationFormat>On-screen Show (4:3)</PresentationFormat>
  <Paragraphs>383</Paragraphs>
  <Slides>79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Aharoni</vt:lpstr>
      <vt:lpstr>Arial</vt:lpstr>
      <vt:lpstr>Calibri</vt:lpstr>
      <vt:lpstr>Corbel</vt:lpstr>
      <vt:lpstr>Tahoma</vt:lpstr>
      <vt:lpstr>Tunga</vt:lpstr>
      <vt:lpstr>Wingdings</vt:lpstr>
      <vt:lpstr>Wingdings 2</vt:lpstr>
      <vt:lpstr>Theme2</vt:lpstr>
      <vt:lpstr>Reproduction Block  Pathology Practicals</vt:lpstr>
      <vt:lpstr>        1st   Practical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Seminoma  of the Testis </vt:lpstr>
      <vt:lpstr>PowerPoint Presentation</vt:lpstr>
      <vt:lpstr>PowerPoint Presentation</vt:lpstr>
      <vt:lpstr>PowerPoint Presentation</vt:lpstr>
      <vt:lpstr>PowerPoint Presentation</vt:lpstr>
      <vt:lpstr>Embryonal Carcinoma  &amp; Teratoma of the Testis </vt:lpstr>
      <vt:lpstr>PowerPoint Presentation</vt:lpstr>
      <vt:lpstr>PowerPoint Presentation</vt:lpstr>
      <vt:lpstr>PowerPoint Presentation</vt:lpstr>
      <vt:lpstr> Prostatic Hyperplasia </vt:lpstr>
      <vt:lpstr>PowerPoint Presentation</vt:lpstr>
      <vt:lpstr>PowerPoint Presentation</vt:lpstr>
      <vt:lpstr>PowerPoint Presentation</vt:lpstr>
      <vt:lpstr>PowerPoint Presentation</vt:lpstr>
      <vt:lpstr> Adenocarcinoma of Prostate</vt:lpstr>
      <vt:lpstr>PowerPoint Presentation</vt:lpstr>
      <vt:lpstr>PowerPoint Presentation</vt:lpstr>
      <vt:lpstr>PowerPoint Presentation</vt:lpstr>
      <vt:lpstr>PowerPoint Presentation</vt:lpstr>
      <vt:lpstr>        2nd  Practical Session</vt:lpstr>
      <vt:lpstr>PowerPoint Presentation</vt:lpstr>
      <vt:lpstr>PowerPoint Presentation</vt:lpstr>
      <vt:lpstr>PowerPoint Presentation</vt:lpstr>
      <vt:lpstr>PowerPoint Presentation</vt:lpstr>
      <vt:lpstr>PowerPoint Presentation</vt:lpstr>
      <vt:lpstr>PowerPoint Presentation</vt:lpstr>
      <vt:lpstr>UTERUS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practical block</dc:title>
  <dc:creator>Dr. Sayed Esawy</dc:creator>
  <cp:lastModifiedBy>Naseem Zaidi Shaesta</cp:lastModifiedBy>
  <cp:revision>199</cp:revision>
  <dcterms:created xsi:type="dcterms:W3CDTF">2010-04-12T07:10:38Z</dcterms:created>
  <dcterms:modified xsi:type="dcterms:W3CDTF">2017-04-10T11:20:44Z</dcterms:modified>
</cp:coreProperties>
</file>