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7"/>
  </p:notesMasterIdLst>
  <p:sldIdLst>
    <p:sldId id="403" r:id="rId2"/>
    <p:sldId id="695" r:id="rId3"/>
    <p:sldId id="652" r:id="rId4"/>
    <p:sldId id="653" r:id="rId5"/>
    <p:sldId id="654" r:id="rId6"/>
    <p:sldId id="655" r:id="rId7"/>
    <p:sldId id="656" r:id="rId8"/>
    <p:sldId id="657" r:id="rId9"/>
    <p:sldId id="658" r:id="rId10"/>
    <p:sldId id="659" r:id="rId11"/>
    <p:sldId id="660" r:id="rId12"/>
    <p:sldId id="662" r:id="rId13"/>
    <p:sldId id="661" r:id="rId14"/>
    <p:sldId id="664" r:id="rId15"/>
    <p:sldId id="665" r:id="rId16"/>
    <p:sldId id="663" r:id="rId17"/>
    <p:sldId id="696" r:id="rId18"/>
    <p:sldId id="666" r:id="rId19"/>
    <p:sldId id="667" r:id="rId20"/>
    <p:sldId id="668" r:id="rId21"/>
    <p:sldId id="669" r:id="rId22"/>
    <p:sldId id="670" r:id="rId23"/>
    <p:sldId id="671" r:id="rId24"/>
    <p:sldId id="672" r:id="rId25"/>
    <p:sldId id="673" r:id="rId26"/>
    <p:sldId id="674" r:id="rId27"/>
    <p:sldId id="676" r:id="rId28"/>
    <p:sldId id="675" r:id="rId29"/>
    <p:sldId id="677" r:id="rId30"/>
    <p:sldId id="678" r:id="rId31"/>
    <p:sldId id="679" r:id="rId32"/>
    <p:sldId id="680" r:id="rId33"/>
    <p:sldId id="681" r:id="rId34"/>
    <p:sldId id="682" r:id="rId35"/>
    <p:sldId id="683" r:id="rId36"/>
    <p:sldId id="684" r:id="rId37"/>
    <p:sldId id="685" r:id="rId38"/>
    <p:sldId id="686" r:id="rId39"/>
    <p:sldId id="687" r:id="rId40"/>
    <p:sldId id="688" r:id="rId41"/>
    <p:sldId id="689" r:id="rId42"/>
    <p:sldId id="697" r:id="rId43"/>
    <p:sldId id="690" r:id="rId44"/>
    <p:sldId id="691" r:id="rId45"/>
    <p:sldId id="69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BE5"/>
    <a:srgbClr val="993366"/>
    <a:srgbClr val="800000"/>
    <a:srgbClr val="99FF99"/>
    <a:srgbClr val="150F87"/>
    <a:srgbClr val="FF00FF"/>
    <a:srgbClr val="0000FF"/>
    <a:srgbClr val="FF6600"/>
    <a:srgbClr val="FF3300"/>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41" autoAdjust="0"/>
    <p:restoredTop sz="97359" autoAdjust="0"/>
  </p:normalViewPr>
  <p:slideViewPr>
    <p:cSldViewPr>
      <p:cViewPr varScale="1">
        <p:scale>
          <a:sx n="112" d="100"/>
          <a:sy n="112" d="100"/>
        </p:scale>
        <p:origin x="117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5/7/2017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40614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19258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val="28650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252032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32</a:t>
            </a:fld>
            <a:endParaRPr lang="en-US"/>
          </a:p>
        </p:txBody>
      </p:sp>
    </p:spTree>
    <p:extLst>
      <p:ext uri="{BB962C8B-B14F-4D97-AF65-F5344CB8AC3E}">
        <p14:creationId xmlns:p14="http://schemas.microsoft.com/office/powerpoint/2010/main" val="22687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283335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423547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68800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58878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36595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419011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19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82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21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727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22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297527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23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8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220699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26</a:t>
            </a:fld>
            <a:endParaRPr lang="en-US"/>
          </a:p>
        </p:txBody>
      </p:sp>
    </p:spTree>
    <p:extLst>
      <p:ext uri="{BB962C8B-B14F-4D97-AF65-F5344CB8AC3E}">
        <p14:creationId xmlns:p14="http://schemas.microsoft.com/office/powerpoint/2010/main" val="276308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301008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8E189058-DC61-46AF-8503-23257CDEB00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5/7/2017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5/7/2017</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5/7/2017</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pPr/>
              <a:t>5/7/2017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pPr/>
              <a:t>5/7/2017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pPr/>
              <a:t>5/7/2017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5/7/2017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5/7/2017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5/7/2017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pPr/>
              <a:t>5/7/2017</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webpathology.com/image.asp?case=276&amp;n=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2317766"/>
            <a:ext cx="7620000" cy="2362200"/>
          </a:xfrm>
        </p:spPr>
        <p:txBody>
          <a:bodyPr>
            <a:noAutofit/>
          </a:bodyPr>
          <a:lstStyle/>
          <a:p>
            <a:pPr algn="ctr"/>
            <a:r>
              <a:rPr lang="en-US" b="1" i="1" dirty="0" smtClean="0">
                <a:solidFill>
                  <a:srgbClr val="993366"/>
                </a:solidFill>
                <a:effectLst>
                  <a:outerShdw blurRad="38100" dist="38100" dir="2700000" algn="tl">
                    <a:srgbClr val="000000">
                      <a:alpha val="43137"/>
                    </a:srgbClr>
                  </a:outerShdw>
                </a:effectLst>
                <a:latin typeface="Arial Black" panose="020B0A04020102020204" pitchFamily="34" charset="0"/>
                <a:cs typeface="Aharoni" pitchFamily="2" charset="-79"/>
              </a:rPr>
              <a:t>Reproduction Block</a:t>
            </a:r>
            <a:r>
              <a:rPr lang="en-US" sz="4800" b="1" i="1" dirty="0" smtClean="0">
                <a:solidFill>
                  <a:srgbClr val="0000FF"/>
                </a:solidFill>
                <a:effectLst>
                  <a:outerShdw blurRad="38100" dist="38100" dir="2700000" algn="tl">
                    <a:srgbClr val="000000">
                      <a:alpha val="43137"/>
                    </a:srgbClr>
                  </a:outerShdw>
                </a:effectLst>
                <a:latin typeface="Arial Black" panose="020B0A04020102020204" pitchFamily="34" charset="0"/>
              </a:rPr>
              <a:t/>
            </a:r>
            <a:br>
              <a:rPr lang="en-US" sz="4800" b="1" i="1" dirty="0" smtClean="0">
                <a:solidFill>
                  <a:srgbClr val="0000FF"/>
                </a:solidFill>
                <a:effectLst>
                  <a:outerShdw blurRad="38100" dist="38100" dir="2700000" algn="tl">
                    <a:srgbClr val="000000">
                      <a:alpha val="43137"/>
                    </a:srgbClr>
                  </a:outerShdw>
                </a:effectLst>
                <a:latin typeface="Arial Black" panose="020B0A04020102020204" pitchFamily="34" charset="0"/>
              </a:rPr>
            </a:br>
            <a:r>
              <a:rPr lang="en-US" sz="3600" b="1" i="1" dirty="0" smtClean="0">
                <a:solidFill>
                  <a:srgbClr val="0000FF"/>
                </a:solidFill>
                <a:effectLst>
                  <a:outerShdw blurRad="38100" dist="38100" dir="2700000" algn="tl">
                    <a:srgbClr val="000000">
                      <a:alpha val="43137"/>
                    </a:srgbClr>
                  </a:outerShdw>
                </a:effectLst>
                <a:latin typeface="Arial Black" panose="020B0A04020102020204" pitchFamily="34" charset="0"/>
              </a:rPr>
              <a:t/>
            </a:r>
            <a:br>
              <a:rPr lang="en-US" sz="3600" b="1" i="1" dirty="0" smtClean="0">
                <a:solidFill>
                  <a:srgbClr val="0000FF"/>
                </a:solidFill>
                <a:effectLst>
                  <a:outerShdw blurRad="38100" dist="38100" dir="2700000" algn="tl">
                    <a:srgbClr val="000000">
                      <a:alpha val="43137"/>
                    </a:srgbClr>
                  </a:outerShdw>
                </a:effectLst>
                <a:latin typeface="Arial Black" panose="020B0A04020102020204" pitchFamily="34" charset="0"/>
              </a:rPr>
            </a:br>
            <a:r>
              <a:rPr lang="en-US" sz="4000" b="1" i="1" dirty="0" smtClean="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Pathology Practicals</a:t>
            </a:r>
            <a:endParaRPr lang="en-US" sz="4000" b="1" i="1"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7" name="TextBox 7"/>
          <p:cNvSpPr txBox="1"/>
          <p:nvPr/>
        </p:nvSpPr>
        <p:spPr>
          <a:xfrm>
            <a:off x="4343400" y="5980093"/>
            <a:ext cx="14478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Prepared by:</a:t>
            </a:r>
            <a:endParaRPr lang="en-US" sz="1200" dirty="0"/>
          </a:p>
        </p:txBody>
      </p:sp>
      <p:sp>
        <p:nvSpPr>
          <p:cNvPr id="8" name="TextBox 8"/>
          <p:cNvSpPr txBox="1"/>
          <p:nvPr/>
        </p:nvSpPr>
        <p:spPr>
          <a:xfrm>
            <a:off x="5943600" y="5918538"/>
            <a:ext cx="16002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800" b="1" i="1" dirty="0" smtClean="0"/>
              <a:t>Dr. Shaesta Naseem</a:t>
            </a:r>
          </a:p>
          <a:p>
            <a:pPr marL="171450" indent="-171450">
              <a:buFont typeface="Arial" panose="020B0604020202020204" pitchFamily="34" charset="0"/>
              <a:buChar char="•"/>
            </a:pPr>
            <a:r>
              <a:rPr lang="en-US" sz="800" b="1" i="1" dirty="0" smtClean="0"/>
              <a:t>Dr. Abdullah </a:t>
            </a:r>
            <a:r>
              <a:rPr lang="en-US" sz="800" b="1" i="1" dirty="0" err="1" smtClean="0"/>
              <a:t>Basabein</a:t>
            </a:r>
            <a:endParaRPr lang="en-US" sz="800" b="1"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95400" y="5276671"/>
            <a:ext cx="6172200" cy="369332"/>
          </a:xfrm>
          <a:prstGeom prst="rect">
            <a:avLst/>
          </a:prstGeom>
        </p:spPr>
        <p:txBody>
          <a:bodyPr wrap="square">
            <a:spAutoFit/>
          </a:bodyPr>
          <a:lstStyle/>
          <a:p>
            <a:pPr algn="ctr"/>
            <a:r>
              <a:rPr lang="en-US" b="1" i="1" dirty="0" smtClean="0">
                <a:solidFill>
                  <a:schemeClr val="bg1"/>
                </a:solidFill>
              </a:rPr>
              <a:t> .</a:t>
            </a:r>
            <a:endParaRPr lang="en-US" b="1" i="1" dirty="0">
              <a:solidFill>
                <a:schemeClr val="bg1"/>
              </a:solidFill>
            </a:endParaRPr>
          </a:p>
        </p:txBody>
      </p:sp>
      <p:sp>
        <p:nvSpPr>
          <p:cNvPr id="4" name="Rounded Rectangle 3"/>
          <p:cNvSpPr/>
          <p:nvPr/>
        </p:nvSpPr>
        <p:spPr>
          <a:xfrm>
            <a:off x="1219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9585"/>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971600" y="5180999"/>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smtClean="0">
                <a:solidFill>
                  <a:srgbClr val="333333"/>
                </a:solidFill>
                <a:latin typeface="+mj-lt"/>
              </a:rPr>
              <a:t>•</a:t>
            </a:r>
            <a:r>
              <a:rPr lang="en-US" b="1" i="1" dirty="0">
                <a:solidFill>
                  <a:srgbClr val="333333"/>
                </a:solidFill>
                <a:latin typeface="+mj-lt"/>
              </a:rPr>
              <a:t>  The stroma contains spindly fibroblasts</a:t>
            </a:r>
            <a:endParaRPr lang="en-US" b="1" i="1" dirty="0">
              <a:solidFill>
                <a:srgbClr val="333333"/>
              </a:solidFill>
              <a:effectLst/>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2743200"/>
            <a:ext cx="6336703" cy="2123658"/>
          </a:xfrm>
          <a:prstGeom prst="rect">
            <a:avLst/>
          </a:prstGeom>
        </p:spPr>
        <p:txBody>
          <a:bodyPr wrap="square">
            <a:spAutoFit/>
          </a:bodyPr>
          <a:lstStyle/>
          <a:p>
            <a:pPr lvl="0" algn="ctr"/>
            <a:r>
              <a:rPr lang="en-US" sz="4400" b="1" i="1" dirty="0" err="1"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1305578" y="1071323"/>
            <a:ext cx="6434774" cy="4301893"/>
          </a:xfrm>
          <a:prstGeom prst="rect">
            <a:avLst/>
          </a:prstGeom>
          <a:noFill/>
          <a:ln w="12700">
            <a:solidFill>
              <a:schemeClr val="tx1"/>
            </a:solidFill>
            <a:miter lim="800000"/>
            <a:headEnd/>
            <a:tailEnd/>
          </a:ln>
        </p:spPr>
      </p:pic>
      <p:sp>
        <p:nvSpPr>
          <p:cNvPr id="3" name="Rectangle 2"/>
          <p:cNvSpPr/>
          <p:nvPr/>
        </p:nvSpPr>
        <p:spPr>
          <a:xfrm>
            <a:off x="1043608" y="5517232"/>
            <a:ext cx="6984776" cy="923330"/>
          </a:xfrm>
          <a:prstGeom prst="rect">
            <a:avLst/>
          </a:prstGeom>
        </p:spPr>
        <p:txBody>
          <a:bodyPr wrap="square">
            <a:spAutoFit/>
          </a:bodyPr>
          <a:lstStyle/>
          <a:p>
            <a:pPr algn="ctr">
              <a:spcBef>
                <a:spcPct val="0"/>
              </a:spcBef>
            </a:pPr>
            <a:r>
              <a:rPr lang="en-US" b="1" i="1" dirty="0" smtClean="0"/>
              <a:t>The picture shows cyst containing teeth and hairs with nail tissue and skin . It may be complicated by torsion infarction , struma ovarii and immature teratoma .</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5" name="TextBox 4"/>
          <p:cNvSpPr txBox="1"/>
          <p:nvPr/>
        </p:nvSpPr>
        <p:spPr>
          <a:xfrm>
            <a:off x="321060" y="1219200"/>
            <a:ext cx="1877144" cy="400110"/>
          </a:xfrm>
          <a:prstGeom prst="rect">
            <a:avLst/>
          </a:prstGeom>
          <a:noFill/>
        </p:spPr>
        <p:txBody>
          <a:bodyPr wrap="square" rtlCol="0">
            <a:spAutoFit/>
          </a:bodyPr>
          <a:lstStyle/>
          <a:p>
            <a:r>
              <a:rPr lang="en-US" sz="2000" b="1" i="1" dirty="0">
                <a:solidFill>
                  <a:srgbClr val="00B050"/>
                </a:solidFill>
              </a:rPr>
              <a:t>Hairs</a:t>
            </a:r>
            <a:endParaRPr lang="en-US" sz="2000" dirty="0">
              <a:solidFill>
                <a:srgbClr val="00B050"/>
              </a:solidFill>
            </a:endParaRPr>
          </a:p>
        </p:txBody>
      </p:sp>
      <p:cxnSp>
        <p:nvCxnSpPr>
          <p:cNvPr id="7" name="Straight Arrow Connector 6"/>
          <p:cNvCxnSpPr/>
          <p:nvPr/>
        </p:nvCxnSpPr>
        <p:spPr>
          <a:xfrm>
            <a:off x="1371600" y="1447800"/>
            <a:ext cx="2209800"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16436" y="2587821"/>
            <a:ext cx="1524000" cy="304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693" y="2195240"/>
            <a:ext cx="2790564" cy="707886"/>
          </a:xfrm>
          <a:prstGeom prst="rect">
            <a:avLst/>
          </a:prstGeom>
          <a:noFill/>
        </p:spPr>
        <p:txBody>
          <a:bodyPr wrap="square" rtlCol="0">
            <a:spAutoFit/>
          </a:bodyPr>
          <a:lstStyle/>
          <a:p>
            <a:r>
              <a:rPr lang="en-US" sz="2000" b="1" i="1" dirty="0" err="1">
                <a:solidFill>
                  <a:srgbClr val="00B050"/>
                </a:solidFill>
              </a:rPr>
              <a:t>Rockitansky</a:t>
            </a:r>
            <a:r>
              <a:rPr lang="en-US" sz="2000" b="1" i="1" dirty="0">
                <a:solidFill>
                  <a:srgbClr val="00B050"/>
                </a:solidFill>
              </a:rPr>
              <a:t> protuberance </a:t>
            </a:r>
            <a:endParaRPr lang="en-US" sz="2000" dirty="0">
              <a:solidFill>
                <a:srgbClr val="00B050"/>
              </a:solidFill>
            </a:endParaRPr>
          </a:p>
        </p:txBody>
      </p:sp>
      <p:cxnSp>
        <p:nvCxnSpPr>
          <p:cNvPr id="15" name="Straight Arrow Connector 14"/>
          <p:cNvCxnSpPr/>
          <p:nvPr/>
        </p:nvCxnSpPr>
        <p:spPr>
          <a:xfrm flipV="1">
            <a:off x="2133600" y="2549183"/>
            <a:ext cx="1532467" cy="91581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3186915"/>
            <a:ext cx="3581400" cy="707886"/>
          </a:xfrm>
          <a:prstGeom prst="rect">
            <a:avLst/>
          </a:prstGeom>
          <a:noFill/>
        </p:spPr>
        <p:txBody>
          <a:bodyPr wrap="square" rtlCol="0">
            <a:spAutoFit/>
          </a:bodyPr>
          <a:lstStyle/>
          <a:p>
            <a:r>
              <a:rPr lang="en-US" sz="2000" b="1" i="1" dirty="0">
                <a:solidFill>
                  <a:srgbClr val="00B050"/>
                </a:solidFill>
              </a:rPr>
              <a:t>Pale material </a:t>
            </a:r>
            <a:endParaRPr lang="en-US" sz="2000" b="1" i="1" dirty="0" smtClean="0">
              <a:solidFill>
                <a:srgbClr val="00B050"/>
              </a:solidFill>
            </a:endParaRPr>
          </a:p>
          <a:p>
            <a:r>
              <a:rPr lang="en-US" sz="2000" b="1" i="1" dirty="0" smtClean="0">
                <a:solidFill>
                  <a:srgbClr val="00B050"/>
                </a:solidFill>
              </a:rPr>
              <a:t>representing </a:t>
            </a:r>
            <a:r>
              <a:rPr lang="en-US" sz="2000" b="1" i="1" dirty="0">
                <a:solidFill>
                  <a:srgbClr val="00B050"/>
                </a:solidFill>
              </a:rPr>
              <a:t>sebum </a:t>
            </a:r>
            <a:endParaRPr lang="en-US" sz="2000" dirty="0">
              <a:solidFill>
                <a:srgbClr val="00B05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373216"/>
            <a:ext cx="7776864" cy="923330"/>
          </a:xfrm>
          <a:prstGeom prst="rect">
            <a:avLst/>
          </a:prstGeom>
        </p:spPr>
        <p:txBody>
          <a:bodyPr wrap="square">
            <a:spAutoFit/>
          </a:bodyPr>
          <a:lstStyle/>
          <a:p>
            <a:r>
              <a:rPr lang="en-US" b="1" i="1" dirty="0" smtClean="0"/>
              <a:t>- </a:t>
            </a:r>
            <a:r>
              <a:rPr lang="en-US" b="1" i="1" dirty="0"/>
              <a:t>Hairs. </a:t>
            </a:r>
            <a:endParaRPr lang="en-US" dirty="0"/>
          </a:p>
          <a:p>
            <a:r>
              <a:rPr lang="en-US" b="1" i="1" dirty="0" smtClean="0"/>
              <a:t>- </a:t>
            </a:r>
            <a:r>
              <a:rPr lang="en-US" b="1" i="1" dirty="0"/>
              <a:t>Pale material representing sebum. </a:t>
            </a:r>
            <a:endParaRPr lang="en-US" dirty="0"/>
          </a:p>
          <a:p>
            <a:r>
              <a:rPr lang="en-US" b="1" i="1" dirty="0" smtClean="0"/>
              <a:t>- </a:t>
            </a:r>
            <a:r>
              <a:rPr lang="en-US" b="1" i="1" dirty="0" err="1"/>
              <a:t>Rockitansky</a:t>
            </a:r>
            <a:r>
              <a:rPr lang="en-US" b="1" i="1" dirty="0"/>
              <a:t> protuberance.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1464576" y="908720"/>
            <a:ext cx="6419791" cy="4392488"/>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1169977" y="1052737"/>
            <a:ext cx="6642384" cy="4464496"/>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r>
              <a:rPr lang="en-US" sz="2000" b="1" i="1" dirty="0" smtClean="0"/>
              <a:t>- </a:t>
            </a:r>
            <a:r>
              <a:rPr lang="en-US" sz="2000" b="1" i="1" dirty="0"/>
              <a:t>Skin and </a:t>
            </a:r>
            <a:r>
              <a:rPr lang="en-US" sz="2000" b="1" i="1" dirty="0" err="1"/>
              <a:t>eccrine</a:t>
            </a:r>
            <a:r>
              <a:rPr lang="en-US" sz="2000" b="1" i="1" dirty="0"/>
              <a:t> glands. </a:t>
            </a:r>
            <a:endParaRPr lang="en-US" sz="2000" dirty="0"/>
          </a:p>
          <a:p>
            <a:r>
              <a:rPr lang="en-US" sz="2000" b="1" i="1" dirty="0" smtClean="0"/>
              <a:t>- </a:t>
            </a:r>
            <a:r>
              <a:rPr lang="en-US" sz="2000" b="1" i="1" dirty="0"/>
              <a:t>Mucinous glands. </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312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6064" y="4941168"/>
            <a:ext cx="7812360" cy="1477328"/>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smtClean="0"/>
              <a:t>and brain tissue containing neurons and glial cells</a:t>
            </a:r>
            <a:endParaRPr lang="en-US" b="1" i="1" dirty="0"/>
          </a:p>
        </p:txBody>
      </p:sp>
      <p:sp>
        <p:nvSpPr>
          <p:cNvPr id="6" name="Rounded Rectangle 5"/>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229200"/>
            <a:ext cx="7920880" cy="646331"/>
          </a:xfrm>
          <a:prstGeom prst="rect">
            <a:avLst/>
          </a:prstGeom>
        </p:spPr>
        <p:txBody>
          <a:bodyPr wrap="square">
            <a:spAutoFit/>
          </a:bodyPr>
          <a:lstStyle/>
          <a:p>
            <a:r>
              <a:rPr lang="en-US" b="1" i="1" dirty="0" smtClean="0"/>
              <a:t>- </a:t>
            </a:r>
            <a:r>
              <a:rPr lang="en-US" b="1" i="1" dirty="0" err="1"/>
              <a:t>Neuroepithelial</a:t>
            </a:r>
            <a:r>
              <a:rPr lang="en-US" b="1" i="1" dirty="0"/>
              <a:t> elements. </a:t>
            </a:r>
            <a:endParaRPr lang="en-US" dirty="0"/>
          </a:p>
          <a:p>
            <a:r>
              <a:rPr lang="en-US" b="1" i="1" dirty="0" smtClean="0"/>
              <a:t>- </a:t>
            </a:r>
            <a:r>
              <a:rPr lang="en-US" b="1" i="1" dirty="0"/>
              <a:t>Immature neural cell. </a:t>
            </a:r>
            <a:endParaRPr lang="en-US"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1347900" y="980728"/>
            <a:ext cx="6536468" cy="4104456"/>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a:t>
            </a:r>
            <a:r>
              <a:rPr lang="en-US" sz="2400" b="1" i="1" dirty="0" smtClean="0">
                <a:solidFill>
                  <a:srgbClr val="FF0000"/>
                </a:solidFill>
              </a:rPr>
              <a:t>Immature </a:t>
            </a:r>
            <a:r>
              <a:rPr lang="en-US" sz="2400" b="1" i="1" dirty="0" err="1" smtClean="0"/>
              <a:t>Teratoma</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3" name="TextBox 2"/>
          <p:cNvSpPr txBox="1"/>
          <p:nvPr/>
        </p:nvSpPr>
        <p:spPr>
          <a:xfrm>
            <a:off x="76200" y="3286780"/>
            <a:ext cx="3657600" cy="523220"/>
          </a:xfrm>
          <a:prstGeom prst="rect">
            <a:avLst/>
          </a:prstGeom>
          <a:solidFill>
            <a:srgbClr val="FFFF00"/>
          </a:solidFill>
        </p:spPr>
        <p:txBody>
          <a:bodyPr wrap="square" rtlCol="0">
            <a:spAutoFit/>
          </a:bodyPr>
          <a:lstStyle/>
          <a:p>
            <a:r>
              <a:rPr lang="en-US" sz="2800" b="1" i="1" dirty="0" smtClean="0">
                <a:solidFill>
                  <a:srgbClr val="FF0000"/>
                </a:solidFill>
              </a:rPr>
              <a:t>Carry </a:t>
            </a:r>
            <a:r>
              <a:rPr lang="en-US" sz="2800" b="1" i="1" dirty="0">
                <a:solidFill>
                  <a:srgbClr val="FF0000"/>
                </a:solidFill>
              </a:rPr>
              <a:t>bad prognosis </a:t>
            </a:r>
            <a:r>
              <a:rPr lang="en-US" sz="2800" b="1" i="1" dirty="0" smtClean="0">
                <a:solidFill>
                  <a:srgbClr val="FF0000"/>
                </a:solidFill>
              </a:rPr>
              <a:t>!!!</a:t>
            </a:r>
            <a:endParaRPr lang="en-US" sz="2800" i="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600973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83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Diagram of  the Normal Breast</a:t>
            </a:r>
            <a:endParaRPr lang="en-US" sz="2400" b="1" i="1" dirty="0">
              <a:effectLst>
                <a:outerShdw blurRad="38100" dist="38100" dir="2700000" algn="tl">
                  <a:srgbClr val="000000">
                    <a:alpha val="43137"/>
                  </a:srgbClr>
                </a:outerShdw>
              </a:effectLst>
            </a:endParaRPr>
          </a:p>
        </p:txBody>
      </p:sp>
      <p:pic>
        <p:nvPicPr>
          <p:cNvPr id="123905" name="Picture 1"/>
          <p:cNvPicPr>
            <a:picLocks noChangeAspect="1" noChangeArrowheads="1"/>
          </p:cNvPicPr>
          <p:nvPr/>
        </p:nvPicPr>
        <p:blipFill>
          <a:blip r:embed="rId3" cstate="print"/>
          <a:srcRect/>
          <a:stretch>
            <a:fillRect/>
          </a:stretch>
        </p:blipFill>
        <p:spPr bwMode="auto">
          <a:xfrm>
            <a:off x="919570" y="1158988"/>
            <a:ext cx="6964798" cy="5078324"/>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0"/>
            <a:ext cx="3352800" cy="914399"/>
          </a:xfrm>
        </p:spPr>
        <p:txBody>
          <a:bodyPr/>
          <a:lstStyle/>
          <a:p>
            <a:pPr algn="l"/>
            <a:r>
              <a:rPr lang="en-GB" b="1" u="sng" dirty="0" smtClean="0">
                <a:effectLst>
                  <a:outerShdw blurRad="38100" dist="38100" dir="2700000" algn="tl">
                    <a:srgbClr val="000000">
                      <a:alpha val="43137"/>
                    </a:srgbClr>
                  </a:outerShdw>
                </a:effectLst>
              </a:rPr>
              <a:t>Contents:</a:t>
            </a:r>
            <a:endParaRPr lang="en-GB" b="1" u="sng" dirty="0">
              <a:effectLst>
                <a:outerShdw blurRad="38100" dist="38100" dir="2700000" algn="tl">
                  <a:srgbClr val="000000">
                    <a:alpha val="43137"/>
                  </a:srgbClr>
                </a:outerShdw>
              </a:effectLst>
            </a:endParaRPr>
          </a:p>
        </p:txBody>
      </p:sp>
      <p:sp>
        <p:nvSpPr>
          <p:cNvPr id="4" name="TextBox 3"/>
          <p:cNvSpPr txBox="1"/>
          <p:nvPr/>
        </p:nvSpPr>
        <p:spPr>
          <a:xfrm>
            <a:off x="1524000" y="899885"/>
            <a:ext cx="7239000" cy="5940088"/>
          </a:xfrm>
          <a:prstGeom prst="rect">
            <a:avLst/>
          </a:prstGeom>
          <a:noFill/>
        </p:spPr>
        <p:txBody>
          <a:bodyPr wrap="square" rtlCol="0">
            <a:spAutoFit/>
          </a:bodyPr>
          <a:lstStyle/>
          <a:p>
            <a:r>
              <a:rPr lang="en-GB" sz="2800" b="1" u="sng" dirty="0" smtClean="0">
                <a:solidFill>
                  <a:srgbClr val="251BE5"/>
                </a:solidFill>
              </a:rPr>
              <a:t>1</a:t>
            </a:r>
            <a:r>
              <a:rPr lang="en-GB" sz="2800" b="1" u="sng" baseline="30000" dirty="0" smtClean="0">
                <a:solidFill>
                  <a:srgbClr val="251BE5"/>
                </a:solidFill>
              </a:rPr>
              <a:t>st</a:t>
            </a:r>
            <a:r>
              <a:rPr lang="en-GB" sz="2800" b="1" u="sng" dirty="0" smtClean="0">
                <a:solidFill>
                  <a:srgbClr val="251BE5"/>
                </a:solidFill>
              </a:rPr>
              <a:t> Practical </a:t>
            </a:r>
            <a:r>
              <a:rPr lang="en-GB" sz="2400" b="1" i="1" u="sng" dirty="0" smtClean="0">
                <a:solidFill>
                  <a:srgbClr val="993366"/>
                </a:solidFill>
              </a:rPr>
              <a:t>(Male Genital System):</a:t>
            </a:r>
          </a:p>
          <a:p>
            <a:pPr marL="342900" indent="-342900">
              <a:buFont typeface="Wingdings" panose="05000000000000000000" pitchFamily="2" charset="2"/>
              <a:buChar char="§"/>
            </a:pPr>
            <a:r>
              <a:rPr lang="en-GB" sz="2000" dirty="0" smtClean="0"/>
              <a:t>Testicular Atrophy.</a:t>
            </a:r>
          </a:p>
          <a:p>
            <a:pPr marL="342900" indent="-342900">
              <a:buFont typeface="Wingdings" panose="05000000000000000000" pitchFamily="2" charset="2"/>
              <a:buChar char="§"/>
            </a:pPr>
            <a:r>
              <a:rPr lang="en-GB" sz="2000" dirty="0" smtClean="0"/>
              <a:t>Seminoma of the testis.</a:t>
            </a:r>
          </a:p>
          <a:p>
            <a:pPr marL="342900" indent="-342900">
              <a:buFont typeface="Wingdings" panose="05000000000000000000" pitchFamily="2" charset="2"/>
              <a:buChar char="§"/>
            </a:pPr>
            <a:r>
              <a:rPr lang="en-GB" sz="2000" dirty="0" smtClean="0"/>
              <a:t>Embryonal carcinoma and teratoma of testis.</a:t>
            </a:r>
          </a:p>
          <a:p>
            <a:pPr marL="342900" indent="-342900">
              <a:buFont typeface="Wingdings" panose="05000000000000000000" pitchFamily="2" charset="2"/>
              <a:buChar char="§"/>
            </a:pPr>
            <a:r>
              <a:rPr lang="en-GB" sz="2000" dirty="0" smtClean="0"/>
              <a:t>Prostatic Hyperplasia.</a:t>
            </a:r>
          </a:p>
          <a:p>
            <a:pPr marL="342900" indent="-342900">
              <a:buFont typeface="Wingdings" panose="05000000000000000000" pitchFamily="2" charset="2"/>
              <a:buChar char="§"/>
            </a:pPr>
            <a:r>
              <a:rPr lang="en-GB" sz="2000" dirty="0" smtClean="0"/>
              <a:t>Adenocarcinoma of the prostate.</a:t>
            </a:r>
          </a:p>
          <a:p>
            <a:r>
              <a:rPr lang="en-GB" sz="2800" b="1" u="sng" dirty="0" smtClean="0">
                <a:solidFill>
                  <a:srgbClr val="251BE5"/>
                </a:solidFill>
              </a:rPr>
              <a:t>2</a:t>
            </a:r>
            <a:r>
              <a:rPr lang="en-GB" sz="2800" b="1" u="sng" baseline="30000" dirty="0" smtClean="0">
                <a:solidFill>
                  <a:srgbClr val="251BE5"/>
                </a:solidFill>
              </a:rPr>
              <a:t>nd</a:t>
            </a:r>
            <a:r>
              <a:rPr lang="en-GB" sz="2800" b="1" u="sng" dirty="0" smtClean="0">
                <a:solidFill>
                  <a:srgbClr val="251BE5"/>
                </a:solidFill>
              </a:rPr>
              <a:t> Practical </a:t>
            </a:r>
            <a:r>
              <a:rPr lang="en-GB" sz="2400" b="1" i="1" u="sng" dirty="0" smtClean="0">
                <a:solidFill>
                  <a:srgbClr val="993366"/>
                </a:solidFill>
              </a:rPr>
              <a:t>(Female </a:t>
            </a:r>
            <a:r>
              <a:rPr lang="en-GB" sz="2400" b="1" i="1" u="sng" dirty="0">
                <a:solidFill>
                  <a:srgbClr val="993366"/>
                </a:solidFill>
              </a:rPr>
              <a:t>Genital System</a:t>
            </a:r>
            <a:r>
              <a:rPr lang="en-GB" sz="2400" b="1" i="1" u="sng" dirty="0" smtClean="0">
                <a:solidFill>
                  <a:srgbClr val="993366"/>
                </a:solidFill>
              </a:rPr>
              <a:t>) </a:t>
            </a:r>
            <a:r>
              <a:rPr lang="en-GB" sz="2800" b="1" u="sng" dirty="0" smtClean="0">
                <a:solidFill>
                  <a:srgbClr val="993366"/>
                </a:solidFill>
              </a:rPr>
              <a:t>:</a:t>
            </a:r>
            <a:endParaRPr lang="en-GB" sz="2800" b="1" u="sng" dirty="0">
              <a:solidFill>
                <a:srgbClr val="993366"/>
              </a:solidFill>
            </a:endParaRPr>
          </a:p>
          <a:p>
            <a:pPr marL="342900" indent="-342900">
              <a:buFont typeface="Wingdings" panose="05000000000000000000" pitchFamily="2" charset="2"/>
              <a:buChar char="§"/>
            </a:pPr>
            <a:r>
              <a:rPr lang="en-GB" sz="2000" dirty="0"/>
              <a:t>Uterine Leiomyomata.</a:t>
            </a:r>
          </a:p>
          <a:p>
            <a:pPr marL="342900" indent="-342900">
              <a:buFont typeface="Wingdings" panose="05000000000000000000" pitchFamily="2" charset="2"/>
              <a:buChar char="§"/>
            </a:pPr>
            <a:r>
              <a:rPr lang="en-GB" sz="2000" dirty="0"/>
              <a:t>Endometrial hyperplasia and </a:t>
            </a:r>
            <a:r>
              <a:rPr lang="en-GB" sz="2000" dirty="0" smtClean="0"/>
              <a:t>carcinoma.</a:t>
            </a:r>
          </a:p>
          <a:p>
            <a:pPr marL="342900" indent="-342900">
              <a:buFont typeface="Wingdings" panose="05000000000000000000" pitchFamily="2" charset="2"/>
              <a:buChar char="§"/>
            </a:pPr>
            <a:r>
              <a:rPr lang="en-GB" sz="2000" dirty="0" smtClean="0"/>
              <a:t>Endometriosis.</a:t>
            </a:r>
          </a:p>
          <a:p>
            <a:pPr marL="342900" indent="-342900">
              <a:buFont typeface="Wingdings" panose="05000000000000000000" pitchFamily="2" charset="2"/>
              <a:buChar char="§"/>
            </a:pPr>
            <a:r>
              <a:rPr lang="en-GB" sz="2000" dirty="0" smtClean="0"/>
              <a:t>Cervical dysplasia and carcinoma.</a:t>
            </a:r>
          </a:p>
          <a:p>
            <a:pPr marL="342900" indent="-342900">
              <a:buFont typeface="Wingdings" panose="05000000000000000000" pitchFamily="2" charset="2"/>
              <a:buChar char="§"/>
            </a:pPr>
            <a:r>
              <a:rPr lang="en-GB" sz="2000" dirty="0" smtClean="0"/>
              <a:t>Acute salpingitis.</a:t>
            </a:r>
            <a:endParaRPr lang="en-GB" sz="2000" dirty="0"/>
          </a:p>
          <a:p>
            <a:r>
              <a:rPr lang="en-GB" sz="2800" b="1" u="sng" dirty="0" smtClean="0">
                <a:solidFill>
                  <a:srgbClr val="251BE5"/>
                </a:solidFill>
              </a:rPr>
              <a:t>3</a:t>
            </a:r>
            <a:r>
              <a:rPr lang="en-GB" sz="2800" b="1" u="sng" baseline="30000" dirty="0" smtClean="0">
                <a:solidFill>
                  <a:srgbClr val="251BE5"/>
                </a:solidFill>
              </a:rPr>
              <a:t>rd</a:t>
            </a:r>
            <a:r>
              <a:rPr lang="en-GB" sz="2800" b="1" u="sng" dirty="0" smtClean="0">
                <a:solidFill>
                  <a:srgbClr val="251BE5"/>
                </a:solidFill>
              </a:rPr>
              <a:t>  Practical </a:t>
            </a:r>
            <a:r>
              <a:rPr lang="en-GB" sz="2400" b="1" i="1" u="sng" dirty="0" smtClean="0">
                <a:solidFill>
                  <a:srgbClr val="993366"/>
                </a:solidFill>
              </a:rPr>
              <a:t>(Ovarian &amp; Breast diseases):</a:t>
            </a:r>
            <a:endParaRPr lang="en-GB" sz="2400" b="1" i="1" u="sng" dirty="0">
              <a:solidFill>
                <a:srgbClr val="993366"/>
              </a:solidFill>
            </a:endParaRPr>
          </a:p>
          <a:p>
            <a:pPr marL="342900" indent="-342900">
              <a:buFont typeface="Wingdings" panose="05000000000000000000" pitchFamily="2" charset="2"/>
              <a:buChar char="§"/>
            </a:pPr>
            <a:r>
              <a:rPr lang="en-GB" sz="2000" dirty="0" smtClean="0"/>
              <a:t>Ovarian cysts and breast masses.</a:t>
            </a:r>
          </a:p>
          <a:p>
            <a:pPr marL="342900" indent="-342900">
              <a:buFont typeface="Wingdings" panose="05000000000000000000" pitchFamily="2" charset="2"/>
              <a:buChar char="§"/>
            </a:pPr>
            <a:r>
              <a:rPr lang="en-GB" sz="2000" dirty="0" smtClean="0"/>
              <a:t>Dermoid cysts (Teratoma) of the ovary.</a:t>
            </a:r>
          </a:p>
          <a:p>
            <a:pPr marL="342900" indent="-342900">
              <a:buFont typeface="Wingdings" panose="05000000000000000000" pitchFamily="2" charset="2"/>
              <a:buChar char="§"/>
            </a:pPr>
            <a:r>
              <a:rPr lang="en-GB" sz="2000" dirty="0" smtClean="0"/>
              <a:t>Breast diseases (Fibroadenoma, invasive ductal carcinoma and Paget’s disease of the nipple)</a:t>
            </a:r>
            <a:endParaRPr lang="en-GB" sz="2000" dirty="0"/>
          </a:p>
          <a:p>
            <a:endParaRPr lang="en-GB" sz="1600" dirty="0"/>
          </a:p>
        </p:txBody>
      </p:sp>
    </p:spTree>
    <p:extLst>
      <p:ext uri="{BB962C8B-B14F-4D97-AF65-F5344CB8AC3E}">
        <p14:creationId xmlns:p14="http://schemas.microsoft.com/office/powerpoint/2010/main" val="390706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1331639" y="1340768"/>
            <a:ext cx="6336705" cy="4176464"/>
          </a:xfrm>
          <a:prstGeom prst="rect">
            <a:avLst/>
          </a:prstGeom>
          <a:noFill/>
          <a:ln w="12700">
            <a:solidFill>
              <a:schemeClr val="tx1"/>
            </a:solidFill>
            <a:miter lim="800000"/>
            <a:headEnd/>
            <a:tailEnd/>
          </a:ln>
        </p:spPr>
      </p:pic>
      <p:sp>
        <p:nvSpPr>
          <p:cNvPr id="5" name="Rounded Rectangle 4"/>
          <p:cNvSpPr/>
          <p:nvPr/>
        </p:nvSpPr>
        <p:spPr>
          <a:xfrm>
            <a:off x="1403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 Anatomy of Normal Female Breast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683568" y="5589240"/>
            <a:ext cx="7416824" cy="923330"/>
          </a:xfrm>
          <a:prstGeom prst="rect">
            <a:avLst/>
          </a:prstGeom>
          <a:noFill/>
        </p:spPr>
        <p:txBody>
          <a:bodyPr wrap="square" rtlCol="0">
            <a:spAutoFit/>
          </a:bodyPr>
          <a:lstStyle/>
          <a:p>
            <a:pPr algn="ctr"/>
            <a:r>
              <a:rPr lang="en-US" b="1" i="1" u="sng" dirty="0" smtClean="0"/>
              <a:t>From inside outwards </a:t>
            </a:r>
            <a:r>
              <a:rPr lang="en-US" b="1" i="1" dirty="0" smtClean="0"/>
              <a:t>: Pectoralis muscles, Adipose tissue , Lobules containing alveoli (acini), Lactiferous ducts, Lactiferous sinus,  Nipple , Skin covering the breast with dark colored Areola around the nipple.</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403648" y="1268760"/>
          <a:ext cx="5976664" cy="4370040"/>
        </p:xfrm>
        <a:graphic>
          <a:graphicData uri="http://schemas.openxmlformats.org/presentationml/2006/ole">
            <mc:AlternateContent xmlns:mc="http://schemas.openxmlformats.org/markup-compatibility/2006">
              <mc:Choice xmlns:v="urn:schemas-microsoft-com:vml" Requires="v">
                <p:oleObj spid="_x0000_s1058" name="Bitmap Image" r:id="rId4" imgW="3638095" imgH="3552381" progId="PBrush">
                  <p:embed/>
                </p:oleObj>
              </mc:Choice>
              <mc:Fallback>
                <p:oleObj name="Bitmap Image" r:id="rId4" imgW="3638095" imgH="355238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2012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Breast Lobe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3000" y="5906869"/>
            <a:ext cx="6477000" cy="646331"/>
          </a:xfrm>
          <a:prstGeom prst="rect">
            <a:avLst/>
          </a:prstGeom>
        </p:spPr>
        <p:txBody>
          <a:bodyPr wrap="square">
            <a:spAutoFit/>
          </a:bodyPr>
          <a:lstStyle/>
          <a:p>
            <a:pPr algn="ctr"/>
            <a:r>
              <a:rPr lang="en-US" b="1" i="1" dirty="0" smtClean="0"/>
              <a:t>There are an average of about 10 LOBES per breast. The suspensory ligament separates lobes.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1187624" y="1219200"/>
            <a:ext cx="6408712" cy="4114800"/>
          </a:xfrm>
          <a:prstGeom prst="rect">
            <a:avLst/>
          </a:prstGeom>
          <a:noFill/>
          <a:ln w="12700">
            <a:solidFill>
              <a:schemeClr val="tx1"/>
            </a:solidFill>
            <a:miter lim="800000"/>
            <a:headEnd/>
            <a:tailEnd/>
          </a:ln>
        </p:spPr>
      </p:pic>
      <p:sp>
        <p:nvSpPr>
          <p:cNvPr id="4" name="Rounded Rectangle 3"/>
          <p:cNvSpPr/>
          <p:nvPr/>
        </p:nvSpPr>
        <p:spPr>
          <a:xfrm>
            <a:off x="1259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Histology of Breast</a:t>
            </a:r>
            <a:r>
              <a:rPr lang="en-US" sz="2400" b="1" i="1" dirty="0" smtClean="0">
                <a:effectLst>
                  <a:outerShdw blurRad="38100" dist="38100" dir="2700000" algn="tl">
                    <a:srgbClr val="000000">
                      <a:alpha val="43137"/>
                    </a:srgbClr>
                  </a:outerShdw>
                </a:effectLst>
              </a:rPr>
              <a:t>– LPF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838200" y="5380672"/>
            <a:ext cx="6934200" cy="1200329"/>
          </a:xfrm>
          <a:prstGeom prst="rect">
            <a:avLst/>
          </a:prstGeom>
        </p:spPr>
        <p:txBody>
          <a:bodyPr wrap="square">
            <a:spAutoFit/>
          </a:bodyPr>
          <a:lstStyle/>
          <a:p>
            <a:pPr algn="ctr"/>
            <a:r>
              <a:rPr lang="en-US" b="1" i="1" dirty="0" smtClean="0"/>
              <a:t>Normal histology of breast tissue consists of the lobules. Within the lobules are small acini. Lobules are connected to </a:t>
            </a:r>
            <a:r>
              <a:rPr lang="en-US" b="1" i="1" dirty="0" err="1" smtClean="0"/>
              <a:t>intralobular</a:t>
            </a:r>
            <a:r>
              <a:rPr lang="en-US" b="1" i="1" dirty="0" smtClean="0"/>
              <a:t> </a:t>
            </a:r>
            <a:r>
              <a:rPr lang="en-US" b="1" i="1" dirty="0" err="1" smtClean="0"/>
              <a:t>ductules</a:t>
            </a:r>
            <a:r>
              <a:rPr lang="en-US" b="1" i="1" dirty="0" smtClean="0"/>
              <a:t> and interlobular ducts. Lobules are surrounded by loose connective tissue sensitive to sex hormones.</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475656" y="1066800"/>
          <a:ext cx="6296744" cy="4436342"/>
        </p:xfrm>
        <a:graphic>
          <a:graphicData uri="http://schemas.openxmlformats.org/presentationml/2006/ole">
            <mc:AlternateContent xmlns:mc="http://schemas.openxmlformats.org/markup-compatibility/2006">
              <mc:Choice xmlns:v="urn:schemas-microsoft-com:vml" Requires="v">
                <p:oleObj spid="_x0000_s2082" name="Bitmap Image" r:id="rId4" imgW="6800000" imgH="4304762" progId="PBrush">
                  <p:embed/>
                </p:oleObj>
              </mc:Choice>
              <mc:Fallback>
                <p:oleObj name="Bitmap Image" r:id="rId4" imgW="6800000" imgH="4304762"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400801" y="1772816"/>
            <a:ext cx="2115442" cy="1800200"/>
          </a:xfrm>
          <a:prstGeom prst="rect">
            <a:avLst/>
          </a:prstGeom>
          <a:noFill/>
          <a:ln w="38100">
            <a:solidFill>
              <a:schemeClr val="tx1"/>
            </a:solidFill>
            <a:miter lim="800000"/>
            <a:headEnd/>
            <a:tailEnd/>
          </a:ln>
        </p:spPr>
      </p:pic>
      <p:sp>
        <p:nvSpPr>
          <p:cNvPr id="4" name="Rounded Rectangle 3"/>
          <p:cNvSpPr/>
          <p:nvPr/>
        </p:nvSpPr>
        <p:spPr>
          <a:xfrm>
            <a:off x="1371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ACINUS – HPF Microscopy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013792" y="5589240"/>
            <a:ext cx="7086600" cy="923330"/>
          </a:xfrm>
          <a:prstGeom prst="rect">
            <a:avLst/>
          </a:prstGeom>
        </p:spPr>
        <p:txBody>
          <a:bodyPr wrap="square">
            <a:spAutoFit/>
          </a:bodyPr>
          <a:lstStyle/>
          <a:p>
            <a:pPr algn="ctr"/>
            <a:r>
              <a:rPr lang="en-US" b="1" i="1" dirty="0" smtClean="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029200"/>
            <a:ext cx="4748064" cy="1284762"/>
          </a:xfrm>
        </p:spPr>
        <p:txBody>
          <a:bodyPr>
            <a:noAutofit/>
          </a:bodyPr>
          <a:lstStyle/>
          <a:p>
            <a:pPr algn="l"/>
            <a:r>
              <a:rPr lang="en-US" sz="4000" b="1" i="1" dirty="0" smtClean="0">
                <a:solidFill>
                  <a:srgbClr val="800000"/>
                </a:solidFill>
                <a:effectLst>
                  <a:outerShdw blurRad="38100" dist="38100" dir="2700000" algn="tl">
                    <a:srgbClr val="000000">
                      <a:alpha val="43137"/>
                    </a:srgbClr>
                  </a:outerShdw>
                </a:effectLst>
              </a:rPr>
              <a:t>GROSS AND HISTOPATHOLOGY</a:t>
            </a:r>
            <a:endParaRPr lang="en-US" sz="4000" b="1" i="1" dirty="0">
              <a:solidFill>
                <a:srgbClr val="800000"/>
              </a:solidFill>
              <a:effectLst>
                <a:outerShdw blurRad="38100" dist="38100" dir="2700000" algn="tl">
                  <a:srgbClr val="000000">
                    <a:alpha val="43137"/>
                  </a:srgbClr>
                </a:outerShdw>
              </a:effectLst>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6" name="TextBox 5"/>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76600"/>
            <a:ext cx="6400800" cy="1152532"/>
          </a:xfrm>
        </p:spPr>
        <p:txBody>
          <a:bodyPr>
            <a:noAutofit/>
          </a:bodyPr>
          <a:lstStyle/>
          <a:p>
            <a:pPr algn="ctr" fontAlgn="auto">
              <a:spcAft>
                <a:spcPts val="0"/>
              </a:spcAft>
              <a:defRPr/>
            </a:pPr>
            <a:r>
              <a:rPr lang="en-US" sz="54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endPar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667000" y="5983069"/>
            <a:ext cx="4038600" cy="646331"/>
          </a:xfrm>
          <a:prstGeom prst="rect">
            <a:avLst/>
          </a:prstGeom>
        </p:spPr>
        <p:txBody>
          <a:bodyPr wrap="square">
            <a:spAutoFit/>
          </a:bodyPr>
          <a:lstStyle/>
          <a:p>
            <a:pPr algn="ctr"/>
            <a:r>
              <a:rPr lang="en-US" b="1" i="1" dirty="0"/>
              <a:t>Pale, bulging white mass with “slit-like” spaces. </a:t>
            </a:r>
          </a:p>
        </p:txBody>
      </p:sp>
      <p:sp>
        <p:nvSpPr>
          <p:cNvPr id="7" name="Rectangle 6"/>
          <p:cNvSpPr/>
          <p:nvPr/>
        </p:nvSpPr>
        <p:spPr>
          <a:xfrm>
            <a:off x="914400" y="838200"/>
            <a:ext cx="7239000" cy="1015663"/>
          </a:xfrm>
          <a:prstGeom prst="rect">
            <a:avLst/>
          </a:prstGeom>
        </p:spPr>
        <p:txBody>
          <a:bodyPr wrap="square">
            <a:spAutoFit/>
          </a:bodyPr>
          <a:lstStyle/>
          <a:p>
            <a:r>
              <a:rPr lang="en-US" sz="2000" b="1" i="1" dirty="0" smtClean="0">
                <a:solidFill>
                  <a:srgbClr val="FF0000"/>
                </a:solidFill>
              </a:rPr>
              <a:t>On </a:t>
            </a:r>
            <a:r>
              <a:rPr lang="en-US" sz="2000" b="1" dirty="0" smtClean="0">
                <a:solidFill>
                  <a:srgbClr val="FF0000"/>
                </a:solidFill>
              </a:rPr>
              <a:t>examining </a:t>
            </a:r>
            <a:r>
              <a:rPr lang="en-US" sz="2000" b="1" dirty="0">
                <a:solidFill>
                  <a:srgbClr val="FF0000"/>
                </a:solidFill>
              </a:rPr>
              <a:t>the </a:t>
            </a:r>
            <a:r>
              <a:rPr lang="en-US" sz="2000" b="1" dirty="0" smtClean="0">
                <a:solidFill>
                  <a:srgbClr val="FF0000"/>
                </a:solidFill>
              </a:rPr>
              <a:t>Breast lesion </a:t>
            </a:r>
            <a:r>
              <a:rPr lang="en-US" sz="2000" b="1" dirty="0" smtClean="0"/>
              <a:t>: </a:t>
            </a:r>
            <a:r>
              <a:rPr lang="en-US" sz="2000" b="1" i="1" dirty="0"/>
              <a:t>Well-circumscribed, movable, rubbery and discrete mass. </a:t>
            </a:r>
            <a:endParaRPr lang="en-US" sz="2000" dirty="0"/>
          </a:p>
          <a:p>
            <a:pPr algn="ctr"/>
            <a:endParaRPr lang="en-US" sz="2000" b="1" i="1" dirty="0"/>
          </a:p>
        </p:txBody>
      </p:sp>
      <p:sp>
        <p:nvSpPr>
          <p:cNvPr id="8" name="Rounded Rectangle 7"/>
          <p:cNvSpPr/>
          <p:nvPr/>
        </p:nvSpPr>
        <p:spPr>
          <a:xfrm>
            <a:off x="1524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 Gross</a:t>
            </a:r>
            <a:endParaRPr lang="en-US" sz="2400" b="1" i="1" dirty="0">
              <a:effectLst>
                <a:outerShdw blurRad="38100" dist="38100" dir="2700000" algn="tl">
                  <a:srgbClr val="000000">
                    <a:alpha val="43137"/>
                  </a:srgbClr>
                </a:outerShdw>
              </a:effectLst>
            </a:endParaRPr>
          </a:p>
        </p:txBody>
      </p:sp>
      <p:pic>
        <p:nvPicPr>
          <p:cNvPr id="295938" name="Picture 2" descr="http://www.webpathology.com/slides/thumbnails/Breast_Fibroadenoma1_GrossTN.jpg">
            <a:hlinkClick r:id="rId3"/>
          </p:cNvPr>
          <p:cNvPicPr>
            <a:picLocks noChangeAspect="1" noChangeArrowheads="1"/>
          </p:cNvPicPr>
          <p:nvPr/>
        </p:nvPicPr>
        <p:blipFill>
          <a:blip r:embed="rId4" cstate="print"/>
          <a:srcRect/>
          <a:stretch>
            <a:fillRect/>
          </a:stretch>
        </p:blipFill>
        <p:spPr bwMode="auto">
          <a:xfrm>
            <a:off x="2667000" y="2707432"/>
            <a:ext cx="4021719" cy="3312368"/>
          </a:xfrm>
          <a:prstGeom prst="rect">
            <a:avLst/>
          </a:prstGeom>
          <a:noFill/>
        </p:spPr>
      </p:pic>
      <p:sp>
        <p:nvSpPr>
          <p:cNvPr id="12" name="TextBox 11"/>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3" name="TextBox 12"/>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
        <p:nvSpPr>
          <p:cNvPr id="2" name="TextBox 1"/>
          <p:cNvSpPr txBox="1"/>
          <p:nvPr/>
        </p:nvSpPr>
        <p:spPr>
          <a:xfrm>
            <a:off x="3733800" y="1995605"/>
            <a:ext cx="1981200" cy="830997"/>
          </a:xfrm>
          <a:prstGeom prst="rect">
            <a:avLst/>
          </a:prstGeom>
          <a:noFill/>
        </p:spPr>
        <p:txBody>
          <a:bodyPr wrap="square" rtlCol="0">
            <a:spAutoFit/>
          </a:bodyPr>
          <a:lstStyle/>
          <a:p>
            <a:r>
              <a:rPr lang="en-US" sz="4800" b="1" i="1" dirty="0" smtClean="0">
                <a:solidFill>
                  <a:srgbClr val="FF0000"/>
                </a:solidFill>
              </a:rPr>
              <a:t>Gross</a:t>
            </a:r>
            <a:endParaRPr lang="en-US" sz="4800" b="1" i="1"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143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3568" y="5304472"/>
            <a:ext cx="7162800" cy="646331"/>
          </a:xfrm>
          <a:prstGeom prst="rect">
            <a:avLst/>
          </a:prstGeom>
        </p:spPr>
        <p:txBody>
          <a:bodyPr wrap="square">
            <a:spAutoFit/>
          </a:bodyPr>
          <a:lstStyle/>
          <a:p>
            <a:r>
              <a:rPr lang="en-US" b="1" i="1" dirty="0" smtClean="0"/>
              <a:t>- </a:t>
            </a:r>
            <a:r>
              <a:rPr lang="en-US" b="1" i="1" dirty="0"/>
              <a:t>Proliferating fibrous </a:t>
            </a:r>
            <a:r>
              <a:rPr lang="en-US" b="1" i="1" dirty="0" err="1"/>
              <a:t>stroma</a:t>
            </a:r>
            <a:r>
              <a:rPr lang="en-US" b="1" i="1" dirty="0"/>
              <a:t>. </a:t>
            </a:r>
            <a:endParaRPr lang="en-US" dirty="0"/>
          </a:p>
          <a:p>
            <a:r>
              <a:rPr lang="en-US" b="1" i="1" dirty="0" smtClean="0"/>
              <a:t>- </a:t>
            </a:r>
            <a:r>
              <a:rPr lang="en-US" b="1" i="1" dirty="0"/>
              <a:t>Elongated and compressed ducts. </a:t>
            </a:r>
          </a:p>
        </p:txBody>
      </p:sp>
      <p:sp>
        <p:nvSpPr>
          <p:cNvPr id="6" name="Rounded Rectangle 5"/>
          <p:cNvSpPr/>
          <p:nvPr/>
        </p:nvSpPr>
        <p:spPr>
          <a:xfrm>
            <a:off x="1219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HPF</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4038600" y="3276600"/>
            <a:ext cx="3809999" cy="24678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295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Fibroadenoma  of the Breast- LPF</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3962400"/>
            <a:ext cx="2819400" cy="1600438"/>
          </a:xfrm>
          <a:prstGeom prst="rect">
            <a:avLst/>
          </a:prstGeom>
        </p:spPr>
        <p:txBody>
          <a:bodyPr wrap="square">
            <a:spAutoFit/>
          </a:bodyPr>
          <a:lstStyle/>
          <a:p>
            <a:pPr>
              <a:defRPr/>
            </a:pPr>
            <a:r>
              <a:rPr lang="en-US" sz="1400" b="1" i="1" u="sng" dirty="0" err="1" smtClean="0">
                <a:effectLst>
                  <a:outerShdw blurRad="38100" dist="38100" dir="2700000" algn="tl">
                    <a:srgbClr val="000000">
                      <a:alpha val="43137"/>
                    </a:srgbClr>
                  </a:outerShdw>
                </a:effectLst>
              </a:rPr>
              <a:t>Fibroadenoma</a:t>
            </a:r>
            <a:r>
              <a:rPr lang="en-US" sz="1400" b="1" i="1" u="sng" dirty="0" smtClean="0">
                <a:effectLst>
                  <a:outerShdw blurRad="38100" dist="38100" dir="2700000" algn="tl">
                    <a:srgbClr val="000000">
                      <a:alpha val="43137"/>
                    </a:srgbClr>
                  </a:outerShdw>
                </a:effectLst>
              </a:rPr>
              <a:t>:</a:t>
            </a:r>
            <a:endParaRPr lang="en-US" sz="1400" b="1" i="1" u="sng" dirty="0"/>
          </a:p>
          <a:p>
            <a:pPr>
              <a:defRPr/>
            </a:pPr>
            <a:r>
              <a:rPr lang="en-US" sz="1400" b="1" i="1" dirty="0" smtClean="0"/>
              <a:t>Proliferation </a:t>
            </a:r>
            <a:r>
              <a:rPr lang="en-US" sz="1400" b="1" i="1" dirty="0"/>
              <a:t>of both glandular tissue and fibrous tissue with </a:t>
            </a:r>
            <a:r>
              <a:rPr lang="en-US" sz="1400" b="1" i="1" dirty="0" err="1"/>
              <a:t>intracanalicular</a:t>
            </a:r>
            <a:r>
              <a:rPr lang="en-US" sz="1400" b="1" i="1" dirty="0"/>
              <a:t> and </a:t>
            </a:r>
            <a:r>
              <a:rPr lang="en-US" sz="1400" b="1" i="1" dirty="0" err="1"/>
              <a:t>pericanalicular</a:t>
            </a:r>
            <a:r>
              <a:rPr lang="en-US" sz="1400" b="1" i="1" dirty="0"/>
              <a:t> fibrous and </a:t>
            </a:r>
            <a:r>
              <a:rPr lang="en-US" sz="1400" b="1" i="1" dirty="0" err="1"/>
              <a:t>ductular</a:t>
            </a:r>
            <a:r>
              <a:rPr lang="en-US" sz="1400" b="1" i="1" dirty="0"/>
              <a:t> tissue growth pattern .</a:t>
            </a:r>
          </a:p>
          <a:p>
            <a:pPr fontAlgn="auto">
              <a:spcBef>
                <a:spcPts val="0"/>
              </a:spcBef>
              <a:spcAft>
                <a:spcPts val="0"/>
              </a:spcAft>
              <a:defRPr/>
            </a:pPr>
            <a:endParaRPr lang="en-US" sz="1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896556"/>
            <a:ext cx="3124200" cy="2342098"/>
          </a:xfrm>
          <a:prstGeom prst="rect">
            <a:avLst/>
          </a:prstGeom>
        </p:spPr>
      </p:pic>
      <p:sp>
        <p:nvSpPr>
          <p:cNvPr id="4" name="TextBox 3"/>
          <p:cNvSpPr txBox="1"/>
          <p:nvPr/>
        </p:nvSpPr>
        <p:spPr>
          <a:xfrm>
            <a:off x="4114800" y="990600"/>
            <a:ext cx="4038600" cy="1354217"/>
          </a:xfrm>
          <a:prstGeom prst="rect">
            <a:avLst/>
          </a:prstGeom>
          <a:noFill/>
        </p:spPr>
        <p:txBody>
          <a:bodyPr wrap="square" rtlCol="0">
            <a:spAutoFit/>
          </a:bodyPr>
          <a:lstStyle/>
          <a:p>
            <a:r>
              <a:rPr lang="en-US" sz="2800" b="1" i="1" u="sng" dirty="0" err="1" smtClean="0"/>
              <a:t>Phyllodes</a:t>
            </a:r>
            <a:r>
              <a:rPr lang="en-US" sz="2800" b="1" i="1" u="sng" dirty="0" smtClean="0"/>
              <a:t> </a:t>
            </a:r>
            <a:r>
              <a:rPr lang="en-US" sz="2800" b="1" i="1" u="sng" dirty="0"/>
              <a:t>tumor </a:t>
            </a:r>
            <a:r>
              <a:rPr lang="en-US" sz="2800" b="1" i="1" u="sng" dirty="0" smtClean="0"/>
              <a:t>:</a:t>
            </a:r>
            <a:endParaRPr lang="en-US" b="1" i="1" dirty="0" smtClean="0"/>
          </a:p>
          <a:p>
            <a:r>
              <a:rPr lang="en-US" b="1" i="1" dirty="0" smtClean="0"/>
              <a:t>- Increased </a:t>
            </a:r>
            <a:r>
              <a:rPr lang="en-US" b="1" i="1" dirty="0"/>
              <a:t>stromal cellularity. </a:t>
            </a:r>
            <a:endParaRPr lang="en-US" dirty="0"/>
          </a:p>
          <a:p>
            <a:r>
              <a:rPr lang="en-US" b="1" i="1" dirty="0" smtClean="0"/>
              <a:t>- </a:t>
            </a:r>
            <a:r>
              <a:rPr lang="en-US" b="1" i="1" dirty="0"/>
              <a:t>Leaf-like epithelium lined projections </a:t>
            </a:r>
            <a:endParaRPr lang="en-US" dirty="0"/>
          </a:p>
          <a:p>
            <a:endParaRPr lang="en-US" dirty="0"/>
          </a:p>
        </p:txBody>
      </p:sp>
      <p:cxnSp>
        <p:nvCxnSpPr>
          <p:cNvPr id="9" name="Straight Arrow Connector 8"/>
          <p:cNvCxnSpPr/>
          <p:nvPr/>
        </p:nvCxnSpPr>
        <p:spPr>
          <a:xfrm flipH="1">
            <a:off x="3200400" y="1286708"/>
            <a:ext cx="914400" cy="381000"/>
          </a:xfrm>
          <a:prstGeom prst="straightConnector1">
            <a:avLst/>
          </a:prstGeom>
          <a:ln w="76200">
            <a:solidFill>
              <a:srgbClr val="251BE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429000" y="3979333"/>
            <a:ext cx="1104900" cy="531187"/>
          </a:xfrm>
          <a:prstGeom prst="straightConnector1">
            <a:avLst/>
          </a:prstGeom>
          <a:ln w="76200">
            <a:solidFill>
              <a:srgbClr val="251BE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1331640" y="5209401"/>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smtClean="0"/>
              <a:t>Pericanalicular </a:t>
            </a:r>
            <a:r>
              <a:rPr kumimoji="0" lang="en-US" sz="1800" b="1" i="1" u="none" strike="noStrike" cap="none" normalizeH="0" baseline="0" dirty="0" smtClean="0">
                <a:ln>
                  <a:noFill/>
                </a:ln>
                <a:effectLst/>
                <a:cs typeface="Arial" pitchFamily="34" charset="0"/>
              </a:rPr>
              <a:t>Fibroadenoma: in</a:t>
            </a:r>
            <a:r>
              <a:rPr lang="en-US" b="1" i="1" dirty="0" smtClean="0"/>
              <a:t> histologic pattern, the glands maintain their round or oval profiles. There is no prognostic or clinical significance attached to the pericanalicular and intracanalicular patterns. Both may be seen within the same lesion</a:t>
            </a:r>
            <a:endParaRPr kumimoji="0" lang="en-US" sz="1800" b="1" i="1" u="none" strike="noStrike" cap="none" normalizeH="0" baseline="0" dirty="0" smtClean="0">
              <a:ln>
                <a:noFill/>
              </a:ln>
              <a:effectLst/>
              <a:cs typeface="Arial" pitchFamily="34" charset="0"/>
            </a:endParaRPr>
          </a:p>
        </p:txBody>
      </p:sp>
      <p:sp>
        <p:nvSpPr>
          <p:cNvPr id="5" name="Rounded Rectangle 4"/>
          <p:cNvSpPr/>
          <p:nvPr/>
        </p:nvSpPr>
        <p:spPr>
          <a:xfrm>
            <a:off x="1259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Pericanalicular Fibroadenoma of Breast</a:t>
            </a:r>
            <a:endParaRPr lang="en-US" sz="2400" b="1" i="1" dirty="0">
              <a:effectLst>
                <a:outerShdw blurRad="38100" dist="38100" dir="2700000" algn="tl">
                  <a:srgbClr val="000000">
                    <a:alpha val="43137"/>
                  </a:srgbClr>
                </a:outerShdw>
              </a:effectLst>
            </a:endParaRP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1477094" y="1052736"/>
            <a:ext cx="6191250" cy="4144144"/>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schemeClr val="bg1"/>
              </a:solidFill>
              <a:latin typeface="Aharoni" pitchFamily="2" charset="-79"/>
              <a:cs typeface="Aharoni" pitchFamily="2" charset="-79"/>
            </a:endParaRPr>
          </a:p>
        </p:txBody>
      </p:sp>
      <p:sp>
        <p:nvSpPr>
          <p:cNvPr id="6" name="Title 1"/>
          <p:cNvSpPr txBox="1">
            <a:spLocks/>
          </p:cNvSpPr>
          <p:nvPr/>
        </p:nvSpPr>
        <p:spPr>
          <a:xfrm>
            <a:off x="1331640" y="980728"/>
            <a:ext cx="6984776" cy="864096"/>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3</a:t>
            </a:r>
            <a:r>
              <a:rPr kumimoji="0" lang="en-US" sz="4400" b="1" i="1" u="none" strike="noStrike" kern="1200" cap="small" spc="0" normalizeH="0" baseline="30000" noProof="0" dirty="0" smtClean="0">
                <a:ln>
                  <a:noFill/>
                </a:ln>
                <a:effectLst>
                  <a:outerShdw blurRad="38100" dist="38100" dir="2700000" algn="tl">
                    <a:srgbClr val="000000">
                      <a:alpha val="43137"/>
                    </a:srgbClr>
                  </a:outerShdw>
                </a:effectLst>
                <a:uLnTx/>
                <a:uFillTx/>
                <a:latin typeface="+mj-lt"/>
                <a:ea typeface="+mj-ea"/>
                <a:cs typeface="+mj-cs"/>
              </a:rPr>
              <a:t>rd</a:t>
            </a:r>
            <a:r>
              <a:rPr kumimoji="0" lang="en-US" sz="4400" b="1" i="1" u="none" strike="noStrike" kern="1200" cap="small" spc="0" normalizeH="0" baseline="0" noProof="0" dirty="0" smtClean="0">
                <a:ln>
                  <a:noFill/>
                </a:ln>
                <a:effectLst>
                  <a:outerShdw blurRad="38100" dist="38100" dir="2700000" algn="tl">
                    <a:srgbClr val="000000">
                      <a:alpha val="43137"/>
                    </a:srgbClr>
                  </a:outerShdw>
                </a:effectLst>
                <a:uLnTx/>
                <a:uFillTx/>
                <a:latin typeface="+mj-lt"/>
                <a:ea typeface="+mj-ea"/>
                <a:cs typeface="+mj-cs"/>
              </a:rPr>
              <a:t>   Practical Session</a:t>
            </a:r>
            <a:endParaRPr kumimoji="0" lang="en-US" sz="36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0"/>
            <a:ext cx="5638800" cy="216788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209800" y="1243596"/>
            <a:ext cx="4516266" cy="3861804"/>
          </a:xfrm>
          <a:prstGeom prst="rect">
            <a:avLst/>
          </a:prstGeom>
          <a:noFill/>
          <a:ln w="12700">
            <a:solidFill>
              <a:schemeClr val="tx1"/>
            </a:solidFill>
          </a:ln>
        </p:spPr>
      </p:pic>
      <p:sp>
        <p:nvSpPr>
          <p:cNvPr id="3" name="Rectangle 2"/>
          <p:cNvSpPr/>
          <p:nvPr/>
        </p:nvSpPr>
        <p:spPr>
          <a:xfrm>
            <a:off x="2286000" y="5401270"/>
            <a:ext cx="4343400" cy="646331"/>
          </a:xfrm>
          <a:prstGeom prst="rect">
            <a:avLst/>
          </a:prstGeom>
        </p:spPr>
        <p:txBody>
          <a:bodyPr wrap="square">
            <a:spAutoFit/>
          </a:bodyPr>
          <a:lstStyle/>
          <a:p>
            <a:pPr algn="ctr"/>
            <a:r>
              <a:rPr lang="en-US" b="1" i="1" dirty="0" smtClean="0"/>
              <a:t>Breast cancer showing an inverted nipple, lump and skin dimpling</a:t>
            </a:r>
            <a:endParaRPr lang="en-US" b="1" i="1" dirty="0"/>
          </a:p>
        </p:txBody>
      </p:sp>
      <p:sp>
        <p:nvSpPr>
          <p:cNvPr id="5" name="Rounded Rectangle 4"/>
          <p:cNvSpPr/>
          <p:nvPr/>
        </p:nvSpPr>
        <p:spPr>
          <a:xfrm>
            <a:off x="1828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Clinical Signs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1524000" y="1143000"/>
            <a:ext cx="5943600" cy="4381335"/>
          </a:xfrm>
          <a:prstGeom prst="rect">
            <a:avLst/>
          </a:prstGeom>
          <a:noFill/>
          <a:ln w="12700">
            <a:solidFill>
              <a:schemeClr val="tx1"/>
            </a:solidFill>
          </a:ln>
        </p:spPr>
      </p:pic>
      <p:sp>
        <p:nvSpPr>
          <p:cNvPr id="3" name="Rectangle 2"/>
          <p:cNvSpPr/>
          <p:nvPr/>
        </p:nvSpPr>
        <p:spPr>
          <a:xfrm>
            <a:off x="1524000" y="5791200"/>
            <a:ext cx="5950024" cy="646331"/>
          </a:xfrm>
          <a:prstGeom prst="rect">
            <a:avLst/>
          </a:prstGeom>
        </p:spPr>
        <p:txBody>
          <a:bodyPr wrap="square">
            <a:spAutoFit/>
          </a:bodyPr>
          <a:lstStyle/>
          <a:p>
            <a:pPr algn="ctr"/>
            <a:r>
              <a:rPr lang="en-US" b="1" i="1" dirty="0" smtClean="0"/>
              <a:t>Ill-defined pale and firm nodule with overlying retracted nipple and surrounding skin .</a:t>
            </a:r>
            <a:endParaRPr lang="en-US" b="1" i="1" dirty="0"/>
          </a:p>
        </p:txBody>
      </p:sp>
      <p:sp>
        <p:nvSpPr>
          <p:cNvPr id="4" name="Rounded Rectangle 3"/>
          <p:cNvSpPr/>
          <p:nvPr/>
        </p:nvSpPr>
        <p:spPr>
          <a:xfrm>
            <a:off x="1828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Breast Cancer – Gross Biopsy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990600" y="1143000"/>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990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effectLst>
                  <a:outerShdw blurRad="38100" dist="38100" dir="2700000" algn="tl">
                    <a:srgbClr val="000000">
                      <a:alpha val="43137"/>
                    </a:srgbClr>
                  </a:outerShdw>
                </a:effectLst>
              </a:rPr>
              <a:t>Intraductal</a:t>
            </a:r>
            <a:r>
              <a:rPr lang="en-US" sz="2400" b="1" i="1" dirty="0" smtClean="0">
                <a:effectLst>
                  <a:outerShdw blurRad="38100" dist="38100" dir="2700000" algn="tl">
                    <a:srgbClr val="000000">
                      <a:alpha val="43137"/>
                    </a:srgbClr>
                  </a:outerShdw>
                </a:effectLst>
              </a:rPr>
              <a:t> (In-situ) Carcinoma of the Breast- LPF  </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77470"/>
            <a:ext cx="6781800" cy="923330"/>
          </a:xfrm>
          <a:prstGeom prst="rect">
            <a:avLst/>
          </a:prstGeom>
        </p:spPr>
        <p:txBody>
          <a:bodyPr wrap="square">
            <a:spAutoFit/>
          </a:bodyPr>
          <a:lstStyle/>
          <a:p>
            <a:pPr algn="ctr"/>
            <a:r>
              <a:rPr lang="en-US" b="1" i="1" dirty="0" smtClean="0"/>
              <a:t>Cells are forming imperfect acini and shows a cribriform pattern. Small groups of cells in the center of many ducts are necrotic. No </a:t>
            </a:r>
            <a:r>
              <a:rPr lang="en-US" b="1" i="1" dirty="0"/>
              <a:t>invasion of basement membrane of the </a:t>
            </a:r>
            <a:r>
              <a:rPr lang="en-US" b="1" i="1" dirty="0" smtClean="0"/>
              <a:t>ducts.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1115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990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Intraductal Carcinoma of the Breast- HPF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19200" y="5562600"/>
            <a:ext cx="6553200" cy="646331"/>
          </a:xfrm>
          <a:prstGeom prst="rect">
            <a:avLst/>
          </a:prstGeom>
        </p:spPr>
        <p:txBody>
          <a:bodyPr wrap="square">
            <a:spAutoFit/>
          </a:bodyPr>
          <a:lstStyle/>
          <a:p>
            <a:pPr algn="ctr"/>
            <a:r>
              <a:rPr lang="en-US" b="1" i="1" dirty="0" smtClean="0"/>
              <a:t>Large ducts are distended by neoplastic epithelial cells which are pleomorphic with large  hyperchromatic nuclei and mitosis.</a:t>
            </a:r>
            <a:endParaRPr lang="en-US"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0"/>
            <a:ext cx="5715000" cy="2133600"/>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26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1333078" y="1124744"/>
            <a:ext cx="6335266" cy="3888432"/>
          </a:xfrm>
          <a:prstGeom prst="rect">
            <a:avLst/>
          </a:prstGeom>
          <a:noFill/>
          <a:ln w="12700">
            <a:solidFill>
              <a:schemeClr val="tx1"/>
            </a:solidFill>
          </a:ln>
        </p:spPr>
      </p:pic>
      <p:sp>
        <p:nvSpPr>
          <p:cNvPr id="5" name="Rectangle 4"/>
          <p:cNvSpPr/>
          <p:nvPr/>
        </p:nvSpPr>
        <p:spPr>
          <a:xfrm>
            <a:off x="1259632" y="5253007"/>
            <a:ext cx="6480720" cy="1200329"/>
          </a:xfrm>
          <a:prstGeom prst="rect">
            <a:avLst/>
          </a:prstGeom>
        </p:spPr>
        <p:txBody>
          <a:bodyPr wrap="square">
            <a:spAutoFit/>
          </a:bodyPr>
          <a:lstStyle/>
          <a:p>
            <a:pPr algn="ctr"/>
            <a:r>
              <a:rPr lang="en-US" b="1" i="1" dirty="0" smtClean="0"/>
              <a:t>In a typical invasive ductal carcinoma, the tumor is firm and poorly circumscribed with a yellowish gray cut surface. It cuts with a gritty sensation. It may show strands radiating into the surrounding fat. </a:t>
            </a:r>
            <a:endParaRPr lang="en-US"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1292977" y="1143000"/>
            <a:ext cx="6411332" cy="4229389"/>
          </a:xfrm>
          <a:prstGeom prst="rect">
            <a:avLst/>
          </a:prstGeom>
          <a:noFill/>
          <a:ln w="12700">
            <a:solidFill>
              <a:schemeClr val="tx1"/>
            </a:solidFill>
          </a:ln>
        </p:spPr>
      </p:pic>
      <p:sp>
        <p:nvSpPr>
          <p:cNvPr id="84995" name="Rectangle 3"/>
          <p:cNvSpPr>
            <a:spLocks noChangeArrowheads="1"/>
          </p:cNvSpPr>
          <p:nvPr/>
        </p:nvSpPr>
        <p:spPr bwMode="auto">
          <a:xfrm>
            <a:off x="990600"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800" b="1" i="1" u="none" strike="noStrike" cap="none" normalizeH="0" baseline="0" dirty="0" smtClean="0">
                <a:ln>
                  <a:noFill/>
                </a:ln>
                <a:effectLst/>
                <a:cs typeface="Times New Roman" pitchFamily="18" charset="0"/>
              </a:rPr>
              <a:t>Microscopically , A well-differentiated ductal carcinoma made up of small acini and glands. </a:t>
            </a:r>
            <a:r>
              <a:rPr lang="en-US" b="1" i="1" dirty="0" smtClean="0">
                <a:cs typeface="Times New Roman" pitchFamily="18" charset="0"/>
              </a:rPr>
              <a:t>Tumour </a:t>
            </a:r>
            <a:r>
              <a:rPr lang="en-US" b="1" i="1" dirty="0">
                <a:cs typeface="Times New Roman" pitchFamily="18" charset="0"/>
              </a:rPr>
              <a:t>cells are around to polygonal with deeply stained nuclei and occasional </a:t>
            </a:r>
            <a:r>
              <a:rPr lang="en-US" b="1" i="1" dirty="0" smtClean="0">
                <a:cs typeface="Times New Roman" pitchFamily="18" charset="0"/>
              </a:rPr>
              <a:t>mitoses.</a:t>
            </a:r>
            <a:r>
              <a:rPr lang="en-US" b="1" i="1" dirty="0">
                <a:cs typeface="Times New Roman" pitchFamily="18" charset="0"/>
              </a:rPr>
              <a:t> Nuclear atypia is </a:t>
            </a:r>
            <a:r>
              <a:rPr lang="en-US" b="1" i="1" dirty="0" smtClean="0">
                <a:cs typeface="Times New Roman" pitchFamily="18" charset="0"/>
              </a:rPr>
              <a:t>mild</a:t>
            </a:r>
            <a:endParaRPr lang="en-US" b="1" i="1" dirty="0">
              <a:cs typeface="Times New Roman" pitchFamily="18" charset="0"/>
            </a:endParaRPr>
          </a:p>
        </p:txBody>
      </p:sp>
      <p:sp>
        <p:nvSpPr>
          <p:cNvPr id="5" name="Rounded Rectangle 4"/>
          <p:cNvSpPr/>
          <p:nvPr/>
        </p:nvSpPr>
        <p:spPr>
          <a:xfrm>
            <a:off x="1354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54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sp>
        <p:nvSpPr>
          <p:cNvPr id="6" name="Rectangle 5"/>
          <p:cNvSpPr/>
          <p:nvPr/>
        </p:nvSpPr>
        <p:spPr>
          <a:xfrm>
            <a:off x="1219200" y="5674022"/>
            <a:ext cx="6629400" cy="646331"/>
          </a:xfrm>
          <a:prstGeom prst="rect">
            <a:avLst/>
          </a:prstGeom>
        </p:spPr>
        <p:txBody>
          <a:bodyPr wrap="square">
            <a:spAutoFit/>
          </a:bodyPr>
          <a:lstStyle/>
          <a:p>
            <a:pPr algn="ctr"/>
            <a:r>
              <a:rPr lang="en-US" b="1" i="1" dirty="0" smtClean="0"/>
              <a:t>Cords, sheets and nests of tumour cells surrounded by dense fibrous tissue  stroma containing scattered lymphocytes</a:t>
            </a:r>
            <a:endParaRPr lang="en-US" b="1" i="1" dirty="0"/>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1403648" y="1124744"/>
            <a:ext cx="6191250" cy="4464496"/>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608" y="5638800"/>
            <a:ext cx="6912768" cy="923330"/>
          </a:xfrm>
          <a:prstGeom prst="rect">
            <a:avLst/>
          </a:prstGeom>
        </p:spPr>
        <p:txBody>
          <a:bodyPr wrap="square">
            <a:spAutoFit/>
          </a:bodyPr>
          <a:lstStyle/>
          <a:p>
            <a:pPr algn="ctr"/>
            <a:r>
              <a:rPr lang="en-US" b="1" i="1" dirty="0" smtClean="0"/>
              <a:t>High grade invasive ductal carcinoma, The tumor cells are highly pleomorphic and show frequent mitotic figures with minimal tubular formation</a:t>
            </a:r>
            <a:endParaRPr lang="en-US" b="1" i="1" dirty="0"/>
          </a:p>
        </p:txBody>
      </p:sp>
      <p:sp>
        <p:nvSpPr>
          <p:cNvPr id="5" name="Rounded Rectangle 4"/>
          <p:cNvSpPr/>
          <p:nvPr/>
        </p:nvSpPr>
        <p:spPr>
          <a:xfrm>
            <a:off x="1403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Invasive Ductal Carcinoma of  Breast</a:t>
            </a:r>
            <a:endParaRPr lang="en-US" sz="2400" b="1" i="1" dirty="0"/>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1115616" y="1196752"/>
            <a:ext cx="6696744" cy="4251027"/>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79068" y="3276600"/>
            <a:ext cx="3429000" cy="2438400"/>
          </a:xfrm>
          <a:prstGeom prst="rect">
            <a:avLst/>
          </a:prstGeom>
          <a:noFill/>
        </p:spPr>
      </p:pic>
      <p:sp>
        <p:nvSpPr>
          <p:cNvPr id="5" name="Oval 4"/>
          <p:cNvSpPr/>
          <p:nvPr/>
        </p:nvSpPr>
        <p:spPr>
          <a:xfrm>
            <a:off x="1981200" y="15240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latin typeface="Aharoni" pitchFamily="2" charset="-79"/>
                <a:cs typeface="Aharoni" pitchFamily="2" charset="-79"/>
              </a:rPr>
              <a:t>OVARIES</a:t>
            </a:r>
            <a:endParaRPr lang="en-US" sz="54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515832" cy="1498848"/>
          </a:xfrm>
        </p:spPr>
        <p:txBody>
          <a:bodyPr>
            <a:noAutofit/>
          </a:bodyPr>
          <a:lstStyle/>
          <a:p>
            <a:pPr algn="ctr" fontAlgn="auto">
              <a:spcAft>
                <a:spcPts val="0"/>
              </a:spcAft>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5013176"/>
            <a:ext cx="7632848" cy="1200329"/>
          </a:xfrm>
          <a:prstGeom prst="rect">
            <a:avLst/>
          </a:prstGeom>
          <a:noFill/>
        </p:spPr>
        <p:txBody>
          <a:bodyPr wrap="square" rtlCol="0">
            <a:spAutoFit/>
          </a:bodyPr>
          <a:lstStyle/>
          <a:p>
            <a:pPr marL="285750" indent="-285750">
              <a:buFontTx/>
              <a:buChar char="-"/>
            </a:pPr>
            <a:r>
              <a:rPr lang="en-US" dirty="0" smtClean="0"/>
              <a:t>Paget's disease is a nipple lesion associated with </a:t>
            </a:r>
            <a:r>
              <a:rPr lang="en-US" b="1" i="1" dirty="0">
                <a:solidFill>
                  <a:srgbClr val="FF0000"/>
                </a:solidFill>
              </a:rPr>
              <a:t>Invasive ductal carcinoma of the breast OR ductal carcinoma in situ</a:t>
            </a:r>
            <a:r>
              <a:rPr lang="en-US" b="1" i="1" dirty="0"/>
              <a:t>. </a:t>
            </a:r>
            <a:r>
              <a:rPr lang="en-US" dirty="0" smtClean="0"/>
              <a:t>.</a:t>
            </a:r>
          </a:p>
          <a:p>
            <a:pPr marL="285750" indent="-285750">
              <a:buFontTx/>
              <a:buChar char="-"/>
            </a:pPr>
            <a:r>
              <a:rPr lang="en-US" b="1" i="1" u="sng" dirty="0" smtClean="0"/>
              <a:t>Clinically,</a:t>
            </a:r>
            <a:r>
              <a:rPr lang="en-US" dirty="0" smtClean="0"/>
              <a:t> the lesion is </a:t>
            </a:r>
            <a:r>
              <a:rPr lang="en-US" b="1" i="1" dirty="0" smtClean="0">
                <a:solidFill>
                  <a:srgbClr val="FF0000"/>
                </a:solidFill>
              </a:rPr>
              <a:t>eczema-like</a:t>
            </a:r>
            <a:r>
              <a:rPr lang="en-US" dirty="0" smtClean="0"/>
              <a:t> with hyperemia and erosion of the epidermis</a:t>
            </a:r>
            <a:r>
              <a:rPr lang="en-US" dirty="0"/>
              <a:t>. </a:t>
            </a:r>
            <a:r>
              <a:rPr lang="en-US" b="1" i="1" dirty="0" smtClean="0">
                <a:solidFill>
                  <a:srgbClr val="FF0000"/>
                </a:solidFill>
              </a:rPr>
              <a:t>Initially may be treated </a:t>
            </a:r>
            <a:r>
              <a:rPr lang="en-US" b="1" i="1" dirty="0">
                <a:solidFill>
                  <a:srgbClr val="FF0000"/>
                </a:solidFill>
              </a:rPr>
              <a:t>by cortisol-containing cream</a:t>
            </a:r>
            <a:r>
              <a:rPr lang="en-US" dirty="0"/>
              <a:t>.</a:t>
            </a:r>
          </a:p>
        </p:txBody>
      </p:sp>
      <p:pic>
        <p:nvPicPr>
          <p:cNvPr id="25601" name="Picture 1"/>
          <p:cNvPicPr>
            <a:picLocks noChangeAspect="1" noChangeArrowheads="1"/>
          </p:cNvPicPr>
          <p:nvPr/>
        </p:nvPicPr>
        <p:blipFill>
          <a:blip r:embed="rId2" cstate="print"/>
          <a:srcRect/>
          <a:stretch>
            <a:fillRect/>
          </a:stretch>
        </p:blipFill>
        <p:spPr bwMode="auto">
          <a:xfrm>
            <a:off x="1676400" y="1772816"/>
            <a:ext cx="2675579" cy="2798394"/>
          </a:xfrm>
          <a:prstGeom prst="rect">
            <a:avLst/>
          </a:prstGeom>
          <a:noFill/>
          <a:ln w="12700">
            <a:solidFill>
              <a:schemeClr val="tx1"/>
            </a:solidFill>
            <a:miter lim="800000"/>
            <a:headEnd/>
            <a:tailEnd/>
          </a:ln>
        </p:spPr>
      </p:pic>
      <p:sp>
        <p:nvSpPr>
          <p:cNvPr id="5" name="Rounded Rectangle 4"/>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pic>
        <p:nvPicPr>
          <p:cNvPr id="269316" name="Picture 4" descr="Paget's Disease of the Nipple/Breast"/>
          <p:cNvPicPr>
            <a:picLocks noChangeAspect="1" noChangeArrowheads="1"/>
          </p:cNvPicPr>
          <p:nvPr/>
        </p:nvPicPr>
        <p:blipFill>
          <a:blip r:embed="rId3" cstate="print"/>
          <a:srcRect/>
          <a:stretch>
            <a:fillRect/>
          </a:stretch>
        </p:blipFill>
        <p:spPr bwMode="auto">
          <a:xfrm>
            <a:off x="4556720" y="1772816"/>
            <a:ext cx="2482837" cy="2808312"/>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www.vashishtsurgicalservices.co.uk/images/pics/pagett1.gif"/>
          <p:cNvPicPr>
            <a:picLocks noChangeAspect="1" noChangeArrowheads="1"/>
          </p:cNvPicPr>
          <p:nvPr/>
        </p:nvPicPr>
        <p:blipFill>
          <a:blip r:embed="rId2" cstate="print"/>
          <a:srcRect/>
          <a:stretch>
            <a:fillRect/>
          </a:stretch>
        </p:blipFill>
        <p:spPr bwMode="auto">
          <a:xfrm>
            <a:off x="2743200" y="1219200"/>
            <a:ext cx="3505200" cy="3772830"/>
          </a:xfrm>
          <a:prstGeom prst="rect">
            <a:avLst/>
          </a:prstGeom>
          <a:noFill/>
          <a:ln w="12700">
            <a:solidFill>
              <a:schemeClr val="tx1"/>
            </a:solidFill>
          </a:ln>
        </p:spPr>
      </p:pic>
      <p:sp>
        <p:nvSpPr>
          <p:cNvPr id="3" name="Rounded Rectangle 2"/>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467544" y="5297269"/>
            <a:ext cx="7632848" cy="646331"/>
          </a:xfrm>
          <a:prstGeom prst="rect">
            <a:avLst/>
          </a:prstGeom>
          <a:noFill/>
        </p:spPr>
        <p:txBody>
          <a:bodyPr wrap="square" rtlCol="0">
            <a:spAutoFit/>
          </a:bodyPr>
          <a:lstStyle/>
          <a:p>
            <a:r>
              <a:rPr lang="en-US" b="1" i="1" dirty="0" smtClean="0"/>
              <a:t>- </a:t>
            </a:r>
            <a:r>
              <a:rPr lang="en-US" b="1" i="1" dirty="0"/>
              <a:t>Erythema and redness of the nipple skin. </a:t>
            </a:r>
            <a:endParaRPr lang="en-US" dirty="0"/>
          </a:p>
          <a:p>
            <a:r>
              <a:rPr lang="en-US" b="1" i="1" dirty="0" smtClean="0"/>
              <a:t>- </a:t>
            </a:r>
            <a:r>
              <a:rPr lang="en-US" b="1" i="1" dirty="0"/>
              <a:t>Erosion of the epidermis. </a:t>
            </a:r>
            <a:endParaRPr lang="en-US" dirty="0"/>
          </a:p>
        </p:txBody>
      </p:sp>
    </p:spTree>
    <p:extLst>
      <p:ext uri="{BB962C8B-B14F-4D97-AF65-F5344CB8AC3E}">
        <p14:creationId xmlns:p14="http://schemas.microsoft.com/office/powerpoint/2010/main" val="511849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1172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609600" y="5505270"/>
            <a:ext cx="8153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i="1" dirty="0" smtClean="0"/>
              <a:t>- </a:t>
            </a:r>
            <a:r>
              <a:rPr lang="en-US" b="1" i="1" dirty="0"/>
              <a:t>Epidermis is infiltrated by large, pale and vacuolated cells/Paget’s cells. </a:t>
            </a:r>
            <a:endParaRPr lang="en-US" dirty="0"/>
          </a:p>
          <a:p>
            <a:r>
              <a:rPr lang="en-US" b="1" i="1" dirty="0" smtClean="0"/>
              <a:t>- </a:t>
            </a:r>
            <a:r>
              <a:rPr lang="en-US" b="1" i="1" dirty="0"/>
              <a:t>Most of the abnormal cells are seen in lower epidermis. </a:t>
            </a:r>
            <a:endParaRPr kumimoji="0" lang="en-US" sz="1800" b="1" i="1" u="none" strike="noStrike" cap="none" normalizeH="0" baseline="0" dirty="0" smtClean="0">
              <a:ln>
                <a:noFill/>
              </a:ln>
              <a:effectLst/>
              <a:cs typeface="Arial" pitchFamily="34" charset="0"/>
            </a:endParaRPr>
          </a:p>
        </p:txBody>
      </p:sp>
      <p:sp>
        <p:nvSpPr>
          <p:cNvPr id="4" name="Rounded Rectangle 3"/>
          <p:cNvSpPr/>
          <p:nvPr/>
        </p:nvSpPr>
        <p:spPr>
          <a:xfrm>
            <a:off x="1219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5257800"/>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a:t>
            </a:r>
            <a:r>
              <a:rPr lang="en-US" b="1" i="1" dirty="0" smtClean="0">
                <a:cs typeface="Arial" pitchFamily="34" charset="0"/>
              </a:rPr>
              <a:t>common. </a:t>
            </a:r>
            <a:r>
              <a:rPr lang="en-US" b="1" i="1" dirty="0" smtClean="0"/>
              <a:t>Ulceration and invasion of epidermis by ductal carcinoma cells (Paget cells), present between  basal cells in elongated rete pegs.</a:t>
            </a:r>
            <a:endParaRPr lang="en-US" b="1" i="1" dirty="0"/>
          </a:p>
        </p:txBody>
      </p:sp>
      <p:sp>
        <p:nvSpPr>
          <p:cNvPr id="6" name="Rounded Rectangle 5"/>
          <p:cNvSpPr/>
          <p:nvPr/>
        </p:nvSpPr>
        <p:spPr>
          <a:xfrm>
            <a:off x="1219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1259632" y="1052736"/>
            <a:ext cx="6480720" cy="4176464"/>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1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FFFF00"/>
                </a:solidFill>
              </a:rPr>
              <a:t>GOOD LUCK</a:t>
            </a:r>
            <a:endParaRPr lang="en-US" sz="4400" b="1" i="1" dirty="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3048000"/>
            <a:ext cx="6048672" cy="830997"/>
          </a:xfrm>
          <a:prstGeom prst="rect">
            <a:avLst/>
          </a:prstGeom>
          <a:noFill/>
        </p:spPr>
        <p:txBody>
          <a:bodyPr wrap="square" rtlCol="0">
            <a:spAutoFit/>
          </a:bodyPr>
          <a:lstStyle/>
          <a:p>
            <a:pPr algn="ctr"/>
            <a:r>
              <a:rPr lang="en-US" sz="4800" b="1" i="1" dirty="0" smtClean="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endPar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smtClean="0"/>
              <a:t>Reproduction  block</a:t>
            </a:r>
            <a:endParaRPr lang="en-US" sz="1000" b="1" i="1" dirty="0"/>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smtClean="0"/>
              <a:t>Pathology </a:t>
            </a:r>
            <a:r>
              <a:rPr lang="en-US" sz="1000" b="1" i="1" dirty="0" err="1" smtClean="0"/>
              <a:t>Dept</a:t>
            </a:r>
            <a:r>
              <a:rPr lang="en-US" sz="1000" b="1" i="1" dirty="0" smtClean="0"/>
              <a:t>, KSU</a:t>
            </a:r>
            <a:endParaRPr lang="en-US" sz="1000"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1524000" y="1143000"/>
            <a:ext cx="5818909" cy="3810000"/>
          </a:xfrm>
          <a:prstGeom prst="rect">
            <a:avLst/>
          </a:prstGeom>
          <a:noFill/>
          <a:ln w="12700">
            <a:solidFill>
              <a:schemeClr val="tx1"/>
            </a:solidFill>
          </a:ln>
        </p:spPr>
      </p:pic>
      <p:sp>
        <p:nvSpPr>
          <p:cNvPr id="3" name="Rectangle 2"/>
          <p:cNvSpPr/>
          <p:nvPr/>
        </p:nvSpPr>
        <p:spPr>
          <a:xfrm>
            <a:off x="1219200" y="5124271"/>
            <a:ext cx="6400800" cy="923330"/>
          </a:xfrm>
          <a:prstGeom prst="rect">
            <a:avLst/>
          </a:prstGeom>
        </p:spPr>
        <p:txBody>
          <a:bodyPr wrap="square">
            <a:spAutoFit/>
          </a:bodyPr>
          <a:lstStyle/>
          <a:p>
            <a:pPr algn="ctr"/>
            <a:r>
              <a:rPr lang="en-US" b="1" i="1" dirty="0" smtClean="0"/>
              <a:t>Here is a benign cyst in an ovary. This is probably a follicular cyst. Occasionally such cysts may reach several centimeters in size and, if they rupture, can cause abdominal pain.</a:t>
            </a:r>
            <a:endParaRPr lang="en-US" b="1" i="1" dirty="0"/>
          </a:p>
        </p:txBody>
      </p:sp>
      <p:sp>
        <p:nvSpPr>
          <p:cNvPr id="4" name="Rounded Rectangle 3"/>
          <p:cNvSpPr/>
          <p:nvPr/>
        </p:nvSpPr>
        <p:spPr>
          <a:xfrm>
            <a:off x="1676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Benign Ovarian Cyst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0" y="5257800"/>
            <a:ext cx="5867400" cy="923330"/>
          </a:xfrm>
          <a:prstGeom prst="rect">
            <a:avLst/>
          </a:prstGeom>
        </p:spPr>
        <p:txBody>
          <a:bodyPr wrap="square">
            <a:spAutoFit/>
          </a:bodyPr>
          <a:lstStyle/>
          <a:p>
            <a:pPr algn="ctr"/>
            <a:r>
              <a:rPr lang="en-US" b="1" i="1" dirty="0" smtClean="0"/>
              <a:t>Benign epithelial tumors of the ovary can reach massive proportions. The serous cystadenoma seen here fills a surgical pan and dwarfs the 4 cm ruler.</a:t>
            </a:r>
            <a:endParaRPr lang="en-US" b="1" i="1" dirty="0"/>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1676400" y="1371600"/>
            <a:ext cx="5659581" cy="3705679"/>
          </a:xfrm>
          <a:prstGeom prst="rect">
            <a:avLst/>
          </a:prstGeom>
          <a:noFill/>
        </p:spPr>
      </p:pic>
      <p:sp>
        <p:nvSpPr>
          <p:cNvPr id="5" name="Rounded Rectangle 4"/>
          <p:cNvSpPr/>
          <p:nvPr/>
        </p:nvSpPr>
        <p:spPr>
          <a:xfrm>
            <a:off x="1752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5385990"/>
            <a:ext cx="6161112" cy="923330"/>
          </a:xfrm>
          <a:prstGeom prst="rect">
            <a:avLst/>
          </a:prstGeom>
        </p:spPr>
        <p:txBody>
          <a:bodyPr wrap="square">
            <a:spAutoFit/>
          </a:bodyPr>
          <a:lstStyle/>
          <a:p>
            <a:pPr algn="ctr"/>
            <a:r>
              <a:rPr lang="en-US" b="1" i="1" dirty="0"/>
              <a:t>Microscopy shows the thin wall lined by </a:t>
            </a:r>
            <a:r>
              <a:rPr lang="en-US" dirty="0" smtClean="0">
                <a:latin typeface="arial" panose="020B0604020202020204" pitchFamily="34" charset="0"/>
              </a:rPr>
              <a:t>a </a:t>
            </a:r>
            <a:r>
              <a:rPr lang="en-US" dirty="0">
                <a:latin typeface="arial" panose="020B0604020202020204" pitchFamily="34" charset="0"/>
              </a:rPr>
              <a:t>simple </a:t>
            </a:r>
            <a:r>
              <a:rPr lang="en-US" b="1" dirty="0">
                <a:latin typeface="arial" panose="020B0604020202020204" pitchFamily="34" charset="0"/>
              </a:rPr>
              <a:t>epithelium</a:t>
            </a:r>
            <a:r>
              <a:rPr lang="en-US" dirty="0">
                <a:latin typeface="arial" panose="020B0604020202020204" pitchFamily="34" charset="0"/>
              </a:rPr>
              <a:t> with cilia that may </a:t>
            </a:r>
            <a:r>
              <a:rPr lang="en-US" dirty="0" smtClean="0">
                <a:latin typeface="arial" panose="020B0604020202020204" pitchFamily="34" charset="0"/>
              </a:rPr>
              <a:t>be </a:t>
            </a:r>
            <a:r>
              <a:rPr lang="en-US" dirty="0">
                <a:latin typeface="arial" panose="020B0604020202020204" pitchFamily="34" charset="0"/>
              </a:rPr>
              <a:t>columnar or flat.</a:t>
            </a:r>
            <a:br>
              <a:rPr lang="en-US" dirty="0">
                <a:latin typeface="arial" panose="020B0604020202020204" pitchFamily="34" charset="0"/>
              </a:rPr>
            </a:br>
            <a:endParaRPr lang="en-US" b="1" i="1" dirty="0"/>
          </a:p>
        </p:txBody>
      </p:sp>
    </p:spTree>
    <p:extLst>
      <p:ext uri="{BB962C8B-B14F-4D97-AF65-F5344CB8AC3E}">
        <p14:creationId xmlns:p14="http://schemas.microsoft.com/office/powerpoint/2010/main" val="2095494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Serous Cystadenoma of the Ovary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smtClean="0">
                <a:solidFill>
                  <a:srgbClr val="150F87"/>
                </a:solidFill>
              </a:rPr>
              <a:t>Reproduction  block</a:t>
            </a:r>
            <a:endParaRPr lang="en-US" sz="1000" b="1" i="1" dirty="0">
              <a:solidFill>
                <a:srgbClr val="150F87"/>
              </a:solidFill>
            </a:endParaRP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smtClean="0">
                <a:solidFill>
                  <a:srgbClr val="150F87"/>
                </a:solidFill>
              </a:rPr>
              <a:t>Pathology </a:t>
            </a:r>
            <a:r>
              <a:rPr lang="en-US" sz="1000" b="1" i="1" dirty="0" err="1" smtClean="0">
                <a:solidFill>
                  <a:srgbClr val="150F87"/>
                </a:solidFill>
              </a:rPr>
              <a:t>Dept</a:t>
            </a:r>
            <a:r>
              <a:rPr lang="en-US" sz="1000" b="1" i="1" dirty="0" smtClean="0">
                <a:solidFill>
                  <a:srgbClr val="150F87"/>
                </a:solidFill>
              </a:rPr>
              <a:t>, KSU</a:t>
            </a:r>
            <a:endParaRPr lang="en-US" sz="1000" b="1" i="1" dirty="0">
              <a:solidFill>
                <a:srgbClr val="150F87"/>
              </a:solidFill>
            </a:endParaRP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96752"/>
            <a:ext cx="6449144" cy="4032448"/>
          </a:xfrm>
          <a:prstGeom prst="rect">
            <a:avLst/>
          </a:prstGeom>
          <a:solidFill>
            <a:schemeClr val="accent1">
              <a:lumMod val="40000"/>
              <a:lumOff val="60000"/>
            </a:schemeClr>
          </a:solidFill>
        </p:spPr>
      </p:pic>
      <p:sp>
        <p:nvSpPr>
          <p:cNvPr id="11" name="Rectangle 10"/>
          <p:cNvSpPr/>
          <p:nvPr/>
        </p:nvSpPr>
        <p:spPr>
          <a:xfrm>
            <a:off x="1547664" y="5313982"/>
            <a:ext cx="5756412" cy="923330"/>
          </a:xfrm>
          <a:prstGeom prst="rect">
            <a:avLst/>
          </a:prstGeom>
        </p:spPr>
        <p:txBody>
          <a:bodyPr wrap="square">
            <a:spAutoFit/>
          </a:bodyPr>
          <a:lstStyle/>
          <a:p>
            <a:pPr algn="ctr"/>
            <a:r>
              <a:rPr lang="en-US" b="1" dirty="0">
                <a:latin typeface="Times New Roman" panose="02020603050405020304" pitchFamily="18" charset="0"/>
              </a:rPr>
              <a:t> </a:t>
            </a:r>
            <a:r>
              <a:rPr lang="en-US" b="1" i="1" dirty="0" smtClean="0"/>
              <a:t>High </a:t>
            </a:r>
            <a:r>
              <a:rPr lang="en-US" b="1" i="1" dirty="0"/>
              <a:t>power shows the thin wall lined by a single layer of </a:t>
            </a:r>
            <a:r>
              <a:rPr lang="en-US" b="1" i="1" dirty="0" smtClean="0"/>
              <a:t>columnar </a:t>
            </a:r>
            <a:r>
              <a:rPr lang="en-US" b="1" i="1" dirty="0"/>
              <a:t>cells with </a:t>
            </a:r>
            <a:endParaRPr lang="en-US" b="1" i="1" dirty="0" smtClean="0"/>
          </a:p>
          <a:p>
            <a:pPr algn="ctr"/>
            <a:r>
              <a:rPr lang="en-US" b="1" i="1" dirty="0" smtClean="0"/>
              <a:t>a </a:t>
            </a:r>
            <a:r>
              <a:rPr lang="en-US" b="1" i="1" dirty="0"/>
              <a:t>basally-placed spherical small nucleus</a:t>
            </a:r>
          </a:p>
        </p:txBody>
      </p:sp>
    </p:spTree>
    <p:extLst>
      <p:ext uri="{BB962C8B-B14F-4D97-AF65-F5344CB8AC3E}">
        <p14:creationId xmlns:p14="http://schemas.microsoft.com/office/powerpoint/2010/main" val="18539206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2085</TotalTime>
  <Words>1319</Words>
  <Application>Microsoft Office PowerPoint</Application>
  <PresentationFormat>On-screen Show (4:3)</PresentationFormat>
  <Paragraphs>219</Paragraphs>
  <Slides>45</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Aharoni</vt:lpstr>
      <vt:lpstr>Arial</vt:lpstr>
      <vt:lpstr>Arial</vt:lpstr>
      <vt:lpstr>Arial Black</vt:lpstr>
      <vt:lpstr>Calibri</vt:lpstr>
      <vt:lpstr>Corbel</vt:lpstr>
      <vt:lpstr>Times New Roman</vt:lpstr>
      <vt:lpstr>Tunga</vt:lpstr>
      <vt:lpstr>Wingdings</vt:lpstr>
      <vt:lpstr>Theme2</vt:lpstr>
      <vt:lpstr>Bitmap Image</vt:lpstr>
      <vt:lpstr>Reproduction Block  Pathology Practicals</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Dr. Sayed Esawy</dc:creator>
  <cp:lastModifiedBy>Naseem Zaidi Shaesta</cp:lastModifiedBy>
  <cp:revision>205</cp:revision>
  <dcterms:created xsi:type="dcterms:W3CDTF">2010-04-12T07:10:38Z</dcterms:created>
  <dcterms:modified xsi:type="dcterms:W3CDTF">2017-05-07T06:58:37Z</dcterms:modified>
</cp:coreProperties>
</file>