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8"/>
  </p:notesMasterIdLst>
  <p:handoutMasterIdLst>
    <p:handoutMasterId r:id="rId39"/>
  </p:handoutMasterIdLst>
  <p:sldIdLst>
    <p:sldId id="257" r:id="rId2"/>
    <p:sldId id="259" r:id="rId3"/>
    <p:sldId id="306" r:id="rId4"/>
    <p:sldId id="262" r:id="rId5"/>
    <p:sldId id="292" r:id="rId6"/>
    <p:sldId id="293" r:id="rId7"/>
    <p:sldId id="294" r:id="rId8"/>
    <p:sldId id="284" r:id="rId9"/>
    <p:sldId id="285" r:id="rId10"/>
    <p:sldId id="286" r:id="rId11"/>
    <p:sldId id="287" r:id="rId12"/>
    <p:sldId id="290" r:id="rId13"/>
    <p:sldId id="303" r:id="rId14"/>
    <p:sldId id="300" r:id="rId15"/>
    <p:sldId id="301" r:id="rId16"/>
    <p:sldId id="295" r:id="rId17"/>
    <p:sldId id="288" r:id="rId18"/>
    <p:sldId id="296" r:id="rId19"/>
    <p:sldId id="298" r:id="rId20"/>
    <p:sldId id="297" r:id="rId21"/>
    <p:sldId id="281" r:id="rId22"/>
    <p:sldId id="302" r:id="rId23"/>
    <p:sldId id="289" r:id="rId24"/>
    <p:sldId id="272" r:id="rId25"/>
    <p:sldId id="273" r:id="rId26"/>
    <p:sldId id="264" r:id="rId27"/>
    <p:sldId id="265" r:id="rId28"/>
    <p:sldId id="266" r:id="rId29"/>
    <p:sldId id="280" r:id="rId30"/>
    <p:sldId id="274" r:id="rId31"/>
    <p:sldId id="268" r:id="rId32"/>
    <p:sldId id="269" r:id="rId33"/>
    <p:sldId id="304" r:id="rId34"/>
    <p:sldId id="308" r:id="rId35"/>
    <p:sldId id="309"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3" autoAdjust="0"/>
  </p:normalViewPr>
  <p:slideViewPr>
    <p:cSldViewPr>
      <p:cViewPr varScale="1">
        <p:scale>
          <a:sx n="83" d="100"/>
          <a:sy n="83" d="100"/>
        </p:scale>
        <p:origin x="102" y="432"/>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1673CA-D834-4AFA-8684-F60628AB1337}" type="datetimeFigureOut">
              <a:rPr lang="en-US" smtClean="0"/>
              <a:t>5/4/2017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F07F6C-2CF4-43CF-AC57-B90494D65F23}" type="slidenum">
              <a:rPr lang="en-US" smtClean="0"/>
              <a:t>‹#›</a:t>
            </a:fld>
            <a:endParaRPr lang="en-US"/>
          </a:p>
        </p:txBody>
      </p:sp>
    </p:spTree>
    <p:extLst>
      <p:ext uri="{BB962C8B-B14F-4D97-AF65-F5344CB8AC3E}">
        <p14:creationId xmlns:p14="http://schemas.microsoft.com/office/powerpoint/2010/main" val="67543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887DC-CD7D-46E7-8CCE-B869C9C1F6B9}" type="datetimeFigureOut">
              <a:rPr lang="en-US" smtClean="0"/>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4BD6D-77AE-4270-8862-8C54F03257AB}" type="slidenum">
              <a:rPr lang="en-US" smtClean="0"/>
              <a:t>‹#›</a:t>
            </a:fld>
            <a:endParaRPr lang="en-US"/>
          </a:p>
        </p:txBody>
      </p:sp>
    </p:spTree>
    <p:extLst>
      <p:ext uri="{BB962C8B-B14F-4D97-AF65-F5344CB8AC3E}">
        <p14:creationId xmlns:p14="http://schemas.microsoft.com/office/powerpoint/2010/main" val="256784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4BD6D-77AE-4270-8862-8C54F03257AB}" type="slidenum">
              <a:rPr lang="en-US" smtClean="0"/>
              <a:t>25</a:t>
            </a:fld>
            <a:endParaRPr lang="en-US"/>
          </a:p>
        </p:txBody>
      </p:sp>
    </p:spTree>
    <p:extLst>
      <p:ext uri="{BB962C8B-B14F-4D97-AF65-F5344CB8AC3E}">
        <p14:creationId xmlns:p14="http://schemas.microsoft.com/office/powerpoint/2010/main" val="10894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037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065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381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714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108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1144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5307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0279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1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591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57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084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5/4/2017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56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5/4/2017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80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856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992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897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5/4/2017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412091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2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breast+pumping+milk&amp;source=images&amp;cd=&amp;cad=rja&amp;docid=Kdsc6t9mfJ-XyM&amp;tbnid=fGtNd0UXKwJeCM:&amp;ved=0CAUQjRw&amp;url=http://www.cartinafinland.fi/en/picture/15377/expressing%2Bmilk.html&amp;ei=qX53UeXbGMHc0QGCgYG4CQ&amp;psig=AFQjCNEUI5Nz8OzMBYMRGWbbFtm1s2GuQg&amp;ust=136687207030786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8229600" cy="1828800"/>
          </a:xfrm>
        </p:spPr>
        <p:txBody>
          <a:bodyPr/>
          <a:lstStyle/>
          <a:p>
            <a:pPr algn="l"/>
            <a:r>
              <a:rPr lang="en-US" dirty="0" smtClean="0">
                <a:solidFill>
                  <a:srgbClr val="FFC000"/>
                </a:solidFill>
                <a:effectLst>
                  <a:outerShdw blurRad="38100" dist="38100" dir="2700000" algn="tl">
                    <a:srgbClr val="000000">
                      <a:alpha val="43137"/>
                    </a:srgbClr>
                  </a:outerShdw>
                </a:effectLst>
              </a:rPr>
              <a:t>BREASTFEEDING</a:t>
            </a:r>
            <a:endParaRPr lang="en-US"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600" y="1447800"/>
            <a:ext cx="6400800" cy="1752600"/>
          </a:xfrm>
        </p:spPr>
        <p:txBody>
          <a:bodyPr>
            <a:normAutofit/>
          </a:bodyPr>
          <a:lstStyle/>
          <a:p>
            <a:pPr algn="l"/>
            <a:r>
              <a:rPr lang="en-US" dirty="0" smtClean="0"/>
              <a:t>BY: RUBANA  </a:t>
            </a:r>
            <a:r>
              <a:rPr lang="en-US" dirty="0" smtClean="0"/>
              <a:t>BAABBAD, MD</a:t>
            </a:r>
            <a:endParaRPr lang="en-US" dirty="0" smtClean="0"/>
          </a:p>
          <a:p>
            <a:pPr algn="l"/>
            <a:r>
              <a:rPr lang="en-US" dirty="0" smtClean="0"/>
              <a:t>CONSULTANT NEONATOLOGIST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90800"/>
            <a:ext cx="7620000"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of microscopic picture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3000" y="2133599"/>
            <a:ext cx="4038600" cy="429180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37" y="2133600"/>
            <a:ext cx="4283363" cy="4291807"/>
          </a:xfrm>
          <a:prstGeom prst="rect">
            <a:avLst/>
          </a:prstGeom>
        </p:spPr>
      </p:pic>
    </p:spTree>
    <p:extLst>
      <p:ext uri="{BB962C8B-B14F-4D97-AF65-F5344CB8AC3E}">
        <p14:creationId xmlns:p14="http://schemas.microsoft.com/office/powerpoint/2010/main" val="3763664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Colostrum vs. breast milk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206" y="2133600"/>
            <a:ext cx="5411088" cy="3778250"/>
          </a:xfrm>
        </p:spPr>
      </p:pic>
    </p:spTree>
    <p:extLst>
      <p:ext uri="{BB962C8B-B14F-4D97-AF65-F5344CB8AC3E}">
        <p14:creationId xmlns:p14="http://schemas.microsoft.com/office/powerpoint/2010/main" val="378103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olostrum</a:t>
            </a:r>
            <a:endParaRPr lang="en-US" dirty="0"/>
          </a:p>
        </p:txBody>
      </p:sp>
      <p:sp>
        <p:nvSpPr>
          <p:cNvPr id="3" name="Content Placeholder 2"/>
          <p:cNvSpPr>
            <a:spLocks noGrp="1"/>
          </p:cNvSpPr>
          <p:nvPr>
            <p:ph idx="1"/>
          </p:nvPr>
        </p:nvSpPr>
        <p:spPr/>
        <p:txBody>
          <a:bodyPr/>
          <a:lstStyle/>
          <a:p>
            <a:pPr lvl="0">
              <a:buClr>
                <a:srgbClr val="0BD0D9"/>
              </a:buClr>
            </a:pPr>
            <a:r>
              <a:rPr lang="en-US" sz="2400" dirty="0">
                <a:solidFill>
                  <a:prstClr val="black"/>
                </a:solidFill>
              </a:rPr>
              <a:t>Colostrum, the yellowish, sticky breast milk produced at the end of pregnancy, is recommended by WHO as the perfect food for the newborn, and feeding should be initiated within the first hour after birth.</a:t>
            </a:r>
          </a:p>
          <a:p>
            <a:endParaRPr lang="en-US" dirty="0"/>
          </a:p>
        </p:txBody>
      </p:sp>
    </p:spTree>
    <p:extLst>
      <p:ext uri="{BB962C8B-B14F-4D97-AF65-F5344CB8AC3E}">
        <p14:creationId xmlns:p14="http://schemas.microsoft.com/office/powerpoint/2010/main" val="2734755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olostrum</a:t>
            </a:r>
            <a:endParaRPr lang="en-US" dirty="0"/>
          </a:p>
        </p:txBody>
      </p:sp>
      <p:sp>
        <p:nvSpPr>
          <p:cNvPr id="3" name="Content Placeholder 2"/>
          <p:cNvSpPr>
            <a:spLocks noGrp="1"/>
          </p:cNvSpPr>
          <p:nvPr>
            <p:ph idx="1"/>
          </p:nvPr>
        </p:nvSpPr>
        <p:spPr>
          <a:xfrm>
            <a:off x="762000" y="2133600"/>
            <a:ext cx="8229599" cy="4419600"/>
          </a:xfrm>
        </p:spPr>
        <p:txBody>
          <a:bodyPr>
            <a:normAutofit/>
          </a:bodyPr>
          <a:lstStyle/>
          <a:p>
            <a:r>
              <a:rPr lang="en-US" b="1" dirty="0"/>
              <a:t>Colostrum</a:t>
            </a:r>
            <a:r>
              <a:rPr lang="en-US" dirty="0"/>
              <a:t/>
            </a:r>
            <a:br>
              <a:rPr lang="en-US" dirty="0"/>
            </a:br>
            <a:r>
              <a:rPr lang="en-US" dirty="0"/>
              <a:t>The often </a:t>
            </a:r>
            <a:r>
              <a:rPr lang="en-US" sz="2000" b="1" u="sng" dirty="0">
                <a:solidFill>
                  <a:srgbClr val="FFC000"/>
                </a:solidFill>
              </a:rPr>
              <a:t>yellow</a:t>
            </a:r>
            <a:r>
              <a:rPr lang="en-US" b="1" dirty="0">
                <a:solidFill>
                  <a:srgbClr val="FFC000"/>
                </a:solidFill>
              </a:rPr>
              <a:t> </a:t>
            </a:r>
            <a:r>
              <a:rPr lang="en-US" dirty="0"/>
              <a:t>and sometimes clear fluid that is released by a new mother’s breasts before her breast milk comes in. </a:t>
            </a:r>
            <a:endParaRPr lang="en-US" dirty="0" smtClean="0"/>
          </a:p>
          <a:p>
            <a:pPr marL="0" indent="0">
              <a:buNone/>
            </a:pPr>
            <a:endParaRPr lang="en-US" dirty="0" smtClean="0"/>
          </a:p>
          <a:p>
            <a:r>
              <a:rPr lang="en-US" dirty="0" smtClean="0"/>
              <a:t>This </a:t>
            </a:r>
            <a:r>
              <a:rPr lang="en-US" dirty="0"/>
              <a:t>fluid has often been referred to as </a:t>
            </a:r>
            <a:r>
              <a:rPr lang="en-US" b="1" dirty="0">
                <a:solidFill>
                  <a:srgbClr val="FF0000"/>
                </a:solidFill>
              </a:rPr>
              <a:t>“liquid gold</a:t>
            </a:r>
            <a:r>
              <a:rPr lang="en-US" dirty="0"/>
              <a:t>” and it resembles blood more than it does milk as it </a:t>
            </a:r>
            <a:r>
              <a:rPr lang="en-US" b="1" dirty="0">
                <a:solidFill>
                  <a:srgbClr val="C00000"/>
                </a:solidFill>
              </a:rPr>
              <a:t>contains</a:t>
            </a:r>
            <a:r>
              <a:rPr lang="en-US" dirty="0"/>
              <a:t> protective white blood cells capable of attacking harmful bacteria. </a:t>
            </a:r>
            <a:r>
              <a:rPr lang="en-US" dirty="0" smtClean="0"/>
              <a:t>and </a:t>
            </a:r>
            <a:r>
              <a:rPr lang="en-US" dirty="0"/>
              <a:t>it also acts to “seal” the inside of the baby’s intestines thus preventing the invasion of bacteria. </a:t>
            </a:r>
            <a:r>
              <a:rPr lang="en-US" dirty="0">
                <a:solidFill>
                  <a:srgbClr val="C00000"/>
                </a:solidFill>
              </a:rPr>
              <a:t>Colostrum is an ideal first food for baby as it is high in protein and low in sugar and fat, thus making it easy to digest. </a:t>
            </a:r>
          </a:p>
        </p:txBody>
      </p:sp>
    </p:spTree>
    <p:extLst>
      <p:ext uri="{BB962C8B-B14F-4D97-AF65-F5344CB8AC3E}">
        <p14:creationId xmlns:p14="http://schemas.microsoft.com/office/powerpoint/2010/main" val="17310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2403" y="152403"/>
            <a:ext cx="8762996" cy="6629400"/>
          </a:xfrm>
          <a:prstGeom prst="rect">
            <a:avLst/>
          </a:prstGeom>
          <a:noFill/>
          <a:ln>
            <a:noFill/>
          </a:ln>
        </p:spPr>
      </p:pic>
    </p:spTree>
    <p:extLst>
      <p:ext uri="{BB962C8B-B14F-4D97-AF65-F5344CB8AC3E}">
        <p14:creationId xmlns:p14="http://schemas.microsoft.com/office/powerpoint/2010/main" val="143204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a:t>Colostrum in comparison to transitional and mature milk</a:t>
            </a:r>
          </a:p>
        </p:txBody>
      </p:sp>
      <p:sp>
        <p:nvSpPr>
          <p:cNvPr id="3" name="Text Placeholder 2"/>
          <p:cNvSpPr txBox="1">
            <a:spLocks noGrp="1"/>
          </p:cNvSpPr>
          <p:nvPr>
            <p:ph type="body" idx="1"/>
          </p:nvPr>
        </p:nvSpPr>
        <p:spPr/>
        <p:txBody>
          <a:bodyPr/>
          <a:lstStyle/>
          <a:p>
            <a:pPr lvl="0"/>
            <a:r>
              <a:rPr lang="en-US">
                <a:solidFill>
                  <a:srgbClr val="00B050"/>
                </a:solidFill>
              </a:rPr>
              <a:t>Higher in</a:t>
            </a:r>
          </a:p>
        </p:txBody>
      </p:sp>
      <p:sp>
        <p:nvSpPr>
          <p:cNvPr id="5" name="Content Placeholder 4"/>
          <p:cNvSpPr txBox="1">
            <a:spLocks noGrp="1"/>
          </p:cNvSpPr>
          <p:nvPr>
            <p:ph sz="half" idx="2"/>
          </p:nvPr>
        </p:nvSpPr>
        <p:spPr/>
        <p:txBody>
          <a:bodyPr/>
          <a:lstStyle/>
          <a:p>
            <a:pPr lvl="0">
              <a:lnSpc>
                <a:spcPct val="90000"/>
              </a:lnSpc>
            </a:pPr>
            <a:r>
              <a:rPr lang="en-US"/>
              <a:t>Rich in </a:t>
            </a:r>
            <a:r>
              <a:rPr lang="en-US" b="1">
                <a:solidFill>
                  <a:srgbClr val="FF0000"/>
                </a:solidFill>
              </a:rPr>
              <a:t>immunological</a:t>
            </a:r>
            <a:r>
              <a:rPr lang="en-US"/>
              <a:t> </a:t>
            </a:r>
            <a:r>
              <a:rPr lang="en-US" sz="2800">
                <a:solidFill>
                  <a:srgbClr val="FF0000"/>
                </a:solidFill>
              </a:rPr>
              <a:t>components</a:t>
            </a:r>
            <a:r>
              <a:rPr lang="en-US" sz="2800"/>
              <a:t>(s</a:t>
            </a:r>
            <a:r>
              <a:rPr lang="en-US"/>
              <a:t>. IgA, lactoferrin,leukocytes, developmental factors such as epidermal growth factors.</a:t>
            </a:r>
          </a:p>
          <a:p>
            <a:pPr lvl="0">
              <a:lnSpc>
                <a:spcPct val="90000"/>
              </a:lnSpc>
            </a:pPr>
            <a:r>
              <a:rPr lang="en-US" b="1">
                <a:solidFill>
                  <a:srgbClr val="FF0000"/>
                </a:solidFill>
              </a:rPr>
              <a:t>Na</a:t>
            </a:r>
          </a:p>
          <a:p>
            <a:pPr lvl="0">
              <a:lnSpc>
                <a:spcPct val="90000"/>
              </a:lnSpc>
            </a:pPr>
            <a:r>
              <a:rPr lang="en-US" b="1">
                <a:solidFill>
                  <a:srgbClr val="FF0000"/>
                </a:solidFill>
              </a:rPr>
              <a:t>Cl</a:t>
            </a:r>
          </a:p>
          <a:p>
            <a:pPr lvl="0">
              <a:lnSpc>
                <a:spcPct val="90000"/>
              </a:lnSpc>
            </a:pPr>
            <a:r>
              <a:rPr lang="en-US" b="1">
                <a:solidFill>
                  <a:srgbClr val="FF0000"/>
                </a:solidFill>
              </a:rPr>
              <a:t>Mg</a:t>
            </a:r>
          </a:p>
          <a:p>
            <a:pPr lvl="0">
              <a:lnSpc>
                <a:spcPct val="90000"/>
              </a:lnSpc>
            </a:pPr>
            <a:endParaRPr lang="en-US"/>
          </a:p>
        </p:txBody>
      </p:sp>
      <p:sp>
        <p:nvSpPr>
          <p:cNvPr id="4" name="Text Placeholder 3"/>
          <p:cNvSpPr txBox="1">
            <a:spLocks noGrp="1"/>
          </p:cNvSpPr>
          <p:nvPr>
            <p:ph type="body" sz="quarter" idx="3"/>
          </p:nvPr>
        </p:nvSpPr>
        <p:spPr/>
        <p:txBody>
          <a:bodyPr/>
          <a:lstStyle/>
          <a:p>
            <a:pPr lvl="0"/>
            <a:r>
              <a:rPr lang="en-US">
                <a:solidFill>
                  <a:srgbClr val="FFC000"/>
                </a:solidFill>
              </a:rPr>
              <a:t>Lower in</a:t>
            </a:r>
          </a:p>
        </p:txBody>
      </p:sp>
      <p:sp>
        <p:nvSpPr>
          <p:cNvPr id="6" name="Content Placeholder 5"/>
          <p:cNvSpPr txBox="1">
            <a:spLocks noGrp="1"/>
          </p:cNvSpPr>
          <p:nvPr>
            <p:ph sz="quarter" idx="4"/>
          </p:nvPr>
        </p:nvSpPr>
        <p:spPr/>
        <p:txBody>
          <a:bodyPr/>
          <a:lstStyle/>
          <a:p>
            <a:pPr lvl="0"/>
            <a:r>
              <a:rPr lang="en-US"/>
              <a:t>Low volume</a:t>
            </a:r>
          </a:p>
          <a:p>
            <a:pPr lvl="0"/>
            <a:r>
              <a:rPr lang="en-US"/>
              <a:t>lactose</a:t>
            </a:r>
          </a:p>
          <a:p>
            <a:pPr lvl="0"/>
            <a:r>
              <a:rPr lang="en-US"/>
              <a:t>Potassium</a:t>
            </a:r>
          </a:p>
          <a:p>
            <a:pPr lvl="0"/>
            <a:r>
              <a:rPr lang="en-US"/>
              <a:t>calcium</a:t>
            </a:r>
          </a:p>
          <a:p>
            <a:pPr lvl="0"/>
            <a:endParaRPr lang="en-US"/>
          </a:p>
        </p:txBody>
      </p:sp>
    </p:spTree>
    <p:extLst>
      <p:ext uri="{BB962C8B-B14F-4D97-AF65-F5344CB8AC3E}">
        <p14:creationId xmlns:p14="http://schemas.microsoft.com/office/powerpoint/2010/main" val="205132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COMPONENTS AND THEIR SOURCES</a:t>
            </a:r>
            <a:endParaRPr lang="en-US"/>
          </a:p>
        </p:txBody>
      </p:sp>
      <p:sp>
        <p:nvSpPr>
          <p:cNvPr id="3" name="Content Placeholder 2"/>
          <p:cNvSpPr txBox="1">
            <a:spLocks noGrp="1"/>
          </p:cNvSpPr>
          <p:nvPr>
            <p:ph idx="1"/>
          </p:nvPr>
        </p:nvSpPr>
        <p:spPr/>
        <p:txBody>
          <a:bodyPr/>
          <a:lstStyle/>
          <a:p>
            <a:pPr lvl="0"/>
            <a:r>
              <a:rPr lang="en-US" b="1" dirty="0">
                <a:solidFill>
                  <a:srgbClr val="C0504D"/>
                </a:solidFill>
              </a:rPr>
              <a:t>defined as </a:t>
            </a:r>
            <a:r>
              <a:rPr lang="en-US" dirty="0"/>
              <a:t>elements that “affect biological processes or substrates and hence have an impact on body function or condition and ultimately health”.</a:t>
            </a:r>
          </a:p>
          <a:p>
            <a:pPr lvl="0"/>
            <a:r>
              <a:rPr lang="en-US" baseline="30000" dirty="0"/>
              <a:t> </a:t>
            </a:r>
            <a:r>
              <a:rPr lang="en-US" dirty="0"/>
              <a:t>Bioactive components in human milk come from a variety of </a:t>
            </a:r>
            <a:r>
              <a:rPr lang="en-US" b="1" dirty="0">
                <a:solidFill>
                  <a:srgbClr val="C0504D"/>
                </a:solidFill>
              </a:rPr>
              <a:t>sources;</a:t>
            </a:r>
          </a:p>
          <a:p>
            <a:pPr marL="514350" lvl="0" indent="-514350">
              <a:buFont typeface="Calibri"/>
              <a:buAutoNum type="arabicPeriod"/>
            </a:pPr>
            <a:r>
              <a:rPr lang="en-US" dirty="0"/>
              <a:t>produced and secreted by the mammary epithelium,</a:t>
            </a:r>
          </a:p>
          <a:p>
            <a:pPr marL="514350" lvl="0" indent="-514350">
              <a:buFont typeface="Calibri"/>
              <a:buAutoNum type="arabicPeriod"/>
            </a:pPr>
            <a:r>
              <a:rPr lang="en-US" dirty="0"/>
              <a:t>produced by cells carried within the milk,</a:t>
            </a:r>
          </a:p>
          <a:p>
            <a:pPr marL="514350" lvl="0" indent="-514350">
              <a:buFont typeface="Calibri"/>
              <a:buAutoNum type="arabicPeriod"/>
            </a:pPr>
            <a:r>
              <a:rPr lang="en-US" dirty="0"/>
              <a:t>drawn from maternal serum and carried across the mammary epithelium by receptor-mediated transport.</a:t>
            </a:r>
          </a:p>
        </p:txBody>
      </p:sp>
    </p:spTree>
    <p:extLst>
      <p:ext uri="{BB962C8B-B14F-4D97-AF65-F5344CB8AC3E}">
        <p14:creationId xmlns:p14="http://schemas.microsoft.com/office/powerpoint/2010/main" val="250084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mother milk immune factors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56274" y="2133600"/>
            <a:ext cx="5564952"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43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FACTORS</a:t>
            </a:r>
          </a:p>
        </p:txBody>
      </p:sp>
      <p:sp>
        <p:nvSpPr>
          <p:cNvPr id="3" name="Content Placeholder 2"/>
          <p:cNvSpPr txBox="1">
            <a:spLocks noGrp="1"/>
          </p:cNvSpPr>
          <p:nvPr>
            <p:ph idx="1"/>
          </p:nvPr>
        </p:nvSpPr>
        <p:spPr>
          <a:xfrm>
            <a:off x="533400" y="1752600"/>
            <a:ext cx="8534399" cy="4495800"/>
          </a:xfrm>
        </p:spPr>
        <p:txBody>
          <a:bodyPr>
            <a:normAutofit/>
          </a:bodyPr>
          <a:lstStyle/>
          <a:p>
            <a:pPr lvl="0"/>
            <a:r>
              <a:rPr lang="en-US" sz="3600" b="1" dirty="0"/>
              <a:t>R</a:t>
            </a:r>
            <a:r>
              <a:rPr lang="en-US" sz="3600" b="1" dirty="0" smtClean="0"/>
              <a:t>ecognition </a:t>
            </a:r>
            <a:r>
              <a:rPr lang="en-US" sz="3600" b="1" dirty="0"/>
              <a:t>of potent, bioactive human milk factors indicates the </a:t>
            </a:r>
            <a:r>
              <a:rPr lang="en-US" sz="3600" b="1" dirty="0">
                <a:solidFill>
                  <a:srgbClr val="00B050"/>
                </a:solidFill>
              </a:rPr>
              <a:t>importance of preserving their biologic activity, to the extent possible, through the process of milk collection, storage, and pasteurization. </a:t>
            </a:r>
            <a:endParaRPr lang="en-US" sz="3600" dirty="0">
              <a:solidFill>
                <a:srgbClr val="00B050"/>
              </a:solidFill>
            </a:endParaRPr>
          </a:p>
        </p:txBody>
      </p:sp>
    </p:spTree>
    <p:extLst>
      <p:ext uri="{BB962C8B-B14F-4D97-AF65-F5344CB8AC3E}">
        <p14:creationId xmlns:p14="http://schemas.microsoft.com/office/powerpoint/2010/main" val="4456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IMMUNOLOGICAL FACTORS</a:t>
            </a:r>
            <a:endParaRPr lang="en-US"/>
          </a:p>
        </p:txBody>
      </p:sp>
      <p:sp>
        <p:nvSpPr>
          <p:cNvPr id="3" name="Content Placeholder 2"/>
          <p:cNvSpPr txBox="1">
            <a:spLocks noGrp="1"/>
          </p:cNvSpPr>
          <p:nvPr>
            <p:ph idx="1"/>
          </p:nvPr>
        </p:nvSpPr>
        <p:spPr>
          <a:xfrm>
            <a:off x="381000" y="1600200"/>
            <a:ext cx="8686799" cy="5029200"/>
          </a:xfrm>
        </p:spPr>
        <p:txBody>
          <a:bodyPr/>
          <a:lstStyle/>
          <a:p>
            <a:pPr lvl="0"/>
            <a:r>
              <a:rPr lang="en-US" b="1" dirty="0"/>
              <a:t>Transfer of living protection and programming: Cells of human </a:t>
            </a:r>
            <a:r>
              <a:rPr lang="en-US" b="1" dirty="0" smtClean="0"/>
              <a:t>milk</a:t>
            </a:r>
          </a:p>
          <a:p>
            <a:pPr marL="0" lvl="0" indent="0">
              <a:buNone/>
            </a:pPr>
            <a:endParaRPr lang="en-US" b="1" dirty="0"/>
          </a:p>
          <a:p>
            <a:pPr lvl="0"/>
            <a:r>
              <a:rPr lang="en-US" dirty="0"/>
              <a:t>Human milk contains a variety of cells, including macrophages, T cells, stem cells, and lymphocytes.</a:t>
            </a:r>
            <a:r>
              <a:rPr lang="en-US" baseline="30000" dirty="0"/>
              <a:t> </a:t>
            </a:r>
            <a:endParaRPr lang="en-US" baseline="30000" dirty="0" smtClean="0"/>
          </a:p>
          <a:p>
            <a:pPr marL="0" lvl="0" indent="0">
              <a:buNone/>
            </a:pPr>
            <a:endParaRPr lang="en-US" dirty="0"/>
          </a:p>
          <a:p>
            <a:pPr lvl="0"/>
            <a:r>
              <a:rPr lang="en-US" b="1" dirty="0"/>
              <a:t>Communication between cells: Cytokines and </a:t>
            </a:r>
            <a:r>
              <a:rPr lang="en-US" b="1" dirty="0" smtClean="0"/>
              <a:t>chemokines</a:t>
            </a:r>
          </a:p>
          <a:p>
            <a:pPr marL="0" lvl="0" indent="0">
              <a:buNone/>
            </a:pPr>
            <a:endParaRPr lang="en-US" b="1" dirty="0"/>
          </a:p>
          <a:p>
            <a:pPr lvl="0"/>
            <a:r>
              <a:rPr lang="en-US" dirty="0"/>
              <a:t>Cytokines are </a:t>
            </a:r>
            <a:r>
              <a:rPr lang="en-US" dirty="0">
                <a:solidFill>
                  <a:srgbClr val="00B050"/>
                </a:solidFill>
              </a:rPr>
              <a:t>multi-functional peptides </a:t>
            </a:r>
            <a:r>
              <a:rPr lang="en-US" dirty="0"/>
              <a:t>that act in autocrine/paracrine </a:t>
            </a:r>
            <a:r>
              <a:rPr lang="en-US" dirty="0" smtClean="0"/>
              <a:t>fashion.</a:t>
            </a:r>
            <a:endParaRPr lang="en-US" baseline="30000" dirty="0"/>
          </a:p>
          <a:p>
            <a:pPr marL="0" lvl="0" indent="0">
              <a:buNone/>
            </a:pPr>
            <a:endParaRPr lang="en-US" dirty="0"/>
          </a:p>
          <a:p>
            <a:pPr lvl="0"/>
            <a:r>
              <a:rPr lang="en-US" dirty="0"/>
              <a:t>Chemokines are a special class of chemotactic cytokines that </a:t>
            </a:r>
            <a:r>
              <a:rPr lang="en-US" dirty="0">
                <a:solidFill>
                  <a:srgbClr val="00B050"/>
                </a:solidFill>
              </a:rPr>
              <a:t>induce movement of other cells</a:t>
            </a:r>
            <a:r>
              <a:rPr lang="en-US" dirty="0"/>
              <a:t>. </a:t>
            </a:r>
          </a:p>
        </p:txBody>
      </p:sp>
    </p:spTree>
    <p:extLst>
      <p:ext uri="{BB962C8B-B14F-4D97-AF65-F5344CB8AC3E}">
        <p14:creationId xmlns:p14="http://schemas.microsoft.com/office/powerpoint/2010/main" val="202844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Breastfeeding definitions</a:t>
            </a:r>
          </a:p>
          <a:p>
            <a:r>
              <a:rPr lang="en-US" dirty="0" smtClean="0"/>
              <a:t>Breast milk contents</a:t>
            </a:r>
          </a:p>
          <a:p>
            <a:r>
              <a:rPr lang="en-US" dirty="0" smtClean="0"/>
              <a:t>Advantages of breastfeeding</a:t>
            </a:r>
          </a:p>
          <a:p>
            <a:r>
              <a:rPr lang="en-US" dirty="0" smtClean="0"/>
              <a:t>Preparation of the prospective mother</a:t>
            </a:r>
          </a:p>
          <a:p>
            <a:r>
              <a:rPr lang="en-US" dirty="0" smtClean="0"/>
              <a:t>Establishing and maintaining the milk supply</a:t>
            </a:r>
          </a:p>
          <a:p>
            <a:r>
              <a:rPr lang="en-US" dirty="0" smtClean="0"/>
              <a:t>Technique of breastfeeding</a:t>
            </a:r>
          </a:p>
          <a:p>
            <a:r>
              <a:rPr lang="en-US" dirty="0" smtClean="0"/>
              <a:t>Expression of </a:t>
            </a:r>
            <a:r>
              <a:rPr lang="en-US" dirty="0" smtClean="0"/>
              <a:t>breast milk</a:t>
            </a:r>
            <a:endParaRPr lang="en-US" dirty="0" smtClean="0"/>
          </a:p>
          <a:p>
            <a:r>
              <a:rPr lang="en-US" dirty="0" smtClean="0"/>
              <a:t>Contraindications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Cont.</a:t>
            </a:r>
          </a:p>
        </p:txBody>
      </p:sp>
      <p:sp>
        <p:nvSpPr>
          <p:cNvPr id="3" name="Content Placeholder 2"/>
          <p:cNvSpPr txBox="1">
            <a:spLocks noGrp="1"/>
          </p:cNvSpPr>
          <p:nvPr>
            <p:ph idx="1"/>
          </p:nvPr>
        </p:nvSpPr>
        <p:spPr>
          <a:xfrm>
            <a:off x="381000" y="1676400"/>
            <a:ext cx="8686799" cy="4724400"/>
          </a:xfrm>
        </p:spPr>
        <p:txBody>
          <a:bodyPr>
            <a:normAutofit/>
          </a:bodyPr>
          <a:lstStyle/>
          <a:p>
            <a:pPr lvl="0"/>
            <a:r>
              <a:rPr lang="en-US" sz="2800" b="1" dirty="0">
                <a:solidFill>
                  <a:srgbClr val="FF0000"/>
                </a:solidFill>
              </a:rPr>
              <a:t>Finally, recognition of the unique </a:t>
            </a:r>
            <a:r>
              <a:rPr lang="en-US" sz="2800" dirty="0"/>
              <a:t>mechanisms by which human milk protects and enhances development provides models for new preventive and therapeutic approaches in medicine.</a:t>
            </a:r>
          </a:p>
          <a:p>
            <a:pPr lvl="0"/>
            <a:endParaRPr lang="en-US" sz="2800" dirty="0"/>
          </a:p>
          <a:p>
            <a:pPr lvl="0"/>
            <a:r>
              <a:rPr lang="en-US" sz="2800" dirty="0"/>
              <a:t>Many of these factors act synergistically, such that consumption of human milk is superior to supplementation with individual factors or their combinations.</a:t>
            </a:r>
          </a:p>
          <a:p>
            <a:pPr lvl="0"/>
            <a:endParaRPr lang="en-US" dirty="0"/>
          </a:p>
        </p:txBody>
      </p:sp>
    </p:spTree>
    <p:extLst>
      <p:ext uri="{BB962C8B-B14F-4D97-AF65-F5344CB8AC3E}">
        <p14:creationId xmlns:p14="http://schemas.microsoft.com/office/powerpoint/2010/main" val="26781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Breastfeeding Definitions </a:t>
            </a:r>
          </a:p>
        </p:txBody>
      </p:sp>
      <p:sp>
        <p:nvSpPr>
          <p:cNvPr id="3" name="Content Placeholder 2"/>
          <p:cNvSpPr>
            <a:spLocks noGrp="1"/>
          </p:cNvSpPr>
          <p:nvPr>
            <p:ph idx="1"/>
          </p:nvPr>
        </p:nvSpPr>
        <p:spPr>
          <a:xfrm>
            <a:off x="381000" y="1524000"/>
            <a:ext cx="8534399" cy="4876800"/>
          </a:xfrm>
        </p:spPr>
        <p:txBody>
          <a:bodyPr>
            <a:normAutofit/>
          </a:bodyPr>
          <a:lstStyle/>
          <a:p>
            <a:endParaRPr lang="en-US" dirty="0" smtClean="0"/>
          </a:p>
          <a:p>
            <a:r>
              <a:rPr lang="en-US" sz="2000" b="1" dirty="0" smtClean="0">
                <a:solidFill>
                  <a:schemeClr val="accent5"/>
                </a:solidFill>
              </a:rPr>
              <a:t>Exclusive </a:t>
            </a:r>
            <a:r>
              <a:rPr lang="en-US" sz="2000" b="1" dirty="0" smtClean="0">
                <a:solidFill>
                  <a:schemeClr val="accent5"/>
                </a:solidFill>
              </a:rPr>
              <a:t>breastfeeding: </a:t>
            </a:r>
            <a:r>
              <a:rPr lang="en-US" dirty="0" smtClean="0"/>
              <a:t>(Breast milk (including milk expressed or from a wet nurse)</a:t>
            </a:r>
          </a:p>
          <a:p>
            <a:endParaRPr lang="en-US" dirty="0" smtClean="0"/>
          </a:p>
          <a:p>
            <a:endParaRPr lang="en-US" dirty="0" smtClean="0"/>
          </a:p>
          <a:p>
            <a:r>
              <a:rPr lang="en-US" sz="2000" b="1" dirty="0" smtClean="0">
                <a:solidFill>
                  <a:schemeClr val="accent5"/>
                </a:solidFill>
              </a:rPr>
              <a:t>Predominant breast </a:t>
            </a:r>
            <a:r>
              <a:rPr lang="en-US" sz="2000" b="1" dirty="0" smtClean="0">
                <a:solidFill>
                  <a:schemeClr val="accent5"/>
                </a:solidFill>
              </a:rPr>
              <a:t>milk: </a:t>
            </a:r>
            <a:r>
              <a:rPr lang="en-US" dirty="0" smtClean="0"/>
              <a:t>Breast </a:t>
            </a:r>
            <a:r>
              <a:rPr lang="en-US" dirty="0" smtClean="0"/>
              <a:t>milk (including milk expressed or from a wet nurse) as the predominant source of nourishment</a:t>
            </a:r>
          </a:p>
          <a:p>
            <a:endParaRPr lang="en-US" dirty="0" smtClean="0"/>
          </a:p>
          <a:p>
            <a:r>
              <a:rPr lang="en-US" sz="2000" b="1" dirty="0" smtClean="0">
                <a:solidFill>
                  <a:schemeClr val="accent2">
                    <a:lumMod val="75000"/>
                  </a:schemeClr>
                </a:solidFill>
              </a:rPr>
              <a:t>Complementary </a:t>
            </a:r>
            <a:r>
              <a:rPr lang="en-US" sz="2000" b="1" dirty="0" smtClean="0">
                <a:solidFill>
                  <a:schemeClr val="accent2">
                    <a:lumMod val="75000"/>
                  </a:schemeClr>
                </a:solidFill>
              </a:rPr>
              <a:t>feeding</a:t>
            </a:r>
            <a:r>
              <a:rPr lang="en-US" dirty="0"/>
              <a:t>:</a:t>
            </a:r>
            <a:r>
              <a:rPr lang="en-US" dirty="0" smtClean="0"/>
              <a:t> </a:t>
            </a:r>
            <a:r>
              <a:rPr lang="en-US" dirty="0" smtClean="0"/>
              <a:t>Breast milk (including milk expressed or from a wet nurse) and solid or semi-solid foods</a:t>
            </a:r>
          </a:p>
          <a:p>
            <a:pPr marL="0" indent="0">
              <a:buNone/>
            </a:pPr>
            <a:r>
              <a:rPr lang="en-US" dirty="0" smtClean="0"/>
              <a:t>      May </a:t>
            </a:r>
            <a:r>
              <a:rPr lang="en-US" dirty="0" smtClean="0"/>
              <a:t>include anything else: any food or liquid including non-human </a:t>
            </a:r>
            <a:r>
              <a:rPr lang="en-US" dirty="0" smtClean="0"/>
              <a:t>             	milk </a:t>
            </a:r>
            <a:r>
              <a:rPr lang="en-US" dirty="0" smtClean="0"/>
              <a:t>and formula</a:t>
            </a:r>
          </a:p>
          <a:p>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5916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28600" y="1600200"/>
            <a:ext cx="8762999" cy="5029200"/>
          </a:xfrm>
        </p:spPr>
        <p:txBody>
          <a:bodyPr>
            <a:normAutofit/>
          </a:bodyPr>
          <a:lstStyle/>
          <a:p>
            <a:endParaRPr lang="en-US" dirty="0" smtClean="0">
              <a:solidFill>
                <a:srgbClr val="FF0000"/>
              </a:solidFill>
            </a:endParaRPr>
          </a:p>
          <a:p>
            <a:pPr lvl="0">
              <a:buClr>
                <a:srgbClr val="0BD0D9"/>
              </a:buClr>
            </a:pPr>
            <a:r>
              <a:rPr lang="en-US" sz="2400" b="1" dirty="0">
                <a:solidFill>
                  <a:schemeClr val="accent6"/>
                </a:solidFill>
              </a:rPr>
              <a:t>Breastfeeding</a:t>
            </a:r>
            <a:r>
              <a:rPr lang="en-US" sz="2400" dirty="0">
                <a:solidFill>
                  <a:prstClr val="black"/>
                </a:solidFill>
              </a:rPr>
              <a:t>: Breast milk (including milk expressed or from a wet nurse) and solid or semi-solid foods ,may include anything else: any food or liquid including non-human milk and </a:t>
            </a:r>
            <a:r>
              <a:rPr lang="en-US" sz="2400" dirty="0" smtClean="0">
                <a:solidFill>
                  <a:prstClr val="black"/>
                </a:solidFill>
              </a:rPr>
              <a:t>formula</a:t>
            </a:r>
          </a:p>
          <a:p>
            <a:pPr marL="0" lvl="0" indent="0">
              <a:buClr>
                <a:srgbClr val="0BD0D9"/>
              </a:buClr>
              <a:buNone/>
            </a:pPr>
            <a:endParaRPr lang="en-US" sz="2400" dirty="0">
              <a:solidFill>
                <a:prstClr val="black"/>
              </a:solidFill>
            </a:endParaRPr>
          </a:p>
          <a:p>
            <a:r>
              <a:rPr lang="en-US" sz="2000" b="1" dirty="0" smtClean="0">
                <a:solidFill>
                  <a:srgbClr val="FF0000"/>
                </a:solidFill>
              </a:rPr>
              <a:t>Bottle-feeding:</a:t>
            </a:r>
            <a:r>
              <a:rPr lang="en-US" dirty="0" smtClean="0"/>
              <a:t> Any </a:t>
            </a:r>
            <a:r>
              <a:rPr lang="en-US" dirty="0"/>
              <a:t>liquid (including breast milk) or semi-solid food from a bottle with </a:t>
            </a:r>
            <a:r>
              <a:rPr lang="en-US" dirty="0" smtClean="0"/>
              <a:t>nipple/teat may include anything </a:t>
            </a:r>
            <a:r>
              <a:rPr lang="en-US" dirty="0"/>
              <a:t>else: any food or liquid including non-human milk and formula</a:t>
            </a:r>
          </a:p>
          <a:p>
            <a:endParaRPr lang="en-US" dirty="0"/>
          </a:p>
        </p:txBody>
      </p:sp>
    </p:spTree>
    <p:extLst>
      <p:ext uri="{BB962C8B-B14F-4D97-AF65-F5344CB8AC3E}">
        <p14:creationId xmlns:p14="http://schemas.microsoft.com/office/powerpoint/2010/main" val="18985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recommendation</a:t>
            </a:r>
            <a:endParaRPr lang="en-US" dirty="0"/>
          </a:p>
        </p:txBody>
      </p:sp>
      <p:sp>
        <p:nvSpPr>
          <p:cNvPr id="3" name="Content Placeholder 2"/>
          <p:cNvSpPr>
            <a:spLocks noGrp="1"/>
          </p:cNvSpPr>
          <p:nvPr>
            <p:ph idx="1"/>
          </p:nvPr>
        </p:nvSpPr>
        <p:spPr>
          <a:xfrm>
            <a:off x="381000" y="1905000"/>
            <a:ext cx="8534399" cy="4572000"/>
          </a:xfrm>
        </p:spPr>
        <p:txBody>
          <a:bodyPr>
            <a:normAutofit/>
          </a:bodyPr>
          <a:lstStyle/>
          <a:p>
            <a:endParaRPr lang="en-US" dirty="0"/>
          </a:p>
          <a:p>
            <a:r>
              <a:rPr lang="en-US" dirty="0"/>
              <a:t>Breastfeeding is the normal way of providing young infants with the nutrients they need for healthy growth and development. Virtually all mothers can breastfeed, provided they have accurate information, and the support of their family, the health care system and society at large. </a:t>
            </a:r>
            <a:endParaRPr lang="en-US" dirty="0" smtClean="0"/>
          </a:p>
          <a:p>
            <a:pPr marL="0" indent="0">
              <a:buNone/>
            </a:pPr>
            <a:endParaRPr lang="en-US" dirty="0"/>
          </a:p>
          <a:p>
            <a:r>
              <a:rPr lang="en-US" dirty="0" smtClean="0"/>
              <a:t>Exclusive </a:t>
            </a:r>
            <a:r>
              <a:rPr lang="en-US" dirty="0"/>
              <a:t>breastfeeding is recommended up to 6 months of age, with continued breastfeeding along with appropriate complementary foods up to two years of age or beyond.</a:t>
            </a:r>
          </a:p>
          <a:p>
            <a:endParaRPr lang="en-US" dirty="0"/>
          </a:p>
        </p:txBody>
      </p:sp>
    </p:spTree>
    <p:extLst>
      <p:ext uri="{BB962C8B-B14F-4D97-AF65-F5344CB8AC3E}">
        <p14:creationId xmlns:p14="http://schemas.microsoft.com/office/powerpoint/2010/main" val="1765543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7625"/>
            <a:ext cx="8381999" cy="6762750"/>
          </a:xfrm>
          <a:prstGeom prst="rect">
            <a:avLst/>
          </a:prstGeom>
        </p:spPr>
      </p:pic>
    </p:spTree>
    <p:extLst>
      <p:ext uri="{BB962C8B-B14F-4D97-AF65-F5344CB8AC3E}">
        <p14:creationId xmlns:p14="http://schemas.microsoft.com/office/powerpoint/2010/main" val="3525562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543799" cy="1280890"/>
          </a:xfrm>
        </p:spPr>
        <p:txBody>
          <a:bodyPr>
            <a:normAutofit/>
          </a:bodyPr>
          <a:lstStyle/>
          <a:p>
            <a:r>
              <a:rPr lang="en-US" b="1" dirty="0" smtClean="0">
                <a:solidFill>
                  <a:srgbClr val="7030A0"/>
                </a:solidFill>
              </a:rPr>
              <a:t>Benefits of breastfeeding for mothers</a:t>
            </a:r>
            <a:endParaRPr lang="en-US" b="1" dirty="0">
              <a:solidFill>
                <a:srgbClr val="7030A0"/>
              </a:solidFill>
            </a:endParaRPr>
          </a:p>
        </p:txBody>
      </p:sp>
      <p:sp>
        <p:nvSpPr>
          <p:cNvPr id="3" name="Content Placeholder 2"/>
          <p:cNvSpPr>
            <a:spLocks noGrp="1"/>
          </p:cNvSpPr>
          <p:nvPr>
            <p:ph idx="1"/>
          </p:nvPr>
        </p:nvSpPr>
        <p:spPr>
          <a:xfrm>
            <a:off x="381000" y="2133600"/>
            <a:ext cx="8686799" cy="4572000"/>
          </a:xfrm>
        </p:spPr>
        <p:txBody>
          <a:bodyPr>
            <a:normAutofit/>
          </a:bodyPr>
          <a:lstStyle/>
          <a:p>
            <a:r>
              <a:rPr lang="en-US" dirty="0" smtClean="0"/>
              <a:t>Helps the uterus to regress to its size before pregnancy.</a:t>
            </a:r>
          </a:p>
          <a:p>
            <a:r>
              <a:rPr lang="en-US" dirty="0" smtClean="0"/>
              <a:t>Losing accumulated fat during pregnancy.</a:t>
            </a:r>
          </a:p>
          <a:p>
            <a:r>
              <a:rPr lang="en-US" dirty="0" smtClean="0"/>
              <a:t>Empowerment</a:t>
            </a:r>
          </a:p>
          <a:p>
            <a:r>
              <a:rPr lang="en-US" dirty="0" smtClean="0"/>
              <a:t>Decrease risk of osteoporosis</a:t>
            </a:r>
          </a:p>
          <a:p>
            <a:r>
              <a:rPr lang="en-US" dirty="0" smtClean="0"/>
              <a:t>Improve blood sugar control for diabetics </a:t>
            </a:r>
          </a:p>
          <a:p>
            <a:r>
              <a:rPr lang="en-US" dirty="0" smtClean="0"/>
              <a:t>Decrease the incidence of high cholesterol ,diabetes ,breast, cervical,ovarian,uterine cancers, less chance for gallstone formation and rheumatoid arthritis</a:t>
            </a:r>
          </a:p>
          <a:p>
            <a:r>
              <a:rPr lang="en-US" dirty="0" smtClean="0"/>
              <a:t>Bonding ,decrease post partum depression</a:t>
            </a:r>
            <a:endParaRPr lang="en-US" dirty="0"/>
          </a:p>
        </p:txBody>
      </p:sp>
    </p:spTree>
    <p:extLst>
      <p:ext uri="{BB962C8B-B14F-4D97-AF65-F5344CB8AC3E}">
        <p14:creationId xmlns:p14="http://schemas.microsoft.com/office/powerpoint/2010/main" val="1919706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086600" cy="1280890"/>
          </a:xfrm>
        </p:spPr>
        <p:txBody>
          <a:bodyPr>
            <a:normAutofit fontScale="90000"/>
          </a:bodyPr>
          <a:lstStyle/>
          <a:p>
            <a:pPr algn="l"/>
            <a:r>
              <a:rPr lang="en-US" sz="4000" dirty="0"/>
              <a:t>Advantages </a:t>
            </a:r>
            <a:r>
              <a:rPr lang="en-US" sz="4000" dirty="0" smtClean="0"/>
              <a:t>of breastfeeding</a:t>
            </a:r>
            <a:r>
              <a:rPr lang="en-US" sz="4000" dirty="0"/>
              <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8439851"/>
              </p:ext>
            </p:extLst>
          </p:nvPr>
        </p:nvGraphicFramePr>
        <p:xfrm>
          <a:off x="533400" y="1433290"/>
          <a:ext cx="8458200" cy="536351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99126">
                <a:tc gridSpan="3">
                  <a:txBody>
                    <a:bodyPr/>
                    <a:lstStyle/>
                    <a:p>
                      <a:pPr algn="ctr"/>
                      <a:r>
                        <a:rPr lang="en-US" sz="2400" dirty="0" smtClean="0"/>
                        <a:t>Superior</a:t>
                      </a:r>
                      <a:r>
                        <a:rPr lang="en-US" sz="2400" baseline="0" dirty="0" smtClean="0"/>
                        <a:t> health outcomes in breastfed infant</a:t>
                      </a:r>
                      <a:endParaRPr lang="en-US" sz="2400" dirty="0"/>
                    </a:p>
                  </a:txBody>
                  <a:tcPr marL="94162" marR="94162"/>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10000"/>
                  </a:ext>
                </a:extLst>
              </a:tr>
              <a:tr h="710334">
                <a:tc>
                  <a:txBody>
                    <a:bodyPr/>
                    <a:lstStyle/>
                    <a:p>
                      <a:pPr algn="ctr"/>
                      <a:r>
                        <a:rPr lang="en-US" sz="1400" dirty="0" smtClean="0"/>
                        <a:t>Protection  during breastfeeding</a:t>
                      </a:r>
                      <a:endParaRPr lang="en-US" sz="1400" dirty="0"/>
                    </a:p>
                  </a:txBody>
                  <a:tcPr marL="94162" marR="94162">
                    <a:solidFill>
                      <a:schemeClr val="bg1">
                        <a:lumMod val="65000"/>
                      </a:schemeClr>
                    </a:solidFill>
                  </a:tcPr>
                </a:tc>
                <a:tc>
                  <a:txBody>
                    <a:bodyPr/>
                    <a:lstStyle/>
                    <a:p>
                      <a:pPr algn="ctr"/>
                      <a:r>
                        <a:rPr lang="en-US" sz="1400" dirty="0" smtClean="0"/>
                        <a:t>Protection after weaning in early childhood</a:t>
                      </a:r>
                      <a:endParaRPr lang="en-US" sz="1400" dirty="0"/>
                    </a:p>
                  </a:txBody>
                  <a:tcPr marL="94162" marR="94162">
                    <a:solidFill>
                      <a:schemeClr val="bg1">
                        <a:lumMod val="65000"/>
                      </a:schemeClr>
                    </a:solidFill>
                  </a:tcPr>
                </a:tc>
                <a:tc>
                  <a:txBody>
                    <a:bodyPr/>
                    <a:lstStyle/>
                    <a:p>
                      <a:pPr algn="ctr"/>
                      <a:r>
                        <a:rPr lang="en-US" sz="1400" dirty="0" smtClean="0"/>
                        <a:t>Protection later in childhood</a:t>
                      </a:r>
                      <a:endParaRPr lang="en-US" sz="1400" dirty="0"/>
                    </a:p>
                  </a:txBody>
                  <a:tcPr marL="94162" marR="94162">
                    <a:solidFill>
                      <a:schemeClr val="bg1">
                        <a:lumMod val="65000"/>
                      </a:schemeClr>
                    </a:solidFill>
                  </a:tcPr>
                </a:tc>
                <a:extLst>
                  <a:ext uri="{0D108BD9-81ED-4DB2-BD59-A6C34878D82A}">
                    <a16:rowId xmlns:a16="http://schemas.microsoft.com/office/drawing/2014/main" val="10001"/>
                  </a:ext>
                </a:extLst>
              </a:tr>
              <a:tr h="503154">
                <a:tc>
                  <a:txBody>
                    <a:bodyPr/>
                    <a:lstStyle/>
                    <a:p>
                      <a:pPr algn="ctr"/>
                      <a:r>
                        <a:rPr lang="en-US" sz="1400" dirty="0" smtClean="0"/>
                        <a:t>Gastrointestinal and respiratory</a:t>
                      </a:r>
                      <a:r>
                        <a:rPr lang="en-US" sz="1400" baseline="0" dirty="0" smtClean="0"/>
                        <a:t> infections </a:t>
                      </a:r>
                    </a:p>
                  </a:txBody>
                  <a:tcPr marL="94162" marR="94162"/>
                </a:tc>
                <a:tc>
                  <a:txBody>
                    <a:bodyPr/>
                    <a:lstStyle/>
                    <a:p>
                      <a:pPr algn="ctr"/>
                      <a:r>
                        <a:rPr lang="en-US" sz="1400" dirty="0" smtClean="0"/>
                        <a:t>Gastrointestinal and respiratory infections</a:t>
                      </a:r>
                      <a:endParaRPr lang="en-US" sz="1400" dirty="0"/>
                    </a:p>
                  </a:txBody>
                  <a:tcPr marL="94162" marR="94162"/>
                </a:tc>
                <a:tc>
                  <a:txBody>
                    <a:bodyPr/>
                    <a:lstStyle/>
                    <a:p>
                      <a:pPr algn="ctr"/>
                      <a:r>
                        <a:rPr lang="en-US" sz="1400" dirty="0" smtClean="0"/>
                        <a:t>Obesity</a:t>
                      </a:r>
                      <a:endParaRPr lang="en-US" sz="1400" dirty="0"/>
                    </a:p>
                  </a:txBody>
                  <a:tcPr marL="94162" marR="94162"/>
                </a:tc>
                <a:extLst>
                  <a:ext uri="{0D108BD9-81ED-4DB2-BD59-A6C34878D82A}">
                    <a16:rowId xmlns:a16="http://schemas.microsoft.com/office/drawing/2014/main" val="10002"/>
                  </a:ext>
                </a:extLst>
              </a:tr>
              <a:tr h="332798">
                <a:tc>
                  <a:txBody>
                    <a:bodyPr/>
                    <a:lstStyle/>
                    <a:p>
                      <a:pPr algn="ctr"/>
                      <a:r>
                        <a:rPr lang="en-US" sz="1400" baseline="0" dirty="0" smtClean="0"/>
                        <a:t>Urinary infections </a:t>
                      </a:r>
                    </a:p>
                  </a:txBody>
                  <a:tcPr marL="94162" marR="94162"/>
                </a:tc>
                <a:tc>
                  <a:txBody>
                    <a:bodyPr/>
                    <a:lstStyle/>
                    <a:p>
                      <a:pPr algn="ctr"/>
                      <a:r>
                        <a:rPr lang="en-US" sz="1400" dirty="0" smtClean="0"/>
                        <a:t>Wheezing</a:t>
                      </a:r>
                      <a:endParaRPr lang="en-US" sz="1400" dirty="0"/>
                    </a:p>
                  </a:txBody>
                  <a:tcPr marL="94162" marR="94162"/>
                </a:tc>
                <a:tc>
                  <a:txBody>
                    <a:bodyPr/>
                    <a:lstStyle/>
                    <a:p>
                      <a:pPr algn="ctr"/>
                      <a:r>
                        <a:rPr lang="en-US" sz="1400" dirty="0" smtClean="0"/>
                        <a:t>Types I and II diabetes</a:t>
                      </a:r>
                      <a:endParaRPr lang="en-US" sz="1400" dirty="0"/>
                    </a:p>
                  </a:txBody>
                  <a:tcPr marL="94162" marR="94162"/>
                </a:tc>
                <a:extLst>
                  <a:ext uri="{0D108BD9-81ED-4DB2-BD59-A6C34878D82A}">
                    <a16:rowId xmlns:a16="http://schemas.microsoft.com/office/drawing/2014/main" val="10003"/>
                  </a:ext>
                </a:extLst>
              </a:tr>
              <a:tr h="332798">
                <a:tc>
                  <a:txBody>
                    <a:bodyPr/>
                    <a:lstStyle/>
                    <a:p>
                      <a:pPr algn="ctr"/>
                      <a:r>
                        <a:rPr lang="en-US" sz="1400" baseline="0" dirty="0" smtClean="0"/>
                        <a:t>Sepsis and meningitis</a:t>
                      </a:r>
                    </a:p>
                  </a:txBody>
                  <a:tcPr marL="94162" marR="94162"/>
                </a:tc>
                <a:tc>
                  <a:txBody>
                    <a:bodyPr/>
                    <a:lstStyle/>
                    <a:p>
                      <a:pPr algn="ctr"/>
                      <a:r>
                        <a:rPr lang="en-US" sz="1400" dirty="0" smtClean="0"/>
                        <a:t>Celiac disease</a:t>
                      </a:r>
                      <a:endParaRPr lang="en-US" sz="1400" dirty="0"/>
                    </a:p>
                  </a:txBody>
                  <a:tcPr marL="94162" marR="94162"/>
                </a:tc>
                <a:tc>
                  <a:txBody>
                    <a:bodyPr/>
                    <a:lstStyle/>
                    <a:p>
                      <a:pPr algn="ctr"/>
                      <a:r>
                        <a:rPr lang="en-US" sz="1400" dirty="0" smtClean="0"/>
                        <a:t>Leukemia/</a:t>
                      </a:r>
                      <a:r>
                        <a:rPr lang="en-US" sz="1400" dirty="0" err="1" smtClean="0"/>
                        <a:t>lyphomas</a:t>
                      </a:r>
                      <a:endParaRPr lang="en-US" sz="1400" dirty="0"/>
                    </a:p>
                  </a:txBody>
                  <a:tcPr marL="94162" marR="94162"/>
                </a:tc>
                <a:extLst>
                  <a:ext uri="{0D108BD9-81ED-4DB2-BD59-A6C34878D82A}">
                    <a16:rowId xmlns:a16="http://schemas.microsoft.com/office/drawing/2014/main" val="10004"/>
                  </a:ext>
                </a:extLst>
              </a:tr>
              <a:tr h="332798">
                <a:tc>
                  <a:txBody>
                    <a:bodyPr/>
                    <a:lstStyle/>
                    <a:p>
                      <a:pPr algn="ctr"/>
                      <a:r>
                        <a:rPr lang="en-US" sz="1400" baseline="0" dirty="0" smtClean="0"/>
                        <a:t>Atopic dermatitis</a:t>
                      </a:r>
                    </a:p>
                  </a:txBody>
                  <a:tcPr marL="94162" marR="94162"/>
                </a:tc>
                <a:tc>
                  <a:txBody>
                    <a:bodyPr/>
                    <a:lstStyle/>
                    <a:p>
                      <a:pPr algn="ctr"/>
                      <a:r>
                        <a:rPr lang="en-US" sz="1400" dirty="0" smtClean="0"/>
                        <a:t>Growth faltering</a:t>
                      </a:r>
                      <a:endParaRPr lang="en-US" sz="1400" dirty="0"/>
                    </a:p>
                  </a:txBody>
                  <a:tcPr marL="94162" marR="94162"/>
                </a:tc>
                <a:tc>
                  <a:txBody>
                    <a:bodyPr/>
                    <a:lstStyle/>
                    <a:p>
                      <a:pPr algn="ctr"/>
                      <a:r>
                        <a:rPr lang="en-US" sz="1400" dirty="0" err="1" smtClean="0"/>
                        <a:t>Crohn</a:t>
                      </a:r>
                      <a:r>
                        <a:rPr lang="en-US" sz="1400" dirty="0" smtClean="0"/>
                        <a:t> disease</a:t>
                      </a:r>
                      <a:endParaRPr lang="en-US" sz="1400" dirty="0"/>
                    </a:p>
                  </a:txBody>
                  <a:tcPr marL="94162" marR="94162"/>
                </a:tc>
                <a:extLst>
                  <a:ext uri="{0D108BD9-81ED-4DB2-BD59-A6C34878D82A}">
                    <a16:rowId xmlns:a16="http://schemas.microsoft.com/office/drawing/2014/main" val="10005"/>
                  </a:ext>
                </a:extLst>
              </a:tr>
              <a:tr h="332798">
                <a:tc>
                  <a:txBody>
                    <a:bodyPr/>
                    <a:lstStyle/>
                    <a:p>
                      <a:pPr algn="ctr"/>
                      <a:r>
                        <a:rPr lang="en-US" sz="1400" baseline="0" dirty="0" smtClean="0"/>
                        <a:t>Food allergies</a:t>
                      </a:r>
                    </a:p>
                  </a:txBody>
                  <a:tcPr marL="94162" marR="94162"/>
                </a:tc>
                <a:tc>
                  <a:txBody>
                    <a:bodyPr/>
                    <a:lstStyle/>
                    <a:p>
                      <a:pPr algn="ctr"/>
                      <a:r>
                        <a:rPr lang="en-US" sz="1400" dirty="0" smtClean="0"/>
                        <a:t>Cognition</a:t>
                      </a:r>
                      <a:endParaRPr lang="en-US" sz="1400" dirty="0"/>
                    </a:p>
                  </a:txBody>
                  <a:tcPr marL="94162" marR="94162"/>
                </a:tc>
                <a:tc>
                  <a:txBody>
                    <a:bodyPr/>
                    <a:lstStyle/>
                    <a:p>
                      <a:pPr algn="ctr"/>
                      <a:r>
                        <a:rPr lang="en-US" sz="1400" dirty="0" smtClean="0"/>
                        <a:t>Cognition</a:t>
                      </a:r>
                      <a:endParaRPr lang="en-US" sz="1400" dirty="0"/>
                    </a:p>
                  </a:txBody>
                  <a:tcPr marL="94162" marR="94162"/>
                </a:tc>
                <a:extLst>
                  <a:ext uri="{0D108BD9-81ED-4DB2-BD59-A6C34878D82A}">
                    <a16:rowId xmlns:a16="http://schemas.microsoft.com/office/drawing/2014/main" val="10006"/>
                  </a:ext>
                </a:extLst>
              </a:tr>
              <a:tr h="503154">
                <a:tc>
                  <a:txBody>
                    <a:bodyPr/>
                    <a:lstStyle/>
                    <a:p>
                      <a:pPr algn="ctr"/>
                      <a:r>
                        <a:rPr lang="en-US" sz="1400" baseline="0" dirty="0" smtClean="0"/>
                        <a:t>Wheezing</a:t>
                      </a:r>
                    </a:p>
                  </a:txBody>
                  <a:tcPr marL="94162" marR="94162"/>
                </a:tc>
                <a:tc>
                  <a:txBody>
                    <a:bodyPr/>
                    <a:lstStyle/>
                    <a:p>
                      <a:pPr algn="ctr"/>
                      <a:r>
                        <a:rPr lang="en-US" sz="1400" dirty="0" smtClean="0"/>
                        <a:t>Visual acuity</a:t>
                      </a:r>
                      <a:endParaRPr lang="en-US" sz="1400" dirty="0"/>
                    </a:p>
                  </a:txBody>
                  <a:tcPr marL="94162" marR="94162"/>
                </a:tc>
                <a:tc>
                  <a:txBody>
                    <a:bodyPr/>
                    <a:lstStyle/>
                    <a:p>
                      <a:pPr algn="ctr"/>
                      <a:r>
                        <a:rPr lang="en-US" sz="1400" dirty="0" smtClean="0"/>
                        <a:t>Strong,</a:t>
                      </a:r>
                      <a:r>
                        <a:rPr lang="en-US" sz="1400" baseline="0" dirty="0" smtClean="0"/>
                        <a:t> secured personality</a:t>
                      </a:r>
                      <a:endParaRPr lang="en-US" sz="1400" dirty="0"/>
                    </a:p>
                  </a:txBody>
                  <a:tcPr marL="94162" marR="94162"/>
                </a:tc>
                <a:extLst>
                  <a:ext uri="{0D108BD9-81ED-4DB2-BD59-A6C34878D82A}">
                    <a16:rowId xmlns:a16="http://schemas.microsoft.com/office/drawing/2014/main" val="10007"/>
                  </a:ext>
                </a:extLst>
              </a:tr>
              <a:tr h="503154">
                <a:tc>
                  <a:txBody>
                    <a:bodyPr/>
                    <a:lstStyle/>
                    <a:p>
                      <a:pPr algn="ctr"/>
                      <a:r>
                        <a:rPr lang="en-US" sz="1400" baseline="0" dirty="0" smtClean="0"/>
                        <a:t>Necrotizing </a:t>
                      </a:r>
                      <a:r>
                        <a:rPr lang="en-US" sz="1400" baseline="0" dirty="0" err="1" smtClean="0"/>
                        <a:t>enterocolitis</a:t>
                      </a:r>
                      <a:endParaRPr lang="en-US" sz="1400" baseline="0" dirty="0" smtClean="0"/>
                    </a:p>
                  </a:txBody>
                  <a:tcPr marL="94162" marR="94162"/>
                </a:tc>
                <a:tc>
                  <a:txBody>
                    <a:bodyPr/>
                    <a:lstStyle/>
                    <a:p>
                      <a:pPr algn="ctr"/>
                      <a:endParaRPr lang="en-US" sz="1400" dirty="0"/>
                    </a:p>
                  </a:txBody>
                  <a:tcPr marL="94162" marR="94162"/>
                </a:tc>
                <a:tc>
                  <a:txBody>
                    <a:bodyPr/>
                    <a:lstStyle/>
                    <a:p>
                      <a:pPr algn="ctr"/>
                      <a:endParaRPr lang="en-US" sz="1400" dirty="0"/>
                    </a:p>
                  </a:txBody>
                  <a:tcPr marL="94162" marR="94162"/>
                </a:tc>
                <a:extLst>
                  <a:ext uri="{0D108BD9-81ED-4DB2-BD59-A6C34878D82A}">
                    <a16:rowId xmlns:a16="http://schemas.microsoft.com/office/drawing/2014/main" val="10008"/>
                  </a:ext>
                </a:extLst>
              </a:tr>
              <a:tr h="332798">
                <a:tc>
                  <a:txBody>
                    <a:bodyPr/>
                    <a:lstStyle/>
                    <a:p>
                      <a:pPr algn="ctr"/>
                      <a:r>
                        <a:rPr lang="en-US" sz="1400" baseline="0" dirty="0" smtClean="0"/>
                        <a:t>Celiac </a:t>
                      </a:r>
                      <a:r>
                        <a:rPr lang="en-US" sz="1400" baseline="0" dirty="0" err="1" smtClean="0"/>
                        <a:t>diseas</a:t>
                      </a:r>
                      <a:endParaRPr lang="en-US" sz="1400" baseline="0" dirty="0" smtClean="0"/>
                    </a:p>
                  </a:txBody>
                  <a:tcPr marL="94162" marR="94162"/>
                </a:tc>
                <a:tc>
                  <a:txBody>
                    <a:bodyPr/>
                    <a:lstStyle/>
                    <a:p>
                      <a:pPr algn="ctr"/>
                      <a:endParaRPr lang="en-US" sz="1400" dirty="0"/>
                    </a:p>
                  </a:txBody>
                  <a:tcPr marL="94162" marR="94162"/>
                </a:tc>
                <a:tc>
                  <a:txBody>
                    <a:bodyPr/>
                    <a:lstStyle/>
                    <a:p>
                      <a:pPr algn="ctr"/>
                      <a:endParaRPr lang="en-US" sz="1400" dirty="0"/>
                    </a:p>
                  </a:txBody>
                  <a:tcPr marL="94162" marR="94162"/>
                </a:tc>
                <a:extLst>
                  <a:ext uri="{0D108BD9-81ED-4DB2-BD59-A6C34878D82A}">
                    <a16:rowId xmlns:a16="http://schemas.microsoft.com/office/drawing/2014/main" val="10009"/>
                  </a:ext>
                </a:extLst>
              </a:tr>
              <a:tr h="332798">
                <a:tc>
                  <a:txBody>
                    <a:bodyPr/>
                    <a:lstStyle/>
                    <a:p>
                      <a:pPr algn="ctr"/>
                      <a:r>
                        <a:rPr lang="en-US" sz="1400" baseline="0" dirty="0" smtClean="0"/>
                        <a:t>Growth faltering</a:t>
                      </a:r>
                    </a:p>
                  </a:txBody>
                  <a:tcPr marL="94162" marR="94162"/>
                </a:tc>
                <a:tc>
                  <a:txBody>
                    <a:bodyPr/>
                    <a:lstStyle/>
                    <a:p>
                      <a:pPr algn="ctr"/>
                      <a:endParaRPr lang="en-US" sz="1400" dirty="0"/>
                    </a:p>
                  </a:txBody>
                  <a:tcPr marL="94162" marR="94162"/>
                </a:tc>
                <a:tc>
                  <a:txBody>
                    <a:bodyPr/>
                    <a:lstStyle/>
                    <a:p>
                      <a:pPr algn="ctr"/>
                      <a:endParaRPr lang="en-US" sz="1400" dirty="0"/>
                    </a:p>
                  </a:txBody>
                  <a:tcPr marL="94162" marR="94162"/>
                </a:tc>
                <a:extLst>
                  <a:ext uri="{0D108BD9-81ED-4DB2-BD59-A6C34878D82A}">
                    <a16:rowId xmlns:a16="http://schemas.microsoft.com/office/drawing/2014/main" val="10010"/>
                  </a:ext>
                </a:extLst>
              </a:tr>
              <a:tr h="332798">
                <a:tc>
                  <a:txBody>
                    <a:bodyPr/>
                    <a:lstStyle/>
                    <a:p>
                      <a:pPr algn="ctr"/>
                      <a:r>
                        <a:rPr lang="en-US" sz="1400" baseline="0" dirty="0" smtClean="0"/>
                        <a:t>Visual acuity</a:t>
                      </a:r>
                    </a:p>
                  </a:txBody>
                  <a:tcPr marL="94162" marR="94162"/>
                </a:tc>
                <a:tc>
                  <a:txBody>
                    <a:bodyPr/>
                    <a:lstStyle/>
                    <a:p>
                      <a:pPr algn="ctr"/>
                      <a:endParaRPr lang="en-US" sz="1400" dirty="0"/>
                    </a:p>
                  </a:txBody>
                  <a:tcPr marL="94162" marR="94162"/>
                </a:tc>
                <a:tc>
                  <a:txBody>
                    <a:bodyPr/>
                    <a:lstStyle/>
                    <a:p>
                      <a:pPr algn="ctr"/>
                      <a:endParaRPr lang="en-US" sz="1400" dirty="0"/>
                    </a:p>
                  </a:txBody>
                  <a:tcPr marL="94162" marR="94162"/>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4684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Preparation of the prospective mother</a:t>
            </a:r>
            <a:r>
              <a:rPr lang="en-US" dirty="0"/>
              <a:t/>
            </a:r>
            <a:br>
              <a:rPr lang="en-US" dirty="0"/>
            </a:br>
            <a:endParaRPr lang="en-US" dirty="0"/>
          </a:p>
        </p:txBody>
      </p:sp>
      <p:sp>
        <p:nvSpPr>
          <p:cNvPr id="3" name="Content Placeholder 2"/>
          <p:cNvSpPr>
            <a:spLocks noGrp="1"/>
          </p:cNvSpPr>
          <p:nvPr>
            <p:ph idx="1"/>
          </p:nvPr>
        </p:nvSpPr>
        <p:spPr>
          <a:xfrm>
            <a:off x="304800" y="2133600"/>
            <a:ext cx="8762999" cy="4419600"/>
          </a:xfrm>
        </p:spPr>
        <p:txBody>
          <a:bodyPr>
            <a:normAutofit/>
          </a:bodyPr>
          <a:lstStyle/>
          <a:p>
            <a:pPr algn="just"/>
            <a:r>
              <a:rPr lang="en-US" dirty="0" smtClean="0"/>
              <a:t>Most women are physically capable of breastfeeding, provided the receive sufficient encouragement and are protected from discouraging experiences and comments while the secretion of breast milk is becoming established</a:t>
            </a:r>
            <a:r>
              <a:rPr lang="en-US" dirty="0" smtClean="0"/>
              <a:t>.</a:t>
            </a:r>
          </a:p>
          <a:p>
            <a:pPr marL="0" indent="0" algn="just">
              <a:buNone/>
            </a:pPr>
            <a:endParaRPr lang="en-US" dirty="0"/>
          </a:p>
          <a:p>
            <a:pPr algn="just"/>
            <a:r>
              <a:rPr lang="en-US" dirty="0" smtClean="0">
                <a:solidFill>
                  <a:srgbClr val="FF0000"/>
                </a:solidFill>
              </a:rPr>
              <a:t>Physical Factors:  </a:t>
            </a:r>
            <a:r>
              <a:rPr lang="en-US" dirty="0" smtClean="0"/>
              <a:t>leading to a good breastfeeding include:  good health, having enough rest, freedom of worry, treatment of any disease, and adequate nutrition. </a:t>
            </a:r>
            <a:endParaRPr lang="en-US" dirty="0" smtClean="0"/>
          </a:p>
          <a:p>
            <a:pPr marL="0" indent="0" algn="just">
              <a:buNone/>
            </a:pPr>
            <a:endParaRPr lang="en-US" dirty="0" smtClean="0"/>
          </a:p>
          <a:p>
            <a:pPr algn="just"/>
            <a:r>
              <a:rPr lang="en-US" dirty="0" smtClean="0">
                <a:solidFill>
                  <a:srgbClr val="FF0000"/>
                </a:solidFill>
              </a:rPr>
              <a:t>Retracted &amp; inverted nipples.  </a:t>
            </a:r>
          </a:p>
          <a:p>
            <a:pPr marL="45720" indent="0" algn="just">
              <a:buNone/>
            </a:pPr>
            <a:endParaRPr lang="en-US" dirty="0">
              <a:solidFill>
                <a:srgbClr val="FF0000"/>
              </a:solidFill>
            </a:endParaRPr>
          </a:p>
        </p:txBody>
      </p:sp>
    </p:spTree>
    <p:extLst>
      <p:ext uri="{BB962C8B-B14F-4D97-AF65-F5344CB8AC3E}">
        <p14:creationId xmlns:p14="http://schemas.microsoft.com/office/powerpoint/2010/main" val="3839391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239000" cy="1280890"/>
          </a:xfrm>
        </p:spPr>
        <p:txBody>
          <a:bodyPr>
            <a:normAutofit fontScale="90000"/>
          </a:bodyPr>
          <a:lstStyle/>
          <a:p>
            <a:pPr algn="ctr"/>
            <a:r>
              <a:rPr lang="en-US" sz="4000" dirty="0">
                <a:solidFill>
                  <a:schemeClr val="accent1">
                    <a:lumMod val="75000"/>
                  </a:schemeClr>
                </a:solidFill>
              </a:rPr>
              <a:t>Establishing and maintaining the milk supply</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idx="1"/>
          </p:nvPr>
        </p:nvSpPr>
        <p:spPr>
          <a:xfrm>
            <a:off x="304800" y="2133600"/>
            <a:ext cx="8762999" cy="4038600"/>
          </a:xfrm>
        </p:spPr>
        <p:txBody>
          <a:bodyPr>
            <a:normAutofit/>
          </a:bodyPr>
          <a:lstStyle/>
          <a:p>
            <a:pPr algn="just"/>
            <a:r>
              <a:rPr lang="en-US" dirty="0" smtClean="0"/>
              <a:t>The most satisfactory stimulus to the secretion of human milk is regular and complete emptying of the breast; milk production is reduced when the secreted milk is not drained</a:t>
            </a:r>
            <a:r>
              <a:rPr lang="en-US" dirty="0" smtClean="0"/>
              <a:t>.</a:t>
            </a:r>
          </a:p>
          <a:p>
            <a:pPr marL="0" indent="0" algn="just">
              <a:buNone/>
            </a:pPr>
            <a:endParaRPr lang="en-US" dirty="0" smtClean="0"/>
          </a:p>
          <a:p>
            <a:pPr algn="just"/>
            <a:endParaRPr lang="en-US" dirty="0"/>
          </a:p>
          <a:p>
            <a:pPr algn="just"/>
            <a:r>
              <a:rPr lang="en-US" dirty="0" smtClean="0"/>
              <a:t>The breastfeeding should begin as soon after delivery as the condition of the mother and the baby permits, preferably within the first hour.</a:t>
            </a:r>
          </a:p>
        </p:txBody>
      </p:sp>
    </p:spTree>
    <p:extLst>
      <p:ext uri="{BB962C8B-B14F-4D97-AF65-F5344CB8AC3E}">
        <p14:creationId xmlns:p14="http://schemas.microsoft.com/office/powerpoint/2010/main" val="990584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616" y="186201"/>
            <a:ext cx="6589199" cy="1280890"/>
          </a:xfrm>
        </p:spPr>
        <p:txBody>
          <a:bodyPr/>
          <a:lstStyle/>
          <a:p>
            <a:r>
              <a:rPr lang="en-US" dirty="0" smtClean="0"/>
              <a:t>Breastfeeding </a:t>
            </a:r>
            <a:r>
              <a:rPr lang="en-US" dirty="0" smtClean="0"/>
              <a:t>positions</a:t>
            </a:r>
            <a:endParaRPr lang="en-US" dirty="0"/>
          </a:p>
        </p:txBody>
      </p:sp>
      <p:pic>
        <p:nvPicPr>
          <p:cNvPr id="3074" name="Picture 2" descr="C:\Users\DR-RUBANA\Pictures\breastfeeding-positions-386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6019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1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وَالْوَالِدَاتُ يُرْضِعْنَ أَوْلَادَهُنَّ حَوْلَيْنِ كَامِلَيْنِ لِمَنْ أَرَادَ أَنْ يُتِمَّ الرَّضَاعَ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24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Manual expression of breast milk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508635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788861"/>
            <a:ext cx="4648200" cy="20380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876800"/>
            <a:ext cx="2133600" cy="1676400"/>
          </a:xfrm>
          <a:prstGeom prst="rect">
            <a:avLst/>
          </a:prstGeom>
        </p:spPr>
      </p:pic>
    </p:spTree>
    <p:extLst>
      <p:ext uri="{BB962C8B-B14F-4D97-AF65-F5344CB8AC3E}">
        <p14:creationId xmlns:p14="http://schemas.microsoft.com/office/powerpoint/2010/main" val="232106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24" y="485968"/>
            <a:ext cx="7772400" cy="1190432"/>
          </a:xfrm>
        </p:spPr>
        <p:txBody>
          <a:bodyPr>
            <a:normAutofit fontScale="90000"/>
          </a:bodyPr>
          <a:lstStyle/>
          <a:p>
            <a:pPr algn="ctr"/>
            <a:r>
              <a:rPr lang="en-US" sz="4000" b="1" dirty="0">
                <a:solidFill>
                  <a:srgbClr val="7030A0"/>
                </a:solidFill>
              </a:rPr>
              <a:t>Expression of </a:t>
            </a:r>
            <a:r>
              <a:rPr lang="en-US" sz="4000" b="1" dirty="0" smtClean="0">
                <a:solidFill>
                  <a:srgbClr val="7030A0"/>
                </a:solidFill>
              </a:rPr>
              <a:t>breast milk</a:t>
            </a:r>
            <a:r>
              <a:rPr lang="en-US" b="1" dirty="0">
                <a:solidFill>
                  <a:srgbClr val="7030A0"/>
                </a:solidFill>
              </a:rPr>
              <a:t/>
            </a:r>
            <a:br>
              <a:rPr lang="en-US" b="1" dirty="0">
                <a:solidFill>
                  <a:srgbClr val="7030A0"/>
                </a:solidFill>
              </a:rPr>
            </a:br>
            <a:endParaRPr lang="en-US" b="1" dirty="0">
              <a:solidFill>
                <a:srgbClr val="7030A0"/>
              </a:solidFill>
            </a:endParaRPr>
          </a:p>
        </p:txBody>
      </p:sp>
      <p:pic>
        <p:nvPicPr>
          <p:cNvPr id="1026" name="Picture 2" descr="http://www.cartinafinland.fi/en/imagebank/image/15/15377/expressing+milk+1537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44" y="1828800"/>
            <a:ext cx="824108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Contraindications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533400" y="2133600"/>
            <a:ext cx="8381999" cy="3777622"/>
          </a:xfrm>
        </p:spPr>
        <p:txBody>
          <a:bodyPr/>
          <a:lstStyle/>
          <a:p>
            <a:pPr algn="just"/>
            <a:r>
              <a:rPr lang="en-US" dirty="0" smtClean="0"/>
              <a:t>It is important to look at the entities that put the mother or infant at significant risk and are not remedial</a:t>
            </a:r>
            <a:r>
              <a:rPr lang="en-US" dirty="0" smtClean="0"/>
              <a:t>.</a:t>
            </a:r>
          </a:p>
          <a:p>
            <a:pPr marL="0" indent="0" algn="just">
              <a:buNone/>
            </a:pPr>
            <a:endParaRPr lang="en-US" dirty="0" smtClean="0"/>
          </a:p>
          <a:p>
            <a:pPr algn="just"/>
            <a:r>
              <a:rPr lang="en-US" dirty="0"/>
              <a:t> </a:t>
            </a:r>
            <a:r>
              <a:rPr lang="en-US" dirty="0" smtClean="0">
                <a:solidFill>
                  <a:srgbClr val="FF0000"/>
                </a:solidFill>
              </a:rPr>
              <a:t>Infectious </a:t>
            </a:r>
            <a:r>
              <a:rPr lang="en-US" dirty="0" smtClean="0">
                <a:solidFill>
                  <a:srgbClr val="FF0000"/>
                </a:solidFill>
              </a:rPr>
              <a:t>Diseases</a:t>
            </a:r>
          </a:p>
          <a:p>
            <a:pPr marL="0" indent="0" algn="just">
              <a:buNone/>
            </a:pPr>
            <a:endParaRPr lang="en-US" dirty="0" smtClean="0">
              <a:solidFill>
                <a:srgbClr val="FF0000"/>
              </a:solidFill>
            </a:endParaRPr>
          </a:p>
          <a:p>
            <a:pPr algn="just"/>
            <a:r>
              <a:rPr lang="en-US" dirty="0" smtClean="0">
                <a:solidFill>
                  <a:srgbClr val="FF0000"/>
                </a:solidFill>
              </a:rPr>
              <a:t> Life – threatening illnesses in the mother</a:t>
            </a:r>
            <a:r>
              <a:rPr lang="en-US" dirty="0" smtClean="0">
                <a:solidFill>
                  <a:srgbClr val="FF0000"/>
                </a:solidFill>
              </a:rPr>
              <a:t>:</a:t>
            </a:r>
          </a:p>
          <a:p>
            <a:pPr marL="0" indent="0" algn="just">
              <a:buNone/>
            </a:pPr>
            <a:endParaRPr lang="en-US" dirty="0" smtClean="0">
              <a:solidFill>
                <a:srgbClr val="FF0000"/>
              </a:solidFill>
            </a:endParaRPr>
          </a:p>
          <a:p>
            <a:pPr algn="just"/>
            <a:r>
              <a:rPr lang="en-US" dirty="0">
                <a:solidFill>
                  <a:srgbClr val="FF0000"/>
                </a:solidFill>
              </a:rPr>
              <a:t> </a:t>
            </a:r>
            <a:r>
              <a:rPr lang="en-US" dirty="0" smtClean="0">
                <a:solidFill>
                  <a:srgbClr val="FF0000"/>
                </a:solidFill>
              </a:rPr>
              <a:t>Medications:</a:t>
            </a:r>
            <a:endParaRPr lang="en-US" dirty="0">
              <a:solidFill>
                <a:srgbClr val="FF0000"/>
              </a:solidFill>
            </a:endParaRPr>
          </a:p>
        </p:txBody>
      </p:sp>
    </p:spTree>
    <p:extLst>
      <p:ext uri="{BB962C8B-B14F-4D97-AF65-F5344CB8AC3E}">
        <p14:creationId xmlns:p14="http://schemas.microsoft.com/office/powerpoint/2010/main" val="4254401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latching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05000"/>
            <a:ext cx="7162800" cy="4419600"/>
          </a:xfrm>
        </p:spPr>
      </p:pic>
    </p:spTree>
    <p:extLst>
      <p:ext uri="{BB962C8B-B14F-4D97-AF65-F5344CB8AC3E}">
        <p14:creationId xmlns:p14="http://schemas.microsoft.com/office/powerpoint/2010/main" val="2710873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r>
              <a:rPr lang="en-US" dirty="0" smtClean="0"/>
              <a:t>Kangaroo Care for Term Baby</a:t>
            </a:r>
            <a:endParaRPr lang="en-US" dirty="0"/>
          </a:p>
        </p:txBody>
      </p:sp>
      <p:pic>
        <p:nvPicPr>
          <p:cNvPr id="3074" name="Picture 2" descr="Image result for kangaroo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905000"/>
            <a:ext cx="6629400" cy="421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0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1280890"/>
          </a:xfrm>
        </p:spPr>
        <p:txBody>
          <a:bodyPr/>
          <a:lstStyle/>
          <a:p>
            <a:r>
              <a:rPr lang="en-US" dirty="0"/>
              <a:t>Kangaroo Care for Term Baby</a:t>
            </a:r>
          </a:p>
        </p:txBody>
      </p:sp>
      <p:pic>
        <p:nvPicPr>
          <p:cNvPr id="4098" name="Picture 2" descr="Image result for kangaroo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524000"/>
            <a:ext cx="7620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58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ank you and good luck bab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8001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92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sz="3600" dirty="0" smtClean="0"/>
              <a:t>Breastfeeding is the normal feeding for infants during the first months of life which can ‘t be replicated .</a:t>
            </a:r>
          </a:p>
          <a:p>
            <a:r>
              <a:rPr lang="en-US" sz="3600" dirty="0" smtClean="0"/>
              <a:t>It contains over 200 known component.</a:t>
            </a:r>
          </a:p>
          <a:p>
            <a:r>
              <a:rPr lang="en-US" sz="3600" dirty="0" smtClean="0"/>
              <a:t>Breast milk bring both nutritive&amp; non nutritive signals to the neonate .</a:t>
            </a:r>
          </a:p>
        </p:txBody>
      </p:sp>
    </p:spTree>
    <p:extLst>
      <p:ext uri="{BB962C8B-B14F-4D97-AF65-F5344CB8AC3E}">
        <p14:creationId xmlns:p14="http://schemas.microsoft.com/office/powerpoint/2010/main" val="297924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a:t>HUMAN MILK UNIQUE COMPOSITION</a:t>
            </a:r>
          </a:p>
        </p:txBody>
      </p:sp>
      <p:sp>
        <p:nvSpPr>
          <p:cNvPr id="3" name="Content Placeholder 2"/>
          <p:cNvSpPr txBox="1">
            <a:spLocks noGrp="1"/>
          </p:cNvSpPr>
          <p:nvPr>
            <p:ph idx="1"/>
          </p:nvPr>
        </p:nvSpPr>
        <p:spPr/>
        <p:txBody>
          <a:bodyPr>
            <a:normAutofit fontScale="77500" lnSpcReduction="20000"/>
          </a:bodyPr>
          <a:lstStyle/>
          <a:p>
            <a:pPr lvl="0">
              <a:lnSpc>
                <a:spcPct val="90000"/>
              </a:lnSpc>
            </a:pPr>
            <a:r>
              <a:rPr lang="en-US" sz="2400" dirty="0"/>
              <a:t>Exclusive human milk feeding for the first 6 mon. of life, with continued breastfeeding for 2 years of life is the normative standard for infant feeding because of Its unique nutritive composition and non nutritive bioactive factors that promote survival and healthy development.</a:t>
            </a:r>
          </a:p>
          <a:p>
            <a:pPr lvl="0">
              <a:lnSpc>
                <a:spcPct val="90000"/>
              </a:lnSpc>
            </a:pPr>
            <a:r>
              <a:rPr lang="en-US" sz="2400" b="1" dirty="0">
                <a:solidFill>
                  <a:srgbClr val="FF0000"/>
                </a:solidFill>
              </a:rPr>
              <a:t>Bioactive factor </a:t>
            </a:r>
            <a:r>
              <a:rPr lang="en-US" sz="2400" dirty="0" err="1"/>
              <a:t>including:cells,anti-infectious</a:t>
            </a:r>
            <a:r>
              <a:rPr lang="en-US" sz="2400" dirty="0"/>
              <a:t> and anti-inflammatory agents, growth factors, and prebiotics.</a:t>
            </a:r>
          </a:p>
          <a:p>
            <a:pPr lvl="0">
              <a:lnSpc>
                <a:spcPct val="90000"/>
              </a:lnSpc>
            </a:pPr>
            <a:r>
              <a:rPr lang="en-US" sz="2400" dirty="0"/>
              <a:t>Human milk composition is </a:t>
            </a:r>
            <a:r>
              <a:rPr lang="en-US" sz="2400" b="1" dirty="0">
                <a:solidFill>
                  <a:srgbClr val="FF0000"/>
                </a:solidFill>
              </a:rPr>
              <a:t>dynamic</a:t>
            </a:r>
            <a:r>
              <a:rPr lang="en-US" sz="2400" dirty="0"/>
              <a:t>, and varies within a feeding, diurnally, over lactation, and between mothers and populations.</a:t>
            </a:r>
          </a:p>
          <a:p>
            <a:pPr lvl="0">
              <a:lnSpc>
                <a:spcPct val="90000"/>
              </a:lnSpc>
            </a:pPr>
            <a:r>
              <a:rPr lang="en-US" sz="2400" b="1" dirty="0">
                <a:solidFill>
                  <a:srgbClr val="FF0000"/>
                </a:solidFill>
              </a:rPr>
              <a:t>Influences on compositional differences </a:t>
            </a:r>
            <a:r>
              <a:rPr lang="en-US" sz="2400" dirty="0"/>
              <a:t>include maternal and environmental factors and the expression and management of milk (e.g. Storage and pasteurization)</a:t>
            </a:r>
          </a:p>
        </p:txBody>
      </p:sp>
    </p:spTree>
    <p:extLst>
      <p:ext uri="{BB962C8B-B14F-4D97-AF65-F5344CB8AC3E}">
        <p14:creationId xmlns:p14="http://schemas.microsoft.com/office/powerpoint/2010/main" val="285187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Nutritional component of human milk</a:t>
            </a:r>
          </a:p>
        </p:txBody>
      </p:sp>
      <p:sp>
        <p:nvSpPr>
          <p:cNvPr id="3" name="Content Placeholder 2"/>
          <p:cNvSpPr txBox="1">
            <a:spLocks noGrp="1"/>
          </p:cNvSpPr>
          <p:nvPr>
            <p:ph idx="1"/>
          </p:nvPr>
        </p:nvSpPr>
        <p:spPr/>
        <p:txBody>
          <a:bodyPr>
            <a:normAutofit fontScale="92500" lnSpcReduction="20000"/>
          </a:bodyPr>
          <a:lstStyle/>
          <a:p>
            <a:pPr lvl="0"/>
            <a:r>
              <a:rPr lang="en-US" sz="3200" b="1">
                <a:solidFill>
                  <a:srgbClr val="FF0000"/>
                </a:solidFill>
              </a:rPr>
              <a:t>Macronutrients</a:t>
            </a:r>
            <a:r>
              <a:rPr lang="en-US" sz="3200" b="1"/>
              <a:t> :</a:t>
            </a:r>
            <a:r>
              <a:rPr lang="en-US" sz="3200"/>
              <a:t>varies within mothers and across lactation but is remarkably conserved across populations despite variations in maternal nutritional status.</a:t>
            </a:r>
          </a:p>
          <a:p>
            <a:pPr marL="0" lvl="0" indent="0">
              <a:buNone/>
            </a:pPr>
            <a:r>
              <a:rPr lang="en-US" sz="3200"/>
              <a:t>differs between preterm and term milk, with preterm milk tending to be higher in protein and fat .</a:t>
            </a:r>
          </a:p>
        </p:txBody>
      </p:sp>
    </p:spTree>
    <p:extLst>
      <p:ext uri="{BB962C8B-B14F-4D97-AF65-F5344CB8AC3E}">
        <p14:creationId xmlns:p14="http://schemas.microsoft.com/office/powerpoint/2010/main" val="203859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Micronutrients</a:t>
            </a:r>
            <a:endParaRPr lang="en-US"/>
          </a:p>
        </p:txBody>
      </p:sp>
      <p:sp>
        <p:nvSpPr>
          <p:cNvPr id="3" name="Content Placeholder 2"/>
          <p:cNvSpPr txBox="1">
            <a:spLocks noGrp="1"/>
          </p:cNvSpPr>
          <p:nvPr>
            <p:ph idx="1"/>
          </p:nvPr>
        </p:nvSpPr>
        <p:spPr/>
        <p:txBody>
          <a:bodyPr/>
          <a:lstStyle/>
          <a:p>
            <a:pPr lvl="0"/>
            <a:r>
              <a:rPr lang="en-US" dirty="0"/>
              <a:t>many micronutrients vary in human milk depending on maternal diet and body stores .</a:t>
            </a:r>
          </a:p>
          <a:p>
            <a:pPr lvl="0"/>
            <a:r>
              <a:rPr lang="en-US" dirty="0"/>
              <a:t>including </a:t>
            </a:r>
            <a:r>
              <a:rPr lang="en-US" dirty="0">
                <a:solidFill>
                  <a:srgbClr val="FF0000"/>
                </a:solidFill>
              </a:rPr>
              <a:t>vitamins A, B1, B2, B6, B12, D, and iodine</a:t>
            </a:r>
            <a:r>
              <a:rPr lang="en-US" dirty="0" smtClean="0"/>
              <a:t>.</a:t>
            </a:r>
          </a:p>
          <a:p>
            <a:pPr lvl="0"/>
            <a:r>
              <a:rPr lang="en-US" dirty="0" smtClean="0"/>
              <a:t>. </a:t>
            </a:r>
            <a:r>
              <a:rPr lang="en-US" dirty="0"/>
              <a:t>Regardless of maternal diet, </a:t>
            </a:r>
            <a:r>
              <a:rPr lang="en-US" dirty="0">
                <a:solidFill>
                  <a:srgbClr val="FF0000"/>
                </a:solidFill>
              </a:rPr>
              <a:t>Vitamin K</a:t>
            </a:r>
            <a:r>
              <a:rPr lang="en-US" dirty="0"/>
              <a:t> is extremely low in human milk and thus, the American Academy of Pediatrics recommends an injection of this vitamin to avoid hemorrhagic disease of the </a:t>
            </a:r>
            <a:r>
              <a:rPr lang="en-US" dirty="0" smtClean="0"/>
              <a:t>newborn</a:t>
            </a:r>
          </a:p>
          <a:p>
            <a:pPr lvl="0"/>
            <a:r>
              <a:rPr lang="en-US" dirty="0" smtClean="0">
                <a:solidFill>
                  <a:srgbClr val="FF0000"/>
                </a:solidFill>
              </a:rPr>
              <a:t>. </a:t>
            </a:r>
            <a:r>
              <a:rPr lang="en-US" dirty="0">
                <a:solidFill>
                  <a:srgbClr val="FF0000"/>
                </a:solidFill>
              </a:rPr>
              <a:t>Vitamin D </a:t>
            </a:r>
            <a:r>
              <a:rPr lang="en-US" dirty="0"/>
              <a:t>also occurs in low quantity in human milk, particularly with low maternal exposure to sunshine.</a:t>
            </a:r>
          </a:p>
        </p:txBody>
      </p:sp>
    </p:spTree>
    <p:extLst>
      <p:ext uri="{BB962C8B-B14F-4D97-AF65-F5344CB8AC3E}">
        <p14:creationId xmlns:p14="http://schemas.microsoft.com/office/powerpoint/2010/main" val="52255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milk contents</a:t>
            </a:r>
            <a:endParaRPr lang="en-US" dirty="0"/>
          </a:p>
        </p:txBody>
      </p:sp>
      <p:sp>
        <p:nvSpPr>
          <p:cNvPr id="3" name="Content Placeholder 2"/>
          <p:cNvSpPr>
            <a:spLocks noGrp="1"/>
          </p:cNvSpPr>
          <p:nvPr>
            <p:ph idx="1"/>
          </p:nvPr>
        </p:nvSpPr>
        <p:spPr/>
        <p:txBody>
          <a:bodyPr>
            <a:normAutofit/>
          </a:bodyPr>
          <a:lstStyle/>
          <a:p>
            <a:pPr lvl="0">
              <a:buClr>
                <a:srgbClr val="0BD0D9"/>
              </a:buClr>
            </a:pPr>
            <a:r>
              <a:rPr lang="en-US" dirty="0">
                <a:solidFill>
                  <a:prstClr val="black"/>
                </a:solidFill>
              </a:rPr>
              <a:t>It contain fat ,carbohydrate, </a:t>
            </a:r>
            <a:r>
              <a:rPr lang="en-US" dirty="0" smtClean="0">
                <a:solidFill>
                  <a:prstClr val="black"/>
                </a:solidFill>
              </a:rPr>
              <a:t>proteins</a:t>
            </a:r>
            <a:endParaRPr lang="en-US" dirty="0">
              <a:solidFill>
                <a:prstClr val="black"/>
              </a:solidFill>
            </a:endParaRPr>
          </a:p>
          <a:p>
            <a:pPr lvl="0">
              <a:buClr>
                <a:srgbClr val="0BD0D9"/>
              </a:buClr>
            </a:pPr>
            <a:r>
              <a:rPr lang="en-US" dirty="0">
                <a:solidFill>
                  <a:prstClr val="black"/>
                </a:solidFill>
              </a:rPr>
              <a:t>menirals,vitamins,hormons, </a:t>
            </a:r>
            <a:r>
              <a:rPr lang="en-US" dirty="0" smtClean="0">
                <a:solidFill>
                  <a:prstClr val="black"/>
                </a:solidFill>
              </a:rPr>
              <a:t>enzymes </a:t>
            </a:r>
            <a:r>
              <a:rPr lang="en-US" dirty="0">
                <a:solidFill>
                  <a:prstClr val="black"/>
                </a:solidFill>
              </a:rPr>
              <a:t>living cells (macrophages and stem cells</a:t>
            </a:r>
            <a:r>
              <a:rPr lang="en-US" dirty="0" smtClean="0">
                <a:solidFill>
                  <a:prstClr val="black"/>
                </a:solidFill>
              </a:rPr>
              <a:t>)</a:t>
            </a:r>
          </a:p>
          <a:p>
            <a:pPr lvl="0">
              <a:buClr>
                <a:srgbClr val="0BD0D9"/>
              </a:buClr>
            </a:pPr>
            <a:r>
              <a:rPr lang="en-US" dirty="0" smtClean="0">
                <a:solidFill>
                  <a:prstClr val="black"/>
                </a:solidFill>
              </a:rPr>
              <a:t> </a:t>
            </a:r>
            <a:r>
              <a:rPr lang="en-US" dirty="0">
                <a:solidFill>
                  <a:prstClr val="black"/>
                </a:solidFill>
              </a:rPr>
              <a:t>complements</a:t>
            </a:r>
            <a:r>
              <a:rPr lang="en-US" dirty="0" smtClean="0">
                <a:solidFill>
                  <a:prstClr val="black"/>
                </a:solidFill>
              </a:rPr>
              <a:t>,</a:t>
            </a:r>
          </a:p>
          <a:p>
            <a:pPr lvl="0">
              <a:buClr>
                <a:srgbClr val="0BD0D9"/>
              </a:buClr>
            </a:pPr>
            <a:r>
              <a:rPr lang="en-US" dirty="0" smtClean="0">
                <a:solidFill>
                  <a:prstClr val="black"/>
                </a:solidFill>
              </a:rPr>
              <a:t> </a:t>
            </a:r>
            <a:r>
              <a:rPr lang="en-US" dirty="0">
                <a:solidFill>
                  <a:prstClr val="black"/>
                </a:solidFill>
              </a:rPr>
              <a:t>lysozymes , </a:t>
            </a:r>
            <a:r>
              <a:rPr lang="en-US" dirty="0" smtClean="0">
                <a:solidFill>
                  <a:prstClr val="black"/>
                </a:solidFill>
              </a:rPr>
              <a:t>immunoglobulins</a:t>
            </a:r>
          </a:p>
          <a:p>
            <a:pPr lvl="0">
              <a:buClr>
                <a:srgbClr val="0BD0D9"/>
              </a:buClr>
            </a:pPr>
            <a:r>
              <a:rPr lang="en-US" dirty="0" smtClean="0">
                <a:solidFill>
                  <a:prstClr val="black"/>
                </a:solidFill>
              </a:rPr>
              <a:t>, cytokines</a:t>
            </a:r>
          </a:p>
          <a:p>
            <a:pPr lvl="0">
              <a:buClr>
                <a:srgbClr val="0BD0D9"/>
              </a:buClr>
            </a:pPr>
            <a:r>
              <a:rPr lang="en-US" dirty="0" smtClean="0">
                <a:solidFill>
                  <a:prstClr val="black"/>
                </a:solidFill>
              </a:rPr>
              <a:t>, </a:t>
            </a:r>
            <a:r>
              <a:rPr lang="en-US" dirty="0">
                <a:solidFill>
                  <a:prstClr val="black"/>
                </a:solidFill>
              </a:rPr>
              <a:t>growth </a:t>
            </a:r>
            <a:r>
              <a:rPr lang="en-US" dirty="0" smtClean="0">
                <a:solidFill>
                  <a:prstClr val="black"/>
                </a:solidFill>
              </a:rPr>
              <a:t>factors</a:t>
            </a:r>
          </a:p>
          <a:p>
            <a:pPr lvl="0">
              <a:buClr>
                <a:srgbClr val="0BD0D9"/>
              </a:buClr>
            </a:pPr>
            <a:r>
              <a:rPr lang="en-US" dirty="0" smtClean="0">
                <a:solidFill>
                  <a:prstClr val="black"/>
                </a:solidFill>
              </a:rPr>
              <a:t>,</a:t>
            </a:r>
            <a:r>
              <a:rPr lang="en-US" dirty="0" err="1">
                <a:solidFill>
                  <a:prstClr val="black"/>
                </a:solidFill>
              </a:rPr>
              <a:t>lactoferrin</a:t>
            </a:r>
            <a:r>
              <a:rPr lang="en-US" dirty="0" smtClean="0">
                <a:solidFill>
                  <a:prstClr val="black"/>
                </a:solidFill>
              </a:rPr>
              <a:t>,</a:t>
            </a:r>
          </a:p>
          <a:p>
            <a:pPr lvl="0">
              <a:buClr>
                <a:srgbClr val="0BD0D9"/>
              </a:buClr>
            </a:pPr>
            <a:r>
              <a:rPr lang="en-US" dirty="0" err="1" smtClean="0">
                <a:solidFill>
                  <a:prstClr val="black"/>
                </a:solidFill>
              </a:rPr>
              <a:t>mucins</a:t>
            </a:r>
            <a:endParaRPr lang="en-US" dirty="0">
              <a:solidFill>
                <a:prstClr val="black"/>
              </a:solidFill>
            </a:endParaRPr>
          </a:p>
          <a:p>
            <a:endParaRPr lang="en-US" dirty="0"/>
          </a:p>
        </p:txBody>
      </p:sp>
    </p:spTree>
    <p:extLst>
      <p:ext uri="{BB962C8B-B14F-4D97-AF65-F5344CB8AC3E}">
        <p14:creationId xmlns:p14="http://schemas.microsoft.com/office/powerpoint/2010/main" val="319926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9" y="304800"/>
            <a:ext cx="7620000" cy="1280890"/>
          </a:xfrm>
        </p:spPr>
        <p:txBody>
          <a:bodyPr/>
          <a:lstStyle/>
          <a:p>
            <a:r>
              <a:rPr lang="en-US" dirty="0" smtClean="0"/>
              <a:t>Breast milk </a:t>
            </a:r>
            <a:r>
              <a:rPr lang="en-US" dirty="0" smtClean="0"/>
              <a:t>under light </a:t>
            </a:r>
            <a:r>
              <a:rPr lang="en-US" dirty="0" smtClean="0"/>
              <a:t>microscopy</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58560" y="2133600"/>
            <a:ext cx="5760379"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92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3281</TotalTime>
  <Words>1224</Words>
  <Application>Microsoft Office PowerPoint</Application>
  <PresentationFormat>On-screen Show (4:3)</PresentationFormat>
  <Paragraphs>170</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Wingdings 3</vt:lpstr>
      <vt:lpstr>Wisp</vt:lpstr>
      <vt:lpstr>BREASTFEEDING</vt:lpstr>
      <vt:lpstr>contents</vt:lpstr>
      <vt:lpstr>PowerPoint Presentation</vt:lpstr>
      <vt:lpstr>Introduction</vt:lpstr>
      <vt:lpstr>HUMAN MILK UNIQUE COMPOSITION</vt:lpstr>
      <vt:lpstr>Nutritional component of human milk</vt:lpstr>
      <vt:lpstr>Micronutrients</vt:lpstr>
      <vt:lpstr>Breast milk contents</vt:lpstr>
      <vt:lpstr>Breast milk under light microscopy</vt:lpstr>
      <vt:lpstr>Comparison of microscopic picture</vt:lpstr>
      <vt:lpstr>Colostrum vs. breast milk</vt:lpstr>
      <vt:lpstr>Colostrum</vt:lpstr>
      <vt:lpstr>Colostrum</vt:lpstr>
      <vt:lpstr>PowerPoint Presentation</vt:lpstr>
      <vt:lpstr>Colostrum in comparison to transitional and mature milk</vt:lpstr>
      <vt:lpstr>BIOACTIVE COMPONENTS AND THEIR SOURCES</vt:lpstr>
      <vt:lpstr>Sources of mother milk immune factors</vt:lpstr>
      <vt:lpstr>BIOACTIVE FACTORS</vt:lpstr>
      <vt:lpstr>IMMUNOLOGICAL FACTORS</vt:lpstr>
      <vt:lpstr>Cont.</vt:lpstr>
      <vt:lpstr>Breastfeeding Definitions </vt:lpstr>
      <vt:lpstr>Cont.</vt:lpstr>
      <vt:lpstr>WHO recommendation</vt:lpstr>
      <vt:lpstr>PowerPoint Presentation</vt:lpstr>
      <vt:lpstr>Benefits of breastfeeding for mothers</vt:lpstr>
      <vt:lpstr>Advantages of breastfeeding </vt:lpstr>
      <vt:lpstr>Preparation of the prospective mother </vt:lpstr>
      <vt:lpstr>Establishing and maintaining the milk supply </vt:lpstr>
      <vt:lpstr>Breastfeeding positions</vt:lpstr>
      <vt:lpstr>Manual expression of breast milk</vt:lpstr>
      <vt:lpstr>Expression of breast milk </vt:lpstr>
      <vt:lpstr>Contraindications </vt:lpstr>
      <vt:lpstr>Correct latching</vt:lpstr>
      <vt:lpstr>Kangaroo Care for Term Baby</vt:lpstr>
      <vt:lpstr>Kangaroo Care for Term Baby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DR-RUBANA</dc:creator>
  <cp:lastModifiedBy>Dr. Khalid Al-Kraida</cp:lastModifiedBy>
  <cp:revision>140</cp:revision>
  <dcterms:created xsi:type="dcterms:W3CDTF">2006-08-16T00:00:00Z</dcterms:created>
  <dcterms:modified xsi:type="dcterms:W3CDTF">2017-05-04T07:47:03Z</dcterms:modified>
</cp:coreProperties>
</file>