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333" r:id="rId3"/>
    <p:sldId id="351" r:id="rId4"/>
    <p:sldId id="353" r:id="rId5"/>
    <p:sldId id="348" r:id="rId6"/>
    <p:sldId id="352" r:id="rId7"/>
    <p:sldId id="320" r:id="rId8"/>
    <p:sldId id="295" r:id="rId9"/>
    <p:sldId id="345" r:id="rId10"/>
    <p:sldId id="346" r:id="rId11"/>
    <p:sldId id="323" r:id="rId12"/>
    <p:sldId id="337" r:id="rId13"/>
    <p:sldId id="328" r:id="rId14"/>
    <p:sldId id="327" r:id="rId15"/>
    <p:sldId id="336" r:id="rId16"/>
    <p:sldId id="325" r:id="rId17"/>
    <p:sldId id="338" r:id="rId18"/>
    <p:sldId id="326" r:id="rId19"/>
    <p:sldId id="341" r:id="rId20"/>
    <p:sldId id="283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101FF"/>
    <a:srgbClr val="0000FF"/>
    <a:srgbClr val="00FFFF"/>
    <a:srgbClr val="CCFFFF"/>
    <a:srgbClr val="EBFFB3"/>
    <a:srgbClr val="FF33CC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9043" autoAdjust="0"/>
  </p:normalViewPr>
  <p:slideViewPr>
    <p:cSldViewPr>
      <p:cViewPr>
        <p:scale>
          <a:sx n="66" d="100"/>
          <a:sy n="66" d="100"/>
        </p:scale>
        <p:origin x="-1147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tric_oxide" TargetMode="External"/><Relationship Id="rId7" Type="http://schemas.openxmlformats.org/officeDocument/2006/relationships/hyperlink" Target="https://en.wikipedia.org/wiki/Smooth_muscl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yclic_guanosine_monophosphate" TargetMode="External"/><Relationship Id="rId5" Type="http://schemas.openxmlformats.org/officeDocument/2006/relationships/hyperlink" Target="https://en.wikipedia.org/wiki/Guanylate_cyclase" TargetMode="External"/><Relationship Id="rId4" Type="http://schemas.openxmlformats.org/officeDocument/2006/relationships/hyperlink" Target="https://en.wikipedia.org/wiki/Corpus_cavernosum_peni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physiological process of erection involves the release of </a:t>
            </a:r>
            <a:r>
              <a:rPr lang="en-US" dirty="0" smtClean="0">
                <a:hlinkClick r:id="rId3" action="ppaction://hlinkfile" tooltip="Nitric oxide"/>
              </a:rPr>
              <a:t>nitric oxide</a:t>
            </a:r>
            <a:r>
              <a:rPr lang="en-US" dirty="0" smtClean="0"/>
              <a:t> (NO) in vasculature of the </a:t>
            </a:r>
            <a:r>
              <a:rPr lang="en-US" dirty="0" smtClean="0">
                <a:hlinkClick r:id="rId4" action="ppaction://hlinkfile" tooltip="Corpus cavernosum penis"/>
              </a:rPr>
              <a:t>corpus </a:t>
            </a:r>
            <a:r>
              <a:rPr lang="en-US" dirty="0" err="1" smtClean="0">
                <a:hlinkClick r:id="rId4" action="ppaction://hlinkfile" tooltip="Corpus cavernosum penis"/>
              </a:rPr>
              <a:t>cavernosum</a:t>
            </a:r>
            <a:r>
              <a:rPr lang="en-US" dirty="0" smtClean="0"/>
              <a:t> as a result of sexual stimulation. NO activates the enzyme </a:t>
            </a:r>
            <a:r>
              <a:rPr lang="en-US" dirty="0" err="1" smtClean="0">
                <a:hlinkClick r:id="rId5" action="ppaction://hlinkfile" tooltip="Guanylate cyclase"/>
              </a:rPr>
              <a:t>guanylate</a:t>
            </a:r>
            <a:r>
              <a:rPr lang="en-US" dirty="0" smtClean="0">
                <a:hlinkClick r:id="rId5" action="ppaction://hlinkfile" tooltip="Guanylate cyclase"/>
              </a:rPr>
              <a:t> </a:t>
            </a:r>
            <a:r>
              <a:rPr lang="en-US" dirty="0" err="1" smtClean="0">
                <a:hlinkClick r:id="rId5" action="ppaction://hlinkfile" tooltip="Guanylate cyclase"/>
              </a:rPr>
              <a:t>cyclase</a:t>
            </a:r>
            <a:r>
              <a:rPr lang="en-US" dirty="0" smtClean="0"/>
              <a:t> which results in increased levels of </a:t>
            </a:r>
            <a:r>
              <a:rPr lang="en-US" dirty="0" smtClean="0">
                <a:hlinkClick r:id="rId6" action="ppaction://hlinkfile" tooltip="Cyclic guanosine monophosphate"/>
              </a:rPr>
              <a:t>cyclic </a:t>
            </a:r>
            <a:r>
              <a:rPr lang="en-US" dirty="0" err="1" smtClean="0">
                <a:hlinkClick r:id="rId6" action="ppaction://hlinkfile" tooltip="Cyclic guanosine monophosphate"/>
              </a:rPr>
              <a:t>guanosine</a:t>
            </a:r>
            <a:r>
              <a:rPr lang="en-US" dirty="0" smtClean="0">
                <a:hlinkClick r:id="rId6" action="ppaction://hlinkfile" tooltip="Cyclic guanosine monophosphate"/>
              </a:rPr>
              <a:t> monophosphate</a:t>
            </a:r>
            <a:r>
              <a:rPr lang="en-US" dirty="0" smtClean="0"/>
              <a:t> (</a:t>
            </a:r>
            <a:r>
              <a:rPr lang="en-US" dirty="0" err="1" smtClean="0"/>
              <a:t>cGMP</a:t>
            </a:r>
            <a:r>
              <a:rPr lang="en-US" dirty="0" smtClean="0"/>
              <a:t>), leading to </a:t>
            </a:r>
            <a:r>
              <a:rPr lang="en-US" dirty="0" smtClean="0">
                <a:hlinkClick r:id="rId7" action="ppaction://hlinkfile" tooltip="Smooth muscle"/>
              </a:rPr>
              <a:t>smooth muscle</a:t>
            </a:r>
            <a:r>
              <a:rPr lang="en-US" dirty="0" smtClean="0"/>
              <a:t> relaxation in blood vessels </a:t>
            </a:r>
          </a:p>
          <a:p>
            <a:r>
              <a:rPr lang="en-US" dirty="0" smtClean="0"/>
              <a:t>supplying the corpus </a:t>
            </a:r>
            <a:r>
              <a:rPr lang="en-US" dirty="0" err="1" smtClean="0"/>
              <a:t>cavernosum</a:t>
            </a:r>
            <a:r>
              <a:rPr lang="en-US" dirty="0" smtClean="0"/>
              <a:t>, resulting in increased blood flow and an erection.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1416-D7D6-4A82-A138-A99A06653B14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186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reductase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inhibitor (prevent production of active testosterone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essential to a successful 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376073"/>
            <a:chOff x="76200" y="1981200"/>
            <a:chExt cx="8763000" cy="2376073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Penis (</a:t>
              </a:r>
              <a:r>
                <a:rPr lang="en-US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vascular smooth muscle cells (VSMCs)</a:t>
              </a:r>
              <a:endParaRPr lang="en-US" sz="1200" b="1" dirty="0" smtClean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tissues; testis, sk. muscles, </a:t>
              </a:r>
              <a:r>
                <a:rPr lang="en-US" sz="2400" b="1" dirty="0">
                  <a:latin typeface="Arial Narrow" panose="020B0606020202030204" pitchFamily="34" charset="0"/>
                </a:rPr>
                <a:t>liver, kidney,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pancreas, …..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6096000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Sildenafil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</a:rPr>
              <a:t>Vardenafil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Tadalafil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Avanafil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Tadalafil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must be  given </a:t>
            </a:r>
            <a:r>
              <a:rPr lang="en-US" sz="2000" b="1" dirty="0">
                <a:latin typeface="Arial Narrow" pitchFamily="34" charset="0"/>
              </a:rPr>
              <a:t>every 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>
                <a:latin typeface="Arial Narrow" panose="020B0606020202030204" pitchFamily="34" charset="0"/>
              </a:rPr>
              <a:t>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err="1">
                <a:latin typeface="Arial Narrow" panose="020B0606020202030204" pitchFamily="34" charset="0"/>
              </a:rPr>
              <a:t>pigmentosa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5190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2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0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     Pathophysiology          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CA" dirty="0"/>
              <a:t>*</a:t>
            </a:r>
            <a:r>
              <a:rPr lang="en-CA" dirty="0" smtClean="0"/>
              <a:t>An erection occurs when the </a:t>
            </a:r>
            <a:r>
              <a:rPr lang="en-CA" b="1" dirty="0" smtClean="0">
                <a:solidFill>
                  <a:srgbClr val="FF0000"/>
                </a:solidFill>
              </a:rPr>
              <a:t>amount of blood rushing to the penis is greater than the amount of blood flowing from it</a:t>
            </a:r>
          </a:p>
          <a:p>
            <a:pPr marL="0" indent="0" algn="l">
              <a:buNone/>
            </a:pPr>
            <a:r>
              <a:rPr lang="en-CA" dirty="0" smtClean="0"/>
              <a:t>* </a:t>
            </a:r>
            <a:r>
              <a:rPr lang="en-CA" b="1" dirty="0" smtClean="0">
                <a:solidFill>
                  <a:srgbClr val="0000FF"/>
                </a:solidFill>
              </a:rPr>
              <a:t>A massive influx of blood accumulates </a:t>
            </a:r>
            <a:r>
              <a:rPr lang="en-CA" dirty="0" smtClean="0"/>
              <a:t>in the sinusoidal spaces due to </a:t>
            </a:r>
            <a:r>
              <a:rPr lang="en-CA" b="1" dirty="0">
                <a:solidFill>
                  <a:srgbClr val="0000FF"/>
                </a:solidFill>
              </a:rPr>
              <a:t>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</a:t>
            </a:r>
            <a:r>
              <a:rPr lang="en-CA" b="1" dirty="0" smtClean="0">
                <a:solidFill>
                  <a:srgbClr val="0000FF"/>
                </a:solidFill>
                <a:sym typeface="Wingdings" pitchFamily="2" charset="2"/>
              </a:rPr>
              <a:t>(tumescence)</a:t>
            </a:r>
          </a:p>
          <a:p>
            <a:pPr marL="0" indent="0" algn="l">
              <a:buNone/>
            </a:pPr>
            <a:r>
              <a:rPr lang="en-CA" dirty="0" smtClean="0">
                <a:sym typeface="Wingdings" pitchFamily="2" charset="2"/>
              </a:rPr>
              <a:t>* Tumescence compresses the veins that normally drain the penis  reduces </a:t>
            </a:r>
            <a:r>
              <a:rPr lang="en-CA" b="1" dirty="0" smtClean="0">
                <a:solidFill>
                  <a:srgbClr val="0000FF"/>
                </a:solidFill>
                <a:sym typeface="Wingdings" pitchFamily="2" charset="2"/>
              </a:rPr>
              <a:t>venous outflow </a:t>
            </a:r>
            <a:r>
              <a:rPr lang="en-CA" dirty="0" smtClean="0">
                <a:sym typeface="Wingdings" pitchFamily="2" charset="2"/>
              </a:rPr>
              <a:t>&amp;            </a:t>
            </a:r>
          </a:p>
          <a:p>
            <a:pPr marL="0" indent="0" algn="l">
              <a:buNone/>
            </a:pPr>
            <a:r>
              <a:rPr lang="en-CA" dirty="0" smtClean="0">
                <a:sym typeface="Wingdings" pitchFamily="2" charset="2"/>
              </a:rPr>
              <a:t>                            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21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Pathophysiology 			 </a:t>
            </a:r>
            <a:br>
              <a:rPr lang="en-CA" dirty="0" smtClean="0"/>
            </a:br>
            <a:r>
              <a:rPr lang="en-CA" dirty="0" smtClean="0"/>
              <a:t>              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CA" dirty="0" smtClean="0"/>
              <a:t>* A normal erection relies on the coordination:</a:t>
            </a:r>
          </a:p>
          <a:p>
            <a:pPr marL="457200" lvl="1" indent="0" algn="l">
              <a:buNone/>
            </a:pPr>
            <a:r>
              <a:rPr lang="en-CA" dirty="0" smtClean="0"/>
              <a:t>-Vascular</a:t>
            </a:r>
          </a:p>
          <a:p>
            <a:pPr marL="457200" lvl="1" indent="0" algn="l">
              <a:buNone/>
            </a:pPr>
            <a:r>
              <a:rPr lang="en-CA" dirty="0" smtClean="0"/>
              <a:t>-Neurological </a:t>
            </a:r>
          </a:p>
          <a:p>
            <a:pPr marL="457200" lvl="1" indent="0" algn="l">
              <a:buNone/>
            </a:pPr>
            <a:r>
              <a:rPr lang="en-CA" dirty="0" smtClean="0"/>
              <a:t>-Hormonal</a:t>
            </a:r>
          </a:p>
          <a:p>
            <a:pPr marL="457200" lvl="1" indent="0" algn="l">
              <a:buNone/>
            </a:pPr>
            <a:r>
              <a:rPr lang="en-CA" dirty="0" smtClean="0"/>
              <a:t> -Psychological </a:t>
            </a:r>
          </a:p>
          <a:p>
            <a:pPr marL="0" indent="0" algn="l">
              <a:buNone/>
            </a:pPr>
            <a:r>
              <a:rPr lang="en-CA" dirty="0" smtClean="0"/>
              <a:t>*  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pic>
        <p:nvPicPr>
          <p:cNvPr id="8194" name="Picture 2" descr="http://images.alfresco.advanstar.com/alfresco_images/HealthCare/2012/10/28/e54962f9-9a26-485e-8fc8-0550f2dfe579/table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</a:blip>
          <a:srcRect t="19940" b="7590"/>
          <a:stretch>
            <a:fillRect/>
          </a:stretch>
        </p:blipFill>
        <p:spPr bwMode="auto">
          <a:xfrm>
            <a:off x="457200" y="685800"/>
            <a:ext cx="78486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DA</a:t>
            </a:r>
            <a:r>
              <a:rPr lang="en-US" sz="2400" b="1" dirty="0" smtClean="0">
                <a:latin typeface="Arial Narrow" pitchFamily="34" charset="0"/>
              </a:rPr>
              <a:t>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3101FF"/>
                </a:solidFill>
                <a:latin typeface="Arial Narrow" pitchFamily="34" charset="0"/>
              </a:rPr>
              <a:t>5HT</a:t>
            </a:r>
            <a:r>
              <a:rPr lang="en-US" sz="2400" b="1" dirty="0">
                <a:latin typeface="Arial Narrow" pitchFamily="34" charset="0"/>
              </a:rPr>
              <a:t>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</a:t>
            </a:r>
            <a:r>
              <a:rPr lang="en-US" sz="2400" b="1" dirty="0">
                <a:latin typeface="Arial Narrow" panose="020B0606020202030204" pitchFamily="34" charset="0"/>
              </a:rPr>
              <a:t>antagonize NO actions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Amino acid.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1409</Words>
  <Application>Microsoft Office PowerPoint</Application>
  <PresentationFormat>On-screen Show (4:3)</PresentationFormat>
  <Paragraphs>293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      Pathophysiology             Mechanism of an erection</vt:lpstr>
      <vt:lpstr>Pathophysiology                    Mechanism of an erection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Bassiouni</cp:lastModifiedBy>
  <cp:revision>339</cp:revision>
  <dcterms:created xsi:type="dcterms:W3CDTF">2014-03-19T18:59:17Z</dcterms:created>
  <dcterms:modified xsi:type="dcterms:W3CDTF">2017-04-17T18:59:36Z</dcterms:modified>
</cp:coreProperties>
</file>