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70" r:id="rId9"/>
    <p:sldId id="288" r:id="rId10"/>
    <p:sldId id="302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08" autoAdjust="0"/>
  </p:normalViewPr>
  <p:slideViewPr>
    <p:cSldViewPr>
      <p:cViewPr varScale="1">
        <p:scale>
          <a:sx n="58" d="100"/>
          <a:sy n="58" d="100"/>
        </p:scale>
        <p:origin x="-148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estrogen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horses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r>
              <a:rPr lang="en-GB" b="1"/>
              <a:t>Prescription of HRT: ROUTES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4859338" y="2276475"/>
            <a:ext cx="2233612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010400" y="1981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Oral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484438" y="2565400"/>
            <a:ext cx="1439862" cy="106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33400" y="1557338"/>
            <a:ext cx="2598738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Transdermal: patch or gel</a:t>
            </a:r>
          </a:p>
          <a:p>
            <a:pPr eaLnBrk="0" hangingPunct="0">
              <a:spcBef>
                <a:spcPct val="50000"/>
              </a:spcBef>
            </a:pPr>
            <a:endParaRPr lang="en-GB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2195513" y="3635375"/>
            <a:ext cx="2160587" cy="87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52400" y="3284538"/>
            <a:ext cx="282098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Subcutaneous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implant)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2195513" y="5013325"/>
            <a:ext cx="1944687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50825" y="4581525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Intramuscular (depot)</a:t>
            </a: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003800" y="4868863"/>
            <a:ext cx="165576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732588" y="4495800"/>
            <a:ext cx="2335212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Intra-vaginal </a:t>
            </a: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b="1" dirty="0" err="1" smtClean="0">
                <a:latin typeface="Arial Narrow" pitchFamily="34" charset="0"/>
                <a:cs typeface="Times New Roman" charset="0"/>
              </a:rPr>
              <a:t>pessaries</a:t>
            </a:r>
            <a:r>
              <a:rPr lang="en-US" sz="2400" b="1" dirty="0" smtClean="0">
                <a:latin typeface="Arial Narrow" pitchFamily="34" charset="0"/>
                <a:cs typeface="Times New Roman" charset="0"/>
              </a:rPr>
              <a:t>,</a:t>
            </a:r>
            <a:r>
              <a:rPr lang="en-GB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ring or cream)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533400" y="1828800"/>
            <a:ext cx="228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50000"/>
              </a:spcBef>
            </a:pPr>
            <a:endParaRPr lang="en-GB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65" name="Picture 33" descr="j0294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15049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72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retention,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Estradiol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pessaries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degraded in GIT, so can be given only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progestogens that have effects  similar to progesterone but are </a:t>
            </a:r>
            <a:r>
              <a:rPr lang="en-US" sz="2400" b="1" dirty="0" smtClean="0">
                <a:solidFill>
                  <a:srgbClr val="FFC000"/>
                </a:solidFill>
                <a:latin typeface="Arial Narrow" pitchFamily="34" charset="0"/>
              </a:rPr>
              <a:t>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Mammography 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5078849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effect</a:t>
            </a: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pessary.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Transdermal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, masculinization (Not with new preparations)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Benefits and Risks of HRT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Definite benefits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Alleviates symptoms of menopause (vasomotor, genitourinary)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Definite risks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3800" b="1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Uncertain benefits </a:t>
            </a:r>
          </a:p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Note: the risk of CVS problems and breast cancer with HRT is more than their benefits)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4" y="5562600"/>
            <a:ext cx="8830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better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spc="-30" dirty="0">
                <a:solidFill>
                  <a:schemeClr val="bg1"/>
                </a:solidFill>
                <a:latin typeface="Arial Narrow" pitchFamily="34" charset="0"/>
              </a:rPr>
              <a:t> is a synthetic steroid drug with estrogenic, </a:t>
            </a:r>
            <a:r>
              <a:rPr lang="en-US" sz="2300" b="1" spc="-30" dirty="0" err="1">
                <a:solidFill>
                  <a:schemeClr val="bg1"/>
                </a:solidFill>
                <a:latin typeface="Arial Narrow" pitchFamily="34" charset="0"/>
              </a:rPr>
              <a:t>progestogenic</a:t>
            </a:r>
            <a:r>
              <a:rPr lang="en-US" sz="2300" b="1" spc="-30" dirty="0">
                <a:solidFill>
                  <a:schemeClr val="bg1"/>
                </a:solidFill>
                <a:latin typeface="Arial Narrow" pitchFamily="34" charset="0"/>
              </a:rPr>
              <a:t>, and weak androgenic actions 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The Women’s Health Initiative (WHI), </a:t>
            </a:r>
            <a:r>
              <a:rPr lang="en-US" dirty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/>
              <a:t>, addressed the most common causes of death, disability, and poor quality of life in </a:t>
            </a:r>
            <a:r>
              <a:rPr lang="en-US" b="1" dirty="0"/>
              <a:t>postmenopausal women.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Non-hormonal agents used in management of menopausal symptoms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Fluoxetine</a:t>
            </a:r>
            <a:r>
              <a:rPr lang="en-US" dirty="0" smtClean="0"/>
              <a:t> (SSRI)</a:t>
            </a:r>
            <a:r>
              <a:rPr lang="en-GB" dirty="0"/>
              <a:t> </a:t>
            </a:r>
            <a:r>
              <a:rPr lang="en-GB" dirty="0" smtClean="0"/>
              <a:t>reduces </a:t>
            </a:r>
            <a:r>
              <a:rPr lang="en-GB" dirty="0"/>
              <a:t>vasomotor symptoms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Clonidine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(centrally acting antihypertensive, </a:t>
            </a:r>
            <a:r>
              <a:rPr lang="en-GB" dirty="0" smtClean="0"/>
              <a:t>alpha </a:t>
            </a:r>
            <a:r>
              <a:rPr lang="en-GB" dirty="0"/>
              <a:t>2 agonist</a:t>
            </a:r>
            <a:r>
              <a:rPr lang="en-US" dirty="0" smtClean="0"/>
              <a:t>)</a:t>
            </a:r>
            <a:r>
              <a:rPr lang="en-GB" dirty="0"/>
              <a:t> helps with vasomotor symptoms. </a:t>
            </a:r>
          </a:p>
          <a:p>
            <a:r>
              <a:rPr lang="en-US" b="1" dirty="0">
                <a:solidFill>
                  <a:srgbClr val="FF0000"/>
                </a:solidFill>
              </a:rPr>
              <a:t>Gabapentin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/>
              <a:t>anticonvulsant</a:t>
            </a:r>
            <a:r>
              <a:rPr lang="en-US" dirty="0" smtClean="0"/>
              <a:t>)</a:t>
            </a:r>
            <a:r>
              <a:rPr lang="en-GB" dirty="0"/>
              <a:t> </a:t>
            </a:r>
            <a:r>
              <a:rPr lang="en-GB" dirty="0" smtClean="0"/>
              <a:t>reduces </a:t>
            </a:r>
            <a:r>
              <a:rPr lang="en-GB" dirty="0"/>
              <a:t>severity and frequency of hot flushes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Physical activity: </a:t>
            </a:r>
            <a:r>
              <a:rPr lang="en-US" dirty="0" smtClean="0"/>
              <a:t>exercise, smoking cessation and relaxation of mind will improve symptoms of menopause (e.g. hot flushes) and fall preventing strategies prevents chances of fracture.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220200" cy="762000"/>
            <a:chOff x="0" y="2705637"/>
            <a:chExt cx="92202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90678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The physiological changes that occur at the time when the last period ends generally as women get older and lose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7932"/>
            <a:ext cx="3429000" cy="2373868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724400"/>
            <a:ext cx="4724400" cy="213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583668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  <p:bldP spid="4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CNS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deficits;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Alzheimer's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symptoms)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</a:t>
            </a:r>
            <a:r>
              <a:rPr lang="en-US" sz="2400" b="1" u="sng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never exceed 5 </a:t>
            </a:r>
            <a:r>
              <a:rPr lang="en-US" sz="2400" b="1" u="sng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u="sng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transdermal  patch, subcutaneous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4387666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895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8007</TotalTime>
  <Words>1563</Words>
  <Application>Microsoft Office PowerPoint</Application>
  <PresentationFormat>On-screen Show (4:3)</PresentationFormat>
  <Paragraphs>286</Paragraphs>
  <Slides>20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Prescription of HRT: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Bassiouni</cp:lastModifiedBy>
  <cp:revision>200</cp:revision>
  <dcterms:created xsi:type="dcterms:W3CDTF">2011-02-07T15:12:23Z</dcterms:created>
  <dcterms:modified xsi:type="dcterms:W3CDTF">2017-04-28T19:54:34Z</dcterms:modified>
</cp:coreProperties>
</file>