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handoutMasterIdLst>
    <p:handoutMasterId r:id="rId22"/>
  </p:handoutMasterIdLst>
  <p:sldIdLst>
    <p:sldId id="256" r:id="rId2"/>
    <p:sldId id="257" r:id="rId3"/>
    <p:sldId id="273" r:id="rId4"/>
    <p:sldId id="274" r:id="rId5"/>
    <p:sldId id="278" r:id="rId6"/>
    <p:sldId id="265" r:id="rId7"/>
    <p:sldId id="275" r:id="rId8"/>
    <p:sldId id="276" r:id="rId9"/>
    <p:sldId id="264" r:id="rId10"/>
    <p:sldId id="260" r:id="rId11"/>
    <p:sldId id="279" r:id="rId12"/>
    <p:sldId id="261" r:id="rId13"/>
    <p:sldId id="280" r:id="rId14"/>
    <p:sldId id="267" r:id="rId15"/>
    <p:sldId id="272" r:id="rId16"/>
    <p:sldId id="266" r:id="rId17"/>
    <p:sldId id="268" r:id="rId18"/>
    <p:sldId id="269" r:id="rId19"/>
    <p:sldId id="270" r:id="rId20"/>
    <p:sldId id="27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87349B8-F1AB-406C-9736-70E92B25972B}" type="datetimeFigureOut">
              <a:rPr lang="en-US" smtClean="0"/>
              <a:pPr/>
              <a:t>4/5/2017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A8A1872-EA13-4882-9091-D8471F267A1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A457AB48-8BED-4AA5-B87F-098375EDF8AB}" type="datetimeFigureOut">
              <a:rPr lang="en-US" smtClean="0"/>
              <a:pPr/>
              <a:t>4/5/2017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779AA02-3A24-407E-BCF6-952038A45FF2}"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57AB48-8BED-4AA5-B87F-098375EDF8AB}"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57AB48-8BED-4AA5-B87F-098375EDF8AB}"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57AB48-8BED-4AA5-B87F-098375EDF8AB}"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57AB48-8BED-4AA5-B87F-098375EDF8AB}"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9AA02-3A24-407E-BCF6-952038A45FF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57AB48-8BED-4AA5-B87F-098375EDF8AB}"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57AB48-8BED-4AA5-B87F-098375EDF8AB}" type="datetimeFigureOut">
              <a:rPr lang="en-US" smtClean="0"/>
              <a:pPr/>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9AA02-3A24-407E-BCF6-952038A45FF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57AB48-8BED-4AA5-B87F-098375EDF8AB}" type="datetimeFigureOut">
              <a:rPr lang="en-US" smtClean="0"/>
              <a:pPr/>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7AB48-8BED-4AA5-B87F-098375EDF8AB}" type="datetimeFigureOut">
              <a:rPr lang="en-US" smtClean="0"/>
              <a:pPr/>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57AB48-8BED-4AA5-B87F-098375EDF8AB}"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A457AB48-8BED-4AA5-B87F-098375EDF8AB}" type="datetimeFigureOut">
              <a:rPr lang="en-US" smtClean="0"/>
              <a:pPr/>
              <a:t>4/5/2017</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F779AA02-3A24-407E-BCF6-952038A45F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457AB48-8BED-4AA5-B87F-098375EDF8AB}" type="datetimeFigureOut">
              <a:rPr lang="en-US" smtClean="0"/>
              <a:pPr/>
              <a:t>4/5/2017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779AA02-3A24-407E-BCF6-952038A45FF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2_owp8kNM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43000"/>
            <a:ext cx="7772400" cy="1975104"/>
          </a:xfrm>
        </p:spPr>
        <p:txBody>
          <a:bodyPr>
            <a:normAutofit/>
          </a:bodyPr>
          <a:lstStyle/>
          <a:p>
            <a:r>
              <a:rPr lang="en-US" sz="3500" dirty="0" smtClean="0"/>
              <a:t>Lecture 1</a:t>
            </a:r>
            <a:br>
              <a:rPr lang="en-US" sz="3500" dirty="0" smtClean="0"/>
            </a:br>
            <a:r>
              <a:rPr lang="en-US" sz="3500" dirty="0" smtClean="0"/>
              <a:t>Hypothalamic </a:t>
            </a:r>
            <a:r>
              <a:rPr lang="en-US" sz="3500" dirty="0"/>
              <a:t>and pituitary gonadal axis</a:t>
            </a:r>
          </a:p>
        </p:txBody>
      </p:sp>
      <p:sp>
        <p:nvSpPr>
          <p:cNvPr id="3" name="Subtitle 2"/>
          <p:cNvSpPr>
            <a:spLocks noGrp="1"/>
          </p:cNvSpPr>
          <p:nvPr>
            <p:ph type="subTitle" idx="1"/>
          </p:nvPr>
        </p:nvSpPr>
        <p:spPr>
          <a:xfrm>
            <a:off x="2286000" y="3063240"/>
            <a:ext cx="4191000" cy="1508760"/>
          </a:xfrm>
        </p:spPr>
        <p:txBody>
          <a:bodyPr>
            <a:normAutofit/>
          </a:bodyPr>
          <a:lstStyle/>
          <a:p>
            <a:r>
              <a:rPr lang="en-US" sz="2000" dirty="0" smtClean="0"/>
              <a:t>Dr. </a:t>
            </a:r>
            <a:r>
              <a:rPr lang="en-US" sz="2000" dirty="0" err="1" smtClean="0"/>
              <a:t>Laila</a:t>
            </a:r>
            <a:r>
              <a:rPr lang="en-US" sz="2000" dirty="0" smtClean="0"/>
              <a:t> Al </a:t>
            </a:r>
            <a:r>
              <a:rPr lang="en-US" sz="2000" dirty="0" err="1" smtClean="0"/>
              <a:t>Dokhi</a:t>
            </a:r>
            <a:endParaRPr lang="en-US" sz="2000" dirty="0" smtClean="0"/>
          </a:p>
          <a:p>
            <a:r>
              <a:rPr lang="en-US" sz="2000" dirty="0" smtClean="0"/>
              <a:t>Assistant Professor</a:t>
            </a:r>
          </a:p>
          <a:p>
            <a:r>
              <a:rPr lang="en-US" sz="2000" dirty="0" smtClean="0"/>
              <a:t>Department of Physiology</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914400" y="685800"/>
            <a:ext cx="7772400" cy="5669760"/>
          </a:xfrm>
        </p:spPr>
        <p:txBody>
          <a:bodyPr>
            <a:noAutofit/>
          </a:bodyPr>
          <a:lstStyle/>
          <a:p>
            <a:pPr>
              <a:lnSpc>
                <a:spcPct val="90000"/>
              </a:lnSpc>
              <a:buFont typeface="Wingdings" pitchFamily="2" charset="2"/>
              <a:buNone/>
            </a:pPr>
            <a:r>
              <a:rPr lang="en-US" sz="2600" b="1" dirty="0" smtClean="0">
                <a:solidFill>
                  <a:srgbClr val="66FFFF"/>
                </a:solidFill>
              </a:rPr>
              <a:t>Regulation of Testosterone production </a:t>
            </a:r>
            <a:r>
              <a:rPr lang="en-US" sz="2600" b="1" dirty="0">
                <a:solidFill>
                  <a:srgbClr val="66FFFF"/>
                </a:solidFill>
              </a:rPr>
              <a:t>by LH</a:t>
            </a:r>
            <a:r>
              <a:rPr lang="en-US" sz="2600" b="1" dirty="0" smtClean="0">
                <a:solidFill>
                  <a:srgbClr val="66FFFF"/>
                </a:solidFill>
              </a:rPr>
              <a:t>:</a:t>
            </a:r>
            <a:endParaRPr lang="en-US" sz="2200" dirty="0" smtClean="0"/>
          </a:p>
          <a:p>
            <a:pPr>
              <a:lnSpc>
                <a:spcPct val="90000"/>
              </a:lnSpc>
              <a:buFont typeface="Wingdings" pitchFamily="2" charset="2"/>
              <a:buChar char="§"/>
            </a:pPr>
            <a:r>
              <a:rPr lang="en-US" sz="2200" dirty="0" smtClean="0">
                <a:solidFill>
                  <a:srgbClr val="FF00FF"/>
                </a:solidFill>
              </a:rPr>
              <a:t>Testosterone </a:t>
            </a:r>
            <a:r>
              <a:rPr lang="en-US" sz="2200" dirty="0" smtClean="0"/>
              <a:t>is </a:t>
            </a:r>
            <a:r>
              <a:rPr lang="en-US" sz="2200" dirty="0"/>
              <a:t>secreted by </a:t>
            </a:r>
            <a:r>
              <a:rPr lang="en-US" sz="2200" dirty="0" err="1">
                <a:solidFill>
                  <a:srgbClr val="FF00FF"/>
                </a:solidFill>
              </a:rPr>
              <a:t>leydig</a:t>
            </a:r>
            <a:r>
              <a:rPr lang="en-US" sz="2200" dirty="0">
                <a:solidFill>
                  <a:srgbClr val="FF00FF"/>
                </a:solidFill>
              </a:rPr>
              <a:t> cells,</a:t>
            </a:r>
            <a:r>
              <a:rPr lang="en-US" sz="2200" dirty="0"/>
              <a:t> in the </a:t>
            </a:r>
            <a:r>
              <a:rPr lang="en-US" sz="2200" dirty="0" err="1"/>
              <a:t>interstitium</a:t>
            </a:r>
            <a:r>
              <a:rPr lang="en-US" sz="2200" dirty="0"/>
              <a:t> of the testis, by </a:t>
            </a:r>
            <a:r>
              <a:rPr lang="en-US" sz="2200" dirty="0">
                <a:solidFill>
                  <a:srgbClr val="FF00FF"/>
                </a:solidFill>
              </a:rPr>
              <a:t>LH </a:t>
            </a:r>
            <a:r>
              <a:rPr lang="en-US" sz="2200" dirty="0"/>
              <a:t>stimulation from the AP </a:t>
            </a:r>
            <a:r>
              <a:rPr lang="en-US" sz="2200" dirty="0" smtClean="0"/>
              <a:t>and </a:t>
            </a:r>
          </a:p>
          <a:p>
            <a:pPr>
              <a:lnSpc>
                <a:spcPct val="90000"/>
              </a:lnSpc>
              <a:buFont typeface="Wingdings" pitchFamily="2" charset="2"/>
              <a:buChar char="§"/>
            </a:pPr>
            <a:r>
              <a:rPr lang="en-US" sz="2200" dirty="0" smtClean="0"/>
              <a:t>Its </a:t>
            </a:r>
            <a:r>
              <a:rPr lang="en-US" sz="2200" dirty="0"/>
              <a:t>release is directly proportional to the amount of LH.  </a:t>
            </a:r>
            <a:endParaRPr lang="en-US" sz="2200" dirty="0" smtClean="0"/>
          </a:p>
          <a:p>
            <a:pPr>
              <a:lnSpc>
                <a:spcPct val="90000"/>
              </a:lnSpc>
              <a:buFont typeface="Wingdings" pitchFamily="2" charset="2"/>
              <a:buChar char="§"/>
            </a:pPr>
            <a:r>
              <a:rPr lang="en-US" sz="2200" dirty="0" smtClean="0"/>
              <a:t>Mature </a:t>
            </a:r>
            <a:r>
              <a:rPr lang="en-US" sz="2200" dirty="0" err="1"/>
              <a:t>leydig</a:t>
            </a:r>
            <a:r>
              <a:rPr lang="en-US" sz="2200" dirty="0"/>
              <a:t> cells are found in a child’s testis few weeks after birth &amp; then disappear until puberty when it appear again.</a:t>
            </a:r>
          </a:p>
          <a:p>
            <a:pPr>
              <a:lnSpc>
                <a:spcPct val="90000"/>
              </a:lnSpc>
              <a:buFont typeface="Wingdings" pitchFamily="2" charset="2"/>
              <a:buNone/>
            </a:pPr>
            <a:endParaRPr lang="en-US" sz="2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0936"/>
          </a:xfrm>
        </p:spPr>
        <p:txBody>
          <a:bodyPr/>
          <a:lstStyle/>
          <a:p>
            <a:r>
              <a:rPr lang="en-US" sz="2800" b="1" dirty="0" smtClean="0">
                <a:solidFill>
                  <a:srgbClr val="66FFFF"/>
                </a:solidFill>
              </a:rPr>
              <a:t>Negative feedback control of testosterone</a:t>
            </a:r>
            <a:r>
              <a:rPr lang="en-US" b="1" dirty="0" smtClean="0"/>
              <a:t/>
            </a:r>
            <a:br>
              <a:rPr lang="en-US" b="1" dirty="0" smtClean="0"/>
            </a:br>
            <a:endParaRPr lang="en-US" dirty="0"/>
          </a:p>
        </p:txBody>
      </p:sp>
      <p:sp>
        <p:nvSpPr>
          <p:cNvPr id="3" name="Content Placeholder 2"/>
          <p:cNvSpPr>
            <a:spLocks noGrp="1"/>
          </p:cNvSpPr>
          <p:nvPr>
            <p:ph idx="1"/>
          </p:nvPr>
        </p:nvSpPr>
        <p:spPr>
          <a:xfrm>
            <a:off x="914400" y="1219200"/>
            <a:ext cx="3810000" cy="4953000"/>
          </a:xfrm>
        </p:spPr>
        <p:txBody>
          <a:bodyPr>
            <a:normAutofit fontScale="92500" lnSpcReduction="10000"/>
          </a:bodyPr>
          <a:lstStyle/>
          <a:p>
            <a:pPr>
              <a:lnSpc>
                <a:spcPct val="90000"/>
              </a:lnSpc>
            </a:pPr>
            <a:r>
              <a:rPr lang="en-US" sz="2800" dirty="0" smtClean="0"/>
              <a:t>LH stimulate Testosterone secretion by the testis </a:t>
            </a:r>
          </a:p>
          <a:p>
            <a:pPr>
              <a:lnSpc>
                <a:spcPct val="90000"/>
              </a:lnSpc>
            </a:pPr>
            <a:r>
              <a:rPr lang="en-US" sz="2800" dirty="0" smtClean="0"/>
              <a:t>Testosterone inhibit the secretion of LH.  </a:t>
            </a:r>
          </a:p>
          <a:p>
            <a:pPr>
              <a:lnSpc>
                <a:spcPct val="90000"/>
              </a:lnSpc>
            </a:pPr>
            <a:r>
              <a:rPr lang="en-US" sz="2800" dirty="0" smtClean="0"/>
              <a:t>Most of the inhibitory effect result from direct inhibition of </a:t>
            </a:r>
            <a:r>
              <a:rPr lang="en-US" sz="2800" dirty="0" err="1" smtClean="0"/>
              <a:t>GnRH</a:t>
            </a:r>
            <a:r>
              <a:rPr lang="en-US" sz="2800" dirty="0" smtClean="0"/>
              <a:t> release from the hypothalamus</a:t>
            </a:r>
          </a:p>
          <a:p>
            <a:pPr>
              <a:lnSpc>
                <a:spcPct val="90000"/>
              </a:lnSpc>
            </a:pPr>
            <a:r>
              <a:rPr lang="en-US" sz="2800" dirty="0" smtClean="0"/>
              <a:t> Inhibition of </a:t>
            </a:r>
            <a:r>
              <a:rPr lang="en-US" sz="2800" dirty="0" err="1" smtClean="0"/>
              <a:t>GnRH</a:t>
            </a:r>
            <a:r>
              <a:rPr lang="en-US" sz="2800" dirty="0" smtClean="0"/>
              <a:t> leads to  decrease secretion of both LH &amp; FSH.</a:t>
            </a:r>
          </a:p>
          <a:p>
            <a:endParaRPr lang="en-US" dirty="0"/>
          </a:p>
        </p:txBody>
      </p:sp>
      <p:pic>
        <p:nvPicPr>
          <p:cNvPr id="5" name="Picture 4" descr="80-10"/>
          <p:cNvPicPr>
            <a:picLocks noChangeAspect="1" noChangeArrowheads="1"/>
          </p:cNvPicPr>
          <p:nvPr/>
        </p:nvPicPr>
        <p:blipFill>
          <a:blip r:embed="rId2" cstate="print"/>
          <a:srcRect/>
          <a:stretch>
            <a:fillRect/>
          </a:stretch>
        </p:blipFill>
        <p:spPr>
          <a:xfrm>
            <a:off x="5029200" y="1083519"/>
            <a:ext cx="3124200" cy="556292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772400" cy="914400"/>
          </a:xfrm>
        </p:spPr>
        <p:txBody>
          <a:bodyPr/>
          <a:lstStyle/>
          <a:p>
            <a:r>
              <a:rPr lang="en-US" sz="2800" b="1" dirty="0" smtClean="0">
                <a:solidFill>
                  <a:srgbClr val="66FFFF"/>
                </a:solidFill>
              </a:rPr>
              <a:t>Regulation of spermatogenesis by FSH and testosterone</a:t>
            </a:r>
            <a:endParaRPr lang="en-US" sz="2800" dirty="0"/>
          </a:p>
        </p:txBody>
      </p:sp>
      <p:sp>
        <p:nvSpPr>
          <p:cNvPr id="4" name="Rectangle 3"/>
          <p:cNvSpPr>
            <a:spLocks noGrp="1" noChangeArrowheads="1"/>
          </p:cNvSpPr>
          <p:nvPr>
            <p:ph idx="1"/>
          </p:nvPr>
        </p:nvSpPr>
        <p:spPr>
          <a:xfrm>
            <a:off x="914400" y="1295400"/>
            <a:ext cx="7772400" cy="2819400"/>
          </a:xfrm>
        </p:spPr>
        <p:txBody>
          <a:bodyPr>
            <a:noAutofit/>
          </a:bodyPr>
          <a:lstStyle/>
          <a:p>
            <a:pPr>
              <a:buFont typeface="Wingdings" pitchFamily="2" charset="2"/>
              <a:buChar char="§"/>
            </a:pPr>
            <a:r>
              <a:rPr lang="en-US" sz="2000" dirty="0" smtClean="0">
                <a:solidFill>
                  <a:srgbClr val="00FF99"/>
                </a:solidFill>
              </a:rPr>
              <a:t>FSH</a:t>
            </a:r>
            <a:r>
              <a:rPr lang="en-US" sz="2000" dirty="0" smtClean="0"/>
              <a:t> </a:t>
            </a:r>
            <a:r>
              <a:rPr lang="en-US" sz="2000" dirty="0"/>
              <a:t>binds with specific FSH receptors attached to the </a:t>
            </a:r>
            <a:r>
              <a:rPr lang="en-US" sz="2000" dirty="0" err="1"/>
              <a:t>sertoli</a:t>
            </a:r>
            <a:r>
              <a:rPr lang="en-US" sz="2000" dirty="0"/>
              <a:t> cell in the </a:t>
            </a:r>
            <a:r>
              <a:rPr lang="en-US" sz="2000" dirty="0" err="1"/>
              <a:t>seminiferous</a:t>
            </a:r>
            <a:r>
              <a:rPr lang="en-US" sz="2000" dirty="0"/>
              <a:t> tubules, which causes these cells to grow &amp; secrete  </a:t>
            </a:r>
            <a:r>
              <a:rPr lang="en-US" sz="2000" dirty="0" err="1"/>
              <a:t>spermatogenic</a:t>
            </a:r>
            <a:r>
              <a:rPr lang="en-US" sz="2000" dirty="0"/>
              <a:t> substances.  </a:t>
            </a:r>
            <a:endParaRPr lang="en-US" sz="2000" dirty="0" smtClean="0"/>
          </a:p>
          <a:p>
            <a:pPr>
              <a:buFont typeface="Wingdings" pitchFamily="2" charset="2"/>
              <a:buChar char="§"/>
            </a:pPr>
            <a:r>
              <a:rPr lang="en-US" sz="2000" dirty="0" smtClean="0"/>
              <a:t>Also </a:t>
            </a:r>
            <a:r>
              <a:rPr lang="en-US" sz="2000" dirty="0"/>
              <a:t>testosterone &amp; </a:t>
            </a:r>
            <a:r>
              <a:rPr lang="en-US" sz="2000" dirty="0" err="1"/>
              <a:t>dihydrotestosterone</a:t>
            </a:r>
            <a:r>
              <a:rPr lang="en-US" sz="2000" dirty="0"/>
              <a:t> diffuses into the </a:t>
            </a:r>
            <a:r>
              <a:rPr lang="en-US" sz="2000" dirty="0" err="1"/>
              <a:t>seminiferous</a:t>
            </a:r>
            <a:r>
              <a:rPr lang="en-US" sz="2000" dirty="0"/>
              <a:t> tubules from the </a:t>
            </a:r>
            <a:r>
              <a:rPr lang="en-US" sz="2000" dirty="0" err="1"/>
              <a:t>leydig</a:t>
            </a:r>
            <a:r>
              <a:rPr lang="en-US" sz="2000" dirty="0"/>
              <a:t> cells </a:t>
            </a:r>
            <a:r>
              <a:rPr lang="en-US" sz="2000" dirty="0" smtClean="0"/>
              <a:t>affect  </a:t>
            </a:r>
            <a:r>
              <a:rPr lang="en-US" sz="2000" dirty="0"/>
              <a:t>the spermatogenesis</a:t>
            </a:r>
            <a:r>
              <a:rPr lang="en-US" sz="2000" dirty="0" smtClean="0"/>
              <a:t>,</a:t>
            </a:r>
          </a:p>
          <a:p>
            <a:pPr>
              <a:buFont typeface="Wingdings" pitchFamily="2" charset="2"/>
              <a:buChar char="§"/>
            </a:pPr>
            <a:r>
              <a:rPr lang="en-US" sz="2000" dirty="0" smtClean="0"/>
              <a:t>So </a:t>
            </a:r>
            <a:r>
              <a:rPr lang="en-US" sz="2000" dirty="0"/>
              <a:t>both FSH &amp; testosterone are necessary to initiate spermatogenesis.</a:t>
            </a:r>
          </a:p>
          <a:p>
            <a:pPr>
              <a:buFont typeface="Wingdings" pitchFamily="2" charset="2"/>
              <a:buNone/>
            </a:pPr>
            <a:endParaRPr lang="en-US" sz="2600" dirty="0"/>
          </a:p>
        </p:txBody>
      </p:sp>
      <p:pic>
        <p:nvPicPr>
          <p:cNvPr id="5" name="Picture 2" descr="http://www.austincc.edu/apreview/NursingPics/ReproPics/Picture13.jpg"/>
          <p:cNvPicPr>
            <a:picLocks noChangeAspect="1" noChangeArrowheads="1"/>
          </p:cNvPicPr>
          <p:nvPr/>
        </p:nvPicPr>
        <p:blipFill>
          <a:blip r:embed="rId2" cstate="print"/>
          <a:srcRect/>
          <a:stretch>
            <a:fillRect/>
          </a:stretch>
        </p:blipFill>
        <p:spPr bwMode="auto">
          <a:xfrm>
            <a:off x="4648200" y="3737429"/>
            <a:ext cx="3276600" cy="312057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447800"/>
          </a:xfrm>
        </p:spPr>
        <p:txBody>
          <a:bodyPr/>
          <a:lstStyle/>
          <a:p>
            <a:r>
              <a:rPr lang="en-US" sz="2800" b="1" dirty="0" smtClean="0">
                <a:solidFill>
                  <a:srgbClr val="66FFFF"/>
                </a:solidFill>
              </a:rPr>
              <a:t>Negative feedback control of </a:t>
            </a:r>
            <a:r>
              <a:rPr lang="en-US" sz="2800" b="1" dirty="0" err="1" smtClean="0">
                <a:solidFill>
                  <a:srgbClr val="66FFFF"/>
                </a:solidFill>
              </a:rPr>
              <a:t>seminiferous</a:t>
            </a:r>
            <a:r>
              <a:rPr lang="en-US" sz="2800" b="1" dirty="0" smtClean="0">
                <a:solidFill>
                  <a:srgbClr val="66FFFF"/>
                </a:solidFill>
              </a:rPr>
              <a:t> tubule activity </a:t>
            </a:r>
            <a:br>
              <a:rPr lang="en-US" sz="2800" b="1" dirty="0" smtClean="0">
                <a:solidFill>
                  <a:srgbClr val="66FFFF"/>
                </a:solidFill>
              </a:rPr>
            </a:br>
            <a:r>
              <a:rPr lang="en-US" sz="2800" b="1" dirty="0" smtClean="0">
                <a:solidFill>
                  <a:srgbClr val="66FFFF"/>
                </a:solidFill>
              </a:rPr>
              <a:t>Role of the hormone </a:t>
            </a:r>
            <a:r>
              <a:rPr lang="en-US" sz="2800" b="1" dirty="0" err="1" smtClean="0">
                <a:solidFill>
                  <a:srgbClr val="66FFFF"/>
                </a:solidFill>
              </a:rPr>
              <a:t>inhibin</a:t>
            </a:r>
            <a:r>
              <a:rPr lang="en-US" sz="2800" b="1" dirty="0" smtClean="0">
                <a:solidFill>
                  <a:srgbClr val="66FFFF"/>
                </a:solidFill>
              </a:rPr>
              <a:t>:</a:t>
            </a:r>
            <a:r>
              <a:rPr lang="en-US" b="1" dirty="0" smtClean="0">
                <a:solidFill>
                  <a:srgbClr val="66FFFF"/>
                </a:solidFill>
              </a:rPr>
              <a:t/>
            </a:r>
            <a:br>
              <a:rPr lang="en-US" b="1" dirty="0" smtClean="0">
                <a:solidFill>
                  <a:srgbClr val="66FFFF"/>
                </a:solidFill>
              </a:rPr>
            </a:br>
            <a:endParaRPr lang="en-US" dirty="0"/>
          </a:p>
        </p:txBody>
      </p:sp>
      <p:sp>
        <p:nvSpPr>
          <p:cNvPr id="3" name="Content Placeholder 2"/>
          <p:cNvSpPr>
            <a:spLocks noGrp="1"/>
          </p:cNvSpPr>
          <p:nvPr>
            <p:ph idx="1"/>
          </p:nvPr>
        </p:nvSpPr>
        <p:spPr>
          <a:xfrm>
            <a:off x="914400" y="1905000"/>
            <a:ext cx="7772400" cy="4450560"/>
          </a:xfrm>
        </p:spPr>
        <p:txBody>
          <a:bodyPr>
            <a:normAutofit fontScale="92500" lnSpcReduction="10000"/>
          </a:bodyPr>
          <a:lstStyle/>
          <a:p>
            <a:pPr>
              <a:buFont typeface="Courier New" pitchFamily="49" charset="0"/>
              <a:buChar char="o"/>
            </a:pPr>
            <a:r>
              <a:rPr lang="en-US" dirty="0" smtClean="0"/>
              <a:t>When the </a:t>
            </a:r>
            <a:r>
              <a:rPr lang="en-US" dirty="0" err="1" smtClean="0"/>
              <a:t>seminiferous</a:t>
            </a:r>
            <a:r>
              <a:rPr lang="en-US" dirty="0" smtClean="0"/>
              <a:t> tubules fail to produce sperm the secretion of FSH from the AP increases.  </a:t>
            </a:r>
          </a:p>
          <a:p>
            <a:pPr>
              <a:buFont typeface="Courier New" pitchFamily="49" charset="0"/>
              <a:buChar char="o"/>
            </a:pPr>
            <a:r>
              <a:rPr lang="en-US" dirty="0" smtClean="0"/>
              <a:t>Conversely, when spermatogenesis proceeds rapidly pituitary secretion of FSH diminishes.  </a:t>
            </a:r>
          </a:p>
          <a:p>
            <a:pPr>
              <a:buFont typeface="Courier New" pitchFamily="49" charset="0"/>
              <a:buChar char="o"/>
            </a:pPr>
            <a:r>
              <a:rPr lang="en-US" dirty="0" smtClean="0"/>
              <a:t>This is due to the secretion of </a:t>
            </a:r>
            <a:r>
              <a:rPr lang="en-US" dirty="0" err="1" smtClean="0"/>
              <a:t>inhibin</a:t>
            </a:r>
            <a:r>
              <a:rPr lang="en-US" dirty="0" smtClean="0"/>
              <a:t> hormone from the </a:t>
            </a:r>
            <a:r>
              <a:rPr lang="en-US" dirty="0" err="1" smtClean="0"/>
              <a:t>sertoli</a:t>
            </a:r>
            <a:r>
              <a:rPr lang="en-US" dirty="0" smtClean="0"/>
              <a:t> cells which strongly inhibit the AP- FSH </a:t>
            </a:r>
          </a:p>
          <a:p>
            <a:pPr>
              <a:buFont typeface="Courier New" pitchFamily="49" charset="0"/>
              <a:buChar char="o"/>
            </a:pPr>
            <a:r>
              <a:rPr lang="en-US" dirty="0" err="1" smtClean="0"/>
              <a:t>Inhibin</a:t>
            </a:r>
            <a:r>
              <a:rPr lang="en-US" dirty="0" smtClean="0"/>
              <a:t> has slight inhibitory effect on the hypothalamus to inhibit </a:t>
            </a:r>
            <a:r>
              <a:rPr lang="en-US" dirty="0" err="1" smtClean="0"/>
              <a:t>GnRH</a:t>
            </a:r>
            <a:r>
              <a:rPr lang="en-US" dirty="0" smtClean="0"/>
              <a:t> secretion.</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512064"/>
            <a:ext cx="7772400" cy="1088136"/>
          </a:xfrm>
        </p:spPr>
        <p:txBody>
          <a:bodyPr/>
          <a:lstStyle/>
          <a:p>
            <a:pPr marL="11113" indent="-11113">
              <a:lnSpc>
                <a:spcPct val="80000"/>
              </a:lnSpc>
              <a:spcBef>
                <a:spcPts val="0"/>
              </a:spcBef>
            </a:pPr>
            <a:r>
              <a:rPr lang="en-US" sz="2800" b="1" dirty="0" smtClean="0">
                <a:solidFill>
                  <a:srgbClr val="66FFFF"/>
                </a:solidFill>
              </a:rPr>
              <a:t>Regulation of the female monthly rhythm</a:t>
            </a:r>
            <a:br>
              <a:rPr lang="en-US" sz="2800" b="1" dirty="0" smtClean="0">
                <a:solidFill>
                  <a:srgbClr val="66FFFF"/>
                </a:solidFill>
              </a:rPr>
            </a:br>
            <a:r>
              <a:rPr lang="en-US" sz="2800" b="1" dirty="0" smtClean="0">
                <a:solidFill>
                  <a:srgbClr val="66FFFF"/>
                </a:solidFill>
              </a:rPr>
              <a:t>Interplay between the ovarian and hypothalamic-pituitary hormones:</a:t>
            </a:r>
            <a:r>
              <a:rPr lang="en-US" b="1" dirty="0" smtClean="0">
                <a:solidFill>
                  <a:srgbClr val="66FFFF"/>
                </a:solidFill>
              </a:rPr>
              <a:t/>
            </a:r>
            <a:br>
              <a:rPr lang="en-US" b="1" dirty="0" smtClean="0">
                <a:solidFill>
                  <a:srgbClr val="66FFFF"/>
                </a:solidFill>
              </a:rPr>
            </a:br>
            <a:endParaRPr lang="en-US" dirty="0"/>
          </a:p>
        </p:txBody>
      </p:sp>
      <p:sp>
        <p:nvSpPr>
          <p:cNvPr id="3" name="Content Placeholder 2"/>
          <p:cNvSpPr>
            <a:spLocks noGrp="1"/>
          </p:cNvSpPr>
          <p:nvPr>
            <p:ph idx="1"/>
          </p:nvPr>
        </p:nvSpPr>
        <p:spPr/>
        <p:txBody>
          <a:bodyPr>
            <a:noAutofit/>
          </a:bodyPr>
          <a:lstStyle/>
          <a:p>
            <a:pPr>
              <a:lnSpc>
                <a:spcPct val="80000"/>
              </a:lnSpc>
              <a:spcBef>
                <a:spcPts val="0"/>
              </a:spcBef>
              <a:buFont typeface="Courier New" pitchFamily="49" charset="0"/>
              <a:buChar char="o"/>
            </a:pPr>
            <a:r>
              <a:rPr lang="en-US" sz="2300" dirty="0" smtClean="0"/>
              <a:t>Secretion of AP hormone is controlled by </a:t>
            </a:r>
            <a:r>
              <a:rPr lang="en-US" sz="2300" dirty="0" smtClean="0">
                <a:latin typeface="Arial"/>
              </a:rPr>
              <a:t>“</a:t>
            </a:r>
            <a:r>
              <a:rPr lang="en-US" sz="2300" u="sng" dirty="0" smtClean="0">
                <a:solidFill>
                  <a:srgbClr val="FF99FF"/>
                </a:solidFill>
              </a:rPr>
              <a:t>releasing hormones</a:t>
            </a:r>
            <a:r>
              <a:rPr lang="en-US" sz="2300" dirty="0" smtClean="0">
                <a:latin typeface="Arial"/>
              </a:rPr>
              <a:t>”</a:t>
            </a:r>
            <a:endParaRPr lang="en-US" sz="2300" dirty="0" smtClean="0"/>
          </a:p>
          <a:p>
            <a:pPr>
              <a:lnSpc>
                <a:spcPct val="80000"/>
              </a:lnSpc>
              <a:spcBef>
                <a:spcPts val="0"/>
              </a:spcBef>
              <a:buFont typeface="Courier New" pitchFamily="49" charset="0"/>
              <a:buChar char="o"/>
            </a:pPr>
            <a:r>
              <a:rPr lang="en-US" sz="2300" dirty="0" smtClean="0">
                <a:solidFill>
                  <a:srgbClr val="FF99FF"/>
                </a:solidFill>
              </a:rPr>
              <a:t>Intermittent, </a:t>
            </a:r>
            <a:r>
              <a:rPr lang="en-US" sz="2300" dirty="0" err="1" smtClean="0">
                <a:solidFill>
                  <a:srgbClr val="FF99FF"/>
                </a:solidFill>
              </a:rPr>
              <a:t>pulsatile</a:t>
            </a:r>
            <a:r>
              <a:rPr lang="en-US" sz="2300" dirty="0" smtClean="0">
                <a:solidFill>
                  <a:srgbClr val="FF99FF"/>
                </a:solidFill>
              </a:rPr>
              <a:t> </a:t>
            </a:r>
            <a:r>
              <a:rPr lang="en-US" sz="2300" dirty="0" smtClean="0"/>
              <a:t>secretion of </a:t>
            </a:r>
            <a:r>
              <a:rPr lang="en-US" sz="2300" dirty="0" err="1" smtClean="0"/>
              <a:t>GnRH</a:t>
            </a:r>
            <a:r>
              <a:rPr lang="en-US" sz="2300" dirty="0" smtClean="0"/>
              <a:t> by the hypothalamus stimulates </a:t>
            </a:r>
            <a:r>
              <a:rPr lang="en-US" sz="2300" dirty="0" err="1" smtClean="0"/>
              <a:t>pulsatile</a:t>
            </a:r>
            <a:r>
              <a:rPr lang="en-US" sz="2300" dirty="0" smtClean="0"/>
              <a:t> release of LH from the AP</a:t>
            </a:r>
          </a:p>
          <a:p>
            <a:pPr>
              <a:lnSpc>
                <a:spcPct val="80000"/>
              </a:lnSpc>
              <a:spcBef>
                <a:spcPts val="0"/>
              </a:spcBef>
              <a:buFont typeface="Courier New" pitchFamily="49" charset="0"/>
              <a:buChar char="o"/>
            </a:pPr>
            <a:r>
              <a:rPr lang="en-US" sz="2300" dirty="0" err="1" smtClean="0"/>
              <a:t>GnRH</a:t>
            </a:r>
            <a:r>
              <a:rPr lang="en-US" sz="2300" dirty="0" smtClean="0"/>
              <a:t> is secreted in pulses lasting 5 to 25 minutes every 1 to 2 hrs.  The </a:t>
            </a:r>
            <a:r>
              <a:rPr lang="en-US" sz="2300" dirty="0" err="1" smtClean="0"/>
              <a:t>pulsatile</a:t>
            </a:r>
            <a:r>
              <a:rPr lang="en-US" sz="2300" dirty="0" smtClean="0"/>
              <a:t> release of </a:t>
            </a:r>
            <a:r>
              <a:rPr lang="en-US" sz="2300" dirty="0" err="1" smtClean="0"/>
              <a:t>GnRH</a:t>
            </a:r>
            <a:r>
              <a:rPr lang="en-US" sz="2300" dirty="0" smtClean="0"/>
              <a:t> cause intermittent output of LH secretion about every 90 minutes.</a:t>
            </a:r>
          </a:p>
          <a:p>
            <a:pPr>
              <a:lnSpc>
                <a:spcPct val="80000"/>
              </a:lnSpc>
              <a:spcBef>
                <a:spcPts val="0"/>
              </a:spcBef>
              <a:buNone/>
            </a:pPr>
            <a:endParaRPr lang="en-US" sz="2300" b="1" dirty="0" smtClean="0"/>
          </a:p>
          <a:p>
            <a:pPr>
              <a:lnSpc>
                <a:spcPct val="80000"/>
              </a:lnSpc>
              <a:spcBef>
                <a:spcPts val="0"/>
              </a:spcBef>
              <a:buNone/>
            </a:pPr>
            <a:r>
              <a:rPr lang="en-US" sz="2500" b="1" dirty="0" smtClean="0">
                <a:solidFill>
                  <a:srgbClr val="66FFFF"/>
                </a:solidFill>
              </a:rPr>
              <a:t>Hypothalamic centers for release of </a:t>
            </a:r>
            <a:r>
              <a:rPr lang="en-US" sz="2500" b="1" dirty="0" err="1" smtClean="0">
                <a:solidFill>
                  <a:srgbClr val="66FFFF"/>
                </a:solidFill>
              </a:rPr>
              <a:t>GnRH</a:t>
            </a:r>
            <a:r>
              <a:rPr lang="en-US" sz="2500" b="1" dirty="0" smtClean="0">
                <a:solidFill>
                  <a:srgbClr val="66FFFF"/>
                </a:solidFill>
              </a:rPr>
              <a:t>:</a:t>
            </a:r>
          </a:p>
          <a:p>
            <a:pPr>
              <a:lnSpc>
                <a:spcPct val="80000"/>
              </a:lnSpc>
              <a:spcBef>
                <a:spcPts val="0"/>
              </a:spcBef>
              <a:buNone/>
            </a:pPr>
            <a:r>
              <a:rPr lang="en-US" sz="2300" dirty="0" smtClean="0"/>
              <a:t>The neural activity that causes </a:t>
            </a:r>
            <a:r>
              <a:rPr lang="en-US" sz="2300" dirty="0" err="1" smtClean="0"/>
              <a:t>pulsatile</a:t>
            </a:r>
            <a:r>
              <a:rPr lang="en-US" sz="2300" dirty="0" smtClean="0"/>
              <a:t> release of </a:t>
            </a:r>
            <a:r>
              <a:rPr lang="en-US" sz="2300" dirty="0" err="1" smtClean="0"/>
              <a:t>GnRH</a:t>
            </a:r>
            <a:r>
              <a:rPr lang="en-US" sz="2300" dirty="0" smtClean="0"/>
              <a:t> occurs in the </a:t>
            </a:r>
            <a:r>
              <a:rPr lang="en-US" sz="2300" dirty="0" err="1" smtClean="0"/>
              <a:t>mediobasal</a:t>
            </a:r>
            <a:r>
              <a:rPr lang="en-US" sz="2300" dirty="0" smtClean="0"/>
              <a:t> hypothalamus, in the </a:t>
            </a:r>
            <a:r>
              <a:rPr lang="en-US" sz="2300" dirty="0" err="1" smtClean="0"/>
              <a:t>arcuate</a:t>
            </a:r>
            <a:r>
              <a:rPr lang="en-US" sz="2300" dirty="0" smtClean="0"/>
              <a:t> nuclei regulate most of the female sexual activity.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81-3"/>
          <p:cNvPicPr>
            <a:picLocks noGrp="1" noChangeAspect="1" noChangeArrowheads="1"/>
          </p:cNvPicPr>
          <p:nvPr>
            <p:ph idx="1"/>
          </p:nvPr>
        </p:nvPicPr>
        <p:blipFill>
          <a:blip r:embed="rId2" cstate="print"/>
          <a:srcRect/>
          <a:stretch>
            <a:fillRect/>
          </a:stretch>
        </p:blipFill>
        <p:spPr>
          <a:xfrm>
            <a:off x="1685664" y="1066060"/>
            <a:ext cx="6010536" cy="487754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0"/>
            <a:ext cx="7772400" cy="5669760"/>
          </a:xfrm>
        </p:spPr>
        <p:txBody>
          <a:bodyPr>
            <a:normAutofit/>
          </a:bodyPr>
          <a:lstStyle/>
          <a:p>
            <a:pPr marL="11113" indent="-11113">
              <a:lnSpc>
                <a:spcPct val="80000"/>
              </a:lnSpc>
              <a:buNone/>
            </a:pPr>
            <a:r>
              <a:rPr lang="en-US" sz="2700" b="1" dirty="0" smtClean="0">
                <a:solidFill>
                  <a:srgbClr val="66FFFF"/>
                </a:solidFill>
              </a:rPr>
              <a:t>Negative feedback effects of estrogen and progesterone in decreasing both LH and FSH secretion:</a:t>
            </a:r>
          </a:p>
          <a:p>
            <a:pPr>
              <a:lnSpc>
                <a:spcPct val="80000"/>
              </a:lnSpc>
              <a:buFont typeface="Courier New" pitchFamily="49" charset="0"/>
              <a:buChar char="o"/>
            </a:pPr>
            <a:r>
              <a:rPr lang="en-US" sz="2600" dirty="0" smtClean="0"/>
              <a:t>Estrogen in small amounts has strong effect to inhibit the production of LH &amp; FSH.  This inhibitory effect of estrogen is increased when progesterone is available.  This inhibitory effects more on the AP directly &amp; to lesser extent on the hypothalamus to inhibit the secretion of </a:t>
            </a:r>
            <a:r>
              <a:rPr lang="en-US" sz="2600" dirty="0" err="1" smtClean="0"/>
              <a:t>GnRH</a:t>
            </a:r>
            <a:r>
              <a:rPr lang="en-US" sz="2600" dirty="0" smtClean="0"/>
              <a:t>.</a:t>
            </a:r>
          </a:p>
          <a:p>
            <a:pPr>
              <a:lnSpc>
                <a:spcPct val="80000"/>
              </a:lnSpc>
              <a:buNone/>
            </a:pPr>
            <a:endParaRPr lang="en-US" sz="2600" dirty="0" smtClean="0"/>
          </a:p>
          <a:p>
            <a:pPr marL="0" indent="0">
              <a:lnSpc>
                <a:spcPct val="80000"/>
              </a:lnSpc>
              <a:buNone/>
            </a:pPr>
            <a:r>
              <a:rPr lang="en-US" sz="2700" b="1" dirty="0" smtClean="0">
                <a:solidFill>
                  <a:srgbClr val="66FFFF"/>
                </a:solidFill>
              </a:rPr>
              <a:t>Hormone </a:t>
            </a:r>
            <a:r>
              <a:rPr lang="en-US" sz="2700" b="1" dirty="0" err="1" smtClean="0">
                <a:solidFill>
                  <a:srgbClr val="66FFFF"/>
                </a:solidFill>
              </a:rPr>
              <a:t>inhibin</a:t>
            </a:r>
            <a:r>
              <a:rPr lang="en-US" sz="2700" b="1" dirty="0" smtClean="0">
                <a:solidFill>
                  <a:srgbClr val="66FFFF"/>
                </a:solidFill>
              </a:rPr>
              <a:t> from the corpus </a:t>
            </a:r>
            <a:r>
              <a:rPr lang="en-US" sz="2700" b="1" dirty="0" err="1" smtClean="0">
                <a:solidFill>
                  <a:srgbClr val="66FFFF"/>
                </a:solidFill>
              </a:rPr>
              <a:t>luteum</a:t>
            </a:r>
            <a:r>
              <a:rPr lang="en-US" sz="2700" b="1" dirty="0" smtClean="0">
                <a:solidFill>
                  <a:srgbClr val="66FFFF"/>
                </a:solidFill>
              </a:rPr>
              <a:t> inhibits FSH &amp; LH secretion:</a:t>
            </a:r>
          </a:p>
          <a:p>
            <a:pPr>
              <a:lnSpc>
                <a:spcPct val="80000"/>
              </a:lnSpc>
              <a:buFont typeface="Courier New" pitchFamily="49" charset="0"/>
              <a:buChar char="o"/>
            </a:pPr>
            <a:r>
              <a:rPr lang="en-US" sz="2600" dirty="0" smtClean="0"/>
              <a:t>The hormone </a:t>
            </a:r>
            <a:r>
              <a:rPr lang="en-US" sz="2600" dirty="0" err="1" smtClean="0"/>
              <a:t>inhibin</a:t>
            </a:r>
            <a:r>
              <a:rPr lang="en-US" sz="2600" dirty="0" smtClean="0"/>
              <a:t> secreted by the </a:t>
            </a:r>
            <a:r>
              <a:rPr lang="en-US" sz="2600" dirty="0" err="1" smtClean="0"/>
              <a:t>granulosa</a:t>
            </a:r>
            <a:r>
              <a:rPr lang="en-US" sz="2600" dirty="0" smtClean="0"/>
              <a:t> cells of the ovarian corpus </a:t>
            </a:r>
            <a:r>
              <a:rPr lang="en-US" sz="2600" dirty="0" err="1" smtClean="0"/>
              <a:t>luteum</a:t>
            </a:r>
            <a:r>
              <a:rPr lang="en-US" sz="2600" dirty="0" smtClean="0"/>
              <a:t> inhibit the secretion of FSH &amp; to lesser extent LH.</a:t>
            </a:r>
          </a:p>
          <a:p>
            <a:pPr marL="0" indent="0">
              <a:buNone/>
            </a:pPr>
            <a:endParaRPr lang="en-US" sz="2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914400" y="685800"/>
            <a:ext cx="7772400" cy="5669760"/>
          </a:xfrm>
        </p:spPr>
        <p:txBody>
          <a:bodyPr>
            <a:normAutofit/>
          </a:bodyPr>
          <a:lstStyle/>
          <a:p>
            <a:pPr algn="l" eaLnBrk="1" hangingPunct="1">
              <a:lnSpc>
                <a:spcPct val="90000"/>
              </a:lnSpc>
              <a:buFont typeface="Wingdings" pitchFamily="2" charset="2"/>
              <a:buNone/>
              <a:defRPr/>
            </a:pPr>
            <a:r>
              <a:rPr lang="en-US" sz="2600" b="1" dirty="0" smtClean="0">
                <a:solidFill>
                  <a:srgbClr val="FF99FF"/>
                </a:solidFill>
              </a:rPr>
              <a:t>Positive feedback effect of estrogen before ovulation </a:t>
            </a:r>
            <a:r>
              <a:rPr lang="en-US" sz="2600" b="1" dirty="0" smtClean="0">
                <a:solidFill>
                  <a:srgbClr val="FF99FF"/>
                </a:solidFill>
                <a:latin typeface="Arial"/>
              </a:rPr>
              <a:t>–</a:t>
            </a:r>
            <a:r>
              <a:rPr lang="en-US" sz="2600" b="1" dirty="0" smtClean="0">
                <a:solidFill>
                  <a:srgbClr val="FF99FF"/>
                </a:solidFill>
              </a:rPr>
              <a:t> the pre-</a:t>
            </a:r>
            <a:r>
              <a:rPr lang="en-US" sz="2600" b="1" dirty="0" err="1" smtClean="0">
                <a:solidFill>
                  <a:srgbClr val="FF99FF"/>
                </a:solidFill>
              </a:rPr>
              <a:t>ovulatory</a:t>
            </a:r>
            <a:r>
              <a:rPr lang="en-US" sz="2600" b="1" dirty="0" smtClean="0">
                <a:solidFill>
                  <a:srgbClr val="FF99FF"/>
                </a:solidFill>
              </a:rPr>
              <a:t> LH surge:</a:t>
            </a:r>
          </a:p>
          <a:p>
            <a:pPr>
              <a:lnSpc>
                <a:spcPct val="90000"/>
              </a:lnSpc>
              <a:defRPr/>
            </a:pPr>
            <a:r>
              <a:rPr lang="en-US" sz="2400" dirty="0" smtClean="0"/>
              <a:t>AP secretes increased amount of LH for 1 to 2 days before ovulation.  FSH surge is much smaller in the pre-</a:t>
            </a:r>
            <a:r>
              <a:rPr lang="en-US" sz="2400" dirty="0" err="1" smtClean="0"/>
              <a:t>ovulatory</a:t>
            </a:r>
            <a:r>
              <a:rPr lang="en-US" sz="2400" dirty="0" smtClean="0"/>
              <a:t> than LH surge.</a:t>
            </a:r>
          </a:p>
          <a:p>
            <a:pPr algn="l" eaLnBrk="1" hangingPunct="1">
              <a:lnSpc>
                <a:spcPct val="90000"/>
              </a:lnSpc>
              <a:buFont typeface="Wingdings" pitchFamily="2" charset="2"/>
              <a:buNone/>
              <a:defRPr/>
            </a:pPr>
            <a:endParaRPr lang="en-US" sz="2400" b="1" dirty="0" smtClean="0"/>
          </a:p>
          <a:p>
            <a:pPr algn="l" eaLnBrk="1" hangingPunct="1">
              <a:lnSpc>
                <a:spcPct val="90000"/>
              </a:lnSpc>
              <a:buFont typeface="Wingdings" pitchFamily="2" charset="2"/>
              <a:buNone/>
              <a:defRPr/>
            </a:pPr>
            <a:r>
              <a:rPr lang="en-US" sz="2600" b="1" dirty="0" smtClean="0">
                <a:solidFill>
                  <a:srgbClr val="FF99FF"/>
                </a:solidFill>
              </a:rPr>
              <a:t>The possible causes of LH secretion could be:</a:t>
            </a:r>
          </a:p>
          <a:p>
            <a:pPr algn="l" eaLnBrk="1" hangingPunct="1">
              <a:lnSpc>
                <a:spcPct val="90000"/>
              </a:lnSpc>
              <a:defRPr/>
            </a:pPr>
            <a:r>
              <a:rPr lang="en-US" sz="2400" dirty="0" smtClean="0"/>
              <a:t>estrogen has special </a:t>
            </a:r>
            <a:r>
              <a:rPr lang="en-US" sz="2400" dirty="0" smtClean="0">
                <a:solidFill>
                  <a:srgbClr val="66FFFF"/>
                </a:solidFill>
              </a:rPr>
              <a:t>positive feedback</a:t>
            </a:r>
            <a:r>
              <a:rPr lang="en-US" sz="2400" dirty="0" smtClean="0"/>
              <a:t> effect of stimulating pituitary secretion of LH &amp; to a lesser extent FSH</a:t>
            </a:r>
          </a:p>
          <a:p>
            <a:pPr algn="l" eaLnBrk="1" hangingPunct="1">
              <a:lnSpc>
                <a:spcPct val="90000"/>
              </a:lnSpc>
              <a:defRPr/>
            </a:pPr>
            <a:r>
              <a:rPr lang="en-US" sz="2400" dirty="0" smtClean="0"/>
              <a:t>the </a:t>
            </a:r>
            <a:r>
              <a:rPr lang="en-US" sz="2400" dirty="0" err="1" smtClean="0"/>
              <a:t>granulosa</a:t>
            </a:r>
            <a:r>
              <a:rPr lang="en-US" sz="2400" dirty="0" smtClean="0"/>
              <a:t> cells of the follicle begin to secrete small increasing amount of progesterone about 1 day before ovulation which stimulate LH secretion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914400" y="685800"/>
            <a:ext cx="7772400" cy="5669760"/>
          </a:xfrm>
        </p:spPr>
        <p:txBody>
          <a:bodyPr>
            <a:normAutofit lnSpcReduction="10000"/>
          </a:bodyPr>
          <a:lstStyle/>
          <a:p>
            <a:pPr algn="l" eaLnBrk="1" hangingPunct="1">
              <a:buFont typeface="Wingdings" pitchFamily="2" charset="2"/>
              <a:buNone/>
              <a:defRPr/>
            </a:pPr>
            <a:r>
              <a:rPr lang="en-US" b="1" u="sng" dirty="0" smtClean="0">
                <a:solidFill>
                  <a:srgbClr val="FF99FF"/>
                </a:solidFill>
              </a:rPr>
              <a:t>Feedback oscillation of the hypothalamic-pituitary-ovarian system:</a:t>
            </a:r>
          </a:p>
          <a:p>
            <a:pPr algn="l" eaLnBrk="1" hangingPunct="1">
              <a:buFont typeface="Wingdings" pitchFamily="2" charset="2"/>
              <a:buNone/>
              <a:defRPr/>
            </a:pPr>
            <a:r>
              <a:rPr lang="en-US" b="1" u="sng" dirty="0" smtClean="0">
                <a:solidFill>
                  <a:srgbClr val="66FFFF"/>
                </a:solidFill>
              </a:rPr>
              <a:t>Postovulatory secretion of the ovarian hormones, and depression of the pituitary </a:t>
            </a:r>
            <a:r>
              <a:rPr lang="en-US" b="1" u="sng" dirty="0" err="1" smtClean="0">
                <a:solidFill>
                  <a:srgbClr val="66FFFF"/>
                </a:solidFill>
              </a:rPr>
              <a:t>gonadotropins</a:t>
            </a:r>
            <a:r>
              <a:rPr lang="en-US" b="1" u="sng" dirty="0" smtClean="0">
                <a:solidFill>
                  <a:srgbClr val="66FFFF"/>
                </a:solidFill>
              </a:rPr>
              <a:t>:</a:t>
            </a:r>
          </a:p>
          <a:p>
            <a:pPr algn="l" eaLnBrk="1" hangingPunct="1">
              <a:buFont typeface="Wingdings" pitchFamily="2" charset="2"/>
              <a:buNone/>
              <a:defRPr/>
            </a:pPr>
            <a:r>
              <a:rPr lang="en-US" sz="2800" dirty="0" smtClean="0"/>
              <a:t>During the postovulatory phase (between ovulation &amp; beginning of menstruation) the corpus </a:t>
            </a:r>
            <a:r>
              <a:rPr lang="en-US" sz="2800" dirty="0" err="1" smtClean="0"/>
              <a:t>luteum</a:t>
            </a:r>
            <a:r>
              <a:rPr lang="en-US" sz="2800" dirty="0" smtClean="0"/>
              <a:t> secrete large quantities of both progesterone &amp;estrogen &amp; </a:t>
            </a:r>
            <a:r>
              <a:rPr lang="en-US" sz="2800" dirty="0" err="1" smtClean="0"/>
              <a:t>inhibin</a:t>
            </a:r>
            <a:r>
              <a:rPr lang="en-US" sz="2800" dirty="0" smtClean="0"/>
              <a:t> which all together cause negative feedback effect on AP &amp; hypothalamus to inhibit both FSH &amp; LH secretion. (lowest level 3-4 days before the onset of menstruation)</a:t>
            </a:r>
          </a:p>
          <a:p>
            <a:pPr algn="l" eaLnBrk="1" hangingPunct="1">
              <a:buFont typeface="Wingdings" pitchFamily="2" charset="2"/>
              <a:buNone/>
              <a:defRPr/>
            </a:pPr>
            <a:endParaRPr lang="en-US" b="1" dirty="0" smtClean="0"/>
          </a:p>
          <a:p>
            <a:pPr algn="l" eaLnBrk="1" hangingPunct="1">
              <a:buFont typeface="Wingdings" pitchFamily="2" charset="2"/>
              <a:buNone/>
              <a:defRPr/>
            </a:pPr>
            <a:endParaRPr lang="en-US" b="1"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914400" y="685800"/>
            <a:ext cx="7772400" cy="5669760"/>
          </a:xfrm>
        </p:spPr>
        <p:txBody>
          <a:bodyPr>
            <a:normAutofit/>
          </a:bodyPr>
          <a:lstStyle/>
          <a:p>
            <a:pPr algn="l" eaLnBrk="1" hangingPunct="1">
              <a:lnSpc>
                <a:spcPct val="80000"/>
              </a:lnSpc>
              <a:buFont typeface="Wingdings" pitchFamily="2" charset="2"/>
              <a:buNone/>
              <a:defRPr/>
            </a:pPr>
            <a:r>
              <a:rPr lang="en-US" sz="2400" b="1" u="sng" dirty="0" smtClean="0">
                <a:solidFill>
                  <a:srgbClr val="FF99FF"/>
                </a:solidFill>
              </a:rPr>
              <a:t>Follicular growth phase</a:t>
            </a:r>
            <a:r>
              <a:rPr lang="en-US" sz="2400" b="1" u="sng" dirty="0" smtClean="0"/>
              <a:t> :-</a:t>
            </a:r>
          </a:p>
          <a:p>
            <a:pPr algn="l" eaLnBrk="1" hangingPunct="1">
              <a:lnSpc>
                <a:spcPct val="80000"/>
              </a:lnSpc>
              <a:buFont typeface="Courier New" pitchFamily="49" charset="0"/>
              <a:buChar char="o"/>
              <a:defRPr/>
            </a:pPr>
            <a:r>
              <a:rPr lang="en-US" sz="2400" dirty="0" smtClean="0"/>
              <a:t>2 to 3 days before menstruation, corpus </a:t>
            </a:r>
            <a:r>
              <a:rPr lang="en-US" sz="2400" dirty="0" err="1" smtClean="0"/>
              <a:t>luteum</a:t>
            </a:r>
            <a:r>
              <a:rPr lang="en-US" sz="2400" dirty="0" smtClean="0"/>
              <a:t> regress &amp; secretion of estrogen, progesterone &amp; </a:t>
            </a:r>
            <a:r>
              <a:rPr lang="en-US" sz="2400" dirty="0" err="1" smtClean="0"/>
              <a:t>inhibin</a:t>
            </a:r>
            <a:r>
              <a:rPr lang="en-US" sz="2400" dirty="0" smtClean="0"/>
              <a:t> decrease.  </a:t>
            </a:r>
          </a:p>
          <a:p>
            <a:pPr algn="l" eaLnBrk="1" hangingPunct="1">
              <a:lnSpc>
                <a:spcPct val="80000"/>
              </a:lnSpc>
              <a:buFont typeface="Courier New" pitchFamily="49" charset="0"/>
              <a:buChar char="o"/>
              <a:defRPr/>
            </a:pPr>
            <a:r>
              <a:rPr lang="en-US" sz="2400" dirty="0" smtClean="0"/>
              <a:t>This decrease remove the negative feedback effect on AP hormones.  Therefore a day after menstruation  FSH secretion begins to increase (2 folds) while LH secretion is slightly.  These hormones causes growth of the follicle.  During the first 11 to 12 days of this follicle growth the rate of secretion of FSH &amp; LH decrease slightly because of the negative feedback effect of estrogen on the AP.</a:t>
            </a:r>
          </a:p>
          <a:p>
            <a:pPr algn="l" eaLnBrk="1" hangingPunct="1">
              <a:lnSpc>
                <a:spcPct val="80000"/>
              </a:lnSpc>
              <a:buFont typeface="Wingdings" pitchFamily="2" charset="2"/>
              <a:buNone/>
              <a:defRPr/>
            </a:pPr>
            <a:endParaRPr lang="en-US" sz="2400" b="1" dirty="0" smtClean="0"/>
          </a:p>
          <a:p>
            <a:pPr algn="l" eaLnBrk="1" hangingPunct="1">
              <a:lnSpc>
                <a:spcPct val="80000"/>
              </a:lnSpc>
              <a:buFont typeface="Wingdings" pitchFamily="2" charset="2"/>
              <a:buNone/>
              <a:defRPr/>
            </a:pPr>
            <a:r>
              <a:rPr lang="en-US" sz="2400" b="1" u="sng" dirty="0" smtClean="0">
                <a:solidFill>
                  <a:srgbClr val="FF99FF"/>
                </a:solidFill>
              </a:rPr>
              <a:t>Pre </a:t>
            </a:r>
            <a:r>
              <a:rPr lang="en-US" sz="2400" b="1" u="sng" dirty="0" err="1" smtClean="0">
                <a:solidFill>
                  <a:srgbClr val="FF99FF"/>
                </a:solidFill>
              </a:rPr>
              <a:t>ovulatory</a:t>
            </a:r>
            <a:r>
              <a:rPr lang="en-US" sz="2400" b="1" u="sng" dirty="0" smtClean="0">
                <a:solidFill>
                  <a:srgbClr val="FF99FF"/>
                </a:solidFill>
              </a:rPr>
              <a:t> surge of LH &amp; FSH causes ovulation:</a:t>
            </a:r>
          </a:p>
          <a:p>
            <a:pPr algn="l" eaLnBrk="1" hangingPunct="1">
              <a:lnSpc>
                <a:spcPct val="80000"/>
              </a:lnSpc>
              <a:buFont typeface="Courier New" pitchFamily="49" charset="0"/>
              <a:buChar char="o"/>
              <a:defRPr/>
            </a:pPr>
            <a:r>
              <a:rPr lang="en-US" sz="2400" dirty="0" smtClean="0"/>
              <a:t>About 12 days of the monthly cycle, the high secretion of FSH &amp; LH start to increase due to high level of estrogens causes positive feedback on the anterior pituitary which leads to pre-</a:t>
            </a:r>
            <a:r>
              <a:rPr lang="en-US" sz="2400" dirty="0" err="1" smtClean="0"/>
              <a:t>ovulatory</a:t>
            </a:r>
            <a:r>
              <a:rPr lang="en-US" sz="2400" dirty="0" smtClean="0"/>
              <a:t> LH surge &amp; FSH surge.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n-lt"/>
              </a:rPr>
              <a:t>Objectives</a:t>
            </a:r>
            <a:endParaRPr lang="en-US" b="1" dirty="0">
              <a:latin typeface="+mn-lt"/>
            </a:endParaRPr>
          </a:p>
        </p:txBody>
      </p:sp>
      <p:sp>
        <p:nvSpPr>
          <p:cNvPr id="3" name="Content Placeholder 2"/>
          <p:cNvSpPr>
            <a:spLocks noGrp="1"/>
          </p:cNvSpPr>
          <p:nvPr>
            <p:ph idx="1"/>
          </p:nvPr>
        </p:nvSpPr>
        <p:spPr/>
        <p:txBody>
          <a:bodyPr>
            <a:normAutofit fontScale="77500" lnSpcReduction="20000"/>
          </a:bodyPr>
          <a:lstStyle/>
          <a:p>
            <a:pPr>
              <a:buNone/>
            </a:pPr>
            <a:r>
              <a:rPr lang="en-US" dirty="0"/>
              <a:t>By the end of this lecture, </a:t>
            </a:r>
            <a:r>
              <a:rPr lang="en-US" dirty="0" smtClean="0"/>
              <a:t>you should </a:t>
            </a:r>
            <a:r>
              <a:rPr lang="en-US" dirty="0"/>
              <a:t>be able to</a:t>
            </a:r>
            <a:r>
              <a:rPr lang="en-US" dirty="0" smtClean="0"/>
              <a:t>:</a:t>
            </a:r>
          </a:p>
          <a:p>
            <a:pPr>
              <a:buNone/>
            </a:pPr>
            <a:endParaRPr lang="en-US" dirty="0"/>
          </a:p>
          <a:p>
            <a:pPr marL="514350" lvl="0" indent="-285750">
              <a:buFont typeface="+mj-lt"/>
              <a:buAutoNum type="arabicPeriod"/>
            </a:pPr>
            <a:r>
              <a:rPr lang="en-US" dirty="0"/>
              <a:t>Characterize hypothalamic pituitary relationship</a:t>
            </a:r>
          </a:p>
          <a:p>
            <a:pPr marL="514350" lvl="0" indent="-285750">
              <a:buFont typeface="+mj-lt"/>
              <a:buAutoNum type="arabicPeriod"/>
            </a:pPr>
            <a:r>
              <a:rPr lang="en-US" dirty="0"/>
              <a:t>Name the </a:t>
            </a:r>
            <a:r>
              <a:rPr lang="en-US" dirty="0" err="1"/>
              <a:t>hypophysiotropic</a:t>
            </a:r>
            <a:r>
              <a:rPr lang="en-US" dirty="0"/>
              <a:t> hormones and outline the effects that each has on anterior pituitary function</a:t>
            </a:r>
          </a:p>
          <a:p>
            <a:pPr marL="514350" lvl="0" indent="-285750">
              <a:buFont typeface="+mj-lt"/>
              <a:buAutoNum type="arabicPeriod"/>
            </a:pPr>
            <a:r>
              <a:rPr lang="en-US" dirty="0"/>
              <a:t>Name anterior pituitary </a:t>
            </a:r>
            <a:r>
              <a:rPr lang="en-US" dirty="0" err="1"/>
              <a:t>gonadotropic</a:t>
            </a:r>
            <a:r>
              <a:rPr lang="en-US" dirty="0"/>
              <a:t> hormones and outline the effects that each has on the gonads</a:t>
            </a:r>
          </a:p>
          <a:p>
            <a:pPr marL="514350" lvl="0" indent="-285750">
              <a:buFont typeface="+mj-lt"/>
              <a:buAutoNum type="arabicPeriod"/>
            </a:pPr>
            <a:r>
              <a:rPr lang="en-US" dirty="0"/>
              <a:t>Describe the negative and positive feedback mechanisms in the hypothalamic-pituitary-</a:t>
            </a:r>
            <a:r>
              <a:rPr lang="en-US" dirty="0" err="1"/>
              <a:t>gonadal</a:t>
            </a:r>
            <a:r>
              <a:rPr lang="en-US" dirty="0"/>
              <a:t> axis and their importance in the control of reproductive function</a:t>
            </a:r>
          </a:p>
          <a:p>
            <a:pPr>
              <a:buNone/>
            </a:pPr>
            <a:endParaRPr lang="en-US" dirty="0"/>
          </a:p>
          <a:p>
            <a:pPr>
              <a:buNone/>
            </a:pPr>
            <a:r>
              <a:rPr lang="en-US" dirty="0"/>
              <a:t>Keywords: </a:t>
            </a:r>
            <a:r>
              <a:rPr lang="en-US" dirty="0" err="1"/>
              <a:t>hypophysiotropic</a:t>
            </a:r>
            <a:r>
              <a:rPr lang="en-US" dirty="0"/>
              <a:t> hormones, </a:t>
            </a:r>
            <a:r>
              <a:rPr lang="en-US" dirty="0" err="1"/>
              <a:t>gonadotropic</a:t>
            </a:r>
            <a:r>
              <a:rPr lang="en-US" dirty="0"/>
              <a:t> hormones, androgens, estrogens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https://youtu.be/2_owp8kNMus</a:t>
            </a: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a hormone?</a:t>
            </a:r>
            <a:endParaRPr lang="en-US" dirty="0"/>
          </a:p>
        </p:txBody>
      </p:sp>
      <p:pic>
        <p:nvPicPr>
          <p:cNvPr id="2050" name="Picture 2" descr="http://cdn.makeuseof.com/wp-content/uploads/2012/07/Question.png?0c4e2d"/>
          <p:cNvPicPr>
            <a:picLocks noChangeAspect="1" noChangeArrowheads="1"/>
          </p:cNvPicPr>
          <p:nvPr/>
        </p:nvPicPr>
        <p:blipFill>
          <a:blip r:embed="rId2" cstate="print"/>
          <a:srcRect/>
          <a:stretch>
            <a:fillRect/>
          </a:stretch>
        </p:blipFill>
        <p:spPr bwMode="auto">
          <a:xfrm>
            <a:off x="1600200" y="2819400"/>
            <a:ext cx="5619750" cy="24479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hormone</a:t>
            </a:r>
            <a:endParaRPr lang="en-US" dirty="0"/>
          </a:p>
        </p:txBody>
      </p:sp>
      <p:pic>
        <p:nvPicPr>
          <p:cNvPr id="1026" name="Picture 2" descr="Hormone activity "/>
          <p:cNvPicPr>
            <a:picLocks noChangeAspect="1" noChangeArrowheads="1"/>
          </p:cNvPicPr>
          <p:nvPr/>
        </p:nvPicPr>
        <p:blipFill>
          <a:blip r:embed="rId2" cstate="print"/>
          <a:srcRect/>
          <a:stretch>
            <a:fillRect/>
          </a:stretch>
        </p:blipFill>
        <p:spPr bwMode="auto">
          <a:xfrm>
            <a:off x="1219201" y="2285999"/>
            <a:ext cx="6853940" cy="350697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activity</a:t>
            </a:r>
            <a:endParaRPr lang="en-US" dirty="0"/>
          </a:p>
        </p:txBody>
      </p:sp>
      <p:sp>
        <p:nvSpPr>
          <p:cNvPr id="3" name="Content Placeholder 2"/>
          <p:cNvSpPr>
            <a:spLocks noGrp="1"/>
          </p:cNvSpPr>
          <p:nvPr>
            <p:ph idx="1"/>
          </p:nvPr>
        </p:nvSpPr>
        <p:spPr/>
        <p:txBody>
          <a:bodyPr/>
          <a:lstStyle/>
          <a:p>
            <a:r>
              <a:rPr lang="en-US" dirty="0" smtClean="0"/>
              <a:t>How hypothalamus controls anterior pituitary?</a:t>
            </a:r>
          </a:p>
          <a:p>
            <a:r>
              <a:rPr lang="en-US" dirty="0" smtClean="0"/>
              <a:t>What are the hormones secreted by anterior pituitary?</a:t>
            </a:r>
          </a:p>
          <a:p>
            <a:r>
              <a:rPr lang="en-US" dirty="0" smtClean="0"/>
              <a:t>How hypothalamus controls posterior pituitary?</a:t>
            </a:r>
          </a:p>
          <a:p>
            <a:r>
              <a:rPr lang="en-US" dirty="0" smtClean="0"/>
              <a:t>What are the hormones secreted by posterior pituitary?</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Connection between Hypothalamus and anterior pituitary gland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Hypothalamic-</a:t>
            </a:r>
            <a:r>
              <a:rPr lang="en-US" dirty="0" err="1" smtClean="0"/>
              <a:t>hypophysial</a:t>
            </a:r>
            <a:r>
              <a:rPr lang="en-US" dirty="0" smtClean="0"/>
              <a:t>  portal vessels</a:t>
            </a:r>
          </a:p>
          <a:p>
            <a:pPr marL="0" indent="0">
              <a:buNone/>
            </a:pPr>
            <a:endParaRPr lang="en-US" dirty="0" smtClean="0"/>
          </a:p>
          <a:p>
            <a:pPr marL="0" indent="0">
              <a:buNone/>
            </a:pPr>
            <a:r>
              <a:rPr lang="en-US" dirty="0" smtClean="0"/>
              <a:t> </a:t>
            </a:r>
          </a:p>
          <a:p>
            <a:pPr marL="0" indent="0">
              <a:buNone/>
            </a:pPr>
            <a:endParaRPr lang="en-US" dirty="0"/>
          </a:p>
        </p:txBody>
      </p:sp>
      <p:pic>
        <p:nvPicPr>
          <p:cNvPr id="14340" name="Picture 4" descr="http://images.slideplayer.com/1/253700/slides/slide_61.jpg"/>
          <p:cNvPicPr>
            <a:picLocks noChangeAspect="1" noChangeArrowheads="1"/>
          </p:cNvPicPr>
          <p:nvPr/>
        </p:nvPicPr>
        <p:blipFill>
          <a:blip r:embed="rId2" cstate="print"/>
          <a:srcRect/>
          <a:stretch>
            <a:fillRect/>
          </a:stretch>
        </p:blipFill>
        <p:spPr bwMode="auto">
          <a:xfrm>
            <a:off x="1752600" y="2438400"/>
            <a:ext cx="5613399" cy="42100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512064"/>
            <a:ext cx="7772400" cy="1240536"/>
          </a:xfrm>
        </p:spPr>
        <p:txBody>
          <a:bodyPr/>
          <a:lstStyle/>
          <a:p>
            <a:r>
              <a:rPr lang="en-US" sz="2800" dirty="0" smtClean="0"/>
              <a:t>Connection between the hypothalamus and Posterior pituitary gland</a:t>
            </a:r>
            <a:endParaRPr lang="en-US" sz="2800" dirty="0"/>
          </a:p>
        </p:txBody>
      </p:sp>
      <p:sp>
        <p:nvSpPr>
          <p:cNvPr id="3" name="Content Placeholder 2"/>
          <p:cNvSpPr>
            <a:spLocks noGrp="1"/>
          </p:cNvSpPr>
          <p:nvPr>
            <p:ph idx="1"/>
          </p:nvPr>
        </p:nvSpPr>
        <p:spPr>
          <a:xfrm>
            <a:off x="914400" y="1676400"/>
            <a:ext cx="7772400" cy="1524000"/>
          </a:xfrm>
        </p:spPr>
        <p:txBody>
          <a:bodyPr>
            <a:normAutofit fontScale="62500" lnSpcReduction="20000"/>
          </a:bodyPr>
          <a:lstStyle/>
          <a:p>
            <a:pPr marL="0" indent="0">
              <a:buNone/>
            </a:pPr>
            <a:r>
              <a:rPr lang="en-US" dirty="0" smtClean="0"/>
              <a:t> </a:t>
            </a:r>
          </a:p>
          <a:p>
            <a:pPr indent="-228600"/>
            <a:r>
              <a:rPr lang="en-US" dirty="0" err="1" smtClean="0"/>
              <a:t>Hypothalamohypophysial</a:t>
            </a:r>
            <a:r>
              <a:rPr lang="en-US" dirty="0" smtClean="0"/>
              <a:t> tract between the hypothalamic </a:t>
            </a:r>
            <a:r>
              <a:rPr lang="en-US" dirty="0" err="1" smtClean="0"/>
              <a:t>neuclei</a:t>
            </a:r>
            <a:r>
              <a:rPr lang="en-US" dirty="0" smtClean="0"/>
              <a:t> (</a:t>
            </a:r>
            <a:r>
              <a:rPr lang="en-US" dirty="0" err="1" smtClean="0"/>
              <a:t>supraoptic</a:t>
            </a:r>
            <a:r>
              <a:rPr lang="en-US" dirty="0" smtClean="0"/>
              <a:t> and </a:t>
            </a:r>
            <a:r>
              <a:rPr lang="en-US" dirty="0" err="1" smtClean="0"/>
              <a:t>paraventricular</a:t>
            </a:r>
            <a:r>
              <a:rPr lang="en-US" dirty="0" smtClean="0"/>
              <a:t> nuclei) and  posterior pituitary gland</a:t>
            </a:r>
          </a:p>
          <a:p>
            <a:pPr indent="-228600">
              <a:buNone/>
            </a:pPr>
            <a:r>
              <a:rPr lang="en-US" dirty="0" smtClean="0"/>
              <a:t>			 (neural connection)</a:t>
            </a:r>
          </a:p>
          <a:p>
            <a:pPr marL="0" indent="0">
              <a:buNone/>
            </a:pPr>
            <a:endParaRPr lang="en-US" dirty="0"/>
          </a:p>
        </p:txBody>
      </p:sp>
      <p:pic>
        <p:nvPicPr>
          <p:cNvPr id="29698" name="Picture 2" descr="https://classconnection.s3.amazonaws.com/704/flashcards/586704/png/hypothalamus1310140581286.png"/>
          <p:cNvPicPr>
            <a:picLocks noChangeAspect="1" noChangeArrowheads="1"/>
          </p:cNvPicPr>
          <p:nvPr/>
        </p:nvPicPr>
        <p:blipFill>
          <a:blip r:embed="rId2" cstate="print"/>
          <a:srcRect/>
          <a:stretch>
            <a:fillRect/>
          </a:stretch>
        </p:blipFill>
        <p:spPr bwMode="auto">
          <a:xfrm>
            <a:off x="3276600" y="3276600"/>
            <a:ext cx="3776041" cy="3581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smtClean="0"/>
              <a:t>The anterior pituitary secretes six hormones:</a:t>
            </a:r>
          </a:p>
          <a:p>
            <a:pPr marL="514350" lvl="0" indent="-285750">
              <a:buFont typeface="+mj-lt"/>
              <a:buAutoNum type="arabicPeriod"/>
            </a:pPr>
            <a:r>
              <a:rPr lang="en-US" dirty="0" err="1" smtClean="0"/>
              <a:t>Adrenocorticotropic</a:t>
            </a:r>
            <a:r>
              <a:rPr lang="en-US" dirty="0" smtClean="0"/>
              <a:t> hormone (corticotrophin, ACTH)</a:t>
            </a:r>
          </a:p>
          <a:p>
            <a:pPr marL="514350" lvl="0" indent="-285750">
              <a:buFont typeface="+mj-lt"/>
              <a:buAutoNum type="arabicPeriod"/>
            </a:pPr>
            <a:r>
              <a:rPr lang="en-US" dirty="0" smtClean="0"/>
              <a:t>Thyroid-stimulating hormone (</a:t>
            </a:r>
            <a:r>
              <a:rPr lang="en-US" dirty="0" err="1" smtClean="0"/>
              <a:t>thyrotropin</a:t>
            </a:r>
            <a:r>
              <a:rPr lang="en-US" dirty="0" smtClean="0"/>
              <a:t>, TSH)</a:t>
            </a:r>
          </a:p>
          <a:p>
            <a:pPr marL="514350" lvl="0" indent="-285750">
              <a:buFont typeface="+mj-lt"/>
              <a:buAutoNum type="arabicPeriod"/>
            </a:pPr>
            <a:r>
              <a:rPr lang="en-US" dirty="0" smtClean="0"/>
              <a:t>Growth hormone (GH)</a:t>
            </a:r>
          </a:p>
          <a:p>
            <a:pPr marL="514350" lvl="0" indent="-285750">
              <a:buFont typeface="+mj-lt"/>
              <a:buAutoNum type="arabicPeriod"/>
            </a:pPr>
            <a:r>
              <a:rPr lang="en-US" dirty="0" smtClean="0"/>
              <a:t>Follicle-stimulating hormone (FSH)</a:t>
            </a:r>
          </a:p>
          <a:p>
            <a:pPr marL="514350" lvl="0" indent="-285750">
              <a:buFont typeface="+mj-lt"/>
              <a:buAutoNum type="arabicPeriod"/>
            </a:pPr>
            <a:r>
              <a:rPr lang="en-US" dirty="0" smtClean="0"/>
              <a:t>Luteinizing hormone (LH)</a:t>
            </a:r>
          </a:p>
          <a:p>
            <a:pPr marL="514350" lvl="0" indent="-285750">
              <a:buFont typeface="+mj-lt"/>
              <a:buAutoNum type="arabicPeriod"/>
            </a:pPr>
            <a:r>
              <a:rPr lang="en-US" dirty="0" err="1" smtClean="0"/>
              <a:t>Prolactin</a:t>
            </a:r>
            <a:r>
              <a:rPr lang="en-US" dirty="0" smtClean="0"/>
              <a:t> (PRL)</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512064"/>
            <a:ext cx="7772400" cy="1240536"/>
          </a:xfrm>
        </p:spPr>
        <p:txBody>
          <a:bodyPr/>
          <a:lstStyle/>
          <a:p>
            <a:r>
              <a:rPr lang="en-US" sz="2800" b="1" dirty="0" smtClean="0">
                <a:solidFill>
                  <a:srgbClr val="66FFFF"/>
                </a:solidFill>
              </a:rPr>
              <a:t>Control of male sexual functions by hypothalamic &amp; anterior pituitary hormones :</a:t>
            </a:r>
            <a:r>
              <a:rPr lang="en-US" b="1" dirty="0" smtClean="0">
                <a:solidFill>
                  <a:srgbClr val="66FFFF"/>
                </a:solidFill>
              </a:rPr>
              <a:t/>
            </a:r>
            <a:br>
              <a:rPr lang="en-US" b="1" dirty="0" smtClean="0">
                <a:solidFill>
                  <a:srgbClr val="66FFFF"/>
                </a:solidFill>
              </a:rPr>
            </a:br>
            <a:endParaRPr lang="en-US" dirty="0"/>
          </a:p>
        </p:txBody>
      </p:sp>
      <p:sp>
        <p:nvSpPr>
          <p:cNvPr id="3" name="Content Placeholder 2"/>
          <p:cNvSpPr>
            <a:spLocks noGrp="1"/>
          </p:cNvSpPr>
          <p:nvPr>
            <p:ph idx="1"/>
          </p:nvPr>
        </p:nvSpPr>
        <p:spPr>
          <a:xfrm>
            <a:off x="914400" y="1981200"/>
            <a:ext cx="7772400" cy="4374360"/>
          </a:xfrm>
        </p:spPr>
        <p:txBody>
          <a:bodyPr>
            <a:normAutofit fontScale="92500" lnSpcReduction="10000"/>
          </a:bodyPr>
          <a:lstStyle/>
          <a:p>
            <a:pPr>
              <a:buFont typeface="Wingdings" pitchFamily="2" charset="2"/>
              <a:buNone/>
            </a:pPr>
            <a:r>
              <a:rPr lang="en-US" sz="3100" b="1" u="sng" dirty="0" err="1" smtClean="0">
                <a:solidFill>
                  <a:srgbClr val="FF00FF"/>
                </a:solidFill>
              </a:rPr>
              <a:t>GnRH</a:t>
            </a:r>
            <a:r>
              <a:rPr lang="en-US" sz="3100" dirty="0" smtClean="0"/>
              <a:t> : </a:t>
            </a:r>
          </a:p>
          <a:p>
            <a:pPr>
              <a:buFont typeface="Wingdings" pitchFamily="2" charset="2"/>
              <a:buChar char="§"/>
            </a:pPr>
            <a:r>
              <a:rPr lang="en-US" sz="3100" dirty="0" smtClean="0"/>
              <a:t>A peptide secreted by the </a:t>
            </a:r>
            <a:r>
              <a:rPr lang="en-US" sz="3100" dirty="0" err="1" smtClean="0"/>
              <a:t>arcuate</a:t>
            </a:r>
            <a:r>
              <a:rPr lang="en-US" sz="3100" dirty="0" smtClean="0"/>
              <a:t> nuclei of the hypothalamus </a:t>
            </a:r>
          </a:p>
          <a:p>
            <a:pPr>
              <a:buFont typeface="Wingdings" pitchFamily="2" charset="2"/>
              <a:buChar char="§"/>
            </a:pPr>
            <a:r>
              <a:rPr lang="en-US" sz="3100" dirty="0" smtClean="0"/>
              <a:t>Stimulate anterior pituitary gland to release </a:t>
            </a:r>
            <a:r>
              <a:rPr lang="en-US" sz="3100" dirty="0" err="1" smtClean="0"/>
              <a:t>gonadotropins</a:t>
            </a:r>
            <a:r>
              <a:rPr lang="en-US" sz="3100" dirty="0" smtClean="0"/>
              <a:t> (LH and FSH).</a:t>
            </a:r>
          </a:p>
          <a:p>
            <a:pPr>
              <a:buFont typeface="Wingdings" pitchFamily="2" charset="2"/>
              <a:buChar char="§"/>
            </a:pPr>
            <a:r>
              <a:rPr lang="en-US" sz="3100" b="1" u="sng" dirty="0" err="1" smtClean="0">
                <a:solidFill>
                  <a:srgbClr val="FF00FF"/>
                </a:solidFill>
              </a:rPr>
              <a:t>GnRH</a:t>
            </a:r>
            <a:r>
              <a:rPr lang="en-US" sz="3100" dirty="0" smtClean="0"/>
              <a:t> is secreted intermittently for few minutes every 1 to 3 hrs.  </a:t>
            </a:r>
          </a:p>
          <a:p>
            <a:pPr>
              <a:buFont typeface="Wingdings" pitchFamily="2" charset="2"/>
              <a:buChar char="§"/>
            </a:pPr>
            <a:r>
              <a:rPr lang="en-US" sz="3100" dirty="0" smtClean="0"/>
              <a:t>Secretion of LH by the anterior pituitary is also cyclical following the </a:t>
            </a:r>
            <a:r>
              <a:rPr lang="en-US" sz="3100" dirty="0" err="1" smtClean="0">
                <a:solidFill>
                  <a:srgbClr val="FF00FF"/>
                </a:solidFill>
              </a:rPr>
              <a:t>pulsatile</a:t>
            </a:r>
            <a:r>
              <a:rPr lang="en-US" sz="3100" dirty="0" smtClean="0">
                <a:solidFill>
                  <a:srgbClr val="FF00FF"/>
                </a:solidFill>
              </a:rPr>
              <a:t> </a:t>
            </a:r>
            <a:r>
              <a:rPr lang="en-US" sz="3100" dirty="0" smtClean="0"/>
              <a:t>release of </a:t>
            </a:r>
            <a:r>
              <a:rPr lang="en-US" sz="3100" dirty="0" err="1" smtClean="0">
                <a:solidFill>
                  <a:srgbClr val="FF00FF"/>
                </a:solidFill>
              </a:rPr>
              <a:t>GnRH</a:t>
            </a:r>
            <a:r>
              <a:rPr lang="en-US" sz="3100" dirty="0" smtClean="0">
                <a:solidFill>
                  <a:srgbClr val="FF00FF"/>
                </a:solidFill>
              </a:rPr>
              <a:t>.</a:t>
            </a:r>
          </a:p>
          <a:p>
            <a:pPr marL="0" indent="0">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879</TotalTime>
  <Words>1009</Words>
  <Application>Microsoft Office PowerPoint</Application>
  <PresentationFormat>On-screen Show (4:3)</PresentationFormat>
  <Paragraphs>87</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Consolas</vt:lpstr>
      <vt:lpstr>Corbel</vt:lpstr>
      <vt:lpstr>Courier New</vt:lpstr>
      <vt:lpstr>Wingdings</vt:lpstr>
      <vt:lpstr>Wingdings 2</vt:lpstr>
      <vt:lpstr>Wingdings 3</vt:lpstr>
      <vt:lpstr>Metro</vt:lpstr>
      <vt:lpstr>Lecture 1 Hypothalamic and pituitary gonadal axis</vt:lpstr>
      <vt:lpstr>Objectives</vt:lpstr>
      <vt:lpstr>PowerPoint Presentation</vt:lpstr>
      <vt:lpstr>Definition of hormone</vt:lpstr>
      <vt:lpstr>Small group activity</vt:lpstr>
      <vt:lpstr>Connection between Hypothalamus and anterior pituitary gland  </vt:lpstr>
      <vt:lpstr>Connection between the hypothalamus and Posterior pituitary gland</vt:lpstr>
      <vt:lpstr>PowerPoint Presentation</vt:lpstr>
      <vt:lpstr>Control of male sexual functions by hypothalamic &amp; anterior pituitary hormones : </vt:lpstr>
      <vt:lpstr>PowerPoint Presentation</vt:lpstr>
      <vt:lpstr>Negative feedback control of testosterone </vt:lpstr>
      <vt:lpstr>Regulation of spermatogenesis by FSH and testosterone</vt:lpstr>
      <vt:lpstr>Negative feedback control of seminiferous tubule activity  Role of the hormone inhibin: </vt:lpstr>
      <vt:lpstr>Regulation of the female monthly rhythm Interplay between the ovarian and hypothalamic-pituitary hormones: </vt:lpstr>
      <vt:lpstr>PowerPoint Presentation</vt:lpstr>
      <vt:lpstr>PowerPoint Presentation</vt:lpstr>
      <vt:lpstr>PowerPoint Presentation</vt:lpstr>
      <vt:lpstr>PowerPoint Presentation</vt:lpstr>
      <vt:lpstr>PowerPoint Presentation</vt:lpstr>
      <vt:lpstr>PowerPoint Presentation</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Hypothalamic and pituitary gonadal axis</dc:title>
  <dc:creator>James</dc:creator>
  <cp:lastModifiedBy>Misfer Saud Alsalouli</cp:lastModifiedBy>
  <cp:revision>74</cp:revision>
  <dcterms:created xsi:type="dcterms:W3CDTF">2011-02-05T05:45:25Z</dcterms:created>
  <dcterms:modified xsi:type="dcterms:W3CDTF">2017-04-05T17:52:49Z</dcterms:modified>
</cp:coreProperties>
</file>