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handoutMasterIdLst>
    <p:handoutMasterId r:id="rId33"/>
  </p:handout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7" r:id="rId9"/>
    <p:sldId id="277" r:id="rId10"/>
    <p:sldId id="264" r:id="rId11"/>
    <p:sldId id="265" r:id="rId12"/>
    <p:sldId id="266" r:id="rId13"/>
    <p:sldId id="284" r:id="rId14"/>
    <p:sldId id="268" r:id="rId15"/>
    <p:sldId id="269" r:id="rId16"/>
    <p:sldId id="286" r:id="rId17"/>
    <p:sldId id="285" r:id="rId18"/>
    <p:sldId id="270" r:id="rId19"/>
    <p:sldId id="271" r:id="rId20"/>
    <p:sldId id="281" r:id="rId21"/>
    <p:sldId id="272" r:id="rId22"/>
    <p:sldId id="273" r:id="rId23"/>
    <p:sldId id="275" r:id="rId24"/>
    <p:sldId id="287" r:id="rId25"/>
    <p:sldId id="274" r:id="rId26"/>
    <p:sldId id="276" r:id="rId27"/>
    <p:sldId id="279" r:id="rId28"/>
    <p:sldId id="280" r:id="rId29"/>
    <p:sldId id="282" r:id="rId30"/>
    <p:sldId id="283" r:id="rId31"/>
    <p:sldId id="278" r:id="rId3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5FF84E0-D131-4F0B-A514-C021A520A27E}" type="datetimeFigureOut">
              <a:rPr lang="en-US" smtClean="0"/>
              <a:pPr/>
              <a:t>4/5/2017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4F9A71A-DDF5-4121-B433-EBFF6D895C9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7AB48-8BED-4AA5-B87F-098375EDF8AB}" type="datetimeFigureOut">
              <a:rPr lang="en-US" smtClean="0"/>
              <a:pPr/>
              <a:t>4/5/2017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9AA02-3A24-407E-BCF6-952038A45F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7AB48-8BED-4AA5-B87F-098375EDF8AB}" type="datetimeFigureOut">
              <a:rPr lang="en-US" smtClean="0"/>
              <a:pPr/>
              <a:t>4/5/2017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9AA02-3A24-407E-BCF6-952038A45F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7AB48-8BED-4AA5-B87F-098375EDF8AB}" type="datetimeFigureOut">
              <a:rPr lang="en-US" smtClean="0"/>
              <a:pPr/>
              <a:t>4/5/2017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9AA02-3A24-407E-BCF6-952038A45F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7AB48-8BED-4AA5-B87F-098375EDF8AB}" type="datetimeFigureOut">
              <a:rPr lang="en-US" smtClean="0"/>
              <a:pPr/>
              <a:t>4/5/2017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9AA02-3A24-407E-BCF6-952038A45F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7AB48-8BED-4AA5-B87F-098375EDF8AB}" type="datetimeFigureOut">
              <a:rPr lang="en-US" smtClean="0"/>
              <a:pPr/>
              <a:t>4/5/2017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9AA02-3A24-407E-BCF6-952038A45F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7AB48-8BED-4AA5-B87F-098375EDF8AB}" type="datetimeFigureOut">
              <a:rPr lang="en-US" smtClean="0"/>
              <a:pPr/>
              <a:t>4/5/2017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9AA02-3A24-407E-BCF6-952038A45F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7AB48-8BED-4AA5-B87F-098375EDF8AB}" type="datetimeFigureOut">
              <a:rPr lang="en-US" smtClean="0"/>
              <a:pPr/>
              <a:t>4/5/2017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9AA02-3A24-407E-BCF6-952038A45F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7AB48-8BED-4AA5-B87F-098375EDF8AB}" type="datetimeFigureOut">
              <a:rPr lang="en-US" smtClean="0"/>
              <a:pPr/>
              <a:t>4/5/2017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9AA02-3A24-407E-BCF6-952038A45F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7AB48-8BED-4AA5-B87F-098375EDF8AB}" type="datetimeFigureOut">
              <a:rPr lang="en-US" smtClean="0"/>
              <a:pPr/>
              <a:t>4/5/2017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9AA02-3A24-407E-BCF6-952038A45F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7AB48-8BED-4AA5-B87F-098375EDF8AB}" type="datetimeFigureOut">
              <a:rPr lang="en-US" smtClean="0"/>
              <a:pPr/>
              <a:t>4/5/2017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9AA02-3A24-407E-BCF6-952038A45F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/>
          <a:p>
            <a:fld id="{A457AB48-8BED-4AA5-B87F-098375EDF8AB}" type="datetimeFigureOut">
              <a:rPr lang="en-US" smtClean="0"/>
              <a:pPr/>
              <a:t>4/5/2017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/>
          <a:p>
            <a:fld id="{F779AA02-3A24-407E-BCF6-952038A45F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457AB48-8BED-4AA5-B87F-098375EDF8AB}" type="datetimeFigureOut">
              <a:rPr lang="en-US" smtClean="0"/>
              <a:pPr/>
              <a:t>4/5/2017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F779AA02-3A24-407E-BCF6-952038A45FF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en.wikivisual.com/index.php/Image:Mature_Graffian_follicle.jpg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en.wikipedia.org/wiki/File:Figure_28_02_04.JPG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en.wikivisual.com/index.php/Image:Mature_Graffian_follicle.jpg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google.com/imgres?imgurl=http://upload.wikimedia.org/wikipedia/commons/8/80/Hormons_level_-_follicle_&amp;_corpus_luteum.svg&amp;imgrefurl=http://commons.wikimedia.org/wiki/File:Hormons_level_-_follicle_&amp;_corpus_luteum.svg&amp;usg=__QqMDj7955XCmt8zB_WPvG0O1BCU=&amp;h=330&amp;w=600&amp;sz=80&amp;hl=en&amp;start=172&amp;zoom=1&amp;tbnid=9LYzfcaNOpU60M:&amp;tbnh=119&amp;tbnw=217&amp;ei=RvRWTaLpEIrsOYnhwJIF&amp;prev=/images?q=corpus+luteum&amp;hl=en&amp;safe=active&amp;sa=G&amp;biw=1276&amp;bih=481&amp;gbv=2&amp;tbs=isch:1&amp;itbs=1&amp;iact=hc&amp;vpx=930&amp;vpy=130&amp;dur=2138&amp;hovh=166&amp;hovw=303&amp;tx=197&amp;ty=99&amp;oei=n_JWTfWOKsrMswa33cm9DQ&amp;page=16&amp;ndsp=10&amp;ved=1t:429,r:9,s:172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google.com/imgres?imgurl=http://www.jameswatts.co.uk/VetSci/Learn/Entries/2009/10/27_Luteinisation_files/shapeimage_1.png&amp;imgrefurl=http://www.jameswatts.co.uk/VetSci/Learn/Entries/2009/10/27_Luteinisation.html&amp;usg=__AMPLNHcEcGb3Ui5LC9SVcx1-Kns=&amp;h=395&amp;w=400&amp;sz=70&amp;hl=en&amp;start=111&amp;zoom=1&amp;tbnid=tFBLlKqk_t-qvM:&amp;tbnh=154&amp;tbnw=156&amp;ei=2vVWTbKROYGVOpmQzfME&amp;prev=/images?q=corpus+luteum+histology&amp;hl=en&amp;safe=active&amp;biw=1276&amp;bih=481&amp;gbv=2&amp;tbs=isch:1&amp;itbs=1&amp;iact=rc&amp;dur=2&amp;oei=4fRWTayLBsvFswaLs_CzDQ&amp;page=10&amp;ndsp=12&amp;ved=1t:429,r:5,s:111&amp;tx=86&amp;ty=78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447800"/>
            <a:ext cx="7772400" cy="1975104"/>
          </a:xfrm>
        </p:spPr>
        <p:txBody>
          <a:bodyPr>
            <a:normAutofit/>
          </a:bodyPr>
          <a:lstStyle/>
          <a:p>
            <a:r>
              <a:rPr lang="en-US" dirty="0" smtClean="0"/>
              <a:t>Lecture 2</a:t>
            </a:r>
            <a:br>
              <a:rPr lang="en-US" dirty="0" smtClean="0"/>
            </a:br>
            <a:r>
              <a:rPr lang="en-US" dirty="0"/>
              <a:t>Physiology of ovarian cycle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95600" y="2834640"/>
            <a:ext cx="4038600" cy="150876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Dr. </a:t>
            </a:r>
            <a:r>
              <a:rPr lang="en-US" sz="2000" dirty="0" err="1" smtClean="0"/>
              <a:t>Laila</a:t>
            </a:r>
            <a:r>
              <a:rPr lang="en-US" sz="2000" dirty="0" smtClean="0"/>
              <a:t> Al </a:t>
            </a:r>
            <a:r>
              <a:rPr lang="en-US" sz="2000" dirty="0" err="1" smtClean="0"/>
              <a:t>Dokhi</a:t>
            </a:r>
            <a:endParaRPr lang="en-US" sz="2000" dirty="0" smtClean="0"/>
          </a:p>
          <a:p>
            <a:r>
              <a:rPr lang="en-US" sz="2000" dirty="0" smtClean="0"/>
              <a:t>Assistant Professor</a:t>
            </a:r>
          </a:p>
          <a:p>
            <a:r>
              <a:rPr lang="en-US" sz="2000" dirty="0" smtClean="0"/>
              <a:t>Department of Physiology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4" name="Picture 4" descr="81-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52600" y="1447800"/>
            <a:ext cx="5867400" cy="372427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>
            <a:noAutofit/>
          </a:bodyPr>
          <a:lstStyle/>
          <a:p>
            <a:pPr algn="l"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/>
              <a:t>During the first few days of the monthly female </a:t>
            </a:r>
            <a:r>
              <a:rPr lang="en-US" sz="2400" dirty="0" smtClean="0"/>
              <a:t>reproductive </a:t>
            </a:r>
            <a:r>
              <a:rPr lang="en-US" sz="2400" dirty="0"/>
              <a:t>cycle there is increase </a:t>
            </a:r>
            <a:r>
              <a:rPr lang="en-US" sz="2400" dirty="0" smtClean="0"/>
              <a:t>in secretion </a:t>
            </a:r>
            <a:r>
              <a:rPr lang="en-US" sz="2400" dirty="0"/>
              <a:t>of </a:t>
            </a:r>
            <a:r>
              <a:rPr lang="en-US" sz="2400" b="1" dirty="0">
                <a:solidFill>
                  <a:srgbClr val="FF99FF"/>
                </a:solidFill>
              </a:rPr>
              <a:t>FSH and LH,</a:t>
            </a:r>
            <a:r>
              <a:rPr lang="en-US" sz="2400" b="1" dirty="0"/>
              <a:t> </a:t>
            </a:r>
          </a:p>
          <a:p>
            <a:pPr>
              <a:lnSpc>
                <a:spcPct val="80000"/>
              </a:lnSpc>
              <a:buFont typeface="Courier New" pitchFamily="49" charset="0"/>
              <a:buChar char="o"/>
            </a:pPr>
            <a:r>
              <a:rPr lang="en-US" sz="2400" dirty="0" smtClean="0"/>
              <a:t>Increase in FSH is </a:t>
            </a:r>
            <a:r>
              <a:rPr lang="en-US" sz="2400" dirty="0"/>
              <a:t>slightly more &amp; earlier than LH which causes the acceleration of growth of many primary follicles each month.  </a:t>
            </a:r>
            <a:endParaRPr lang="en-US" sz="2400" dirty="0" smtClean="0"/>
          </a:p>
          <a:p>
            <a:pPr>
              <a:lnSpc>
                <a:spcPct val="80000"/>
              </a:lnSpc>
              <a:buFont typeface="Courier New" pitchFamily="49" charset="0"/>
              <a:buChar char="o"/>
            </a:pPr>
            <a:r>
              <a:rPr lang="en-US" sz="2400" dirty="0" smtClean="0"/>
              <a:t>There </a:t>
            </a:r>
            <a:r>
              <a:rPr lang="en-US" sz="2400" dirty="0"/>
              <a:t>is proliferation of the </a:t>
            </a:r>
            <a:r>
              <a:rPr lang="en-US" sz="2400" dirty="0" err="1"/>
              <a:t>granulosa</a:t>
            </a:r>
            <a:r>
              <a:rPr lang="en-US" sz="2400" dirty="0"/>
              <a:t> cells to many layers.  The ovary </a:t>
            </a:r>
            <a:r>
              <a:rPr lang="en-US" sz="2400" dirty="0" err="1"/>
              <a:t>interstitium</a:t>
            </a:r>
            <a:r>
              <a:rPr lang="en-US" sz="2400" dirty="0"/>
              <a:t> collect in several layers outside the </a:t>
            </a:r>
            <a:r>
              <a:rPr lang="en-US" sz="2400" dirty="0" err="1"/>
              <a:t>granulosa</a:t>
            </a:r>
            <a:r>
              <a:rPr lang="en-US" sz="2400" dirty="0"/>
              <a:t> cells to form a second mass of cells called </a:t>
            </a:r>
            <a:r>
              <a:rPr lang="en-US" sz="2400" b="1" dirty="0">
                <a:solidFill>
                  <a:srgbClr val="FF99FF"/>
                </a:solidFill>
              </a:rPr>
              <a:t>theca.</a:t>
            </a:r>
            <a:r>
              <a:rPr lang="en-US" sz="2400" dirty="0"/>
              <a:t>  </a:t>
            </a:r>
          </a:p>
          <a:p>
            <a:pPr algn="l">
              <a:lnSpc>
                <a:spcPct val="80000"/>
              </a:lnSpc>
              <a:buFont typeface="Wingdings" pitchFamily="2" charset="2"/>
              <a:buNone/>
            </a:pPr>
            <a:endParaRPr lang="en-US" sz="2400" dirty="0"/>
          </a:p>
          <a:p>
            <a:pPr algn="l">
              <a:lnSpc>
                <a:spcPct val="80000"/>
              </a:lnSpc>
              <a:buFont typeface="Wingdings" pitchFamily="2" charset="2"/>
              <a:buNone/>
            </a:pPr>
            <a:r>
              <a:rPr lang="en-US" sz="2800" b="1" dirty="0">
                <a:solidFill>
                  <a:srgbClr val="FF99FF"/>
                </a:solidFill>
              </a:rPr>
              <a:t>This theca is divided into 2 layers:</a:t>
            </a:r>
          </a:p>
          <a:p>
            <a:pPr marL="457200" indent="-280988" algn="l">
              <a:lnSpc>
                <a:spcPct val="80000"/>
              </a:lnSpc>
              <a:buFont typeface="+mj-lt"/>
              <a:buAutoNum type="arabicPeriod"/>
            </a:pPr>
            <a:r>
              <a:rPr lang="en-US" sz="2400" dirty="0" smtClean="0"/>
              <a:t>Theca </a:t>
            </a:r>
            <a:r>
              <a:rPr lang="en-US" sz="2400" dirty="0" err="1"/>
              <a:t>interna</a:t>
            </a:r>
            <a:r>
              <a:rPr lang="en-US" sz="2400" dirty="0"/>
              <a:t>, the cells have </a:t>
            </a:r>
            <a:r>
              <a:rPr lang="en-US" sz="2400" dirty="0" err="1"/>
              <a:t>epitheloid</a:t>
            </a:r>
            <a:r>
              <a:rPr lang="en-US" sz="2400" dirty="0"/>
              <a:t> characteristics and similar to </a:t>
            </a:r>
            <a:r>
              <a:rPr lang="en-US" sz="2400" dirty="0" smtClean="0"/>
              <a:t>the </a:t>
            </a:r>
            <a:r>
              <a:rPr lang="en-US" sz="2400" dirty="0" err="1" smtClean="0"/>
              <a:t>granulosa</a:t>
            </a:r>
            <a:r>
              <a:rPr lang="en-US" sz="2400" dirty="0" smtClean="0"/>
              <a:t>  </a:t>
            </a:r>
            <a:r>
              <a:rPr lang="en-US" sz="2400" dirty="0"/>
              <a:t>cells and secrete sex hormones (estrogen and progesterone)</a:t>
            </a:r>
          </a:p>
          <a:p>
            <a:pPr marL="457200" indent="-280988" algn="l">
              <a:lnSpc>
                <a:spcPct val="80000"/>
              </a:lnSpc>
              <a:buFont typeface="+mj-lt"/>
              <a:buAutoNum type="arabicPeriod"/>
            </a:pPr>
            <a:r>
              <a:rPr lang="en-US" sz="2400" dirty="0" smtClean="0"/>
              <a:t>Theca </a:t>
            </a:r>
            <a:r>
              <a:rPr lang="en-US" sz="2400" dirty="0" err="1"/>
              <a:t>externa</a:t>
            </a:r>
            <a:r>
              <a:rPr lang="en-US" sz="2400" dirty="0"/>
              <a:t>, the outer layer, develops into a highly vascular connective tissue capsule of the developing follicle.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81000"/>
            <a:ext cx="8229600" cy="6019800"/>
          </a:xfrm>
        </p:spPr>
        <p:txBody>
          <a:bodyPr>
            <a:noAutofit/>
          </a:bodyPr>
          <a:lstStyle/>
          <a:p>
            <a:pPr algn="just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300" dirty="0"/>
              <a:t>Few days after proliferation &amp; growth of the follicles, the </a:t>
            </a:r>
            <a:r>
              <a:rPr lang="en-US" sz="2300" dirty="0" err="1"/>
              <a:t>granulosa</a:t>
            </a:r>
            <a:r>
              <a:rPr lang="en-US" sz="2300" dirty="0"/>
              <a:t> cells secrete </a:t>
            </a:r>
            <a:r>
              <a:rPr lang="en-US" sz="2300" u="sng" dirty="0">
                <a:solidFill>
                  <a:srgbClr val="FF99FF"/>
                </a:solidFill>
              </a:rPr>
              <a:t>follicular fluids</a:t>
            </a:r>
            <a:r>
              <a:rPr lang="en-US" sz="2300" dirty="0"/>
              <a:t> contain high concentration of estrogen.  </a:t>
            </a:r>
            <a:endParaRPr lang="en-US" sz="2300" dirty="0" smtClean="0"/>
          </a:p>
          <a:p>
            <a:pPr algn="just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300" dirty="0" smtClean="0"/>
              <a:t>This </a:t>
            </a:r>
            <a:r>
              <a:rPr lang="en-US" sz="2300" dirty="0"/>
              <a:t>fluid accumulate to form </a:t>
            </a:r>
            <a:r>
              <a:rPr lang="en-US" sz="2300" u="sng" dirty="0" err="1">
                <a:solidFill>
                  <a:srgbClr val="FF99FF"/>
                </a:solidFill>
              </a:rPr>
              <a:t>antrum</a:t>
            </a:r>
            <a:r>
              <a:rPr lang="en-US" sz="2300" dirty="0"/>
              <a:t> within the mass of the </a:t>
            </a:r>
            <a:r>
              <a:rPr lang="en-US" sz="2300" dirty="0" err="1"/>
              <a:t>granulosa</a:t>
            </a:r>
            <a:r>
              <a:rPr lang="en-US" sz="2300" dirty="0"/>
              <a:t> cells</a:t>
            </a:r>
            <a:r>
              <a:rPr lang="en-US" sz="2300" dirty="0" smtClean="0"/>
              <a:t>.</a:t>
            </a:r>
            <a:endParaRPr lang="en-US" sz="2300" dirty="0"/>
          </a:p>
          <a:p>
            <a:pPr algn="just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300" dirty="0"/>
              <a:t>The early growth of the follicle up to the </a:t>
            </a:r>
            <a:r>
              <a:rPr lang="en-US" sz="2300" dirty="0" err="1"/>
              <a:t>antral</a:t>
            </a:r>
            <a:r>
              <a:rPr lang="en-US" sz="2300" dirty="0"/>
              <a:t> is under </a:t>
            </a:r>
            <a:r>
              <a:rPr lang="en-US" sz="2300" u="sng" dirty="0">
                <a:solidFill>
                  <a:srgbClr val="FF99FF"/>
                </a:solidFill>
              </a:rPr>
              <a:t>FSH</a:t>
            </a:r>
            <a:r>
              <a:rPr lang="en-US" sz="2300" dirty="0"/>
              <a:t> stimulation.  </a:t>
            </a:r>
            <a:endParaRPr lang="en-US" sz="2300" dirty="0" smtClean="0"/>
          </a:p>
          <a:p>
            <a:pPr algn="just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300" dirty="0" smtClean="0"/>
              <a:t>Then </a:t>
            </a:r>
            <a:r>
              <a:rPr lang="en-US" sz="2300" dirty="0"/>
              <a:t>there is accelerated growth of the </a:t>
            </a:r>
            <a:r>
              <a:rPr lang="en-US" sz="2300" dirty="0" smtClean="0"/>
              <a:t>follicle </a:t>
            </a:r>
            <a:r>
              <a:rPr lang="en-US" sz="2300" dirty="0"/>
              <a:t>to larger follicle called </a:t>
            </a:r>
            <a:r>
              <a:rPr lang="en-US" sz="2300" u="sng" dirty="0">
                <a:solidFill>
                  <a:srgbClr val="FF99FF"/>
                </a:solidFill>
              </a:rPr>
              <a:t>vesicular </a:t>
            </a:r>
            <a:r>
              <a:rPr lang="en-US" sz="2300" u="sng" dirty="0" smtClean="0">
                <a:solidFill>
                  <a:srgbClr val="FF99FF"/>
                </a:solidFill>
              </a:rPr>
              <a:t>follicle</a:t>
            </a:r>
            <a:r>
              <a:rPr lang="en-US" sz="2300" dirty="0" smtClean="0"/>
              <a:t> </a:t>
            </a:r>
            <a:r>
              <a:rPr lang="en-US" sz="2300" dirty="0"/>
              <a:t>caused by</a:t>
            </a:r>
            <a:r>
              <a:rPr lang="en-US" sz="2300" dirty="0" smtClean="0"/>
              <a:t>:-</a:t>
            </a:r>
            <a:endParaRPr lang="en-US" sz="2300" dirty="0"/>
          </a:p>
          <a:p>
            <a:pPr marL="633413" indent="-280988" algn="just">
              <a:lnSpc>
                <a:spcPct val="80000"/>
              </a:lnSpc>
              <a:buFont typeface="+mj-lt"/>
              <a:buAutoNum type="arabicPeriod"/>
            </a:pPr>
            <a:r>
              <a:rPr lang="en-US" sz="2300" dirty="0" smtClean="0"/>
              <a:t>Estrogen </a:t>
            </a:r>
            <a:r>
              <a:rPr lang="en-US" sz="2300" dirty="0"/>
              <a:t>secreted into the follicle </a:t>
            </a:r>
            <a:r>
              <a:rPr lang="en-US" sz="2300" dirty="0" smtClean="0"/>
              <a:t>causes </a:t>
            </a:r>
            <a:r>
              <a:rPr lang="en-US" sz="2300" dirty="0"/>
              <a:t>the </a:t>
            </a:r>
            <a:r>
              <a:rPr lang="en-US" sz="2300" dirty="0" err="1"/>
              <a:t>granulosa</a:t>
            </a:r>
            <a:r>
              <a:rPr lang="en-US" sz="2300" dirty="0"/>
              <a:t> cells to </a:t>
            </a:r>
            <a:r>
              <a:rPr lang="en-US" sz="2300" dirty="0" smtClean="0"/>
              <a:t>form increasing number of </a:t>
            </a:r>
            <a:r>
              <a:rPr lang="en-US" sz="2300" dirty="0"/>
              <a:t>FSH receptors which causes </a:t>
            </a:r>
            <a:r>
              <a:rPr lang="en-US" sz="2300" u="sng" dirty="0">
                <a:solidFill>
                  <a:srgbClr val="FF99FF"/>
                </a:solidFill>
              </a:rPr>
              <a:t>positive feedback effect</a:t>
            </a:r>
            <a:r>
              <a:rPr lang="en-US" sz="2300" dirty="0"/>
              <a:t>; </a:t>
            </a:r>
          </a:p>
          <a:p>
            <a:pPr marL="633413" indent="-280988" algn="just">
              <a:lnSpc>
                <a:spcPct val="80000"/>
              </a:lnSpc>
              <a:buFont typeface="+mj-lt"/>
              <a:buAutoNum type="arabicPeriod"/>
            </a:pPr>
            <a:r>
              <a:rPr lang="en-US" sz="2300" dirty="0" smtClean="0"/>
              <a:t>Both </a:t>
            </a:r>
            <a:r>
              <a:rPr lang="en-US" sz="2300" dirty="0"/>
              <a:t>estrogen &amp; FSH combine to promote LH receptors on the </a:t>
            </a:r>
            <a:r>
              <a:rPr lang="en-US" sz="2300" dirty="0" err="1"/>
              <a:t>granulosa</a:t>
            </a:r>
            <a:r>
              <a:rPr lang="en-US" sz="2300" dirty="0"/>
              <a:t> cells, allowing more increase follicular secretion</a:t>
            </a:r>
            <a:r>
              <a:rPr lang="en-US" sz="2300" dirty="0" smtClean="0"/>
              <a:t>; </a:t>
            </a:r>
            <a:endParaRPr lang="en-US" sz="2300" dirty="0"/>
          </a:p>
          <a:p>
            <a:pPr marL="633413" indent="-280988" algn="just">
              <a:lnSpc>
                <a:spcPct val="80000"/>
              </a:lnSpc>
              <a:buFont typeface="+mj-lt"/>
              <a:buAutoNum type="arabicPeriod"/>
            </a:pPr>
            <a:r>
              <a:rPr lang="en-US" sz="2300" dirty="0" smtClean="0"/>
              <a:t>The </a:t>
            </a:r>
            <a:r>
              <a:rPr lang="en-US" sz="2300" dirty="0"/>
              <a:t>increasing estrogen from the follicle plus increasing LH from the AP causes proliferation of the follicular theca cells &amp; increase their secretion.</a:t>
            </a:r>
          </a:p>
          <a:p>
            <a:pPr algn="l">
              <a:lnSpc>
                <a:spcPct val="80000"/>
              </a:lnSpc>
              <a:buFont typeface="Wingdings" pitchFamily="2" charset="2"/>
              <a:buNone/>
            </a:pPr>
            <a:endParaRPr lang="en-US" sz="2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Layers in the growing follicle </a:t>
            </a:r>
            <a:endParaRPr lang="en-US" sz="3200" dirty="0"/>
          </a:p>
        </p:txBody>
      </p:sp>
      <p:pic>
        <p:nvPicPr>
          <p:cNvPr id="4" name="Content Placeholder 3" descr="Histology of the preovulatory follicle">
            <a:hlinkClick r:id="rId2" tooltip="&quot;Histology of the preovulatory follicle&quot;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1600200"/>
            <a:ext cx="4953000" cy="5029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52400"/>
            <a:ext cx="7772400" cy="27432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400" b="1" dirty="0"/>
              <a:t>The </a:t>
            </a:r>
            <a:r>
              <a:rPr lang="en-US" sz="2400" b="1" dirty="0" err="1"/>
              <a:t>antral</a:t>
            </a:r>
            <a:r>
              <a:rPr lang="en-US" sz="2400" b="1" dirty="0"/>
              <a:t> follicles begin to grow.  </a:t>
            </a:r>
            <a:endParaRPr lang="en-US" sz="2400" b="1" dirty="0" smtClean="0"/>
          </a:p>
          <a:p>
            <a:pPr>
              <a:lnSpc>
                <a:spcPct val="80000"/>
              </a:lnSpc>
            </a:pPr>
            <a:r>
              <a:rPr lang="en-US" sz="2400" b="1" dirty="0" smtClean="0"/>
              <a:t>The </a:t>
            </a:r>
            <a:r>
              <a:rPr lang="en-US" sz="2400" b="1" dirty="0"/>
              <a:t>ovum enlarges &amp; remain embedded at one pole of the </a:t>
            </a:r>
            <a:r>
              <a:rPr lang="en-US" sz="2400" b="1" dirty="0" err="1"/>
              <a:t>granulosa</a:t>
            </a:r>
            <a:r>
              <a:rPr lang="en-US" sz="2400" b="1" dirty="0"/>
              <a:t> cells of the follicle.</a:t>
            </a:r>
          </a:p>
          <a:p>
            <a:pPr algn="l">
              <a:lnSpc>
                <a:spcPct val="80000"/>
              </a:lnSpc>
              <a:buFont typeface="Wingdings" pitchFamily="2" charset="2"/>
              <a:buNone/>
            </a:pPr>
            <a:endParaRPr lang="en-US" sz="2400" b="1" dirty="0"/>
          </a:p>
          <a:p>
            <a:pPr>
              <a:lnSpc>
                <a:spcPct val="80000"/>
              </a:lnSpc>
            </a:pPr>
            <a:r>
              <a:rPr lang="en-US" sz="2400" b="1" dirty="0" smtClean="0"/>
              <a:t>Only </a:t>
            </a:r>
            <a:r>
              <a:rPr lang="en-US" sz="2400" b="1" dirty="0"/>
              <a:t>one follicle continue to grow &amp; the remaining follicles (5 to 11) undergo </a:t>
            </a:r>
            <a:r>
              <a:rPr lang="en-US" sz="2400" b="1" dirty="0" err="1"/>
              <a:t>atresia</a:t>
            </a:r>
            <a:r>
              <a:rPr lang="en-US" sz="2400" b="1" dirty="0"/>
              <a:t> or </a:t>
            </a:r>
            <a:r>
              <a:rPr lang="en-US" sz="2400" b="1" dirty="0" err="1"/>
              <a:t>involute</a:t>
            </a:r>
            <a:r>
              <a:rPr lang="en-US" sz="2400" b="1" dirty="0"/>
              <a:t> the </a:t>
            </a:r>
            <a:endParaRPr lang="en-US" sz="2400" b="1" dirty="0" smtClean="0"/>
          </a:p>
          <a:p>
            <a:pPr>
              <a:lnSpc>
                <a:spcPct val="80000"/>
              </a:lnSpc>
            </a:pPr>
            <a:r>
              <a:rPr lang="en-US" sz="2400" b="1" dirty="0" smtClean="0"/>
              <a:t>Cause: Figure</a:t>
            </a:r>
            <a:endParaRPr lang="en-US" sz="2400" b="1" dirty="0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732420"/>
            <a:ext cx="8799908" cy="4049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28600"/>
            <a:ext cx="7924800" cy="6477000"/>
          </a:xfrm>
        </p:spPr>
        <p:txBody>
          <a:bodyPr>
            <a:normAutofit/>
          </a:bodyPr>
          <a:lstStyle/>
          <a:p>
            <a:pPr algn="l">
              <a:lnSpc>
                <a:spcPct val="80000"/>
              </a:lnSpc>
              <a:buFont typeface="Wingdings" pitchFamily="2" charset="2"/>
              <a:buNone/>
            </a:pPr>
            <a:r>
              <a:rPr lang="en-US" sz="2800" b="1" u="sng" dirty="0">
                <a:solidFill>
                  <a:srgbClr val="FF99FF"/>
                </a:solidFill>
              </a:rPr>
              <a:t>Ovulation:</a:t>
            </a:r>
          </a:p>
          <a:p>
            <a:pPr>
              <a:lnSpc>
                <a:spcPct val="80000"/>
              </a:lnSpc>
            </a:pPr>
            <a:r>
              <a:rPr lang="en-US" sz="2000" b="1" dirty="0"/>
              <a:t>It occurs 14 days after the onset of menstruation in 28 days cycle.  Before ovulation, </a:t>
            </a:r>
            <a:endParaRPr lang="en-US" sz="2000" b="1" dirty="0" smtClean="0"/>
          </a:p>
          <a:p>
            <a:pPr>
              <a:lnSpc>
                <a:spcPct val="80000"/>
              </a:lnSpc>
            </a:pPr>
            <a:r>
              <a:rPr lang="en-US" sz="2000" b="1" dirty="0" smtClean="0"/>
              <a:t>Small </a:t>
            </a:r>
            <a:r>
              <a:rPr lang="en-US" sz="2000" b="1" dirty="0"/>
              <a:t>area in the center of the follicle called stigma protrude &amp; fluids ooze from the follicle &amp; </a:t>
            </a:r>
            <a:endParaRPr lang="en-US" sz="2000" b="1" dirty="0" smtClean="0"/>
          </a:p>
          <a:p>
            <a:pPr>
              <a:lnSpc>
                <a:spcPct val="80000"/>
              </a:lnSpc>
            </a:pPr>
            <a:r>
              <a:rPr lang="en-US" sz="2000" b="1" dirty="0" smtClean="0"/>
              <a:t>The </a:t>
            </a:r>
            <a:r>
              <a:rPr lang="en-US" sz="2000" b="1" dirty="0"/>
              <a:t>stigma ruptures allowing more viscous fluid outward carrying with it the ovum surrounded by mass of </a:t>
            </a:r>
            <a:r>
              <a:rPr lang="en-US" sz="2000" b="1" dirty="0" err="1"/>
              <a:t>granulosa</a:t>
            </a:r>
            <a:r>
              <a:rPr lang="en-US" sz="2000" b="1" dirty="0"/>
              <a:t>  cells called </a:t>
            </a:r>
            <a:r>
              <a:rPr lang="en-US" sz="2000" b="1" u="sng" dirty="0">
                <a:solidFill>
                  <a:srgbClr val="FF99FF"/>
                </a:solidFill>
              </a:rPr>
              <a:t>corona </a:t>
            </a:r>
            <a:r>
              <a:rPr lang="en-US" sz="2000" b="1" u="sng" dirty="0" err="1">
                <a:solidFill>
                  <a:srgbClr val="FF99FF"/>
                </a:solidFill>
              </a:rPr>
              <a:t>radiata</a:t>
            </a:r>
            <a:r>
              <a:rPr lang="en-US" sz="2000" b="1" u="sng" dirty="0">
                <a:solidFill>
                  <a:srgbClr val="FF99FF"/>
                </a:solidFill>
              </a:rPr>
              <a:t>.</a:t>
            </a:r>
          </a:p>
          <a:p>
            <a:pPr algn="l">
              <a:lnSpc>
                <a:spcPct val="80000"/>
              </a:lnSpc>
              <a:buFont typeface="Wingdings" pitchFamily="2" charset="2"/>
              <a:buNone/>
            </a:pPr>
            <a:endParaRPr lang="en-US" sz="2000" b="1" dirty="0"/>
          </a:p>
          <a:p>
            <a:pPr algn="l">
              <a:lnSpc>
                <a:spcPct val="80000"/>
              </a:lnSpc>
              <a:buFont typeface="Wingdings" pitchFamily="2" charset="2"/>
              <a:buNone/>
            </a:pPr>
            <a:r>
              <a:rPr lang="en-US" sz="2000" b="1" u="sng" dirty="0">
                <a:solidFill>
                  <a:srgbClr val="FF99FF"/>
                </a:solidFill>
              </a:rPr>
              <a:t>LH surge is necessary for ovulation:</a:t>
            </a:r>
          </a:p>
          <a:p>
            <a:pPr>
              <a:lnSpc>
                <a:spcPct val="80000"/>
              </a:lnSpc>
            </a:pPr>
            <a:r>
              <a:rPr lang="en-US" sz="2000" b="1" dirty="0"/>
              <a:t>2 </a:t>
            </a:r>
            <a:r>
              <a:rPr lang="en-US" sz="2000" b="1" dirty="0" smtClean="0"/>
              <a:t>Days </a:t>
            </a:r>
            <a:r>
              <a:rPr lang="en-US" sz="2000" b="1" dirty="0"/>
              <a:t>before ovulation, the rate of LH secretion from the AP increase markedly to 6-16 fold &amp; peak about 16 hrs before ovulation. </a:t>
            </a:r>
          </a:p>
          <a:p>
            <a:pPr>
              <a:lnSpc>
                <a:spcPct val="80000"/>
              </a:lnSpc>
            </a:pPr>
            <a:endParaRPr lang="en-US" sz="2000" b="1" dirty="0"/>
          </a:p>
          <a:p>
            <a:pPr>
              <a:lnSpc>
                <a:spcPct val="80000"/>
              </a:lnSpc>
            </a:pPr>
            <a:r>
              <a:rPr lang="en-US" sz="2000" b="1" dirty="0" smtClean="0"/>
              <a:t>FSH </a:t>
            </a:r>
            <a:r>
              <a:rPr lang="en-US" sz="2000" b="1" dirty="0"/>
              <a:t>also increases to 2 to 3 fold &amp; acts synergistically with LH to cause swelling of the follicle before ovulation. </a:t>
            </a:r>
          </a:p>
          <a:p>
            <a:pPr>
              <a:lnSpc>
                <a:spcPct val="80000"/>
              </a:lnSpc>
            </a:pPr>
            <a:endParaRPr lang="en-US" sz="2000" b="1" dirty="0"/>
          </a:p>
          <a:p>
            <a:pPr>
              <a:lnSpc>
                <a:spcPct val="80000"/>
              </a:lnSpc>
            </a:pPr>
            <a:r>
              <a:rPr lang="en-US" sz="2000" b="1" dirty="0" smtClean="0"/>
              <a:t>LH </a:t>
            </a:r>
            <a:r>
              <a:rPr lang="en-US" sz="2000" b="1" dirty="0"/>
              <a:t>has specific effect on the </a:t>
            </a:r>
            <a:r>
              <a:rPr lang="en-US" sz="2000" b="1" dirty="0" err="1"/>
              <a:t>granulosa</a:t>
            </a:r>
            <a:r>
              <a:rPr lang="en-US" sz="2000" b="1" dirty="0"/>
              <a:t> cells &amp; theca cells converting them to progesterone secreting cells so the rate of estrogen secretion begins to fall about 1 day before ovulation while progesterone secretion begin to increase.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4034" name="Picture 2" descr="http://images.slideplayer.com/27/8991076/slides/slide_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5600" y="128587"/>
            <a:ext cx="8788400" cy="65913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772400" cy="914400"/>
          </a:xfrm>
        </p:spPr>
        <p:txBody>
          <a:bodyPr/>
          <a:lstStyle/>
          <a:p>
            <a:r>
              <a:rPr lang="en-US" dirty="0" smtClean="0"/>
              <a:t>Summary of follicular growth</a:t>
            </a:r>
            <a:endParaRPr lang="en-US" dirty="0"/>
          </a:p>
        </p:txBody>
      </p:sp>
      <p:pic>
        <p:nvPicPr>
          <p:cNvPr id="1026" name="Picture 2" descr="https://upload.wikimedia.org/wikipedia/commons/thumb/5/5c/Figure_28_02_04.JPG/600px-Figure_28_02_04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46453" y="685800"/>
            <a:ext cx="4687747" cy="617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pPr algn="l"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u="sng" dirty="0">
                <a:solidFill>
                  <a:srgbClr val="FF99FF"/>
                </a:solidFill>
              </a:rPr>
              <a:t>Initiation of ovulation:</a:t>
            </a:r>
          </a:p>
          <a:p>
            <a:pPr algn="l">
              <a:lnSpc>
                <a:spcPct val="90000"/>
              </a:lnSpc>
              <a:buFont typeface="Wingdings" pitchFamily="2" charset="2"/>
              <a:buNone/>
            </a:pPr>
            <a:endParaRPr lang="en-US" sz="2400" b="1" u="sng" dirty="0">
              <a:solidFill>
                <a:srgbClr val="FF99FF"/>
              </a:solidFill>
            </a:endParaRPr>
          </a:p>
          <a:p>
            <a:pPr algn="l"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u="sng" dirty="0">
                <a:solidFill>
                  <a:srgbClr val="FF99FF"/>
                </a:solidFill>
              </a:rPr>
              <a:t>Large quantity of LH</a:t>
            </a:r>
            <a:r>
              <a:rPr lang="en-US" sz="2400" b="1" dirty="0"/>
              <a:t> secreted by the AP causes rapid secretion of progesterone from the follicle few hours </a:t>
            </a:r>
            <a:endParaRPr lang="en-US" sz="2400" b="1" dirty="0" smtClean="0"/>
          </a:p>
          <a:p>
            <a:pPr algn="l"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u="sng" dirty="0" smtClean="0">
                <a:solidFill>
                  <a:srgbClr val="FF99FF"/>
                </a:solidFill>
              </a:rPr>
              <a:t>2 </a:t>
            </a:r>
            <a:r>
              <a:rPr lang="en-US" sz="2400" b="1" u="sng" dirty="0">
                <a:solidFill>
                  <a:srgbClr val="FF99FF"/>
                </a:solidFill>
              </a:rPr>
              <a:t>events occur which are necessary for ovulation:</a:t>
            </a:r>
          </a:p>
          <a:p>
            <a:pPr algn="l">
              <a:lnSpc>
                <a:spcPct val="90000"/>
              </a:lnSpc>
              <a:buFont typeface="Wingdings" pitchFamily="2" charset="2"/>
              <a:buNone/>
            </a:pPr>
            <a:endParaRPr lang="en-US" sz="2400" b="1" dirty="0"/>
          </a:p>
          <a:p>
            <a:pPr algn="l"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dirty="0"/>
              <a:t> 1) </a:t>
            </a:r>
            <a:r>
              <a:rPr lang="en-US" sz="2400" b="1" dirty="0" smtClean="0"/>
              <a:t>The </a:t>
            </a:r>
            <a:r>
              <a:rPr lang="en-US" sz="2400" b="1" dirty="0"/>
              <a:t>theca </a:t>
            </a:r>
            <a:r>
              <a:rPr lang="en-US" sz="2400" b="1" dirty="0" err="1"/>
              <a:t>externa</a:t>
            </a:r>
            <a:r>
              <a:rPr lang="en-US" sz="2400" b="1" dirty="0"/>
              <a:t> begins to secrete </a:t>
            </a:r>
            <a:r>
              <a:rPr lang="en-US" sz="2400" b="1" dirty="0" err="1"/>
              <a:t>proteolytic</a:t>
            </a:r>
            <a:r>
              <a:rPr lang="en-US" sz="2400" b="1" dirty="0"/>
              <a:t> enzymes &amp; causes weakening of the wall result in swelling of the follicle &amp; degeneration of the stigma;</a:t>
            </a:r>
          </a:p>
          <a:p>
            <a:pPr algn="l"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dirty="0"/>
              <a:t> 2) </a:t>
            </a:r>
            <a:r>
              <a:rPr lang="en-US" sz="2400" b="1" dirty="0" smtClean="0"/>
              <a:t>Rapid </a:t>
            </a:r>
            <a:r>
              <a:rPr lang="en-US" sz="2400" b="1" dirty="0"/>
              <a:t>growth of new blood vessels into the follicle wall &amp; prostaglandins are secreted into the follicular tissue. </a:t>
            </a:r>
          </a:p>
          <a:p>
            <a:pPr algn="l"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dirty="0"/>
              <a:t>-</a:t>
            </a:r>
            <a:r>
              <a:rPr lang="en-US" sz="2400" b="1" dirty="0" smtClean="0"/>
              <a:t>Those </a:t>
            </a:r>
            <a:r>
              <a:rPr lang="en-US" sz="2400" b="1" dirty="0"/>
              <a:t>two </a:t>
            </a:r>
            <a:r>
              <a:rPr lang="en-US" sz="2400" b="1" dirty="0" smtClean="0"/>
              <a:t>changes </a:t>
            </a:r>
            <a:r>
              <a:rPr lang="en-US" sz="2400" b="1" dirty="0"/>
              <a:t>causes swelling of the follicle &amp; plasma transudation into the follicle &amp; degeneration of the stigma with discharge of the ovum.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9700" name="Picture 4" descr="81-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438400" y="304800"/>
            <a:ext cx="4267200" cy="62484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/>
              <a:t>By the end of this lecture, </a:t>
            </a:r>
            <a:r>
              <a:rPr lang="en-US" dirty="0" smtClean="0"/>
              <a:t>you should </a:t>
            </a:r>
            <a:r>
              <a:rPr lang="en-US" dirty="0"/>
              <a:t>be able to:</a:t>
            </a:r>
          </a:p>
          <a:p>
            <a:pPr marL="514350" indent="-285750">
              <a:buFont typeface="+mj-lt"/>
              <a:buAutoNum type="arabicPeriod"/>
            </a:pPr>
            <a:r>
              <a:rPr lang="en-US" dirty="0"/>
              <a:t>List the hormones of female </a:t>
            </a:r>
            <a:r>
              <a:rPr lang="en-US" dirty="0" smtClean="0"/>
              <a:t>reproductive organs  </a:t>
            </a:r>
            <a:r>
              <a:rPr lang="en-US" dirty="0"/>
              <a:t>and describe their physiological </a:t>
            </a:r>
            <a:r>
              <a:rPr lang="en-US" dirty="0" smtClean="0"/>
              <a:t>functions</a:t>
            </a:r>
          </a:p>
          <a:p>
            <a:pPr marL="514350" indent="-285750">
              <a:buFont typeface="+mj-lt"/>
              <a:buAutoNum type="arabicPeriod"/>
            </a:pPr>
            <a:r>
              <a:rPr lang="en-US" dirty="0" smtClean="0"/>
              <a:t>Describe </a:t>
            </a:r>
            <a:r>
              <a:rPr lang="en-US" dirty="0"/>
              <a:t>the changes that occur in the ovaries during the menstrual </a:t>
            </a:r>
            <a:r>
              <a:rPr lang="en-US" dirty="0" smtClean="0"/>
              <a:t>cycle</a:t>
            </a:r>
          </a:p>
          <a:p>
            <a:pPr marL="514350" indent="-285750">
              <a:buFont typeface="+mj-lt"/>
              <a:buAutoNum type="arabicPeriod"/>
            </a:pPr>
            <a:r>
              <a:rPr lang="en-US" dirty="0" smtClean="0"/>
              <a:t>Describe </a:t>
            </a:r>
            <a:r>
              <a:rPr lang="en-US" dirty="0"/>
              <a:t>the hormonal control of the development of ovarian follicles, mature </a:t>
            </a:r>
            <a:r>
              <a:rPr lang="en-US" dirty="0" err="1"/>
              <a:t>oocytes</a:t>
            </a:r>
            <a:r>
              <a:rPr lang="en-US" dirty="0"/>
              <a:t> and corpus </a:t>
            </a:r>
            <a:r>
              <a:rPr lang="en-US" dirty="0" err="1" smtClean="0"/>
              <a:t>luteum</a:t>
            </a:r>
            <a:endParaRPr lang="en-US" dirty="0" smtClean="0"/>
          </a:p>
          <a:p>
            <a:pPr marL="514350" indent="-285750">
              <a:buFont typeface="+mj-lt"/>
              <a:buAutoNum type="arabicPeriod"/>
            </a:pPr>
            <a:r>
              <a:rPr lang="en-US" dirty="0" smtClean="0"/>
              <a:t>Describe </a:t>
            </a:r>
            <a:r>
              <a:rPr lang="en-US" dirty="0"/>
              <a:t>the pituitary ovarian axis and in correlation with the changes that occur in the ovaries leading up to and following ovulation during an ovarian cycle</a:t>
            </a:r>
          </a:p>
          <a:p>
            <a:pPr>
              <a:buNone/>
            </a:pPr>
            <a:r>
              <a:rPr lang="en-US" dirty="0"/>
              <a:t> </a:t>
            </a:r>
          </a:p>
          <a:p>
            <a:pPr>
              <a:buNone/>
            </a:pPr>
            <a:r>
              <a:rPr lang="en-US" dirty="0"/>
              <a:t>Keywords: 17</a:t>
            </a:r>
            <a:r>
              <a:rPr lang="en-US" dirty="0">
                <a:sym typeface="Symbol"/>
              </a:rPr>
              <a:t></a:t>
            </a:r>
            <a:r>
              <a:rPr lang="en-US" dirty="0"/>
              <a:t>-</a:t>
            </a:r>
            <a:r>
              <a:rPr lang="en-US" dirty="0" err="1"/>
              <a:t>estradiol</a:t>
            </a:r>
            <a:r>
              <a:rPr lang="en-US" dirty="0"/>
              <a:t>, progesterone, </a:t>
            </a:r>
            <a:r>
              <a:rPr lang="en-US" dirty="0" err="1"/>
              <a:t>graafian</a:t>
            </a:r>
            <a:r>
              <a:rPr lang="en-US" dirty="0"/>
              <a:t> follicle, ovulation, corpus </a:t>
            </a:r>
            <a:r>
              <a:rPr lang="en-US" dirty="0" err="1"/>
              <a:t>luteum</a:t>
            </a:r>
            <a:endParaRPr lang="en-US" dirty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Mature </a:t>
            </a:r>
            <a:r>
              <a:rPr lang="en-US" dirty="0" err="1" smtClean="0"/>
              <a:t>Graffian</a:t>
            </a:r>
            <a:r>
              <a:rPr lang="en-US" dirty="0" smtClean="0"/>
              <a:t> Follicle</a:t>
            </a:r>
            <a:endParaRPr lang="en-US" dirty="0"/>
          </a:p>
        </p:txBody>
      </p:sp>
      <p:pic>
        <p:nvPicPr>
          <p:cNvPr id="4" name="Content Placeholder 3" descr="Histology of the preovulatory follicle">
            <a:hlinkClick r:id="rId2" tooltip="&quot;Histology of the preovulatory follicle&quot;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1295400"/>
            <a:ext cx="53340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628" name="Picture 4" descr="81-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76400" y="1524000"/>
            <a:ext cx="6248400" cy="41148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04800"/>
            <a:ext cx="8153400" cy="6553200"/>
          </a:xfrm>
        </p:spPr>
        <p:txBody>
          <a:bodyPr>
            <a:normAutofit lnSpcReduction="10000"/>
          </a:bodyPr>
          <a:lstStyle/>
          <a:p>
            <a:pPr algn="l">
              <a:lnSpc>
                <a:spcPct val="80000"/>
              </a:lnSpc>
              <a:buFont typeface="Wingdings" pitchFamily="2" charset="2"/>
              <a:buNone/>
            </a:pPr>
            <a:r>
              <a:rPr lang="en-US" sz="2400" b="1" u="sng" dirty="0" err="1">
                <a:solidFill>
                  <a:srgbClr val="FF99FF"/>
                </a:solidFill>
              </a:rPr>
              <a:t>Luteal</a:t>
            </a:r>
            <a:r>
              <a:rPr lang="en-US" sz="2400" b="1" u="sng" dirty="0">
                <a:solidFill>
                  <a:srgbClr val="FF99FF"/>
                </a:solidFill>
              </a:rPr>
              <a:t> phase of the ovarian cycle:</a:t>
            </a:r>
          </a:p>
          <a:p>
            <a:pPr algn="l">
              <a:lnSpc>
                <a:spcPct val="80000"/>
              </a:lnSpc>
              <a:buFont typeface="Wingdings" pitchFamily="2" charset="2"/>
              <a:buNone/>
            </a:pPr>
            <a:endParaRPr lang="en-US" sz="2400" b="1" u="sng" dirty="0">
              <a:solidFill>
                <a:srgbClr val="FF99FF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400" b="1" dirty="0" smtClean="0"/>
              <a:t>After </a:t>
            </a:r>
            <a:r>
              <a:rPr lang="en-US" sz="2400" b="1" dirty="0"/>
              <a:t>expulsion of the ovum from the follicle, the remaining </a:t>
            </a:r>
            <a:r>
              <a:rPr lang="en-US" sz="2400" b="1" dirty="0" err="1"/>
              <a:t>granulosa</a:t>
            </a:r>
            <a:r>
              <a:rPr lang="en-US" sz="2400" b="1" dirty="0"/>
              <a:t> &amp; theca </a:t>
            </a:r>
            <a:r>
              <a:rPr lang="en-US" sz="2400" b="1" dirty="0" err="1" smtClean="0"/>
              <a:t>interna</a:t>
            </a:r>
            <a:r>
              <a:rPr lang="en-US" sz="2400" b="1" dirty="0" smtClean="0"/>
              <a:t> </a:t>
            </a:r>
            <a:r>
              <a:rPr lang="en-US" sz="2400" b="1" dirty="0"/>
              <a:t>cells change to </a:t>
            </a:r>
            <a:r>
              <a:rPr lang="en-US" sz="2400" b="1" dirty="0" err="1"/>
              <a:t>lutein</a:t>
            </a:r>
            <a:r>
              <a:rPr lang="en-US" sz="2400" b="1" dirty="0"/>
              <a:t> cells &amp; become filled with lipid inclusions giving them yellowish appearance.  </a:t>
            </a:r>
            <a:endParaRPr lang="en-US" sz="2400" b="1" dirty="0" smtClean="0"/>
          </a:p>
          <a:p>
            <a:pPr>
              <a:lnSpc>
                <a:spcPct val="80000"/>
              </a:lnSpc>
            </a:pPr>
            <a:r>
              <a:rPr lang="en-US" sz="2400" b="1" dirty="0" smtClean="0"/>
              <a:t>The </a:t>
            </a:r>
            <a:r>
              <a:rPr lang="en-US" sz="2400" b="1" dirty="0" err="1"/>
              <a:t>granulosa</a:t>
            </a:r>
            <a:r>
              <a:rPr lang="en-US" sz="2400" b="1" dirty="0"/>
              <a:t> cells with the theca cells called </a:t>
            </a:r>
            <a:r>
              <a:rPr lang="en-US" sz="2400" b="1" u="sng" dirty="0">
                <a:solidFill>
                  <a:srgbClr val="FF99FF"/>
                </a:solidFill>
              </a:rPr>
              <a:t>corpus </a:t>
            </a:r>
            <a:r>
              <a:rPr lang="en-US" sz="2400" b="1" u="sng" dirty="0" err="1">
                <a:solidFill>
                  <a:srgbClr val="FF99FF"/>
                </a:solidFill>
              </a:rPr>
              <a:t>luteum</a:t>
            </a:r>
            <a:r>
              <a:rPr lang="en-US" sz="2400" b="1" u="sng" dirty="0">
                <a:solidFill>
                  <a:srgbClr val="FF99FF"/>
                </a:solidFill>
              </a:rPr>
              <a:t>.</a:t>
            </a:r>
          </a:p>
          <a:p>
            <a:pPr>
              <a:lnSpc>
                <a:spcPct val="80000"/>
              </a:lnSpc>
            </a:pPr>
            <a:endParaRPr lang="en-US" sz="2400" b="1" dirty="0"/>
          </a:p>
          <a:p>
            <a:pPr>
              <a:lnSpc>
                <a:spcPct val="80000"/>
              </a:lnSpc>
            </a:pPr>
            <a:r>
              <a:rPr lang="en-US" sz="2400" b="1" dirty="0" smtClean="0"/>
              <a:t>The </a:t>
            </a:r>
            <a:r>
              <a:rPr lang="en-US" sz="2400" b="1" dirty="0" err="1"/>
              <a:t>granulosa</a:t>
            </a:r>
            <a:r>
              <a:rPr lang="en-US" sz="2400" b="1" dirty="0"/>
              <a:t> cells in corpus </a:t>
            </a:r>
            <a:r>
              <a:rPr lang="en-US" sz="2400" b="1" dirty="0" err="1"/>
              <a:t>luteum</a:t>
            </a:r>
            <a:r>
              <a:rPr lang="en-US" sz="2400" b="1" dirty="0"/>
              <a:t> develop extensive intracellular endoplasmic </a:t>
            </a:r>
            <a:r>
              <a:rPr lang="en-US" sz="2400" b="1" dirty="0" err="1"/>
              <a:t>reticula</a:t>
            </a:r>
            <a:r>
              <a:rPr lang="en-US" sz="2400" b="1" dirty="0"/>
              <a:t> &amp; form large amount of progesterone &amp; estrogen.  </a:t>
            </a:r>
            <a:endParaRPr lang="en-US" sz="2400" b="1" dirty="0" smtClean="0"/>
          </a:p>
          <a:p>
            <a:pPr>
              <a:lnSpc>
                <a:spcPct val="80000"/>
              </a:lnSpc>
            </a:pPr>
            <a:r>
              <a:rPr lang="en-US" sz="2400" b="1" dirty="0" smtClean="0"/>
              <a:t>The </a:t>
            </a:r>
            <a:r>
              <a:rPr lang="en-US" sz="2400" b="1" dirty="0"/>
              <a:t>theca cells form mainly androgens which are converted by </a:t>
            </a:r>
            <a:r>
              <a:rPr lang="en-US" sz="2400" b="1" dirty="0" err="1"/>
              <a:t>granulosa</a:t>
            </a:r>
            <a:r>
              <a:rPr lang="en-US" sz="2400" b="1" dirty="0"/>
              <a:t> cells into female hormones.</a:t>
            </a:r>
          </a:p>
          <a:p>
            <a:pPr>
              <a:lnSpc>
                <a:spcPct val="80000"/>
              </a:lnSpc>
            </a:pPr>
            <a:endParaRPr lang="en-US" sz="2400" b="1" dirty="0"/>
          </a:p>
          <a:p>
            <a:pPr>
              <a:lnSpc>
                <a:spcPct val="80000"/>
              </a:lnSpc>
            </a:pPr>
            <a:r>
              <a:rPr lang="en-US" sz="2400" b="1" dirty="0" smtClean="0"/>
              <a:t>The </a:t>
            </a:r>
            <a:r>
              <a:rPr lang="en-US" sz="2400" b="1" dirty="0"/>
              <a:t>corpus </a:t>
            </a:r>
            <a:r>
              <a:rPr lang="en-US" sz="2400" b="1" dirty="0" err="1"/>
              <a:t>luteum</a:t>
            </a:r>
            <a:r>
              <a:rPr lang="en-US" sz="2400" b="1" dirty="0"/>
              <a:t> grow to about 1.5 cm in diameter, at about 7 to 8 days after ovulation </a:t>
            </a:r>
            <a:r>
              <a:rPr lang="en-US" sz="2400" b="1" dirty="0" smtClean="0"/>
              <a:t>.</a:t>
            </a:r>
          </a:p>
          <a:p>
            <a:pPr>
              <a:lnSpc>
                <a:spcPct val="80000"/>
              </a:lnSpc>
            </a:pPr>
            <a:r>
              <a:rPr lang="en-US" sz="2400" b="1" dirty="0" smtClean="0"/>
              <a:t>Then </a:t>
            </a:r>
            <a:r>
              <a:rPr lang="en-US" sz="2400" b="1" dirty="0"/>
              <a:t>begins to </a:t>
            </a:r>
            <a:r>
              <a:rPr lang="en-US" sz="2400" b="1" dirty="0" err="1"/>
              <a:t>involute</a:t>
            </a:r>
            <a:r>
              <a:rPr lang="en-US" sz="2400" b="1" dirty="0"/>
              <a:t> &amp; losses its </a:t>
            </a:r>
            <a:r>
              <a:rPr lang="en-US" sz="2400" b="1" dirty="0" err="1"/>
              <a:t>secretory</a:t>
            </a:r>
            <a:r>
              <a:rPr lang="en-US" sz="2400" b="1" dirty="0"/>
              <a:t> function &amp; its yellowish characteristic about 12 days after ovulation &amp; becomes </a:t>
            </a:r>
            <a:r>
              <a:rPr lang="en-US" sz="2400" b="1" u="sng" dirty="0">
                <a:solidFill>
                  <a:srgbClr val="FF99FF"/>
                </a:solidFill>
              </a:rPr>
              <a:t>corpus </a:t>
            </a:r>
            <a:r>
              <a:rPr lang="en-US" sz="2400" b="1" u="sng" dirty="0" err="1">
                <a:solidFill>
                  <a:srgbClr val="FF99FF"/>
                </a:solidFill>
              </a:rPr>
              <a:t>albicans</a:t>
            </a:r>
            <a:r>
              <a:rPr lang="en-US" sz="2400" b="1" dirty="0"/>
              <a:t> &amp; replaced by connective tissue &amp;  absorbed.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  <a:buFont typeface="Wingdings" pitchFamily="2" charset="2"/>
              <a:buNone/>
            </a:pPr>
            <a:r>
              <a:rPr lang="en-US" sz="3600" b="1" u="sng" dirty="0">
                <a:solidFill>
                  <a:srgbClr val="FF99FF"/>
                </a:solidFill>
              </a:rPr>
              <a:t>Luteinizing function of LH:</a:t>
            </a:r>
          </a:p>
          <a:p>
            <a:pPr marL="582930" indent="-514350">
              <a:lnSpc>
                <a:spcPct val="90000"/>
              </a:lnSpc>
              <a:buFont typeface="+mj-lt"/>
              <a:buAutoNum type="arabicPeriod"/>
            </a:pPr>
            <a:r>
              <a:rPr lang="en-US" sz="2800" b="1" dirty="0" smtClean="0"/>
              <a:t>A local hormone in the follicular fluid called </a:t>
            </a:r>
            <a:r>
              <a:rPr lang="en-US" sz="2800" b="1" dirty="0" err="1" smtClean="0"/>
              <a:t>luteinization</a:t>
            </a:r>
            <a:r>
              <a:rPr lang="en-US" sz="2800" b="1" dirty="0" smtClean="0"/>
              <a:t> </a:t>
            </a:r>
            <a:r>
              <a:rPr lang="en-US" sz="2800" b="1" dirty="0" smtClean="0">
                <a:latin typeface="Arial"/>
              </a:rPr>
              <a:t>–</a:t>
            </a:r>
            <a:r>
              <a:rPr lang="en-US" sz="2800" b="1" dirty="0" smtClean="0"/>
              <a:t> inhibiting factor hold the </a:t>
            </a:r>
            <a:r>
              <a:rPr lang="en-US" sz="2800" b="1" dirty="0" err="1" smtClean="0"/>
              <a:t>luteinization</a:t>
            </a:r>
            <a:r>
              <a:rPr lang="en-US" sz="2800" b="1" dirty="0" smtClean="0"/>
              <a:t> process until after ovulation.</a:t>
            </a:r>
          </a:p>
          <a:p>
            <a:pPr marL="582930" indent="-514350">
              <a:lnSpc>
                <a:spcPct val="90000"/>
              </a:lnSpc>
              <a:buFont typeface="+mj-lt"/>
              <a:buAutoNum type="arabicPeriod"/>
            </a:pPr>
            <a:r>
              <a:rPr lang="en-US" sz="2800" b="1" dirty="0" smtClean="0"/>
              <a:t>After extrusion of the ovum from the follicle the changes occur:</a:t>
            </a:r>
          </a:p>
          <a:p>
            <a:pPr marL="912114" lvl="1" indent="-514350">
              <a:lnSpc>
                <a:spcPct val="90000"/>
              </a:lnSpc>
              <a:buFont typeface="+mj-lt"/>
              <a:buAutoNum type="arabicPeriod"/>
            </a:pPr>
            <a:r>
              <a:rPr lang="en-US" sz="2400" b="1" dirty="0" smtClean="0"/>
              <a:t> Conversion of  </a:t>
            </a:r>
            <a:r>
              <a:rPr lang="en-US" sz="2400" b="1" dirty="0" err="1"/>
              <a:t>granulosa</a:t>
            </a:r>
            <a:r>
              <a:rPr lang="en-US" sz="2400" b="1" dirty="0"/>
              <a:t> </a:t>
            </a:r>
            <a:r>
              <a:rPr lang="en-US" sz="2400" b="1" dirty="0" smtClean="0"/>
              <a:t>and </a:t>
            </a:r>
            <a:r>
              <a:rPr lang="en-US" sz="2400" b="1" dirty="0"/>
              <a:t>theca </a:t>
            </a:r>
            <a:r>
              <a:rPr lang="en-US" sz="2400" b="1" dirty="0" err="1"/>
              <a:t>interna</a:t>
            </a:r>
            <a:r>
              <a:rPr lang="en-US" sz="2400" b="1" dirty="0"/>
              <a:t> cells into </a:t>
            </a:r>
            <a:r>
              <a:rPr lang="en-US" sz="2400" b="1" dirty="0" err="1"/>
              <a:t>lutein</a:t>
            </a:r>
            <a:r>
              <a:rPr lang="en-US" sz="2400" b="1" dirty="0"/>
              <a:t> cells.</a:t>
            </a:r>
          </a:p>
          <a:p>
            <a:pPr marL="912114" lvl="1" indent="-514350">
              <a:lnSpc>
                <a:spcPct val="90000"/>
              </a:lnSpc>
              <a:buFont typeface="+mj-lt"/>
              <a:buAutoNum type="arabicPeriod"/>
            </a:pPr>
            <a:r>
              <a:rPr lang="en-US" sz="2400" b="1" dirty="0" smtClean="0"/>
              <a:t>Secretion </a:t>
            </a:r>
            <a:r>
              <a:rPr lang="en-US" sz="2400" b="1" dirty="0"/>
              <a:t>of progesterone &amp; estrogen from the corpus </a:t>
            </a:r>
            <a:r>
              <a:rPr lang="en-US" sz="2400" b="1" dirty="0" err="1"/>
              <a:t>luteum</a:t>
            </a:r>
            <a:r>
              <a:rPr lang="en-US" sz="2400" b="1" dirty="0"/>
              <a:t>.</a:t>
            </a:r>
          </a:p>
          <a:p>
            <a:pPr algn="l">
              <a:lnSpc>
                <a:spcPct val="90000"/>
              </a:lnSpc>
              <a:buFont typeface="Wingdings" pitchFamily="2" charset="2"/>
              <a:buNone/>
            </a:pPr>
            <a:r>
              <a:rPr lang="en-US" sz="2800" b="1" dirty="0"/>
              <a:t>- If pregnancy occur, the chorionic </a:t>
            </a:r>
            <a:r>
              <a:rPr lang="en-US" sz="2800" b="1" dirty="0" err="1"/>
              <a:t>gonadotropin</a:t>
            </a:r>
            <a:r>
              <a:rPr lang="en-US" sz="2800" b="1" dirty="0"/>
              <a:t> from the placenta act on the corpus </a:t>
            </a:r>
            <a:r>
              <a:rPr lang="en-US" sz="2800" b="1" dirty="0" err="1"/>
              <a:t>luteum</a:t>
            </a:r>
            <a:r>
              <a:rPr lang="en-US" sz="2800" b="1" dirty="0"/>
              <a:t> to prolong its life for 2 to 4 months of pregnancy.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5058" name="Picture 2" descr="https://o.quizlet.com/PWbfb594JUP55r.BUpO34w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524000"/>
            <a:ext cx="7112000" cy="533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652" name="Picture 4" descr="81-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24000" y="1371600"/>
            <a:ext cx="5943600" cy="43434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04800"/>
            <a:ext cx="8077200" cy="6248400"/>
          </a:xfrm>
        </p:spPr>
        <p:txBody>
          <a:bodyPr>
            <a:normAutofit fontScale="92500" lnSpcReduction="10000"/>
          </a:bodyPr>
          <a:lstStyle/>
          <a:p>
            <a:pPr algn="l">
              <a:lnSpc>
                <a:spcPct val="80000"/>
              </a:lnSpc>
              <a:buFont typeface="Wingdings" pitchFamily="2" charset="2"/>
              <a:buNone/>
            </a:pPr>
            <a:r>
              <a:rPr lang="en-US" sz="2600" b="1" u="sng" dirty="0">
                <a:solidFill>
                  <a:srgbClr val="FF99FF"/>
                </a:solidFill>
              </a:rPr>
              <a:t>Involution of the corpus </a:t>
            </a:r>
            <a:r>
              <a:rPr lang="en-US" sz="2600" b="1" u="sng" dirty="0" err="1">
                <a:solidFill>
                  <a:srgbClr val="FF99FF"/>
                </a:solidFill>
              </a:rPr>
              <a:t>luteum</a:t>
            </a:r>
            <a:r>
              <a:rPr lang="en-US" sz="2600" b="1" u="sng" dirty="0">
                <a:solidFill>
                  <a:srgbClr val="FF99FF"/>
                </a:solidFill>
              </a:rPr>
              <a:t> and onset of the next ovarian cycle</a:t>
            </a:r>
            <a:r>
              <a:rPr lang="en-US" sz="2600" b="1" u="sng" dirty="0" smtClean="0">
                <a:solidFill>
                  <a:srgbClr val="FF99FF"/>
                </a:solidFill>
              </a:rPr>
              <a:t>:</a:t>
            </a:r>
          </a:p>
          <a:p>
            <a:pPr algn="l">
              <a:lnSpc>
                <a:spcPct val="80000"/>
              </a:lnSpc>
              <a:buFont typeface="Wingdings" pitchFamily="2" charset="2"/>
              <a:buNone/>
            </a:pPr>
            <a:endParaRPr lang="en-US" sz="2400" b="1" u="sng" dirty="0">
              <a:solidFill>
                <a:srgbClr val="FF99FF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800" b="1" dirty="0" err="1" smtClean="0"/>
              <a:t>Lutein</a:t>
            </a:r>
            <a:r>
              <a:rPr lang="en-US" sz="2800" b="1" dirty="0" smtClean="0"/>
              <a:t> cells of the corpus </a:t>
            </a:r>
            <a:r>
              <a:rPr lang="en-US" sz="2800" b="1" dirty="0" err="1" smtClean="0"/>
              <a:t>luteum</a:t>
            </a:r>
            <a:r>
              <a:rPr lang="en-US" sz="2800" b="1" dirty="0" smtClean="0"/>
              <a:t> secrete: </a:t>
            </a:r>
          </a:p>
          <a:p>
            <a:pPr lvl="1">
              <a:lnSpc>
                <a:spcPct val="80000"/>
              </a:lnSpc>
            </a:pPr>
            <a:endParaRPr lang="en-US" sz="2000" b="1" dirty="0" smtClean="0"/>
          </a:p>
          <a:p>
            <a:pPr lvl="1">
              <a:lnSpc>
                <a:spcPct val="90000"/>
              </a:lnSpc>
            </a:pPr>
            <a:r>
              <a:rPr lang="en-US" sz="2400" b="1" dirty="0" smtClean="0"/>
              <a:t>Progesterone &amp;  Estrogen which inhibit </a:t>
            </a:r>
            <a:r>
              <a:rPr lang="en-US" sz="2400" b="1" dirty="0"/>
              <a:t>the secretion of FSH &amp; </a:t>
            </a:r>
            <a:r>
              <a:rPr lang="en-US" sz="2400" b="1" dirty="0" smtClean="0"/>
              <a:t>LH.</a:t>
            </a:r>
          </a:p>
          <a:p>
            <a:pPr lvl="1">
              <a:lnSpc>
                <a:spcPct val="80000"/>
              </a:lnSpc>
            </a:pPr>
            <a:r>
              <a:rPr lang="en-US" sz="2400" b="1" dirty="0" err="1" smtClean="0"/>
              <a:t>Inhibin</a:t>
            </a:r>
            <a:r>
              <a:rPr lang="en-US" sz="2400" b="1" dirty="0" smtClean="0"/>
              <a:t> </a:t>
            </a:r>
            <a:r>
              <a:rPr lang="en-US" sz="2400" b="1" dirty="0"/>
              <a:t>which inhibit secretion of  FSH by AP. </a:t>
            </a:r>
            <a:endParaRPr lang="en-US" sz="2400" b="1" dirty="0" smtClean="0"/>
          </a:p>
          <a:p>
            <a:pPr>
              <a:lnSpc>
                <a:spcPct val="80000"/>
              </a:lnSpc>
              <a:buNone/>
            </a:pPr>
            <a:r>
              <a:rPr lang="en-US" sz="2400" b="1" dirty="0" smtClean="0"/>
              <a:t> </a:t>
            </a:r>
          </a:p>
          <a:p>
            <a:pPr>
              <a:lnSpc>
                <a:spcPct val="80000"/>
              </a:lnSpc>
            </a:pPr>
            <a:r>
              <a:rPr lang="en-US" sz="2400" b="1" dirty="0" smtClean="0"/>
              <a:t>Low </a:t>
            </a:r>
            <a:r>
              <a:rPr lang="en-US" sz="2400" b="1" dirty="0"/>
              <a:t>levels of both FSH &amp; LH &amp; </a:t>
            </a:r>
            <a:r>
              <a:rPr lang="en-US" sz="2400" b="1" dirty="0" smtClean="0"/>
              <a:t>causes </a:t>
            </a:r>
            <a:r>
              <a:rPr lang="en-US" sz="2400" b="1" dirty="0"/>
              <a:t>the corpus </a:t>
            </a:r>
            <a:r>
              <a:rPr lang="en-US" sz="2400" b="1" dirty="0" err="1"/>
              <a:t>luteum</a:t>
            </a:r>
            <a:r>
              <a:rPr lang="en-US" sz="2400" b="1" dirty="0"/>
              <a:t> to degenerate completely, called </a:t>
            </a:r>
            <a:r>
              <a:rPr lang="en-US" sz="2400" b="1" u="sng" dirty="0">
                <a:solidFill>
                  <a:srgbClr val="FF99FF"/>
                </a:solidFill>
              </a:rPr>
              <a:t>involution</a:t>
            </a:r>
            <a:r>
              <a:rPr lang="en-US" sz="2400" b="1" dirty="0"/>
              <a:t> of the corpus </a:t>
            </a:r>
            <a:r>
              <a:rPr lang="en-US" sz="2400" b="1" dirty="0" err="1"/>
              <a:t>luteum</a:t>
            </a:r>
            <a:r>
              <a:rPr lang="en-US" sz="2400" b="1" dirty="0"/>
              <a:t>.</a:t>
            </a:r>
          </a:p>
          <a:p>
            <a:pPr>
              <a:lnSpc>
                <a:spcPct val="80000"/>
              </a:lnSpc>
            </a:pPr>
            <a:endParaRPr lang="en-US" sz="2400" b="1" dirty="0"/>
          </a:p>
          <a:p>
            <a:pPr>
              <a:lnSpc>
                <a:spcPct val="80000"/>
              </a:lnSpc>
            </a:pPr>
            <a:r>
              <a:rPr lang="en-US" sz="2400" b="1" dirty="0" smtClean="0"/>
              <a:t>Around </a:t>
            </a:r>
            <a:r>
              <a:rPr lang="en-US" sz="2400" b="1" dirty="0"/>
              <a:t>26th days of normal </a:t>
            </a:r>
            <a:r>
              <a:rPr lang="en-US" sz="2400" b="1" dirty="0" smtClean="0"/>
              <a:t>reproductive cycle </a:t>
            </a:r>
            <a:r>
              <a:rPr lang="en-US" sz="2400" b="1" dirty="0"/>
              <a:t>&amp; after involution of  corpus </a:t>
            </a:r>
            <a:r>
              <a:rPr lang="en-US" sz="2400" b="1" dirty="0" err="1"/>
              <a:t>luteum</a:t>
            </a:r>
            <a:r>
              <a:rPr lang="en-US" sz="2400" b="1" dirty="0"/>
              <a:t>, sudden cessation of secretion of estrogen, progesterone &amp; </a:t>
            </a:r>
            <a:r>
              <a:rPr lang="en-US" sz="2400" b="1" dirty="0" err="1"/>
              <a:t>inhibin</a:t>
            </a:r>
            <a:r>
              <a:rPr lang="en-US" sz="2400" b="1" dirty="0"/>
              <a:t> removes the feedback inhibition of the AP &amp; allowing increase secretion of FSH &amp; LH again.  </a:t>
            </a:r>
            <a:endParaRPr lang="en-US" sz="2400" b="1" dirty="0" smtClean="0"/>
          </a:p>
          <a:p>
            <a:pPr>
              <a:lnSpc>
                <a:spcPct val="80000"/>
              </a:lnSpc>
              <a:buNone/>
            </a:pPr>
            <a:endParaRPr lang="en-US" sz="2400" b="1" dirty="0" smtClean="0"/>
          </a:p>
          <a:p>
            <a:pPr>
              <a:lnSpc>
                <a:spcPct val="80000"/>
              </a:lnSpc>
            </a:pPr>
            <a:r>
              <a:rPr lang="en-US" sz="2400" b="1" dirty="0" smtClean="0"/>
              <a:t>FSH </a:t>
            </a:r>
            <a:r>
              <a:rPr lang="en-US" sz="2400" b="1" dirty="0"/>
              <a:t>&amp; LH initiate the growth of new follicles, beginning a new ovarian cycle.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hp\AppData\Local\Microsoft\Windows\Temporary Internet Files\Low\Content.IE5\TMG0M73D\Ovarian%20cycle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077427"/>
            <a:ext cx="7772400" cy="39858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hp\AppData\Local\Microsoft\Windows\Temporary Internet Files\Low\Content.IE5\TMG0M73D\Ovulation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987113"/>
            <a:ext cx="3715512" cy="53692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rg_hi" descr="http://t3.gstatic.com/images?q=tbn:ANd9GcRvKvPb5VgXtVJYq03IxR2BAVnmcICJoLoR0k7sPaoUKRNsaPnPUw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828800"/>
            <a:ext cx="7086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81-1"/>
          <p:cNvPicPr>
            <a:picLocks noGrp="1" noChangeAspect="1" noChangeArrowheads="1"/>
          </p:cNvPicPr>
          <p:nvPr>
            <p:ph type="title"/>
          </p:nvPr>
        </p:nvPicPr>
        <p:blipFill>
          <a:blip r:embed="rId2" cstate="print"/>
          <a:stretch>
            <a:fillRect/>
          </a:stretch>
        </p:blipFill>
        <p:spPr>
          <a:xfrm>
            <a:off x="2819400" y="1219199"/>
            <a:ext cx="3775916" cy="5499363"/>
          </a:xfrm>
          <a:noFill/>
          <a:ln/>
        </p:spPr>
      </p:pic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457200"/>
            <a:ext cx="8229600" cy="762000"/>
          </a:xfrm>
        </p:spPr>
        <p:txBody>
          <a:bodyPr>
            <a:normAutofit/>
          </a:bodyPr>
          <a:lstStyle/>
          <a:p>
            <a:pPr algn="ctr">
              <a:buFont typeface="Wingdings" pitchFamily="2" charset="2"/>
              <a:buNone/>
            </a:pPr>
            <a:r>
              <a:rPr lang="en-US" b="1" dirty="0">
                <a:solidFill>
                  <a:srgbClr val="FF99FF"/>
                </a:solidFill>
              </a:rPr>
              <a:t>Anatomy of the female sexual organs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tFBLlKqk_t-qvM:b" descr="http://t3.gstatic.com/images?q=tbn:ANd9GcT_ce2Vbzjfc-x5NmbgVTLeV_lR5hEHq6Sghy9p3A2jirYryxA6X3jrpCejx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1295400"/>
            <a:ext cx="6248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hp\AppData\Local\Microsoft\Windows\Temporary Internet Files\Low\Content.IE5\721FVALF\Luteal%20phase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447727"/>
            <a:ext cx="3733800" cy="61209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685800"/>
            <a:ext cx="8229600" cy="5410200"/>
          </a:xfrm>
        </p:spPr>
        <p:txBody>
          <a:bodyPr>
            <a:normAutofit/>
          </a:bodyPr>
          <a:lstStyle/>
          <a:p>
            <a:pPr algn="l">
              <a:lnSpc>
                <a:spcPct val="80000"/>
              </a:lnSpc>
              <a:buFont typeface="Wingdings" pitchFamily="2" charset="2"/>
              <a:buNone/>
            </a:pPr>
            <a:r>
              <a:rPr lang="en-US" sz="2800" b="1" dirty="0">
                <a:solidFill>
                  <a:srgbClr val="FF99FF"/>
                </a:solidFill>
              </a:rPr>
              <a:t>Monthly ovarian cycle:</a:t>
            </a:r>
            <a:r>
              <a:rPr lang="en-US" sz="2800" b="1" dirty="0"/>
              <a:t/>
            </a:r>
            <a:br>
              <a:rPr lang="en-US" sz="2800" b="1" dirty="0"/>
            </a:br>
            <a:r>
              <a:rPr lang="en-US" sz="2800" dirty="0"/>
              <a:t>Monthly rhythmical changes in the rates of secretion of female hormones &amp; corresponding physical changes in the ovaries &amp; other sexual organs.</a:t>
            </a:r>
          </a:p>
          <a:p>
            <a:pPr algn="l">
              <a:lnSpc>
                <a:spcPct val="80000"/>
              </a:lnSpc>
              <a:buFont typeface="Wingdings" pitchFamily="2" charset="2"/>
              <a:buNone/>
            </a:pPr>
            <a:endParaRPr lang="ar-SA" sz="2800" b="1" dirty="0" smtClean="0"/>
          </a:p>
          <a:p>
            <a:pPr algn="l">
              <a:lnSpc>
                <a:spcPct val="80000"/>
              </a:lnSpc>
              <a:buFont typeface="Wingdings" pitchFamily="2" charset="2"/>
              <a:buNone/>
            </a:pPr>
            <a:r>
              <a:rPr lang="en-US" sz="2800" b="1" dirty="0" smtClean="0">
                <a:solidFill>
                  <a:srgbClr val="FF99FF"/>
                </a:solidFill>
              </a:rPr>
              <a:t>Duration </a:t>
            </a:r>
            <a:r>
              <a:rPr lang="en-US" sz="2800" b="1" dirty="0">
                <a:solidFill>
                  <a:srgbClr val="FF99FF"/>
                </a:solidFill>
              </a:rPr>
              <a:t>of the cycle</a:t>
            </a:r>
            <a:r>
              <a:rPr lang="en-US" sz="2800" b="1" dirty="0"/>
              <a:t> </a:t>
            </a:r>
            <a:r>
              <a:rPr lang="en-US" sz="2800" dirty="0"/>
              <a:t>average 28 days (20-45 days).  </a:t>
            </a:r>
            <a:endParaRPr lang="ar-SA" sz="2800" dirty="0" smtClean="0"/>
          </a:p>
          <a:p>
            <a:pPr algn="l">
              <a:lnSpc>
                <a:spcPct val="80000"/>
              </a:lnSpc>
              <a:buFont typeface="Wingdings" pitchFamily="2" charset="2"/>
              <a:buNone/>
            </a:pPr>
            <a:endParaRPr lang="ar-SA" sz="2800" dirty="0" smtClean="0"/>
          </a:p>
          <a:p>
            <a:pPr algn="l">
              <a:lnSpc>
                <a:spcPct val="80000"/>
              </a:lnSpc>
              <a:buFont typeface="Wingdings" pitchFamily="2" charset="2"/>
              <a:buNone/>
            </a:pPr>
            <a:r>
              <a:rPr lang="en-US" sz="2800" dirty="0" smtClean="0"/>
              <a:t>There </a:t>
            </a:r>
            <a:r>
              <a:rPr lang="en-US" sz="2800" dirty="0"/>
              <a:t>are 2 results of the female sexual cycle</a:t>
            </a:r>
            <a:r>
              <a:rPr lang="en-US" sz="2800" dirty="0" smtClean="0"/>
              <a:t>:</a:t>
            </a:r>
            <a:endParaRPr lang="ar-SA" sz="2800" dirty="0" smtClean="0"/>
          </a:p>
          <a:p>
            <a:pPr marL="530225" indent="-368300" algn="l">
              <a:lnSpc>
                <a:spcPct val="80000"/>
              </a:lnSpc>
              <a:buFont typeface="+mj-lt"/>
              <a:buAutoNum type="arabicPeriod"/>
            </a:pPr>
            <a:r>
              <a:rPr lang="en-US" sz="2800" dirty="0" smtClean="0"/>
              <a:t>Single </a:t>
            </a:r>
            <a:r>
              <a:rPr lang="en-US" sz="2800" dirty="0"/>
              <a:t>ovum is released from the ovaries each </a:t>
            </a:r>
            <a:r>
              <a:rPr lang="en-US" sz="2800" dirty="0" smtClean="0"/>
              <a:t>month</a:t>
            </a:r>
            <a:endParaRPr lang="ar-SA" sz="2800" dirty="0" smtClean="0"/>
          </a:p>
          <a:p>
            <a:pPr marL="530225" indent="-368300" algn="l">
              <a:lnSpc>
                <a:spcPct val="80000"/>
              </a:lnSpc>
              <a:buFont typeface="+mj-lt"/>
              <a:buAutoNum type="arabicPeriod"/>
            </a:pPr>
            <a:r>
              <a:rPr lang="en-US" sz="2800" dirty="0" smtClean="0"/>
              <a:t>Uterine </a:t>
            </a:r>
            <a:r>
              <a:rPr lang="en-US" sz="2800" dirty="0" err="1"/>
              <a:t>endometrium</a:t>
            </a:r>
            <a:r>
              <a:rPr lang="en-US" sz="2800" dirty="0"/>
              <a:t> is prepared for implantation for the fertilized ovum.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Relation of the ovary to fallopian tube</a:t>
            </a:r>
            <a:endParaRPr lang="en-US" sz="2800" dirty="0"/>
          </a:p>
        </p:txBody>
      </p:sp>
      <p:pic>
        <p:nvPicPr>
          <p:cNvPr id="24580" name="Picture 4" descr="81-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90600" y="1752600"/>
            <a:ext cx="7010400" cy="44958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>
            <a:normAutofit fontScale="92500" lnSpcReduction="10000"/>
          </a:bodyPr>
          <a:lstStyle/>
          <a:p>
            <a:pPr algn="l">
              <a:lnSpc>
                <a:spcPct val="80000"/>
              </a:lnSpc>
              <a:buFont typeface="Wingdings" pitchFamily="2" charset="2"/>
              <a:buNone/>
            </a:pPr>
            <a:r>
              <a:rPr lang="en-US" sz="2800" b="1" dirty="0" err="1">
                <a:solidFill>
                  <a:srgbClr val="FF99FF"/>
                </a:solidFill>
              </a:rPr>
              <a:t>Gonadotropic</a:t>
            </a:r>
            <a:r>
              <a:rPr lang="en-US" sz="2800" b="1" dirty="0">
                <a:solidFill>
                  <a:srgbClr val="FF99FF"/>
                </a:solidFill>
              </a:rPr>
              <a:t> hormones and their effects on the ovaries:</a:t>
            </a:r>
          </a:p>
          <a:p>
            <a:pPr>
              <a:lnSpc>
                <a:spcPct val="80000"/>
              </a:lnSpc>
            </a:pPr>
            <a:r>
              <a:rPr lang="en-US" dirty="0"/>
              <a:t>The ovarian changes during the </a:t>
            </a:r>
            <a:r>
              <a:rPr lang="en-US" dirty="0" smtClean="0"/>
              <a:t>reproductive </a:t>
            </a:r>
            <a:r>
              <a:rPr lang="en-US" dirty="0"/>
              <a:t>cycle depend on FSH &amp; LH secreted by AP.  </a:t>
            </a:r>
            <a:endParaRPr lang="en-US" dirty="0" smtClean="0"/>
          </a:p>
          <a:p>
            <a:pPr>
              <a:lnSpc>
                <a:spcPct val="80000"/>
              </a:lnSpc>
            </a:pPr>
            <a:r>
              <a:rPr lang="en-US" dirty="0" smtClean="0"/>
              <a:t>In </a:t>
            </a:r>
            <a:r>
              <a:rPr lang="en-US" dirty="0"/>
              <a:t>the absence of these hormones, the ovaries remain inactive throughout childhood, </a:t>
            </a:r>
            <a:endParaRPr lang="en-US" dirty="0" smtClean="0"/>
          </a:p>
          <a:p>
            <a:pPr>
              <a:lnSpc>
                <a:spcPct val="80000"/>
              </a:lnSpc>
            </a:pPr>
            <a:r>
              <a:rPr lang="en-US" dirty="0" smtClean="0">
                <a:solidFill>
                  <a:srgbClr val="FF99FF"/>
                </a:solidFill>
              </a:rPr>
              <a:t>At </a:t>
            </a:r>
            <a:r>
              <a:rPr lang="en-US" dirty="0">
                <a:solidFill>
                  <a:srgbClr val="FF99FF"/>
                </a:solidFill>
              </a:rPr>
              <a:t>puberty</a:t>
            </a:r>
            <a:r>
              <a:rPr lang="en-US" dirty="0"/>
              <a:t> the AP starts to secrete FSH &amp; LH which lead to the beginning of </a:t>
            </a:r>
            <a:r>
              <a:rPr lang="en-US" dirty="0" smtClean="0"/>
              <a:t>monthly reproductive cycles</a:t>
            </a:r>
            <a:r>
              <a:rPr lang="en-US" dirty="0"/>
              <a:t>.  </a:t>
            </a:r>
            <a:endParaRPr lang="en-US" dirty="0" smtClean="0"/>
          </a:p>
          <a:p>
            <a:pPr>
              <a:lnSpc>
                <a:spcPct val="80000"/>
              </a:lnSpc>
            </a:pPr>
            <a:r>
              <a:rPr lang="en-US" dirty="0" smtClean="0"/>
              <a:t>First </a:t>
            </a:r>
            <a:r>
              <a:rPr lang="en-US" dirty="0"/>
              <a:t>menstrual cycle is called </a:t>
            </a:r>
            <a:r>
              <a:rPr lang="en-US" dirty="0">
                <a:solidFill>
                  <a:srgbClr val="FF99FF"/>
                </a:solidFill>
              </a:rPr>
              <a:t>menarche</a:t>
            </a:r>
            <a:r>
              <a:rPr lang="en-US" dirty="0" smtClean="0"/>
              <a:t>.</a:t>
            </a:r>
            <a:endParaRPr lang="ar-SA" dirty="0" smtClean="0"/>
          </a:p>
          <a:p>
            <a:pPr>
              <a:lnSpc>
                <a:spcPct val="80000"/>
              </a:lnSpc>
            </a:pPr>
            <a:endParaRPr lang="en-US" dirty="0"/>
          </a:p>
          <a:p>
            <a:pPr>
              <a:lnSpc>
                <a:spcPct val="80000"/>
              </a:lnSpc>
            </a:pPr>
            <a:r>
              <a:rPr lang="en-US" sz="2800" b="1" dirty="0">
                <a:solidFill>
                  <a:srgbClr val="FF99FF"/>
                </a:solidFill>
              </a:rPr>
              <a:t>Both FSH and LH</a:t>
            </a:r>
            <a:r>
              <a:rPr lang="en-US" sz="2800" b="1" dirty="0"/>
              <a:t> </a:t>
            </a:r>
            <a:r>
              <a:rPr lang="en-US" dirty="0"/>
              <a:t>stimulate their ovarian target cells by combining with highly specific receptors </a:t>
            </a:r>
            <a:r>
              <a:rPr lang="en-US" dirty="0" smtClean="0"/>
              <a:t>to </a:t>
            </a:r>
            <a:r>
              <a:rPr lang="en-US" dirty="0"/>
              <a:t>increase </a:t>
            </a:r>
            <a:endParaRPr lang="en-US" dirty="0" smtClean="0"/>
          </a:p>
          <a:p>
            <a:pPr lvl="1">
              <a:lnSpc>
                <a:spcPct val="80000"/>
              </a:lnSpc>
            </a:pPr>
            <a:r>
              <a:rPr lang="en-US" dirty="0" smtClean="0"/>
              <a:t>Rates </a:t>
            </a:r>
            <a:r>
              <a:rPr lang="en-US" dirty="0"/>
              <a:t>of secretion, </a:t>
            </a:r>
            <a:endParaRPr lang="en-US" dirty="0" smtClean="0"/>
          </a:p>
          <a:p>
            <a:pPr lvl="1">
              <a:lnSpc>
                <a:spcPct val="80000"/>
              </a:lnSpc>
            </a:pPr>
            <a:r>
              <a:rPr lang="en-US" dirty="0" smtClean="0"/>
              <a:t>Growth </a:t>
            </a:r>
            <a:r>
              <a:rPr lang="en-US" dirty="0"/>
              <a:t>&amp; proliferation of the cells.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>
            <a:normAutofit fontScale="92500" lnSpcReduction="20000"/>
          </a:bodyPr>
          <a:lstStyle/>
          <a:p>
            <a:pPr algn="l">
              <a:lnSpc>
                <a:spcPct val="80000"/>
              </a:lnSpc>
              <a:buFont typeface="Wingdings" pitchFamily="2" charset="2"/>
              <a:buNone/>
            </a:pPr>
            <a:r>
              <a:rPr lang="en-US" sz="2800" b="1" dirty="0">
                <a:solidFill>
                  <a:srgbClr val="FF99FF"/>
                </a:solidFill>
              </a:rPr>
              <a:t>Ovarian follicle growth:-</a:t>
            </a:r>
          </a:p>
          <a:p>
            <a:pPr algn="l">
              <a:lnSpc>
                <a:spcPct val="80000"/>
              </a:lnSpc>
              <a:buFont typeface="Wingdings" pitchFamily="2" charset="2"/>
              <a:buNone/>
            </a:pPr>
            <a:endParaRPr lang="en-US" sz="2800" b="1" dirty="0">
              <a:solidFill>
                <a:srgbClr val="FF99FF"/>
              </a:solidFill>
            </a:endParaRPr>
          </a:p>
          <a:p>
            <a:pPr algn="l">
              <a:lnSpc>
                <a:spcPct val="80000"/>
              </a:lnSpc>
              <a:buFont typeface="Wingdings" pitchFamily="2" charset="2"/>
              <a:buNone/>
            </a:pPr>
            <a:r>
              <a:rPr lang="en-US" sz="2800" b="1" dirty="0">
                <a:solidFill>
                  <a:srgbClr val="FF99FF"/>
                </a:solidFill>
                <a:latin typeface="Arial"/>
              </a:rPr>
              <a:t>“</a:t>
            </a:r>
            <a:r>
              <a:rPr lang="en-US" sz="2800" b="1" dirty="0">
                <a:solidFill>
                  <a:srgbClr val="FF99FF"/>
                </a:solidFill>
              </a:rPr>
              <a:t>Follicular</a:t>
            </a:r>
            <a:r>
              <a:rPr lang="en-US" sz="2800" b="1" dirty="0">
                <a:solidFill>
                  <a:srgbClr val="FF99FF"/>
                </a:solidFill>
                <a:latin typeface="Arial"/>
              </a:rPr>
              <a:t>”</a:t>
            </a:r>
            <a:r>
              <a:rPr lang="en-US" sz="2800" b="1" dirty="0">
                <a:solidFill>
                  <a:srgbClr val="FF99FF"/>
                </a:solidFill>
              </a:rPr>
              <a:t> phase of the ovarian cycle:</a:t>
            </a:r>
          </a:p>
          <a:p>
            <a:pPr algn="l">
              <a:lnSpc>
                <a:spcPct val="80000"/>
              </a:lnSpc>
              <a:buFont typeface="Wingdings" pitchFamily="2" charset="2"/>
              <a:buNone/>
            </a:pPr>
            <a:endParaRPr lang="en-US" dirty="0">
              <a:solidFill>
                <a:srgbClr val="FF99FF"/>
              </a:solidFill>
            </a:endParaRPr>
          </a:p>
          <a:p>
            <a:pPr algn="l">
              <a:lnSpc>
                <a:spcPct val="80000"/>
              </a:lnSpc>
              <a:buFont typeface="Courier New" pitchFamily="49" charset="0"/>
              <a:buChar char="o"/>
            </a:pPr>
            <a:r>
              <a:rPr lang="en-US" dirty="0" smtClean="0"/>
              <a:t>In </a:t>
            </a:r>
            <a:r>
              <a:rPr lang="en-US" dirty="0"/>
              <a:t>female child  each ovum is surrounded by single </a:t>
            </a:r>
            <a:r>
              <a:rPr lang="en-US" dirty="0" err="1"/>
              <a:t>granulosa</a:t>
            </a:r>
            <a:r>
              <a:rPr lang="en-US" dirty="0"/>
              <a:t> cell sheath called primordial follicle.  </a:t>
            </a:r>
          </a:p>
          <a:p>
            <a:pPr algn="l">
              <a:lnSpc>
                <a:spcPct val="80000"/>
              </a:lnSpc>
              <a:buFont typeface="Courier New" pitchFamily="49" charset="0"/>
              <a:buChar char="o"/>
            </a:pPr>
            <a:r>
              <a:rPr lang="en-US" u="sng" dirty="0" smtClean="0"/>
              <a:t>During </a:t>
            </a:r>
            <a:r>
              <a:rPr lang="en-US" u="sng" dirty="0"/>
              <a:t>childhood</a:t>
            </a:r>
            <a:r>
              <a:rPr lang="en-US" dirty="0"/>
              <a:t>, the </a:t>
            </a:r>
            <a:r>
              <a:rPr lang="en-US" dirty="0" err="1">
                <a:solidFill>
                  <a:srgbClr val="FF99FF"/>
                </a:solidFill>
              </a:rPr>
              <a:t>granulosa</a:t>
            </a:r>
            <a:r>
              <a:rPr lang="en-US" dirty="0">
                <a:solidFill>
                  <a:srgbClr val="FF99FF"/>
                </a:solidFill>
              </a:rPr>
              <a:t> </a:t>
            </a:r>
            <a:r>
              <a:rPr lang="en-US" dirty="0" smtClean="0">
                <a:solidFill>
                  <a:srgbClr val="FF99FF"/>
                </a:solidFill>
              </a:rPr>
              <a:t>cells</a:t>
            </a:r>
          </a:p>
          <a:p>
            <a:pPr lvl="1">
              <a:lnSpc>
                <a:spcPct val="80000"/>
              </a:lnSpc>
              <a:buFont typeface="Courier New" pitchFamily="49" charset="0"/>
              <a:buChar char="o"/>
            </a:pPr>
            <a:r>
              <a:rPr lang="en-US" dirty="0" smtClean="0"/>
              <a:t> Provide </a:t>
            </a:r>
            <a:r>
              <a:rPr lang="en-US" dirty="0"/>
              <a:t>nourishment for the ovum </a:t>
            </a:r>
            <a:endParaRPr lang="en-US" dirty="0" smtClean="0"/>
          </a:p>
          <a:p>
            <a:pPr lvl="1">
              <a:lnSpc>
                <a:spcPct val="80000"/>
              </a:lnSpc>
              <a:buFont typeface="Courier New" pitchFamily="49" charset="0"/>
              <a:buChar char="o"/>
            </a:pPr>
            <a:r>
              <a:rPr lang="en-US" dirty="0" smtClean="0"/>
              <a:t>Secrete </a:t>
            </a:r>
            <a:r>
              <a:rPr lang="en-US" dirty="0" err="1"/>
              <a:t>oocyte</a:t>
            </a:r>
            <a:r>
              <a:rPr lang="en-US" dirty="0"/>
              <a:t> maturation inhibiting factor which keeps the ovum in its primordial state. </a:t>
            </a:r>
          </a:p>
          <a:p>
            <a:pPr algn="l">
              <a:lnSpc>
                <a:spcPct val="80000"/>
              </a:lnSpc>
              <a:buFont typeface="Courier New" pitchFamily="49" charset="0"/>
              <a:buChar char="o"/>
            </a:pPr>
            <a:r>
              <a:rPr lang="en-US" u="sng" dirty="0" smtClean="0">
                <a:solidFill>
                  <a:srgbClr val="FF99FF"/>
                </a:solidFill>
              </a:rPr>
              <a:t>After </a:t>
            </a:r>
            <a:r>
              <a:rPr lang="en-US" u="sng" dirty="0">
                <a:solidFill>
                  <a:srgbClr val="FF99FF"/>
                </a:solidFill>
              </a:rPr>
              <a:t>puberty</a:t>
            </a:r>
            <a:r>
              <a:rPr lang="en-US" dirty="0">
                <a:solidFill>
                  <a:srgbClr val="FF99FF"/>
                </a:solidFill>
              </a:rPr>
              <a:t>,</a:t>
            </a:r>
            <a:r>
              <a:rPr lang="en-US" dirty="0"/>
              <a:t> AP secrete </a:t>
            </a:r>
            <a:r>
              <a:rPr lang="en-US" dirty="0">
                <a:solidFill>
                  <a:srgbClr val="FF99FF"/>
                </a:solidFill>
              </a:rPr>
              <a:t>FSH and LH</a:t>
            </a:r>
            <a:r>
              <a:rPr lang="en-US" dirty="0"/>
              <a:t> which </a:t>
            </a:r>
            <a:endParaRPr lang="en-US" dirty="0" smtClean="0"/>
          </a:p>
          <a:p>
            <a:pPr lvl="1">
              <a:lnSpc>
                <a:spcPct val="80000"/>
              </a:lnSpc>
              <a:buFont typeface="Courier New" pitchFamily="49" charset="0"/>
              <a:buChar char="o"/>
            </a:pPr>
            <a:r>
              <a:rPr lang="en-US" dirty="0" smtClean="0"/>
              <a:t>Stimulate </a:t>
            </a:r>
            <a:r>
              <a:rPr lang="en-US" dirty="0"/>
              <a:t>the ovaries </a:t>
            </a:r>
            <a:r>
              <a:rPr lang="en-US" dirty="0" smtClean="0"/>
              <a:t>and result in growth of some follicles.  </a:t>
            </a:r>
          </a:p>
          <a:p>
            <a:pPr lvl="1">
              <a:lnSpc>
                <a:spcPct val="80000"/>
              </a:lnSpc>
              <a:buFont typeface="Courier New" pitchFamily="49" charset="0"/>
              <a:buChar char="o"/>
            </a:pPr>
            <a:r>
              <a:rPr lang="en-US" dirty="0" smtClean="0"/>
              <a:t>Growth of the follicle begins with increase in size of </a:t>
            </a:r>
            <a:r>
              <a:rPr lang="en-US" dirty="0"/>
              <a:t>the ovum to </a:t>
            </a:r>
            <a:r>
              <a:rPr lang="en-US" dirty="0" smtClean="0"/>
              <a:t>&amp; </a:t>
            </a:r>
            <a:r>
              <a:rPr lang="en-US" dirty="0"/>
              <a:t>growth of additional layers of </a:t>
            </a:r>
            <a:r>
              <a:rPr lang="en-US" dirty="0" err="1"/>
              <a:t>granulosa</a:t>
            </a:r>
            <a:r>
              <a:rPr lang="en-US" dirty="0"/>
              <a:t> cells of some follicles </a:t>
            </a:r>
            <a:endParaRPr lang="en-US" dirty="0" smtClean="0"/>
          </a:p>
          <a:p>
            <a:pPr lvl="1">
              <a:lnSpc>
                <a:spcPct val="80000"/>
              </a:lnSpc>
              <a:buFont typeface="Courier New" pitchFamily="49" charset="0"/>
              <a:buChar char="o"/>
            </a:pPr>
            <a:r>
              <a:rPr lang="en-US" dirty="0" smtClean="0"/>
              <a:t>At this stage it is known </a:t>
            </a:r>
            <a:r>
              <a:rPr lang="en-US" dirty="0"/>
              <a:t>as </a:t>
            </a:r>
            <a:r>
              <a:rPr lang="en-US" dirty="0">
                <a:solidFill>
                  <a:srgbClr val="FF99FF"/>
                </a:solidFill>
              </a:rPr>
              <a:t>primary follicles.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8676" name="Picture 4" descr="81-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19201" y="1066800"/>
            <a:ext cx="7079602" cy="555685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hp\AppData\Local\Microsoft\Windows\Temporary Internet Files\Low\Content.IE5\FWO33X9B\Folicular%20phase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530497"/>
            <a:ext cx="5105400" cy="62413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687</TotalTime>
  <Words>1238</Words>
  <Application>Microsoft Office PowerPoint</Application>
  <PresentationFormat>On-screen Show (4:3)</PresentationFormat>
  <Paragraphs>111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2" baseType="lpstr">
      <vt:lpstr>Arial</vt:lpstr>
      <vt:lpstr>Calibri</vt:lpstr>
      <vt:lpstr>Consolas</vt:lpstr>
      <vt:lpstr>Corbel</vt:lpstr>
      <vt:lpstr>Courier New</vt:lpstr>
      <vt:lpstr>Symbol</vt:lpstr>
      <vt:lpstr>Tahoma</vt:lpstr>
      <vt:lpstr>Wingdings</vt:lpstr>
      <vt:lpstr>Wingdings 2</vt:lpstr>
      <vt:lpstr>Wingdings 3</vt:lpstr>
      <vt:lpstr>Metro</vt:lpstr>
      <vt:lpstr>Lecture 2 Physiology of ovarian cycle</vt:lpstr>
      <vt:lpstr>Objectives</vt:lpstr>
      <vt:lpstr>PowerPoint Presentation</vt:lpstr>
      <vt:lpstr>PowerPoint Presentation</vt:lpstr>
      <vt:lpstr>Relation of the ovary to fallopian tube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Layers in the growing follicle </vt:lpstr>
      <vt:lpstr>PowerPoint Presentation</vt:lpstr>
      <vt:lpstr>PowerPoint Presentation</vt:lpstr>
      <vt:lpstr>PowerPoint Presentation</vt:lpstr>
      <vt:lpstr>Summary of follicular growth</vt:lpstr>
      <vt:lpstr>PowerPoint Presentation</vt:lpstr>
      <vt:lpstr>PowerPoint Presentation</vt:lpstr>
      <vt:lpstr>Mature Graffian Follicle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KKUH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 Hypothalamic and pituitary gonadal axis</dc:title>
  <dc:creator>James</dc:creator>
  <cp:lastModifiedBy>Misfer Saud Alsalouli</cp:lastModifiedBy>
  <cp:revision>58</cp:revision>
  <dcterms:created xsi:type="dcterms:W3CDTF">2011-02-05T05:45:25Z</dcterms:created>
  <dcterms:modified xsi:type="dcterms:W3CDTF">2017-04-05T17:53:29Z</dcterms:modified>
</cp:coreProperties>
</file>