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8"/>
  </p:handoutMasterIdLst>
  <p:sldIdLst>
    <p:sldId id="256" r:id="rId2"/>
    <p:sldId id="257" r:id="rId3"/>
    <p:sldId id="260" r:id="rId4"/>
    <p:sldId id="279" r:id="rId5"/>
    <p:sldId id="278" r:id="rId6"/>
    <p:sldId id="280" r:id="rId7"/>
    <p:sldId id="258" r:id="rId8"/>
    <p:sldId id="266" r:id="rId9"/>
    <p:sldId id="259" r:id="rId10"/>
    <p:sldId id="261" r:id="rId11"/>
    <p:sldId id="262" r:id="rId12"/>
    <p:sldId id="263" r:id="rId13"/>
    <p:sldId id="281" r:id="rId14"/>
    <p:sldId id="264" r:id="rId15"/>
    <p:sldId id="265" r:id="rId16"/>
    <p:sldId id="267" r:id="rId17"/>
    <p:sldId id="268" r:id="rId18"/>
    <p:sldId id="269" r:id="rId19"/>
    <p:sldId id="270" r:id="rId20"/>
    <p:sldId id="271" r:id="rId21"/>
    <p:sldId id="272" r:id="rId22"/>
    <p:sldId id="273" r:id="rId23"/>
    <p:sldId id="274" r:id="rId24"/>
    <p:sldId id="275" r:id="rId25"/>
    <p:sldId id="276" r:id="rId26"/>
    <p:sldId id="277"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21B5828-DD48-4AF1-8988-B2F4C46D1303}" type="datetimeFigureOut">
              <a:rPr lang="en-US" smtClean="0"/>
              <a:pPr/>
              <a:t>4/6/2017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3272FC4-8244-4AB3-8C19-9038B24AC20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A457AB48-8BED-4AA5-B87F-098375EDF8AB}" type="datetimeFigureOut">
              <a:rPr lang="en-US" smtClean="0"/>
              <a:pPr/>
              <a:t>4/6/2017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F779AA02-3A24-407E-BCF6-952038A45FF2}"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57AB48-8BED-4AA5-B87F-098375EDF8AB}" type="datetimeFigureOut">
              <a:rPr lang="en-US" smtClean="0"/>
              <a:pPr/>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9AA02-3A24-407E-BCF6-952038A45FF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57AB48-8BED-4AA5-B87F-098375EDF8AB}" type="datetimeFigureOut">
              <a:rPr lang="en-US" smtClean="0"/>
              <a:pPr/>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9AA02-3A24-407E-BCF6-952038A45FF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57AB48-8BED-4AA5-B87F-098375EDF8AB}" type="datetimeFigureOut">
              <a:rPr lang="en-US" smtClean="0"/>
              <a:pPr/>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9AA02-3A24-407E-BCF6-952038A45FF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457AB48-8BED-4AA5-B87F-098375EDF8AB}" type="datetimeFigureOut">
              <a:rPr lang="en-US" smtClean="0"/>
              <a:pPr/>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9AA02-3A24-407E-BCF6-952038A45FF2}"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457AB48-8BED-4AA5-B87F-098375EDF8AB}" type="datetimeFigureOut">
              <a:rPr lang="en-US" smtClean="0"/>
              <a:pPr/>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9AA02-3A24-407E-BCF6-952038A45FF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457AB48-8BED-4AA5-B87F-098375EDF8AB}" type="datetimeFigureOut">
              <a:rPr lang="en-US" smtClean="0"/>
              <a:pPr/>
              <a:t>4/6/2017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79AA02-3A24-407E-BCF6-952038A45FF2}"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457AB48-8BED-4AA5-B87F-098375EDF8AB}" type="datetimeFigureOut">
              <a:rPr lang="en-US" smtClean="0"/>
              <a:pPr/>
              <a:t>4/6/2017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79AA02-3A24-407E-BCF6-952038A45FF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57AB48-8BED-4AA5-B87F-098375EDF8AB}" type="datetimeFigureOut">
              <a:rPr lang="en-US" smtClean="0"/>
              <a:pPr/>
              <a:t>4/6/2017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79AA02-3A24-407E-BCF6-952038A45FF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457AB48-8BED-4AA5-B87F-098375EDF8AB}" type="datetimeFigureOut">
              <a:rPr lang="en-US" smtClean="0"/>
              <a:pPr/>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9AA02-3A24-407E-BCF6-952038A45FF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A457AB48-8BED-4AA5-B87F-098375EDF8AB}" type="datetimeFigureOut">
              <a:rPr lang="en-US" smtClean="0"/>
              <a:pPr/>
              <a:t>4/6/2017</a:t>
            </a:fld>
            <a:endParaRPr lang="en-US"/>
          </a:p>
        </p:txBody>
      </p:sp>
      <p:sp>
        <p:nvSpPr>
          <p:cNvPr id="6" name="Footer Placeholder 5"/>
          <p:cNvSpPr>
            <a:spLocks noGrp="1"/>
          </p:cNvSpPr>
          <p:nvPr>
            <p:ph type="ftr" sz="quarter" idx="11"/>
          </p:nvPr>
        </p:nvSpPr>
        <p:spPr>
          <a:xfrm>
            <a:off x="914400" y="55499"/>
            <a:ext cx="5562600" cy="365125"/>
          </a:xfrm>
        </p:spPr>
        <p:txBody>
          <a:bodyPr/>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p>
            <a:fld id="{F779AA02-3A24-407E-BCF6-952038A45FF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A457AB48-8BED-4AA5-B87F-098375EDF8AB}" type="datetimeFigureOut">
              <a:rPr lang="en-US" smtClean="0"/>
              <a:pPr/>
              <a:t>4/6/2017</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F779AA02-3A24-407E-BCF6-952038A45FF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914400"/>
            <a:ext cx="7772400" cy="1975104"/>
          </a:xfrm>
        </p:spPr>
        <p:txBody>
          <a:bodyPr>
            <a:noAutofit/>
          </a:bodyPr>
          <a:lstStyle/>
          <a:p>
            <a:r>
              <a:rPr lang="en-US" sz="3200" dirty="0" smtClean="0"/>
              <a:t>Lecture 5</a:t>
            </a:r>
            <a:br>
              <a:rPr lang="en-US" sz="3200" dirty="0" smtClean="0"/>
            </a:br>
            <a:r>
              <a:rPr lang="en-US" sz="3200" dirty="0" smtClean="0"/>
              <a:t>Physiology </a:t>
            </a:r>
            <a:r>
              <a:rPr lang="en-US" sz="3200" dirty="0"/>
              <a:t>of androgens and control of male sexual functions</a:t>
            </a:r>
          </a:p>
        </p:txBody>
      </p:sp>
      <p:sp>
        <p:nvSpPr>
          <p:cNvPr id="3" name="Subtitle 2"/>
          <p:cNvSpPr>
            <a:spLocks noGrp="1"/>
          </p:cNvSpPr>
          <p:nvPr>
            <p:ph type="subTitle" idx="1"/>
          </p:nvPr>
        </p:nvSpPr>
        <p:spPr>
          <a:xfrm>
            <a:off x="2895600" y="2834640"/>
            <a:ext cx="4343400" cy="1508760"/>
          </a:xfrm>
        </p:spPr>
        <p:txBody>
          <a:bodyPr>
            <a:normAutofit/>
          </a:bodyPr>
          <a:lstStyle/>
          <a:p>
            <a:r>
              <a:rPr lang="en-US" sz="2000" dirty="0" smtClean="0"/>
              <a:t>Dr. </a:t>
            </a:r>
            <a:r>
              <a:rPr lang="en-US" sz="2000" dirty="0" err="1" smtClean="0"/>
              <a:t>Laila</a:t>
            </a:r>
            <a:r>
              <a:rPr lang="en-US" sz="2000" dirty="0" smtClean="0"/>
              <a:t> Al </a:t>
            </a:r>
            <a:r>
              <a:rPr lang="en-US" sz="2000" dirty="0" err="1" smtClean="0"/>
              <a:t>Dokhi</a:t>
            </a:r>
            <a:endParaRPr lang="en-US" sz="2000" dirty="0" smtClean="0"/>
          </a:p>
          <a:p>
            <a:r>
              <a:rPr lang="en-US" sz="2000" dirty="0" smtClean="0"/>
              <a:t>Assistant Professor</a:t>
            </a:r>
          </a:p>
          <a:p>
            <a:r>
              <a:rPr lang="en-US" sz="2000" dirty="0" smtClean="0"/>
              <a:t>Department of Physiology</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457200" y="457200"/>
            <a:ext cx="8077200" cy="6400800"/>
          </a:xfrm>
        </p:spPr>
        <p:txBody>
          <a:bodyPr>
            <a:normAutofit/>
          </a:bodyPr>
          <a:lstStyle/>
          <a:p>
            <a:pPr>
              <a:lnSpc>
                <a:spcPct val="90000"/>
              </a:lnSpc>
            </a:pPr>
            <a:endParaRPr lang="en-US" sz="2000" dirty="0"/>
          </a:p>
          <a:p>
            <a:pPr>
              <a:lnSpc>
                <a:spcPct val="90000"/>
              </a:lnSpc>
              <a:buFont typeface="Wingdings" pitchFamily="2" charset="2"/>
              <a:buNone/>
            </a:pPr>
            <a:r>
              <a:rPr lang="en-US" b="1" u="sng" dirty="0">
                <a:solidFill>
                  <a:srgbClr val="66FFFF"/>
                </a:solidFill>
              </a:rPr>
              <a:t>Function of the seminal vesicles</a:t>
            </a:r>
            <a:r>
              <a:rPr lang="en-US" b="1" u="sng" dirty="0" smtClean="0">
                <a:solidFill>
                  <a:srgbClr val="66FFFF"/>
                </a:solidFill>
              </a:rPr>
              <a:t>:</a:t>
            </a:r>
            <a:endParaRPr lang="en-US" b="1" u="sng" dirty="0">
              <a:solidFill>
                <a:srgbClr val="FF9900"/>
              </a:solidFill>
            </a:endParaRPr>
          </a:p>
          <a:p>
            <a:pPr>
              <a:lnSpc>
                <a:spcPct val="90000"/>
              </a:lnSpc>
            </a:pPr>
            <a:r>
              <a:rPr lang="en-US" sz="2400" dirty="0" smtClean="0"/>
              <a:t>Secrete </a:t>
            </a:r>
            <a:r>
              <a:rPr lang="en-US" sz="2400" dirty="0" err="1"/>
              <a:t>mucoid</a:t>
            </a:r>
            <a:r>
              <a:rPr lang="en-US" sz="2400" dirty="0"/>
              <a:t> material containing fructose, citric acid &amp; nutrient substances &amp; large quantities of prostaglandins &amp; fibrinogen. </a:t>
            </a:r>
            <a:endParaRPr lang="en-US" sz="2400" dirty="0" smtClean="0"/>
          </a:p>
          <a:p>
            <a:pPr>
              <a:lnSpc>
                <a:spcPct val="90000"/>
              </a:lnSpc>
            </a:pPr>
            <a:r>
              <a:rPr lang="en-US" sz="2400" dirty="0" smtClean="0"/>
              <a:t>The </a:t>
            </a:r>
            <a:r>
              <a:rPr lang="en-US" sz="2400" u="sng" dirty="0">
                <a:solidFill>
                  <a:srgbClr val="FFFF00"/>
                </a:solidFill>
              </a:rPr>
              <a:t>prostaglandins are important help in </a:t>
            </a:r>
            <a:r>
              <a:rPr lang="en-US" sz="2400" u="sng" dirty="0" smtClean="0">
                <a:solidFill>
                  <a:srgbClr val="FFFF00"/>
                </a:solidFill>
              </a:rPr>
              <a:t>fertilization:</a:t>
            </a:r>
          </a:p>
          <a:p>
            <a:pPr lvl="1">
              <a:lnSpc>
                <a:spcPct val="90000"/>
              </a:lnSpc>
            </a:pPr>
            <a:r>
              <a:rPr lang="en-US" sz="2400" dirty="0" smtClean="0"/>
              <a:t>By </a:t>
            </a:r>
            <a:r>
              <a:rPr lang="en-US" sz="2400" dirty="0"/>
              <a:t>reacting with the female cervical mucus making it more receptive to sperm </a:t>
            </a:r>
            <a:r>
              <a:rPr lang="en-US" sz="2400" dirty="0" smtClean="0"/>
              <a:t>movement.</a:t>
            </a:r>
          </a:p>
          <a:p>
            <a:pPr lvl="1">
              <a:lnSpc>
                <a:spcPct val="90000"/>
              </a:lnSpc>
            </a:pPr>
            <a:r>
              <a:rPr lang="en-US" sz="2400" dirty="0" smtClean="0"/>
              <a:t>By </a:t>
            </a:r>
            <a:r>
              <a:rPr lang="en-US" sz="2400" dirty="0"/>
              <a:t>causing backward reverse peristaltic contractions of the uterus &amp; fallopian tubes to move the ejaculated sperm toward the ovaries.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457200" y="152400"/>
            <a:ext cx="8153400" cy="6705600"/>
          </a:xfrm>
        </p:spPr>
        <p:txBody>
          <a:bodyPr/>
          <a:lstStyle/>
          <a:p>
            <a:pPr>
              <a:buFont typeface="Wingdings" pitchFamily="2" charset="2"/>
              <a:buNone/>
            </a:pPr>
            <a:r>
              <a:rPr lang="en-US" sz="2400" b="1" u="sng" dirty="0">
                <a:solidFill>
                  <a:srgbClr val="66FFFF"/>
                </a:solidFill>
              </a:rPr>
              <a:t>Function of the prostate gland</a:t>
            </a:r>
            <a:r>
              <a:rPr lang="en-US" sz="2400" b="1" u="sng" dirty="0" smtClean="0">
                <a:solidFill>
                  <a:srgbClr val="66FFFF"/>
                </a:solidFill>
              </a:rPr>
              <a:t>:</a:t>
            </a:r>
            <a:endParaRPr lang="en-US" sz="2400" b="1" u="sng" dirty="0"/>
          </a:p>
          <a:p>
            <a:r>
              <a:rPr lang="en-US" sz="2400" b="1" dirty="0"/>
              <a:t>The prostate gland secretes thin milky fluid contains Ca2+ ion, citrate ion, phosphate ion, a clotting enzyme &amp; </a:t>
            </a:r>
            <a:r>
              <a:rPr lang="en-US" sz="2400" b="1" dirty="0" err="1"/>
              <a:t>profibrinolysin</a:t>
            </a:r>
            <a:r>
              <a:rPr lang="en-US" sz="2400" b="1" dirty="0"/>
              <a:t>.  </a:t>
            </a:r>
            <a:endParaRPr lang="en-US" sz="2400" b="1" dirty="0" smtClean="0"/>
          </a:p>
          <a:p>
            <a:r>
              <a:rPr lang="en-US" sz="2400" b="1" dirty="0" smtClean="0"/>
              <a:t>The </a:t>
            </a:r>
            <a:r>
              <a:rPr lang="en-US" sz="2400" b="1" dirty="0"/>
              <a:t>alkaline prostatic fluid is important for </a:t>
            </a:r>
            <a:r>
              <a:rPr lang="en-US" sz="2400" b="1" u="sng" dirty="0">
                <a:solidFill>
                  <a:srgbClr val="FFFF00"/>
                </a:solidFill>
              </a:rPr>
              <a:t>successful fertilization of the ovum.</a:t>
            </a:r>
          </a:p>
          <a:p>
            <a:pPr>
              <a:buFont typeface="Wingdings" pitchFamily="2" charset="2"/>
              <a:buNone/>
            </a:pPr>
            <a:endParaRPr lang="en-US" sz="2000" b="1" u="sng" dirty="0">
              <a:solidFill>
                <a:srgbClr val="FFFF00"/>
              </a:solidFill>
            </a:endParaRPr>
          </a:p>
          <a:p>
            <a:pPr>
              <a:buFont typeface="Wingdings" pitchFamily="2" charset="2"/>
              <a:buNone/>
            </a:pPr>
            <a:r>
              <a:rPr lang="en-US" sz="2400" b="1" u="sng" dirty="0" smtClean="0">
                <a:solidFill>
                  <a:srgbClr val="66FFFF"/>
                </a:solidFill>
              </a:rPr>
              <a:t>Function of alkaline </a:t>
            </a:r>
            <a:r>
              <a:rPr lang="en-US" sz="2400" b="1" u="sng" dirty="0">
                <a:solidFill>
                  <a:srgbClr val="66FFFF"/>
                </a:solidFill>
              </a:rPr>
              <a:t>prostate fluid </a:t>
            </a:r>
            <a:r>
              <a:rPr lang="en-US" b="1" u="sng" dirty="0" smtClean="0">
                <a:solidFill>
                  <a:srgbClr val="66FFFF"/>
                </a:solidFill>
              </a:rPr>
              <a:t>:</a:t>
            </a:r>
            <a:endParaRPr lang="en-US" b="1" u="sng" dirty="0">
              <a:solidFill>
                <a:srgbClr val="66FFFF"/>
              </a:solidFill>
            </a:endParaRPr>
          </a:p>
          <a:p>
            <a:pPr>
              <a:buFont typeface="Wingdings" pitchFamily="2" charset="2"/>
              <a:buNone/>
            </a:pPr>
            <a:r>
              <a:rPr lang="en-US" sz="2400" b="1" dirty="0" smtClean="0"/>
              <a:t>1-Successful </a:t>
            </a:r>
            <a:r>
              <a:rPr lang="en-US" sz="2400" b="1" dirty="0"/>
              <a:t>fertilization of the ovum</a:t>
            </a:r>
          </a:p>
          <a:p>
            <a:pPr>
              <a:buFont typeface="Wingdings" pitchFamily="2" charset="2"/>
              <a:buNone/>
            </a:pPr>
            <a:r>
              <a:rPr lang="en-US" sz="2400" b="1" dirty="0" smtClean="0"/>
              <a:t>2-Help </a:t>
            </a:r>
            <a:r>
              <a:rPr lang="en-US" sz="2400" b="1" dirty="0"/>
              <a:t>to neutralize the slightly acidic fluid of the vas deferens (due to the presence of citric acid and metabolic </a:t>
            </a:r>
            <a:r>
              <a:rPr lang="en-US" sz="2400" b="1" dirty="0" smtClean="0"/>
              <a:t>product </a:t>
            </a:r>
            <a:r>
              <a:rPr lang="en-US" sz="2400" b="1" dirty="0"/>
              <a:t>of the sperm </a:t>
            </a:r>
            <a:r>
              <a:rPr lang="en-US" sz="2400" b="1" dirty="0" smtClean="0"/>
              <a:t>that inhibit </a:t>
            </a:r>
            <a:r>
              <a:rPr lang="en-US" sz="2400" b="1" dirty="0"/>
              <a:t>sperm fertility). </a:t>
            </a:r>
          </a:p>
          <a:p>
            <a:pPr>
              <a:buFont typeface="Wingdings" pitchFamily="2" charset="2"/>
              <a:buNone/>
            </a:pPr>
            <a:r>
              <a:rPr lang="en-US" sz="2400" b="1" dirty="0" smtClean="0"/>
              <a:t>3-Helps </a:t>
            </a:r>
            <a:r>
              <a:rPr lang="en-US" sz="2400" b="1" dirty="0"/>
              <a:t>to neutralize the acidity of other seminal fluids during ejaculation &amp; enhances motility &amp; fertility of sperm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457200" y="381000"/>
            <a:ext cx="8077200" cy="6172200"/>
          </a:xfrm>
        </p:spPr>
        <p:txBody>
          <a:bodyPr>
            <a:normAutofit/>
          </a:bodyPr>
          <a:lstStyle/>
          <a:p>
            <a:pPr>
              <a:lnSpc>
                <a:spcPct val="80000"/>
              </a:lnSpc>
              <a:buFont typeface="Wingdings" pitchFamily="2" charset="2"/>
              <a:buNone/>
            </a:pPr>
            <a:r>
              <a:rPr lang="en-US" sz="2400" b="1" u="sng" dirty="0">
                <a:solidFill>
                  <a:srgbClr val="FF00FF"/>
                </a:solidFill>
              </a:rPr>
              <a:t>Semen:</a:t>
            </a:r>
          </a:p>
          <a:p>
            <a:pPr>
              <a:lnSpc>
                <a:spcPct val="80000"/>
              </a:lnSpc>
              <a:buFont typeface="Wingdings" pitchFamily="2" charset="2"/>
              <a:buChar char="§"/>
            </a:pPr>
            <a:r>
              <a:rPr lang="en-US" sz="2600" dirty="0" smtClean="0"/>
              <a:t>Ejaculated </a:t>
            </a:r>
            <a:r>
              <a:rPr lang="en-US" sz="2600" dirty="0"/>
              <a:t>semen during sexual act is composed of the fluid &amp; </a:t>
            </a:r>
            <a:r>
              <a:rPr lang="en-US" sz="2600" dirty="0" smtClean="0"/>
              <a:t>sperm</a:t>
            </a:r>
          </a:p>
          <a:p>
            <a:pPr>
              <a:lnSpc>
                <a:spcPct val="80000"/>
              </a:lnSpc>
              <a:buFont typeface="Wingdings" pitchFamily="2" charset="2"/>
              <a:buChar char="§"/>
            </a:pPr>
            <a:r>
              <a:rPr lang="en-US" sz="2600" dirty="0" smtClean="0"/>
              <a:t>From </a:t>
            </a:r>
            <a:r>
              <a:rPr lang="en-US" sz="2600" dirty="0"/>
              <a:t>the vas deferens (</a:t>
            </a:r>
            <a:r>
              <a:rPr lang="en-US" sz="2600" u="sng" dirty="0"/>
              <a:t>~</a:t>
            </a:r>
            <a:r>
              <a:rPr lang="en-US" sz="2600" dirty="0"/>
              <a:t>10</a:t>
            </a:r>
            <a:r>
              <a:rPr lang="en-US" sz="2600" dirty="0" smtClean="0"/>
              <a:t>%)+</a:t>
            </a:r>
          </a:p>
          <a:p>
            <a:pPr>
              <a:lnSpc>
                <a:spcPct val="80000"/>
              </a:lnSpc>
              <a:buFont typeface="Wingdings" pitchFamily="2" charset="2"/>
              <a:buChar char="§"/>
            </a:pPr>
            <a:r>
              <a:rPr lang="en-US" sz="2600" dirty="0" smtClean="0"/>
              <a:t>Fluid </a:t>
            </a:r>
            <a:r>
              <a:rPr lang="en-US" sz="2600" dirty="0"/>
              <a:t>from the prostate gland (</a:t>
            </a:r>
            <a:r>
              <a:rPr lang="en-US" sz="2600" u="sng" dirty="0"/>
              <a:t>~</a:t>
            </a:r>
            <a:r>
              <a:rPr lang="en-US" sz="2600" dirty="0"/>
              <a:t>30</a:t>
            </a:r>
            <a:r>
              <a:rPr lang="en-US" sz="2600" dirty="0" smtClean="0"/>
              <a:t>%),+</a:t>
            </a:r>
          </a:p>
          <a:p>
            <a:pPr>
              <a:lnSpc>
                <a:spcPct val="80000"/>
              </a:lnSpc>
              <a:buFont typeface="Wingdings" pitchFamily="2" charset="2"/>
              <a:buChar char="§"/>
            </a:pPr>
            <a:r>
              <a:rPr lang="en-US" sz="2600" dirty="0" smtClean="0"/>
              <a:t>Fluid </a:t>
            </a:r>
            <a:r>
              <a:rPr lang="en-US" sz="2600" dirty="0"/>
              <a:t>from the seminal vesicles (</a:t>
            </a:r>
            <a:r>
              <a:rPr lang="en-US" sz="2600" u="sng" dirty="0"/>
              <a:t>~</a:t>
            </a:r>
            <a:r>
              <a:rPr lang="en-US" sz="2600" dirty="0"/>
              <a:t>60%) + </a:t>
            </a:r>
            <a:endParaRPr lang="en-US" sz="2600" dirty="0" smtClean="0"/>
          </a:p>
          <a:p>
            <a:pPr>
              <a:lnSpc>
                <a:spcPct val="80000"/>
              </a:lnSpc>
              <a:buFont typeface="Wingdings" pitchFamily="2" charset="2"/>
              <a:buChar char="§"/>
            </a:pPr>
            <a:r>
              <a:rPr lang="en-US" sz="2600" dirty="0" smtClean="0"/>
              <a:t>Small </a:t>
            </a:r>
            <a:r>
              <a:rPr lang="en-US" sz="2600" dirty="0"/>
              <a:t>amounts from the mucous glands the </a:t>
            </a:r>
            <a:r>
              <a:rPr lang="en-US" sz="2600" dirty="0" err="1"/>
              <a:t>bulbourethral</a:t>
            </a:r>
            <a:r>
              <a:rPr lang="en-US" sz="2600" dirty="0"/>
              <a:t> glands.</a:t>
            </a:r>
          </a:p>
          <a:p>
            <a:pPr>
              <a:lnSpc>
                <a:spcPct val="80000"/>
              </a:lnSpc>
              <a:buFont typeface="Wingdings" pitchFamily="2" charset="2"/>
              <a:buChar char="§"/>
            </a:pPr>
            <a:r>
              <a:rPr lang="en-US" sz="2600" dirty="0" smtClean="0"/>
              <a:t>The </a:t>
            </a:r>
            <a:r>
              <a:rPr lang="en-US" sz="2600" dirty="0"/>
              <a:t>average pH is about 7.5, the alkaline prostatic fluid help to neutralize the mild acidity of other portions of the </a:t>
            </a:r>
            <a:r>
              <a:rPr lang="en-US" sz="2600" dirty="0" smtClean="0"/>
              <a:t>semen</a:t>
            </a:r>
            <a:endParaRPr lang="en-US" sz="2600" dirty="0"/>
          </a:p>
          <a:p>
            <a:pPr>
              <a:lnSpc>
                <a:spcPct val="80000"/>
              </a:lnSpc>
              <a:buNone/>
            </a:pPr>
            <a:r>
              <a:rPr lang="en-US" sz="2600" dirty="0" smtClean="0"/>
              <a:t>	&amp; </a:t>
            </a:r>
            <a:r>
              <a:rPr lang="en-US" sz="2600" dirty="0"/>
              <a:t>gives the semen a milky </a:t>
            </a:r>
            <a:r>
              <a:rPr lang="en-US" sz="2600" dirty="0" smtClean="0"/>
              <a:t>appearance</a:t>
            </a:r>
          </a:p>
          <a:p>
            <a:pPr>
              <a:lnSpc>
                <a:spcPct val="80000"/>
              </a:lnSpc>
              <a:buFont typeface="Wingdings" pitchFamily="2" charset="2"/>
              <a:buChar char="§"/>
            </a:pPr>
            <a:r>
              <a:rPr lang="en-US" sz="2600" dirty="0" smtClean="0"/>
              <a:t>Fluid </a:t>
            </a:r>
            <a:r>
              <a:rPr lang="en-US" sz="2600" dirty="0"/>
              <a:t>from the seminal vesicles &amp; mucous glands give the semen </a:t>
            </a:r>
            <a:r>
              <a:rPr lang="en-US" sz="2600" dirty="0" err="1"/>
              <a:t>mucoid</a:t>
            </a:r>
            <a:r>
              <a:rPr lang="en-US" sz="2600" dirty="0"/>
              <a:t> consistency.</a:t>
            </a:r>
          </a:p>
          <a:p>
            <a:pPr>
              <a:lnSpc>
                <a:spcPct val="80000"/>
              </a:lnSpc>
              <a:buFont typeface="Wingdings" pitchFamily="2" charset="2"/>
              <a:buNone/>
            </a:pPr>
            <a:endParaRPr lang="en-US" sz="1800" dirty="0"/>
          </a:p>
          <a:p>
            <a:pPr>
              <a:lnSpc>
                <a:spcPct val="80000"/>
              </a:lnSpc>
              <a:buFont typeface="Wingdings" pitchFamily="2" charset="2"/>
              <a:buNone/>
            </a:pPr>
            <a:r>
              <a:rPr lang="en-US" sz="1800" dirty="0" smtClean="0"/>
              <a:t>.</a:t>
            </a:r>
            <a:endParaRPr lang="en-US" sz="1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533400"/>
            <a:ext cx="7772400" cy="6172200"/>
          </a:xfrm>
        </p:spPr>
        <p:txBody>
          <a:bodyPr>
            <a:normAutofit fontScale="77500" lnSpcReduction="20000"/>
          </a:bodyPr>
          <a:lstStyle/>
          <a:p>
            <a:pPr>
              <a:lnSpc>
                <a:spcPct val="80000"/>
              </a:lnSpc>
              <a:buFont typeface="Wingdings" pitchFamily="2" charset="2"/>
              <a:buNone/>
            </a:pPr>
            <a:r>
              <a:rPr lang="en-US" sz="3800" b="1" u="sng" dirty="0" smtClean="0">
                <a:solidFill>
                  <a:srgbClr val="66FFFF"/>
                </a:solidFill>
              </a:rPr>
              <a:t>Effect of sperm count on fertility:</a:t>
            </a:r>
          </a:p>
          <a:p>
            <a:pPr>
              <a:lnSpc>
                <a:spcPct val="80000"/>
              </a:lnSpc>
              <a:buFont typeface="Wingdings" pitchFamily="2" charset="2"/>
              <a:buNone/>
            </a:pPr>
            <a:endParaRPr lang="en-US" sz="4000" b="1" u="sng" dirty="0" smtClean="0">
              <a:solidFill>
                <a:srgbClr val="66FFFF"/>
              </a:solidFill>
            </a:endParaRPr>
          </a:p>
          <a:p>
            <a:pPr>
              <a:lnSpc>
                <a:spcPct val="80000"/>
              </a:lnSpc>
            </a:pPr>
            <a:r>
              <a:rPr lang="en-US" sz="3200" dirty="0" smtClean="0"/>
              <a:t>The quantity of ejaculated semen during coitus about 3.5 ml</a:t>
            </a:r>
          </a:p>
          <a:p>
            <a:pPr>
              <a:lnSpc>
                <a:spcPct val="80000"/>
              </a:lnSpc>
            </a:pPr>
            <a:r>
              <a:rPr lang="en-US" sz="3200" dirty="0" smtClean="0"/>
              <a:t>Each </a:t>
            </a:r>
            <a:r>
              <a:rPr lang="en-US" sz="3200" dirty="0" err="1" smtClean="0"/>
              <a:t>milliter</a:t>
            </a:r>
            <a:r>
              <a:rPr lang="en-US" sz="3200" dirty="0" smtClean="0"/>
              <a:t> contains about 120 million sperm (normal male count vary between 35 million to 200 million sperm).  </a:t>
            </a:r>
          </a:p>
          <a:p>
            <a:pPr>
              <a:lnSpc>
                <a:spcPct val="80000"/>
              </a:lnSpc>
            </a:pPr>
            <a:r>
              <a:rPr lang="en-US" sz="3200" dirty="0" smtClean="0"/>
              <a:t>Sperm count below 20 million leads to infertility.</a:t>
            </a:r>
          </a:p>
          <a:p>
            <a:pPr>
              <a:lnSpc>
                <a:spcPct val="80000"/>
              </a:lnSpc>
            </a:pPr>
            <a:endParaRPr lang="en-US" sz="3300" dirty="0" smtClean="0"/>
          </a:p>
          <a:p>
            <a:pPr>
              <a:lnSpc>
                <a:spcPct val="80000"/>
              </a:lnSpc>
              <a:buFont typeface="Wingdings" pitchFamily="2" charset="2"/>
              <a:buNone/>
            </a:pPr>
            <a:r>
              <a:rPr lang="en-US" sz="3300" b="1" u="sng" dirty="0" smtClean="0">
                <a:solidFill>
                  <a:srgbClr val="66FFFF"/>
                </a:solidFill>
              </a:rPr>
              <a:t>Effect of sperm morphology and motility on fertility:</a:t>
            </a:r>
          </a:p>
          <a:p>
            <a:pPr>
              <a:lnSpc>
                <a:spcPct val="80000"/>
              </a:lnSpc>
              <a:buFont typeface="Wingdings" pitchFamily="2" charset="2"/>
              <a:buNone/>
            </a:pPr>
            <a:r>
              <a:rPr lang="en-US" sz="3200" b="1" u="sng" dirty="0" smtClean="0"/>
              <a:t>Abnormal shape </a:t>
            </a:r>
          </a:p>
          <a:p>
            <a:pPr>
              <a:lnSpc>
                <a:spcPct val="80000"/>
              </a:lnSpc>
              <a:buFont typeface="Wingdings" pitchFamily="2" charset="2"/>
              <a:buNone/>
            </a:pPr>
            <a:r>
              <a:rPr lang="en-US" sz="3200" b="1" dirty="0" smtClean="0"/>
              <a:t/>
            </a:r>
            <a:br>
              <a:rPr lang="en-US" sz="3200" b="1" dirty="0" smtClean="0"/>
            </a:br>
            <a:r>
              <a:rPr lang="en-US" sz="3200" dirty="0" smtClean="0"/>
              <a:t>Sometimes sperm count is normal but still infertile when about one half of the sperm have abnormal shape.</a:t>
            </a:r>
          </a:p>
          <a:p>
            <a:pPr>
              <a:lnSpc>
                <a:spcPct val="80000"/>
              </a:lnSpc>
              <a:buFont typeface="Wingdings" pitchFamily="2" charset="2"/>
              <a:buNone/>
            </a:pPr>
            <a:endParaRPr lang="en-US" sz="3200" dirty="0" smtClean="0"/>
          </a:p>
          <a:p>
            <a:pPr>
              <a:lnSpc>
                <a:spcPct val="80000"/>
              </a:lnSpc>
              <a:buFont typeface="Wingdings" pitchFamily="2" charset="2"/>
              <a:buNone/>
            </a:pPr>
            <a:r>
              <a:rPr lang="en-US" sz="3200" b="1" u="sng" dirty="0" smtClean="0"/>
              <a:t>Abnormal motility</a:t>
            </a:r>
          </a:p>
          <a:p>
            <a:pPr>
              <a:lnSpc>
                <a:spcPct val="80000"/>
              </a:lnSpc>
              <a:buFont typeface="Wingdings" pitchFamily="2" charset="2"/>
              <a:buNone/>
            </a:pPr>
            <a:r>
              <a:rPr lang="en-US" sz="3200" dirty="0" smtClean="0"/>
              <a:t> </a:t>
            </a:r>
          </a:p>
          <a:p>
            <a:pPr>
              <a:lnSpc>
                <a:spcPct val="80000"/>
              </a:lnSpc>
              <a:buFont typeface="Wingdings" pitchFamily="2" charset="2"/>
              <a:buNone/>
            </a:pPr>
            <a:r>
              <a:rPr lang="en-US" sz="3200" dirty="0" smtClean="0"/>
              <a:t>Sometimes the shape of the sperm is normal but they either relatively non-motile or entirely non-motile which causes infertility</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457200" y="304800"/>
            <a:ext cx="8077200" cy="6354763"/>
          </a:xfrm>
        </p:spPr>
        <p:txBody>
          <a:bodyPr>
            <a:normAutofit fontScale="92500"/>
          </a:bodyPr>
          <a:lstStyle/>
          <a:p>
            <a:pPr>
              <a:lnSpc>
                <a:spcPct val="80000"/>
              </a:lnSpc>
              <a:buFont typeface="Wingdings" pitchFamily="2" charset="2"/>
              <a:buNone/>
            </a:pPr>
            <a:endParaRPr lang="en-US" sz="1800" dirty="0"/>
          </a:p>
          <a:p>
            <a:pPr>
              <a:lnSpc>
                <a:spcPct val="80000"/>
              </a:lnSpc>
              <a:buFont typeface="Wingdings" pitchFamily="2" charset="2"/>
              <a:buNone/>
            </a:pPr>
            <a:r>
              <a:rPr lang="en-US" sz="2400" b="1" u="sng" dirty="0" err="1">
                <a:solidFill>
                  <a:srgbClr val="FF00FF"/>
                </a:solidFill>
              </a:rPr>
              <a:t>Capacitation</a:t>
            </a:r>
            <a:r>
              <a:rPr lang="en-US" sz="2400" b="1" u="sng" dirty="0">
                <a:solidFill>
                  <a:srgbClr val="FF00FF"/>
                </a:solidFill>
              </a:rPr>
              <a:t> of the spermatozoa</a:t>
            </a:r>
            <a:r>
              <a:rPr lang="en-US" sz="2400" dirty="0">
                <a:solidFill>
                  <a:srgbClr val="FF00FF"/>
                </a:solidFill>
              </a:rPr>
              <a:t>:</a:t>
            </a:r>
            <a:r>
              <a:rPr lang="en-US" sz="1800" dirty="0"/>
              <a:t> </a:t>
            </a:r>
          </a:p>
          <a:p>
            <a:pPr>
              <a:lnSpc>
                <a:spcPct val="80000"/>
              </a:lnSpc>
              <a:buFont typeface="Wingdings" pitchFamily="2" charset="2"/>
              <a:buNone/>
            </a:pPr>
            <a:r>
              <a:rPr lang="en-US" sz="2000" b="1" u="sng" dirty="0">
                <a:solidFill>
                  <a:srgbClr val="66FFFF"/>
                </a:solidFill>
              </a:rPr>
              <a:t>Making it possible for them to penetrate the ovum</a:t>
            </a:r>
            <a:r>
              <a:rPr lang="en-US" sz="1800" dirty="0">
                <a:solidFill>
                  <a:srgbClr val="66FFFF"/>
                </a:solidFill>
              </a:rPr>
              <a:t>:</a:t>
            </a:r>
          </a:p>
          <a:p>
            <a:pPr>
              <a:lnSpc>
                <a:spcPct val="80000"/>
              </a:lnSpc>
              <a:buFont typeface="Wingdings" pitchFamily="2" charset="2"/>
              <a:buNone/>
            </a:pPr>
            <a:endParaRPr lang="en-US" sz="1800" dirty="0"/>
          </a:p>
          <a:p>
            <a:pPr>
              <a:lnSpc>
                <a:spcPct val="80000"/>
              </a:lnSpc>
              <a:buFontTx/>
              <a:buChar char="-"/>
            </a:pPr>
            <a:r>
              <a:rPr lang="en-US" sz="2400" dirty="0" smtClean="0"/>
              <a:t>Sperm </a:t>
            </a:r>
            <a:r>
              <a:rPr lang="en-US" sz="2400" dirty="0"/>
              <a:t>in the </a:t>
            </a:r>
            <a:r>
              <a:rPr lang="en-US" sz="2400" dirty="0" err="1"/>
              <a:t>epididymis</a:t>
            </a:r>
            <a:r>
              <a:rPr lang="en-US" sz="2400" dirty="0"/>
              <a:t> is kept inactive by multiple inhibitory factors secreted by the genital duct epithelia &amp; </a:t>
            </a:r>
            <a:endParaRPr lang="en-US" sz="2400" dirty="0" smtClean="0"/>
          </a:p>
          <a:p>
            <a:pPr>
              <a:lnSpc>
                <a:spcPct val="80000"/>
              </a:lnSpc>
              <a:buFontTx/>
              <a:buChar char="-"/>
            </a:pPr>
            <a:r>
              <a:rPr lang="en-US" sz="2400" dirty="0" smtClean="0"/>
              <a:t>They will be </a:t>
            </a:r>
            <a:r>
              <a:rPr lang="en-US" sz="2400" dirty="0"/>
              <a:t>activated in female genital tract, for the processes of fertilization.  These activation changes are called </a:t>
            </a:r>
            <a:r>
              <a:rPr lang="en-US" sz="2400" u="sng" dirty="0" err="1">
                <a:solidFill>
                  <a:srgbClr val="FFFF00"/>
                </a:solidFill>
              </a:rPr>
              <a:t>capacitation</a:t>
            </a:r>
            <a:r>
              <a:rPr lang="en-US" sz="2400" u="sng" dirty="0">
                <a:solidFill>
                  <a:srgbClr val="FFFF00"/>
                </a:solidFill>
              </a:rPr>
              <a:t> </a:t>
            </a:r>
            <a:r>
              <a:rPr lang="en-US" sz="2400" dirty="0"/>
              <a:t>of the spermatozoa (require 1 to 10 hrs).</a:t>
            </a:r>
          </a:p>
          <a:p>
            <a:pPr>
              <a:lnSpc>
                <a:spcPct val="80000"/>
              </a:lnSpc>
              <a:buFont typeface="Wingdings" pitchFamily="2" charset="2"/>
              <a:buNone/>
            </a:pPr>
            <a:endParaRPr lang="en-US" sz="2400" dirty="0"/>
          </a:p>
          <a:p>
            <a:pPr>
              <a:lnSpc>
                <a:spcPct val="80000"/>
              </a:lnSpc>
              <a:buFont typeface="+mj-lt"/>
              <a:buAutoNum type="arabicPeriod"/>
            </a:pPr>
            <a:r>
              <a:rPr lang="en-US" sz="2400" dirty="0" smtClean="0"/>
              <a:t>Uterine </a:t>
            </a:r>
            <a:r>
              <a:rPr lang="en-US" sz="2400" dirty="0"/>
              <a:t>&amp; fallopian fluids wash away the inhibitory factors which suppress the sperm activity in the male genital ducts.</a:t>
            </a:r>
          </a:p>
          <a:p>
            <a:pPr>
              <a:lnSpc>
                <a:spcPct val="80000"/>
              </a:lnSpc>
              <a:buFont typeface="+mj-lt"/>
              <a:buAutoNum type="arabicPeriod"/>
            </a:pPr>
            <a:endParaRPr lang="en-US" sz="2400" dirty="0"/>
          </a:p>
          <a:p>
            <a:pPr>
              <a:lnSpc>
                <a:spcPct val="80000"/>
              </a:lnSpc>
              <a:buFont typeface="+mj-lt"/>
              <a:buAutoNum type="arabicPeriod"/>
            </a:pPr>
            <a:r>
              <a:rPr lang="en-US" sz="2400" dirty="0" smtClean="0"/>
              <a:t>Cellular membrane covering the </a:t>
            </a:r>
            <a:r>
              <a:rPr lang="en-US" sz="2400" dirty="0" err="1" smtClean="0"/>
              <a:t>acrosome</a:t>
            </a:r>
            <a:r>
              <a:rPr lang="en-US" sz="2400" dirty="0" smtClean="0"/>
              <a:t> is covered with cholesterol which prevent </a:t>
            </a:r>
            <a:r>
              <a:rPr lang="en-US" sz="2400" dirty="0"/>
              <a:t>the release of its enzyme. </a:t>
            </a:r>
            <a:r>
              <a:rPr lang="en-US" sz="2400" dirty="0" smtClean="0"/>
              <a:t>After </a:t>
            </a:r>
            <a:r>
              <a:rPr lang="en-US" sz="2400" dirty="0"/>
              <a:t>ejaculation the sperm removed from the cholesterol vesicles &amp; this makes the membrane of the sperm </a:t>
            </a:r>
            <a:r>
              <a:rPr lang="en-US" sz="2400" dirty="0" smtClean="0"/>
              <a:t>head </a:t>
            </a:r>
            <a:r>
              <a:rPr lang="en-US" sz="2400" dirty="0"/>
              <a:t>becomes weaker</a:t>
            </a:r>
            <a:r>
              <a:rPr lang="en-US" sz="2400" dirty="0" smtClean="0"/>
              <a:t>.</a:t>
            </a:r>
            <a:endParaRPr lang="en-US" sz="2400" dirty="0"/>
          </a:p>
          <a:p>
            <a:pPr>
              <a:lnSpc>
                <a:spcPct val="80000"/>
              </a:lnSpc>
              <a:buFont typeface="+mj-lt"/>
              <a:buAutoNum type="arabicPeriod"/>
            </a:pPr>
            <a:r>
              <a:rPr lang="en-US" sz="2400" dirty="0" smtClean="0"/>
              <a:t> </a:t>
            </a:r>
            <a:r>
              <a:rPr lang="en-US" sz="2400" dirty="0"/>
              <a:t>The sperm membrane becomes more permeable to Ca2+ ion which increase their movements &amp; help to release the </a:t>
            </a:r>
            <a:r>
              <a:rPr lang="en-US" sz="2400" dirty="0" err="1"/>
              <a:t>proteolytic</a:t>
            </a:r>
            <a:r>
              <a:rPr lang="en-US" sz="2400" dirty="0"/>
              <a:t> enzymes from </a:t>
            </a:r>
            <a:r>
              <a:rPr lang="en-US" sz="2400" dirty="0" err="1"/>
              <a:t>acrosome</a:t>
            </a:r>
            <a:r>
              <a:rPr lang="en-US" sz="2400" dirty="0"/>
              <a:t> which aid in penetrating the ovum.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533400" y="304800"/>
            <a:ext cx="8077200" cy="5821363"/>
          </a:xfrm>
        </p:spPr>
        <p:txBody>
          <a:bodyPr/>
          <a:lstStyle/>
          <a:p>
            <a:pPr>
              <a:buFont typeface="Wingdings" pitchFamily="2" charset="2"/>
              <a:buNone/>
            </a:pPr>
            <a:r>
              <a:rPr lang="en-US" sz="2400" b="1" u="sng" dirty="0" err="1">
                <a:solidFill>
                  <a:srgbClr val="66FFFF"/>
                </a:solidFill>
              </a:rPr>
              <a:t>Acrosome</a:t>
            </a:r>
            <a:r>
              <a:rPr lang="en-US" sz="2400" b="1" u="sng" dirty="0">
                <a:solidFill>
                  <a:srgbClr val="66FFFF"/>
                </a:solidFill>
              </a:rPr>
              <a:t> enzymes, the “</a:t>
            </a:r>
            <a:r>
              <a:rPr lang="en-US" sz="2400" b="1" u="sng" dirty="0" err="1">
                <a:solidFill>
                  <a:srgbClr val="66FFFF"/>
                </a:solidFill>
              </a:rPr>
              <a:t>Acrosome</a:t>
            </a:r>
            <a:r>
              <a:rPr lang="en-US" sz="2400" b="1" u="sng" dirty="0">
                <a:solidFill>
                  <a:srgbClr val="66FFFF"/>
                </a:solidFill>
              </a:rPr>
              <a:t> Reaction” and penetration of the ovum:</a:t>
            </a:r>
          </a:p>
          <a:p>
            <a:pPr>
              <a:buFont typeface="Wingdings" pitchFamily="2" charset="2"/>
              <a:buNone/>
            </a:pPr>
            <a:endParaRPr lang="en-US" sz="2400" b="1" u="sng" dirty="0">
              <a:solidFill>
                <a:srgbClr val="66FFFF"/>
              </a:solidFill>
            </a:endParaRPr>
          </a:p>
          <a:p>
            <a:pPr>
              <a:buFont typeface="Wingdings" pitchFamily="2" charset="2"/>
              <a:buNone/>
            </a:pPr>
            <a:r>
              <a:rPr lang="en-US" sz="2400" u="sng" dirty="0">
                <a:solidFill>
                  <a:srgbClr val="FF00FF"/>
                </a:solidFill>
              </a:rPr>
              <a:t>The </a:t>
            </a:r>
            <a:r>
              <a:rPr lang="en-US" sz="2400" u="sng" dirty="0" err="1">
                <a:solidFill>
                  <a:srgbClr val="FF00FF"/>
                </a:solidFill>
              </a:rPr>
              <a:t>acrosome</a:t>
            </a:r>
            <a:r>
              <a:rPr lang="en-US" sz="2400" dirty="0"/>
              <a:t> of the sperm stored large quantities of </a:t>
            </a:r>
            <a:r>
              <a:rPr lang="en-US" sz="2400" dirty="0" err="1"/>
              <a:t>hyaluronidase</a:t>
            </a:r>
            <a:r>
              <a:rPr lang="en-US" sz="2400" dirty="0"/>
              <a:t> and </a:t>
            </a:r>
            <a:r>
              <a:rPr lang="en-US" sz="2400" dirty="0" err="1"/>
              <a:t>proteolytic</a:t>
            </a:r>
            <a:r>
              <a:rPr lang="en-US" sz="2400" dirty="0"/>
              <a:t> enzymes.  </a:t>
            </a:r>
            <a:r>
              <a:rPr lang="en-US" sz="2400" dirty="0" err="1"/>
              <a:t>Hyaluronidase</a:t>
            </a:r>
            <a:r>
              <a:rPr lang="en-US" sz="2400" dirty="0"/>
              <a:t> depolarizes </a:t>
            </a:r>
            <a:r>
              <a:rPr lang="en-US" sz="2400" dirty="0" err="1"/>
              <a:t>hyaluronic</a:t>
            </a:r>
            <a:r>
              <a:rPr lang="en-US" sz="2400" dirty="0"/>
              <a:t> acid polymers in the intracellular cement that hold the ovarian </a:t>
            </a:r>
            <a:r>
              <a:rPr lang="en-US" sz="2400" dirty="0" err="1" smtClean="0"/>
              <a:t>granulosa</a:t>
            </a:r>
            <a:r>
              <a:rPr lang="en-US" sz="2400" dirty="0" smtClean="0"/>
              <a:t> </a:t>
            </a:r>
            <a:r>
              <a:rPr lang="en-US" sz="2400" dirty="0"/>
              <a:t>cells together.  Also the </a:t>
            </a:r>
            <a:r>
              <a:rPr lang="en-US" sz="2400" dirty="0" err="1"/>
              <a:t>proteolytic</a:t>
            </a:r>
            <a:r>
              <a:rPr lang="en-US" sz="2400" dirty="0"/>
              <a:t> enzymes digest the proteins.</a:t>
            </a:r>
          </a:p>
          <a:p>
            <a:pPr>
              <a:buFont typeface="Wingdings" pitchFamily="2" charset="2"/>
              <a:buNone/>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endParaRPr lang="en-US"/>
          </a:p>
        </p:txBody>
      </p:sp>
      <p:pic>
        <p:nvPicPr>
          <p:cNvPr id="38916" name="Picture 4" descr="80-10"/>
          <p:cNvPicPr>
            <a:picLocks noGrp="1" noChangeAspect="1" noChangeArrowheads="1"/>
          </p:cNvPicPr>
          <p:nvPr>
            <p:ph idx="1"/>
          </p:nvPr>
        </p:nvPicPr>
        <p:blipFill>
          <a:blip r:embed="rId2" cstate="print"/>
          <a:srcRect/>
          <a:stretch>
            <a:fillRect/>
          </a:stretch>
        </p:blipFill>
        <p:spPr>
          <a:xfrm>
            <a:off x="2438400" y="0"/>
            <a:ext cx="4081463" cy="6858000"/>
          </a:xfrm>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endParaRPr lang="en-US"/>
          </a:p>
        </p:txBody>
      </p:sp>
      <p:sp>
        <p:nvSpPr>
          <p:cNvPr id="16387" name="Rectangle 3"/>
          <p:cNvSpPr>
            <a:spLocks noGrp="1" noChangeArrowheads="1"/>
          </p:cNvSpPr>
          <p:nvPr>
            <p:ph idx="1"/>
          </p:nvPr>
        </p:nvSpPr>
        <p:spPr>
          <a:xfrm>
            <a:off x="457200" y="381000"/>
            <a:ext cx="8229600" cy="6019800"/>
          </a:xfrm>
        </p:spPr>
        <p:txBody>
          <a:bodyPr/>
          <a:lstStyle/>
          <a:p>
            <a:pPr>
              <a:lnSpc>
                <a:spcPct val="80000"/>
              </a:lnSpc>
              <a:buFont typeface="Wingdings" pitchFamily="2" charset="2"/>
              <a:buNone/>
            </a:pPr>
            <a:r>
              <a:rPr lang="en-US" sz="2000" b="1" u="sng">
                <a:solidFill>
                  <a:srgbClr val="66FFFF"/>
                </a:solidFill>
              </a:rPr>
              <a:t>Male sexual act</a:t>
            </a:r>
            <a:r>
              <a:rPr lang="en-US" sz="2000" u="sng">
                <a:solidFill>
                  <a:srgbClr val="66FFFF"/>
                </a:solidFill>
              </a:rPr>
              <a:t>.</a:t>
            </a:r>
          </a:p>
          <a:p>
            <a:pPr>
              <a:lnSpc>
                <a:spcPct val="80000"/>
              </a:lnSpc>
              <a:buFont typeface="Wingdings" pitchFamily="2" charset="2"/>
              <a:buNone/>
            </a:pPr>
            <a:r>
              <a:rPr lang="en-US" sz="2000" b="1" u="sng">
                <a:solidFill>
                  <a:srgbClr val="66FFFF"/>
                </a:solidFill>
              </a:rPr>
              <a:t>Stages of male sexual act:</a:t>
            </a:r>
          </a:p>
          <a:p>
            <a:pPr>
              <a:lnSpc>
                <a:spcPct val="80000"/>
              </a:lnSpc>
              <a:buFont typeface="Wingdings" pitchFamily="2" charset="2"/>
              <a:buNone/>
            </a:pPr>
            <a:endParaRPr lang="en-US" sz="2000" b="1" u="sng">
              <a:solidFill>
                <a:srgbClr val="66FFFF"/>
              </a:solidFill>
            </a:endParaRPr>
          </a:p>
          <a:p>
            <a:pPr>
              <a:lnSpc>
                <a:spcPct val="80000"/>
              </a:lnSpc>
              <a:buFont typeface="Wingdings" pitchFamily="2" charset="2"/>
              <a:buNone/>
            </a:pPr>
            <a:r>
              <a:rPr lang="en-US" sz="2000" b="1" u="sng">
                <a:solidFill>
                  <a:srgbClr val="00FF99"/>
                </a:solidFill>
              </a:rPr>
              <a:t>1-Penile erection.</a:t>
            </a:r>
            <a:r>
              <a:rPr lang="en-US" sz="1800"/>
              <a:t> Erection is caused by parasympathetic impulses that pass from the sacral portion of the spinal cord through the pelvic nerves to the penis.</a:t>
            </a:r>
          </a:p>
          <a:p>
            <a:pPr>
              <a:lnSpc>
                <a:spcPct val="80000"/>
              </a:lnSpc>
              <a:buFont typeface="Wingdings" pitchFamily="2" charset="2"/>
              <a:buNone/>
            </a:pPr>
            <a:endParaRPr lang="en-US" sz="1800"/>
          </a:p>
          <a:p>
            <a:pPr>
              <a:lnSpc>
                <a:spcPct val="80000"/>
              </a:lnSpc>
              <a:buFont typeface="Wingdings" pitchFamily="2" charset="2"/>
              <a:buNone/>
            </a:pPr>
            <a:r>
              <a:rPr lang="en-US" sz="2000" b="1" u="sng">
                <a:solidFill>
                  <a:srgbClr val="00FF99"/>
                </a:solidFill>
              </a:rPr>
              <a:t>2-Lubrication</a:t>
            </a:r>
            <a:r>
              <a:rPr lang="en-US" sz="1800">
                <a:solidFill>
                  <a:srgbClr val="00FF99"/>
                </a:solidFill>
              </a:rPr>
              <a:t>,</a:t>
            </a:r>
            <a:r>
              <a:rPr lang="en-US" sz="1800"/>
              <a:t> Parasympathetic impulses cause the urethral glands &amp;bulbourethral glands to secrete mucous.</a:t>
            </a:r>
          </a:p>
          <a:p>
            <a:pPr>
              <a:lnSpc>
                <a:spcPct val="80000"/>
              </a:lnSpc>
              <a:buFont typeface="Wingdings" pitchFamily="2" charset="2"/>
              <a:buNone/>
            </a:pPr>
            <a:endParaRPr lang="en-US" sz="1800"/>
          </a:p>
          <a:p>
            <a:pPr>
              <a:lnSpc>
                <a:spcPct val="80000"/>
              </a:lnSpc>
              <a:buFont typeface="Wingdings" pitchFamily="2" charset="2"/>
              <a:buNone/>
            </a:pPr>
            <a:r>
              <a:rPr lang="en-US" sz="2000" b="1" u="sng">
                <a:solidFill>
                  <a:srgbClr val="00FF99"/>
                </a:solidFill>
              </a:rPr>
              <a:t>3-Emission and ejaculation.</a:t>
            </a:r>
            <a:r>
              <a:rPr lang="en-US" sz="1800"/>
              <a:t>  Function of the sympathetic nerves.  Emission begins by contraction of the vas deferens &amp; ampulla to cause expulsion of the sperm in the internal urethra.  Contraction of the prostate &amp;seminal vesicles to expel their fluid in the urethra.  All these fluid mix in the internal urethra with the mucous secreted by the bulbourethral glands to form the semen.  This process at this point is called </a:t>
            </a:r>
            <a:r>
              <a:rPr lang="en-US" sz="1800" u="sng">
                <a:solidFill>
                  <a:srgbClr val="FFFF00"/>
                </a:solidFill>
              </a:rPr>
              <a:t>emission</a:t>
            </a:r>
            <a:r>
              <a:rPr lang="en-US" sz="1800"/>
              <a:t>.</a:t>
            </a:r>
          </a:p>
          <a:p>
            <a:pPr>
              <a:lnSpc>
                <a:spcPct val="80000"/>
              </a:lnSpc>
              <a:buFont typeface="Wingdings" pitchFamily="2" charset="2"/>
              <a:buNone/>
            </a:pPr>
            <a:endParaRPr lang="en-US" sz="1800"/>
          </a:p>
          <a:p>
            <a:pPr>
              <a:lnSpc>
                <a:spcPct val="80000"/>
              </a:lnSpc>
              <a:buFont typeface="Wingdings" pitchFamily="2" charset="2"/>
              <a:buNone/>
            </a:pPr>
            <a:r>
              <a:rPr lang="en-US" sz="1800">
                <a:solidFill>
                  <a:srgbClr val="00FF99"/>
                </a:solidFill>
              </a:rPr>
              <a:t>- Filling of the internal urethra</a:t>
            </a:r>
            <a:r>
              <a:rPr lang="en-US" sz="1800"/>
              <a:t> with semen causes sensory impulses through pudendal nerves to the sacral region of the cord.  Fullness of the internal urethra causes rhythmical contractions of the internal genital organs which increases their pressure to ejaculate the semen to the outside called </a:t>
            </a:r>
            <a:r>
              <a:rPr lang="en-US" sz="1800" u="sng">
                <a:solidFill>
                  <a:srgbClr val="FFFF00"/>
                </a:solidFill>
              </a:rPr>
              <a:t>ejaculation.</a:t>
            </a:r>
            <a:endParaRPr lang="en-US" sz="1200" u="sng">
              <a:solidFill>
                <a:srgbClr val="FFFF00"/>
              </a:solidFill>
            </a:endParaRPr>
          </a:p>
          <a:p>
            <a:pPr>
              <a:lnSpc>
                <a:spcPct val="80000"/>
              </a:lnSpc>
              <a:buFont typeface="Wingdings" pitchFamily="2" charset="2"/>
              <a:buNone/>
            </a:pPr>
            <a:endParaRPr lang="en-US" sz="12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endParaRPr lang="en-US"/>
          </a:p>
        </p:txBody>
      </p:sp>
      <p:sp>
        <p:nvSpPr>
          <p:cNvPr id="17411" name="Rectangle 3"/>
          <p:cNvSpPr>
            <a:spLocks noGrp="1" noChangeArrowheads="1"/>
          </p:cNvSpPr>
          <p:nvPr>
            <p:ph idx="1"/>
          </p:nvPr>
        </p:nvSpPr>
        <p:spPr>
          <a:xfrm>
            <a:off x="457200" y="381000"/>
            <a:ext cx="8229600" cy="5745163"/>
          </a:xfrm>
        </p:spPr>
        <p:txBody>
          <a:bodyPr/>
          <a:lstStyle/>
          <a:p>
            <a:pPr>
              <a:lnSpc>
                <a:spcPct val="80000"/>
              </a:lnSpc>
              <a:buFont typeface="Wingdings" pitchFamily="2" charset="2"/>
              <a:buNone/>
            </a:pPr>
            <a:r>
              <a:rPr lang="en-US" sz="1800" b="1" u="sng" dirty="0">
                <a:solidFill>
                  <a:srgbClr val="66FFFF"/>
                </a:solidFill>
              </a:rPr>
              <a:t>Testosterone and other male sex </a:t>
            </a:r>
            <a:r>
              <a:rPr lang="en-US" sz="1800" b="1" u="sng" dirty="0" err="1" smtClean="0">
                <a:solidFill>
                  <a:srgbClr val="66FFFF"/>
                </a:solidFill>
              </a:rPr>
              <a:t>hromones</a:t>
            </a:r>
            <a:r>
              <a:rPr lang="en-US" sz="1800" b="1" u="sng" dirty="0">
                <a:solidFill>
                  <a:srgbClr val="66FFFF"/>
                </a:solidFill>
              </a:rPr>
              <a:t>: secretion, metabolism and chemistry of the male sex hormone:</a:t>
            </a:r>
          </a:p>
          <a:p>
            <a:pPr>
              <a:lnSpc>
                <a:spcPct val="80000"/>
              </a:lnSpc>
              <a:buFont typeface="Wingdings" pitchFamily="2" charset="2"/>
              <a:buNone/>
            </a:pPr>
            <a:endParaRPr lang="en-US" sz="1800" b="1" u="sng" dirty="0">
              <a:solidFill>
                <a:srgbClr val="66FFFF"/>
              </a:solidFill>
            </a:endParaRPr>
          </a:p>
          <a:p>
            <a:pPr>
              <a:lnSpc>
                <a:spcPct val="80000"/>
              </a:lnSpc>
              <a:buFont typeface="Wingdings" pitchFamily="2" charset="2"/>
              <a:buNone/>
            </a:pPr>
            <a:r>
              <a:rPr lang="en-US" sz="1800" dirty="0"/>
              <a:t>Secretion of testosterone by the interstitial cell of </a:t>
            </a:r>
            <a:r>
              <a:rPr lang="en-US" sz="1800" dirty="0" err="1"/>
              <a:t>leydig</a:t>
            </a:r>
            <a:r>
              <a:rPr lang="en-US" sz="1800" dirty="0"/>
              <a:t> in the testis.  The testis secrete several male sex hormone called </a:t>
            </a:r>
            <a:r>
              <a:rPr lang="en-US" sz="1800" u="sng" dirty="0">
                <a:solidFill>
                  <a:srgbClr val="FFFF00"/>
                </a:solidFill>
              </a:rPr>
              <a:t>androgens</a:t>
            </a:r>
            <a:r>
              <a:rPr lang="en-US" sz="1800" dirty="0"/>
              <a:t> including testosterone, </a:t>
            </a:r>
            <a:r>
              <a:rPr lang="en-US" sz="1800" dirty="0" err="1"/>
              <a:t>dihydrotestosterone</a:t>
            </a:r>
            <a:r>
              <a:rPr lang="en-US" sz="1800" dirty="0"/>
              <a:t> and </a:t>
            </a:r>
            <a:r>
              <a:rPr lang="en-US" sz="1800" dirty="0" err="1"/>
              <a:t>androstenedione</a:t>
            </a:r>
            <a:r>
              <a:rPr lang="en-US" sz="1800" dirty="0"/>
              <a:t>.  Testosterone is the </a:t>
            </a:r>
            <a:r>
              <a:rPr lang="en-US" sz="1800" dirty="0" smtClean="0"/>
              <a:t>most </a:t>
            </a:r>
            <a:r>
              <a:rPr lang="en-US" sz="1800" dirty="0"/>
              <a:t>abundant form while </a:t>
            </a:r>
            <a:r>
              <a:rPr lang="en-US" sz="1800" dirty="0" err="1"/>
              <a:t>dihydrotestosterone</a:t>
            </a:r>
            <a:r>
              <a:rPr lang="en-US" sz="1800" dirty="0"/>
              <a:t> is </a:t>
            </a:r>
            <a:r>
              <a:rPr lang="en-US" sz="1800" dirty="0" smtClean="0"/>
              <a:t>most </a:t>
            </a:r>
            <a:r>
              <a:rPr lang="en-US" sz="1800" dirty="0"/>
              <a:t>active and testosterone converted into </a:t>
            </a:r>
            <a:r>
              <a:rPr lang="en-US" sz="1800" dirty="0" err="1"/>
              <a:t>dihydrotestosterone</a:t>
            </a:r>
            <a:r>
              <a:rPr lang="en-US" sz="1800" dirty="0"/>
              <a:t> in the target cells.</a:t>
            </a:r>
          </a:p>
          <a:p>
            <a:pPr>
              <a:lnSpc>
                <a:spcPct val="80000"/>
              </a:lnSpc>
              <a:buFont typeface="Wingdings" pitchFamily="2" charset="2"/>
              <a:buNone/>
            </a:pPr>
            <a:endParaRPr lang="en-US" sz="1800" dirty="0"/>
          </a:p>
          <a:p>
            <a:pPr>
              <a:lnSpc>
                <a:spcPct val="80000"/>
              </a:lnSpc>
              <a:buFont typeface="Wingdings" pitchFamily="2" charset="2"/>
              <a:buNone/>
            </a:pPr>
            <a:r>
              <a:rPr lang="en-US" sz="1800" b="1" u="sng" dirty="0">
                <a:solidFill>
                  <a:srgbClr val="66FFFF"/>
                </a:solidFill>
              </a:rPr>
              <a:t>Secretion &amp; chemistry of androgens in the body:</a:t>
            </a:r>
          </a:p>
          <a:p>
            <a:pPr>
              <a:lnSpc>
                <a:spcPct val="80000"/>
              </a:lnSpc>
              <a:buFont typeface="Wingdings" pitchFamily="2" charset="2"/>
              <a:buNone/>
            </a:pPr>
            <a:endParaRPr lang="en-US" sz="1800" b="1" u="sng" dirty="0">
              <a:solidFill>
                <a:srgbClr val="66FFFF"/>
              </a:solidFill>
            </a:endParaRPr>
          </a:p>
          <a:p>
            <a:pPr>
              <a:lnSpc>
                <a:spcPct val="80000"/>
              </a:lnSpc>
              <a:buFont typeface="Wingdings" pitchFamily="2" charset="2"/>
              <a:buNone/>
            </a:pPr>
            <a:r>
              <a:rPr lang="en-US" sz="1600" dirty="0"/>
              <a:t>- </a:t>
            </a:r>
            <a:r>
              <a:rPr lang="en-US" sz="1800" dirty="0"/>
              <a:t>From the adrenal glands  &amp;  synthesized either from cholesterol or directly from </a:t>
            </a:r>
            <a:r>
              <a:rPr lang="en-US" sz="1800" dirty="0" err="1"/>
              <a:t>acetylcoenzyme</a:t>
            </a:r>
            <a:r>
              <a:rPr lang="en-US" sz="1800" dirty="0"/>
              <a:t> A.</a:t>
            </a:r>
          </a:p>
          <a:p>
            <a:pPr>
              <a:lnSpc>
                <a:spcPct val="80000"/>
              </a:lnSpc>
              <a:buFont typeface="Wingdings" pitchFamily="2" charset="2"/>
              <a:buNone/>
            </a:pPr>
            <a:endParaRPr lang="en-US" sz="1600" dirty="0"/>
          </a:p>
          <a:p>
            <a:pPr>
              <a:lnSpc>
                <a:spcPct val="80000"/>
              </a:lnSpc>
              <a:buFont typeface="Wingdings" pitchFamily="2" charset="2"/>
              <a:buNone/>
            </a:pPr>
            <a:r>
              <a:rPr lang="en-US" sz="1800" b="1" u="sng" dirty="0">
                <a:solidFill>
                  <a:srgbClr val="66FFFF"/>
                </a:solidFill>
              </a:rPr>
              <a:t>Metabolism of testosterone:</a:t>
            </a:r>
          </a:p>
          <a:p>
            <a:pPr>
              <a:lnSpc>
                <a:spcPct val="80000"/>
              </a:lnSpc>
              <a:buFont typeface="Wingdings" pitchFamily="2" charset="2"/>
              <a:buNone/>
            </a:pPr>
            <a:endParaRPr lang="en-US" sz="1800" b="1" u="sng" dirty="0">
              <a:solidFill>
                <a:srgbClr val="66FFFF"/>
              </a:solidFill>
            </a:endParaRPr>
          </a:p>
          <a:p>
            <a:pPr>
              <a:lnSpc>
                <a:spcPct val="80000"/>
              </a:lnSpc>
              <a:buFont typeface="Wingdings" pitchFamily="2" charset="2"/>
              <a:buNone/>
            </a:pPr>
            <a:r>
              <a:rPr lang="en-US" sz="1800" dirty="0"/>
              <a:t>Testosterone bound with beta globulin and circulate in the blood for 30 minutes to several hours and converted to estrogen in the liver and excreted either into the gut through liver bile or into the urine through the kidneys.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endParaRPr lang="en-US"/>
          </a:p>
        </p:txBody>
      </p:sp>
      <p:sp>
        <p:nvSpPr>
          <p:cNvPr id="18435" name="Rectangle 3"/>
          <p:cNvSpPr>
            <a:spLocks noGrp="1" noChangeArrowheads="1"/>
          </p:cNvSpPr>
          <p:nvPr>
            <p:ph idx="1"/>
          </p:nvPr>
        </p:nvSpPr>
        <p:spPr>
          <a:xfrm>
            <a:off x="457200" y="228600"/>
            <a:ext cx="8229600" cy="5897563"/>
          </a:xfrm>
        </p:spPr>
        <p:txBody>
          <a:bodyPr/>
          <a:lstStyle/>
          <a:p>
            <a:pPr>
              <a:buFont typeface="Wingdings" pitchFamily="2" charset="2"/>
              <a:buNone/>
            </a:pPr>
            <a:r>
              <a:rPr lang="en-US" sz="4000" b="1" u="sng">
                <a:solidFill>
                  <a:srgbClr val="66FFFF"/>
                </a:solidFill>
              </a:rPr>
              <a:t>Functions of testosterone</a:t>
            </a:r>
            <a:r>
              <a:rPr lang="en-US" b="1" u="sng">
                <a:solidFill>
                  <a:srgbClr val="66FFFF"/>
                </a:solidFill>
              </a:rPr>
              <a:t>:</a:t>
            </a:r>
          </a:p>
          <a:p>
            <a:pPr>
              <a:buFont typeface="Wingdings" pitchFamily="2" charset="2"/>
              <a:buNone/>
            </a:pPr>
            <a:endParaRPr lang="en-US" b="1" u="sng">
              <a:solidFill>
                <a:srgbClr val="66FFFF"/>
              </a:solidFill>
            </a:endParaRPr>
          </a:p>
          <a:p>
            <a:pPr>
              <a:buFont typeface="Wingdings" pitchFamily="2" charset="2"/>
              <a:buNone/>
            </a:pPr>
            <a:r>
              <a:rPr lang="en-US" sz="2400" b="1"/>
              <a:t>It is responsible for the characteristic </a:t>
            </a:r>
            <a:r>
              <a:rPr lang="en-US" sz="2400" b="1" u="sng">
                <a:solidFill>
                  <a:srgbClr val="FF00FF"/>
                </a:solidFill>
              </a:rPr>
              <a:t>masculine body.</a:t>
            </a:r>
            <a:r>
              <a:rPr lang="en-US" sz="2400" b="1"/>
              <a:t>  During </a:t>
            </a:r>
            <a:r>
              <a:rPr lang="en-US" sz="2400" b="1" u="sng">
                <a:solidFill>
                  <a:srgbClr val="FF00FF"/>
                </a:solidFill>
              </a:rPr>
              <a:t>fetal life</a:t>
            </a:r>
            <a:r>
              <a:rPr lang="en-US" sz="2400" b="1"/>
              <a:t> the testis are stimulated by </a:t>
            </a:r>
            <a:r>
              <a:rPr lang="en-US" sz="2400" b="1" u="sng">
                <a:solidFill>
                  <a:srgbClr val="FF00FF"/>
                </a:solidFill>
              </a:rPr>
              <a:t>placenta chorionic gonodotropin</a:t>
            </a:r>
            <a:r>
              <a:rPr lang="en-US" sz="2400" b="1"/>
              <a:t> to produce testosterone throughout fetal life &amp; the 10 weeks after birth then no more testosterone production </a:t>
            </a:r>
            <a:r>
              <a:rPr lang="en-US" sz="2400" b="1">
                <a:solidFill>
                  <a:srgbClr val="FF00FF"/>
                </a:solidFill>
              </a:rPr>
              <a:t>during childhood</a:t>
            </a:r>
            <a:r>
              <a:rPr lang="en-US" sz="2400" b="1"/>
              <a:t> &amp; </a:t>
            </a:r>
            <a:r>
              <a:rPr lang="en-US" sz="2400" b="1">
                <a:solidFill>
                  <a:srgbClr val="FF00FF"/>
                </a:solidFill>
              </a:rPr>
              <a:t>at puberty</a:t>
            </a:r>
            <a:r>
              <a:rPr lang="en-US" sz="2400" b="1"/>
              <a:t> under the </a:t>
            </a:r>
            <a:r>
              <a:rPr lang="en-US" sz="2400" b="1" u="sng">
                <a:solidFill>
                  <a:srgbClr val="FF00FF"/>
                </a:solidFill>
              </a:rPr>
              <a:t>anterior pituitary gonadotropic hormones</a:t>
            </a:r>
            <a:r>
              <a:rPr lang="en-US" sz="2400" b="1"/>
              <a:t> stimulation throughout life &amp; then decline beyond 80 years to 50%.</a:t>
            </a:r>
          </a:p>
          <a:p>
            <a:pPr>
              <a:buFont typeface="Wingdings" pitchFamily="2" charset="2"/>
              <a:buNone/>
            </a:pP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Objectives</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a:t>By the end of this lecture, </a:t>
            </a:r>
            <a:r>
              <a:rPr lang="en-US" dirty="0" smtClean="0"/>
              <a:t>you should </a:t>
            </a:r>
            <a:r>
              <a:rPr lang="en-US" dirty="0"/>
              <a:t>be able to:</a:t>
            </a:r>
          </a:p>
          <a:p>
            <a:pPr marL="514350" lvl="0" indent="-285750">
              <a:buFont typeface="+mj-lt"/>
              <a:buAutoNum type="arabicPeriod"/>
            </a:pPr>
            <a:r>
              <a:rPr lang="en-US" dirty="0"/>
              <a:t>Understand the functions of the male reproductive organs and glands</a:t>
            </a:r>
          </a:p>
          <a:p>
            <a:pPr marL="514350" lvl="0" indent="-285750">
              <a:buFont typeface="+mj-lt"/>
              <a:buAutoNum type="arabicPeriod"/>
            </a:pPr>
            <a:r>
              <a:rPr lang="en-US" dirty="0"/>
              <a:t>Describe the synthesis, secretion, metabolism and effects of testosterone</a:t>
            </a:r>
          </a:p>
          <a:p>
            <a:pPr marL="514350" lvl="0" indent="-285750">
              <a:buFont typeface="+mj-lt"/>
              <a:buAutoNum type="arabicPeriod"/>
            </a:pPr>
            <a:r>
              <a:rPr lang="en-US" dirty="0"/>
              <a:t>Explain how the hypothalamus and anterior pituitary gland regulate male reproductive function</a:t>
            </a:r>
          </a:p>
          <a:p>
            <a:pPr marL="514350" lvl="0" indent="-285750">
              <a:buFont typeface="+mj-lt"/>
              <a:buAutoNum type="arabicPeriod"/>
            </a:pPr>
            <a:r>
              <a:rPr lang="en-US" dirty="0"/>
              <a:t>Describe the major testicular abnormalities</a:t>
            </a:r>
          </a:p>
          <a:p>
            <a:pPr marL="514350" lvl="0" indent="-285750">
              <a:buFont typeface="+mj-lt"/>
              <a:buAutoNum type="arabicPeriod"/>
            </a:pPr>
            <a:r>
              <a:rPr lang="en-US" dirty="0"/>
              <a:t>Discuss the normal mechanism of the male sexual </a:t>
            </a:r>
            <a:r>
              <a:rPr lang="en-US" dirty="0" smtClean="0"/>
              <a:t>act</a:t>
            </a:r>
            <a:endParaRPr lang="en-US" dirty="0"/>
          </a:p>
          <a:p>
            <a:pPr>
              <a:buNone/>
            </a:pPr>
            <a:endParaRPr lang="en-US" dirty="0" smtClean="0"/>
          </a:p>
          <a:p>
            <a:pPr>
              <a:buNone/>
            </a:pPr>
            <a:r>
              <a:rPr lang="en-US" dirty="0" smtClean="0"/>
              <a:t>Keywords</a:t>
            </a:r>
            <a:r>
              <a:rPr lang="en-US" dirty="0"/>
              <a:t>: </a:t>
            </a:r>
            <a:r>
              <a:rPr lang="en-US" dirty="0" err="1"/>
              <a:t>Leydig</a:t>
            </a:r>
            <a:r>
              <a:rPr lang="en-US" dirty="0"/>
              <a:t> cell, </a:t>
            </a:r>
            <a:r>
              <a:rPr lang="en-US" dirty="0" err="1"/>
              <a:t>Sertoli</a:t>
            </a:r>
            <a:r>
              <a:rPr lang="en-US" dirty="0"/>
              <a:t> cell, </a:t>
            </a:r>
            <a:r>
              <a:rPr lang="en-US" dirty="0" err="1"/>
              <a:t>dihydrotestosterone</a:t>
            </a:r>
            <a:r>
              <a:rPr lang="en-US" dirty="0"/>
              <a:t>, </a:t>
            </a:r>
            <a:r>
              <a:rPr lang="en-US" dirty="0" err="1"/>
              <a:t>cryptorchidism</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81000" y="-152400"/>
            <a:ext cx="8229600" cy="1139825"/>
          </a:xfrm>
        </p:spPr>
        <p:txBody>
          <a:bodyPr/>
          <a:lstStyle/>
          <a:p>
            <a:endParaRPr lang="en-US"/>
          </a:p>
        </p:txBody>
      </p:sp>
      <p:pic>
        <p:nvPicPr>
          <p:cNvPr id="36868" name="Picture 4" descr="80-9"/>
          <p:cNvPicPr>
            <a:picLocks noGrp="1" noChangeAspect="1" noChangeArrowheads="1"/>
          </p:cNvPicPr>
          <p:nvPr>
            <p:ph idx="1"/>
          </p:nvPr>
        </p:nvPicPr>
        <p:blipFill>
          <a:blip r:embed="rId2" cstate="print"/>
          <a:srcRect/>
          <a:stretch>
            <a:fillRect/>
          </a:stretch>
        </p:blipFill>
        <p:spPr>
          <a:xfrm>
            <a:off x="1371600" y="1524000"/>
            <a:ext cx="6553200" cy="3786188"/>
          </a:xfrm>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endParaRPr lang="en-US"/>
          </a:p>
        </p:txBody>
      </p:sp>
      <p:sp>
        <p:nvSpPr>
          <p:cNvPr id="37891" name="Rectangle 3"/>
          <p:cNvSpPr>
            <a:spLocks noGrp="1" noChangeArrowheads="1"/>
          </p:cNvSpPr>
          <p:nvPr>
            <p:ph idx="1"/>
          </p:nvPr>
        </p:nvSpPr>
        <p:spPr>
          <a:xfrm>
            <a:off x="457200" y="609600"/>
            <a:ext cx="8229600" cy="5516563"/>
          </a:xfrm>
        </p:spPr>
        <p:txBody>
          <a:bodyPr/>
          <a:lstStyle/>
          <a:p>
            <a:pPr>
              <a:lnSpc>
                <a:spcPct val="80000"/>
              </a:lnSpc>
              <a:buFont typeface="Wingdings" pitchFamily="2" charset="2"/>
              <a:buNone/>
            </a:pPr>
            <a:r>
              <a:rPr lang="en-US" b="1" u="sng">
                <a:solidFill>
                  <a:srgbClr val="66FFFF"/>
                </a:solidFill>
              </a:rPr>
              <a:t>Function of testosterone during fetal development:</a:t>
            </a:r>
          </a:p>
          <a:p>
            <a:pPr>
              <a:lnSpc>
                <a:spcPct val="80000"/>
              </a:lnSpc>
              <a:buFont typeface="Wingdings" pitchFamily="2" charset="2"/>
              <a:buNone/>
            </a:pPr>
            <a:r>
              <a:rPr lang="en-US" sz="2400" b="1"/>
              <a:t>Testosterone secreted by the genital widges &amp; later by the fetal testis is responsible for development of the male body characteristics including the formation of penis &amp; scrotum. &amp; prostate gland, seminal vesicles &amp; male genital ducts &amp; suppressing the formation of female genital organs.</a:t>
            </a:r>
          </a:p>
          <a:p>
            <a:pPr>
              <a:lnSpc>
                <a:spcPct val="80000"/>
              </a:lnSpc>
              <a:buFont typeface="Wingdings" pitchFamily="2" charset="2"/>
              <a:buNone/>
            </a:pPr>
            <a:endParaRPr lang="en-US" sz="2400" b="1"/>
          </a:p>
          <a:p>
            <a:pPr>
              <a:lnSpc>
                <a:spcPct val="80000"/>
              </a:lnSpc>
              <a:buFont typeface="Wingdings" pitchFamily="2" charset="2"/>
              <a:buNone/>
            </a:pPr>
            <a:r>
              <a:rPr lang="en-US" b="1" u="sng">
                <a:solidFill>
                  <a:srgbClr val="66FFFF"/>
                </a:solidFill>
              </a:rPr>
              <a:t>Effect of testosterone to cause descent of the testis:</a:t>
            </a:r>
          </a:p>
          <a:p>
            <a:pPr>
              <a:lnSpc>
                <a:spcPct val="80000"/>
              </a:lnSpc>
              <a:buFont typeface="Wingdings" pitchFamily="2" charset="2"/>
              <a:buNone/>
            </a:pPr>
            <a:endParaRPr lang="en-US">
              <a:solidFill>
                <a:srgbClr val="66FFFF"/>
              </a:solidFill>
            </a:endParaRPr>
          </a:p>
          <a:p>
            <a:pPr>
              <a:lnSpc>
                <a:spcPct val="80000"/>
              </a:lnSpc>
              <a:buFont typeface="Wingdings" pitchFamily="2" charset="2"/>
              <a:buNone/>
            </a:pPr>
            <a:r>
              <a:rPr lang="en-US" sz="2400" b="1"/>
              <a:t>The testis descend into the scrotum during the last 2 to 3 months of gestation when the testis begin secreting reasonable quantities of testosterone.</a:t>
            </a:r>
          </a:p>
          <a:p>
            <a:pPr>
              <a:lnSpc>
                <a:spcPct val="80000"/>
              </a:lnSpc>
              <a:buFont typeface="Wingdings" pitchFamily="2" charset="2"/>
              <a:buNone/>
            </a:pPr>
            <a:endParaRPr lang="en-US" sz="2400" b="1"/>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endParaRPr lang="en-US"/>
          </a:p>
        </p:txBody>
      </p:sp>
      <p:sp>
        <p:nvSpPr>
          <p:cNvPr id="19459" name="Rectangle 3"/>
          <p:cNvSpPr>
            <a:spLocks noGrp="1" noChangeArrowheads="1"/>
          </p:cNvSpPr>
          <p:nvPr>
            <p:ph idx="1"/>
          </p:nvPr>
        </p:nvSpPr>
        <p:spPr>
          <a:xfrm>
            <a:off x="457200" y="304800"/>
            <a:ext cx="8229600" cy="5821363"/>
          </a:xfrm>
        </p:spPr>
        <p:txBody>
          <a:bodyPr/>
          <a:lstStyle/>
          <a:p>
            <a:pPr>
              <a:lnSpc>
                <a:spcPct val="80000"/>
              </a:lnSpc>
              <a:buFont typeface="Wingdings" pitchFamily="2" charset="2"/>
              <a:buNone/>
            </a:pPr>
            <a:r>
              <a:rPr lang="en-US" sz="2000" b="1" u="sng" dirty="0"/>
              <a:t>-</a:t>
            </a:r>
            <a:r>
              <a:rPr lang="en-US" sz="2000" b="1" u="sng" dirty="0">
                <a:solidFill>
                  <a:srgbClr val="66FFFF"/>
                </a:solidFill>
              </a:rPr>
              <a:t>Effect </a:t>
            </a:r>
            <a:r>
              <a:rPr lang="en-US" sz="2000" b="1" u="sng" dirty="0" err="1">
                <a:solidFill>
                  <a:srgbClr val="66FFFF"/>
                </a:solidFill>
              </a:rPr>
              <a:t>pf</a:t>
            </a:r>
            <a:r>
              <a:rPr lang="en-US" sz="2000" b="1" u="sng" dirty="0">
                <a:solidFill>
                  <a:srgbClr val="66FFFF"/>
                </a:solidFill>
              </a:rPr>
              <a:t> testosterone on development of adult primary and secondary sexual characteristics:</a:t>
            </a:r>
          </a:p>
          <a:p>
            <a:pPr>
              <a:lnSpc>
                <a:spcPct val="80000"/>
              </a:lnSpc>
              <a:buFont typeface="Wingdings" pitchFamily="2" charset="2"/>
              <a:buNone/>
            </a:pPr>
            <a:endParaRPr lang="en-US" sz="2000" b="1" u="sng" dirty="0">
              <a:solidFill>
                <a:srgbClr val="66FFFF"/>
              </a:solidFill>
            </a:endParaRPr>
          </a:p>
          <a:p>
            <a:pPr>
              <a:lnSpc>
                <a:spcPct val="80000"/>
              </a:lnSpc>
              <a:buFont typeface="Wingdings" pitchFamily="2" charset="2"/>
              <a:buNone/>
            </a:pPr>
            <a:r>
              <a:rPr lang="en-US" sz="1800" b="1" u="sng" dirty="0">
                <a:solidFill>
                  <a:srgbClr val="FF99FF"/>
                </a:solidFill>
              </a:rPr>
              <a:t>1-After puberty</a:t>
            </a:r>
            <a:r>
              <a:rPr lang="en-US" sz="1800" b="1" dirty="0">
                <a:solidFill>
                  <a:srgbClr val="FF99FF"/>
                </a:solidFill>
              </a:rPr>
              <a:t>,</a:t>
            </a:r>
            <a:r>
              <a:rPr lang="en-US" sz="1800" b="1" dirty="0"/>
              <a:t> the increasing amounts of testosterone cause enlargement of the penis, scrotum &amp; testis &amp; secondary sexual characteristics.</a:t>
            </a:r>
          </a:p>
          <a:p>
            <a:pPr>
              <a:lnSpc>
                <a:spcPct val="80000"/>
              </a:lnSpc>
              <a:buFont typeface="Wingdings" pitchFamily="2" charset="2"/>
              <a:buNone/>
            </a:pPr>
            <a:endParaRPr lang="en-US" sz="1800" b="1" dirty="0"/>
          </a:p>
          <a:p>
            <a:pPr>
              <a:lnSpc>
                <a:spcPct val="80000"/>
              </a:lnSpc>
              <a:buFont typeface="Wingdings" pitchFamily="2" charset="2"/>
              <a:buNone/>
            </a:pPr>
            <a:r>
              <a:rPr lang="en-US" sz="1800" b="1" u="sng" dirty="0">
                <a:solidFill>
                  <a:srgbClr val="FF99FF"/>
                </a:solidFill>
              </a:rPr>
              <a:t>2- Effect on the distribution of body hair:</a:t>
            </a:r>
          </a:p>
          <a:p>
            <a:pPr>
              <a:lnSpc>
                <a:spcPct val="80000"/>
              </a:lnSpc>
              <a:buFont typeface="Wingdings" pitchFamily="2" charset="2"/>
              <a:buNone/>
            </a:pPr>
            <a:r>
              <a:rPr lang="en-US" sz="1800" b="1" dirty="0"/>
              <a:t>Testosterone causes growth of hair: 1) over the pubis, 2) upward along the </a:t>
            </a:r>
            <a:r>
              <a:rPr lang="en-US" sz="1800" b="1" dirty="0" err="1"/>
              <a:t>linea</a:t>
            </a:r>
            <a:r>
              <a:rPr lang="en-US" sz="1800" b="1" dirty="0"/>
              <a:t> alba of the abdomen to the umbilicus; 3) on the face; 4) on the chest; 5) less often on other regions such as the back.</a:t>
            </a:r>
          </a:p>
          <a:p>
            <a:pPr>
              <a:lnSpc>
                <a:spcPct val="80000"/>
              </a:lnSpc>
              <a:buFont typeface="Wingdings" pitchFamily="2" charset="2"/>
              <a:buNone/>
            </a:pPr>
            <a:endParaRPr lang="en-US" sz="1800" b="1" dirty="0"/>
          </a:p>
          <a:p>
            <a:pPr>
              <a:lnSpc>
                <a:spcPct val="80000"/>
              </a:lnSpc>
              <a:buFont typeface="Wingdings" pitchFamily="2" charset="2"/>
              <a:buNone/>
            </a:pPr>
            <a:r>
              <a:rPr lang="en-US" sz="1800" b="1" u="sng" dirty="0">
                <a:solidFill>
                  <a:srgbClr val="FF99FF"/>
                </a:solidFill>
              </a:rPr>
              <a:t>3-Baldness:</a:t>
            </a:r>
          </a:p>
          <a:p>
            <a:pPr>
              <a:lnSpc>
                <a:spcPct val="80000"/>
              </a:lnSpc>
              <a:buFont typeface="Wingdings" pitchFamily="2" charset="2"/>
              <a:buNone/>
            </a:pPr>
            <a:r>
              <a:rPr lang="en-US" sz="1800" b="1" dirty="0"/>
              <a:t>Testosterone decreases the growth of hair on the top of the head (two factors 1) genetic background; 2) large quantities of androgenic hormones.</a:t>
            </a:r>
          </a:p>
          <a:p>
            <a:pPr>
              <a:lnSpc>
                <a:spcPct val="80000"/>
              </a:lnSpc>
              <a:buFont typeface="Wingdings" pitchFamily="2" charset="2"/>
              <a:buNone/>
            </a:pPr>
            <a:endParaRPr lang="en-US" sz="1800" b="1" dirty="0"/>
          </a:p>
          <a:p>
            <a:pPr>
              <a:lnSpc>
                <a:spcPct val="80000"/>
              </a:lnSpc>
              <a:buFont typeface="Wingdings" pitchFamily="2" charset="2"/>
              <a:buNone/>
            </a:pPr>
            <a:r>
              <a:rPr lang="en-US" sz="1800" b="1" u="sng" dirty="0">
                <a:solidFill>
                  <a:srgbClr val="FF99FF"/>
                </a:solidFill>
              </a:rPr>
              <a:t>4-Effect on voice:</a:t>
            </a:r>
          </a:p>
          <a:p>
            <a:pPr>
              <a:lnSpc>
                <a:spcPct val="80000"/>
              </a:lnSpc>
              <a:buFont typeface="Wingdings" pitchFamily="2" charset="2"/>
              <a:buNone/>
            </a:pPr>
            <a:r>
              <a:rPr lang="en-US" sz="1800" b="1" dirty="0"/>
              <a:t>It causes hypertrophy of the laryngeal mucosa, enlargement of the larynx (typical adult masculine voice)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smtClean="0"/>
              <a:t>-</a:t>
            </a:r>
            <a:endParaRPr lang="en-US" dirty="0"/>
          </a:p>
        </p:txBody>
      </p:sp>
      <p:sp>
        <p:nvSpPr>
          <p:cNvPr id="20483" name="Rectangle 3"/>
          <p:cNvSpPr>
            <a:spLocks noGrp="1" noChangeArrowheads="1"/>
          </p:cNvSpPr>
          <p:nvPr>
            <p:ph idx="1"/>
          </p:nvPr>
        </p:nvSpPr>
        <p:spPr>
          <a:xfrm>
            <a:off x="457200" y="381000"/>
            <a:ext cx="8229600" cy="5745163"/>
          </a:xfrm>
        </p:spPr>
        <p:txBody>
          <a:bodyPr/>
          <a:lstStyle/>
          <a:p>
            <a:pPr>
              <a:lnSpc>
                <a:spcPct val="80000"/>
              </a:lnSpc>
              <a:buFont typeface="Wingdings" pitchFamily="2" charset="2"/>
              <a:buNone/>
            </a:pPr>
            <a:r>
              <a:rPr lang="en-US" sz="1800" b="1" u="sng" dirty="0">
                <a:solidFill>
                  <a:srgbClr val="66FFFF"/>
                </a:solidFill>
              </a:rPr>
              <a:t>5-Testosterone increases thickness of the skin and can contribute to development of acne:</a:t>
            </a:r>
          </a:p>
          <a:p>
            <a:pPr>
              <a:lnSpc>
                <a:spcPct val="80000"/>
              </a:lnSpc>
              <a:buFont typeface="Wingdings" pitchFamily="2" charset="2"/>
              <a:buNone/>
            </a:pPr>
            <a:endParaRPr lang="en-US" sz="1800" b="1" u="sng" dirty="0">
              <a:solidFill>
                <a:srgbClr val="66FFFF"/>
              </a:solidFill>
            </a:endParaRPr>
          </a:p>
          <a:p>
            <a:pPr>
              <a:lnSpc>
                <a:spcPct val="80000"/>
              </a:lnSpc>
              <a:buFont typeface="Wingdings" pitchFamily="2" charset="2"/>
              <a:buNone/>
            </a:pPr>
            <a:r>
              <a:rPr lang="en-US" sz="1800" dirty="0"/>
              <a:t>Testosterone increases the thickness of skin over the body &amp; subcutaneous tissues.  Also it increases the secretion of the sebaceous glands &amp; sebaceous glands of the face causing acne.</a:t>
            </a:r>
          </a:p>
          <a:p>
            <a:pPr>
              <a:lnSpc>
                <a:spcPct val="80000"/>
              </a:lnSpc>
              <a:buFont typeface="Wingdings" pitchFamily="2" charset="2"/>
              <a:buNone/>
            </a:pPr>
            <a:endParaRPr lang="en-US" sz="1800" dirty="0"/>
          </a:p>
          <a:p>
            <a:pPr>
              <a:lnSpc>
                <a:spcPct val="80000"/>
              </a:lnSpc>
              <a:buFont typeface="Wingdings" pitchFamily="2" charset="2"/>
              <a:buNone/>
            </a:pPr>
            <a:r>
              <a:rPr lang="en-US" sz="1800" b="1" u="sng" dirty="0">
                <a:solidFill>
                  <a:srgbClr val="66FFFF"/>
                </a:solidFill>
              </a:rPr>
              <a:t>6-Testosterone increased protein formation and muscle development</a:t>
            </a:r>
            <a:r>
              <a:rPr lang="en-US" sz="1800" b="1" dirty="0">
                <a:solidFill>
                  <a:srgbClr val="66FFFF"/>
                </a:solidFill>
              </a:rPr>
              <a:t>:</a:t>
            </a:r>
          </a:p>
          <a:p>
            <a:pPr>
              <a:lnSpc>
                <a:spcPct val="80000"/>
              </a:lnSpc>
              <a:buFont typeface="Wingdings" pitchFamily="2" charset="2"/>
              <a:buNone/>
            </a:pPr>
            <a:endParaRPr lang="en-US" sz="1800" dirty="0">
              <a:solidFill>
                <a:srgbClr val="66FFFF"/>
              </a:solidFill>
            </a:endParaRPr>
          </a:p>
          <a:p>
            <a:pPr>
              <a:lnSpc>
                <a:spcPct val="80000"/>
              </a:lnSpc>
              <a:buFont typeface="Wingdings" pitchFamily="2" charset="2"/>
              <a:buNone/>
            </a:pPr>
            <a:r>
              <a:rPr lang="en-US" sz="1800" dirty="0"/>
              <a:t>Increase muscular development after puberty by 50% in muscle mass over that in female.  Also increase in protein in non-muscle parts of the body.  These effect due to the anabolic effect of testosterone.</a:t>
            </a:r>
          </a:p>
          <a:p>
            <a:pPr>
              <a:lnSpc>
                <a:spcPct val="80000"/>
              </a:lnSpc>
              <a:buFont typeface="Wingdings" pitchFamily="2" charset="2"/>
              <a:buNone/>
            </a:pPr>
            <a:endParaRPr lang="en-US" sz="1800" dirty="0"/>
          </a:p>
          <a:p>
            <a:pPr>
              <a:lnSpc>
                <a:spcPct val="80000"/>
              </a:lnSpc>
              <a:buFont typeface="Wingdings" pitchFamily="2" charset="2"/>
              <a:buNone/>
            </a:pPr>
            <a:r>
              <a:rPr lang="en-US" sz="2000" b="1" u="sng" dirty="0">
                <a:solidFill>
                  <a:srgbClr val="66FFFF"/>
                </a:solidFill>
              </a:rPr>
              <a:t>7- Testosterone increases bone matrix and causes Ca2+ retention:</a:t>
            </a:r>
          </a:p>
          <a:p>
            <a:pPr>
              <a:lnSpc>
                <a:spcPct val="80000"/>
              </a:lnSpc>
              <a:buFont typeface="Wingdings" pitchFamily="2" charset="2"/>
              <a:buNone/>
            </a:pPr>
            <a:endParaRPr lang="en-US" sz="2000" u="sng" dirty="0">
              <a:solidFill>
                <a:srgbClr val="66FFFF"/>
              </a:solidFill>
            </a:endParaRPr>
          </a:p>
          <a:p>
            <a:pPr>
              <a:lnSpc>
                <a:spcPct val="80000"/>
              </a:lnSpc>
              <a:buFont typeface="Wingdings" pitchFamily="2" charset="2"/>
              <a:buNone/>
            </a:pPr>
            <a:r>
              <a:rPr lang="en-US" sz="1800" dirty="0"/>
              <a:t>Bones grown thicker &amp; deposit additional Ca2+.  Thus it increases the total quantity of bone matrix &amp; causes Ca2+ retention (anabolic effect).  Testosterone has specific effect on the pelvis 1) narrow the pelvic outlet; 2) lengthen it; 3) cause the funnel-like shape instead of the broad ovoid shape of the female pelvis.  It causes the epiphyses of the long bones to unite with the shafts of the bones &amp; early closure of the epiphyses.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endParaRPr lang="en-US"/>
          </a:p>
        </p:txBody>
      </p:sp>
      <p:sp>
        <p:nvSpPr>
          <p:cNvPr id="21507" name="Rectangle 3"/>
          <p:cNvSpPr>
            <a:spLocks noGrp="1" noChangeArrowheads="1"/>
          </p:cNvSpPr>
          <p:nvPr>
            <p:ph idx="1"/>
          </p:nvPr>
        </p:nvSpPr>
        <p:spPr>
          <a:xfrm>
            <a:off x="457200" y="457200"/>
            <a:ext cx="8229600" cy="5668963"/>
          </a:xfrm>
        </p:spPr>
        <p:txBody>
          <a:bodyPr/>
          <a:lstStyle/>
          <a:p>
            <a:pPr>
              <a:lnSpc>
                <a:spcPct val="80000"/>
              </a:lnSpc>
              <a:buFont typeface="Wingdings" pitchFamily="2" charset="2"/>
              <a:buNone/>
            </a:pPr>
            <a:r>
              <a:rPr lang="en-US" sz="1800" b="1" u="sng" dirty="0">
                <a:solidFill>
                  <a:srgbClr val="66FFFF"/>
                </a:solidFill>
              </a:rPr>
              <a:t>8-Testosterone increases basal metabolism:</a:t>
            </a:r>
          </a:p>
          <a:p>
            <a:pPr>
              <a:lnSpc>
                <a:spcPct val="80000"/>
              </a:lnSpc>
              <a:buFont typeface="Wingdings" pitchFamily="2" charset="2"/>
              <a:buNone/>
            </a:pPr>
            <a:endParaRPr lang="en-US" sz="1800" u="sng" dirty="0">
              <a:solidFill>
                <a:srgbClr val="66FFFF"/>
              </a:solidFill>
            </a:endParaRPr>
          </a:p>
          <a:p>
            <a:pPr>
              <a:lnSpc>
                <a:spcPct val="80000"/>
              </a:lnSpc>
              <a:buFont typeface="Wingdings" pitchFamily="2" charset="2"/>
              <a:buNone/>
            </a:pPr>
            <a:r>
              <a:rPr lang="en-US" sz="1800" dirty="0"/>
              <a:t>It increases the basal metabolic rate by about 15% (indirectly as a result of the anabolic effect).</a:t>
            </a:r>
          </a:p>
          <a:p>
            <a:pPr>
              <a:lnSpc>
                <a:spcPct val="80000"/>
              </a:lnSpc>
              <a:buFont typeface="Wingdings" pitchFamily="2" charset="2"/>
              <a:buNone/>
            </a:pPr>
            <a:endParaRPr lang="en-US" sz="1800" dirty="0"/>
          </a:p>
          <a:p>
            <a:pPr>
              <a:lnSpc>
                <a:spcPct val="80000"/>
              </a:lnSpc>
              <a:buFont typeface="Wingdings" pitchFamily="2" charset="2"/>
              <a:buNone/>
            </a:pPr>
            <a:r>
              <a:rPr lang="en-US" sz="1600" b="1" u="sng" dirty="0">
                <a:solidFill>
                  <a:srgbClr val="66FFFF"/>
                </a:solidFill>
              </a:rPr>
              <a:t>9-Effect on red blood cells:</a:t>
            </a:r>
          </a:p>
          <a:p>
            <a:pPr>
              <a:lnSpc>
                <a:spcPct val="80000"/>
              </a:lnSpc>
              <a:buFont typeface="Wingdings" pitchFamily="2" charset="2"/>
              <a:buNone/>
            </a:pPr>
            <a:r>
              <a:rPr lang="en-US" sz="1800" dirty="0"/>
              <a:t>It increases red blood cells/ml (due to increase metabolic rate).</a:t>
            </a:r>
          </a:p>
          <a:p>
            <a:pPr>
              <a:lnSpc>
                <a:spcPct val="80000"/>
              </a:lnSpc>
              <a:buFont typeface="Wingdings" pitchFamily="2" charset="2"/>
              <a:buNone/>
            </a:pPr>
            <a:endParaRPr lang="en-US" sz="1800" dirty="0"/>
          </a:p>
          <a:p>
            <a:pPr>
              <a:lnSpc>
                <a:spcPct val="80000"/>
              </a:lnSpc>
              <a:buFont typeface="Wingdings" pitchFamily="2" charset="2"/>
              <a:buNone/>
            </a:pPr>
            <a:r>
              <a:rPr lang="en-US" sz="1800" b="1" u="sng" dirty="0">
                <a:solidFill>
                  <a:srgbClr val="66FFFF"/>
                </a:solidFill>
              </a:rPr>
              <a:t>10-Effect on electrolyte and water balance</a:t>
            </a:r>
            <a:r>
              <a:rPr lang="en-US" sz="1800" b="1" dirty="0">
                <a:solidFill>
                  <a:srgbClr val="66FFFF"/>
                </a:solidFill>
              </a:rPr>
              <a:t>:</a:t>
            </a:r>
          </a:p>
          <a:p>
            <a:pPr>
              <a:lnSpc>
                <a:spcPct val="80000"/>
              </a:lnSpc>
              <a:buFont typeface="Wingdings" pitchFamily="2" charset="2"/>
              <a:buNone/>
            </a:pPr>
            <a:r>
              <a:rPr lang="en-US" sz="1800" dirty="0"/>
              <a:t>It increase the </a:t>
            </a:r>
            <a:r>
              <a:rPr lang="en-US" sz="1800" dirty="0" err="1"/>
              <a:t>reabosorption</a:t>
            </a:r>
            <a:r>
              <a:rPr lang="en-US" sz="1800" dirty="0"/>
              <a:t> of Na+ in the distal tubules of the kidneys.</a:t>
            </a:r>
          </a:p>
          <a:p>
            <a:pPr>
              <a:lnSpc>
                <a:spcPct val="80000"/>
              </a:lnSpc>
              <a:buFont typeface="Wingdings" pitchFamily="2" charset="2"/>
              <a:buNone/>
            </a:pPr>
            <a:endParaRPr lang="en-US" sz="1800" dirty="0"/>
          </a:p>
          <a:p>
            <a:pPr>
              <a:lnSpc>
                <a:spcPct val="80000"/>
              </a:lnSpc>
              <a:buFont typeface="Wingdings" pitchFamily="2" charset="2"/>
              <a:buNone/>
            </a:pPr>
            <a:r>
              <a:rPr lang="en-US" sz="1800" b="1" u="sng" dirty="0">
                <a:solidFill>
                  <a:srgbClr val="66FFFF"/>
                </a:solidFill>
              </a:rPr>
              <a:t>The</a:t>
            </a:r>
            <a:r>
              <a:rPr lang="en-US" sz="1800" b="1" u="sng" dirty="0"/>
              <a:t> </a:t>
            </a:r>
            <a:r>
              <a:rPr lang="en-US" sz="1800" b="1" u="sng" dirty="0">
                <a:solidFill>
                  <a:srgbClr val="66FFFF"/>
                </a:solidFill>
              </a:rPr>
              <a:t>basic intracellular mechanism of action of testosterone:</a:t>
            </a:r>
          </a:p>
          <a:p>
            <a:pPr>
              <a:lnSpc>
                <a:spcPct val="80000"/>
              </a:lnSpc>
              <a:buFont typeface="Wingdings" pitchFamily="2" charset="2"/>
              <a:buNone/>
            </a:pPr>
            <a:endParaRPr lang="en-US" sz="1800" u="sng" dirty="0">
              <a:solidFill>
                <a:srgbClr val="66FFFF"/>
              </a:solidFill>
            </a:endParaRPr>
          </a:p>
          <a:p>
            <a:pPr>
              <a:lnSpc>
                <a:spcPct val="80000"/>
              </a:lnSpc>
              <a:buFont typeface="Wingdings" pitchFamily="2" charset="2"/>
              <a:buNone/>
            </a:pPr>
            <a:r>
              <a:rPr lang="en-US" sz="1800" dirty="0"/>
              <a:t>It increases the rate of protein synthesis in target cells.  Testosterone converted by the intracellular enzyme 5 </a:t>
            </a:r>
            <a:r>
              <a:rPr lang="en-US" sz="1800" dirty="0">
                <a:sym typeface="Symbol" pitchFamily="18" charset="2"/>
              </a:rPr>
              <a:t></a:t>
            </a:r>
            <a:r>
              <a:rPr lang="en-US" sz="1800" dirty="0"/>
              <a:t> </a:t>
            </a:r>
            <a:r>
              <a:rPr lang="en-US" sz="1800" dirty="0" err="1"/>
              <a:t>reductase</a:t>
            </a:r>
            <a:r>
              <a:rPr lang="en-US" sz="1800" dirty="0"/>
              <a:t> to </a:t>
            </a:r>
            <a:r>
              <a:rPr lang="en-US" sz="1800" dirty="0" err="1"/>
              <a:t>dihydrotestosterone</a:t>
            </a:r>
            <a:r>
              <a:rPr lang="en-US" sz="1800" dirty="0"/>
              <a:t>, then it binds with </a:t>
            </a:r>
            <a:r>
              <a:rPr lang="en-US" sz="1800" dirty="0" err="1"/>
              <a:t>cytoplasmic</a:t>
            </a:r>
            <a:r>
              <a:rPr lang="en-US" sz="1800" dirty="0"/>
              <a:t> “receptor protein”.  This combination moves to the nucleus where it binds a nuclear protein and induces protein formation.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endParaRPr lang="en-US"/>
          </a:p>
        </p:txBody>
      </p:sp>
      <p:sp>
        <p:nvSpPr>
          <p:cNvPr id="22531" name="Rectangle 3"/>
          <p:cNvSpPr>
            <a:spLocks noGrp="1" noChangeArrowheads="1"/>
          </p:cNvSpPr>
          <p:nvPr>
            <p:ph idx="1"/>
          </p:nvPr>
        </p:nvSpPr>
        <p:spPr>
          <a:xfrm>
            <a:off x="457200" y="304800"/>
            <a:ext cx="8229600" cy="6400800"/>
          </a:xfrm>
        </p:spPr>
        <p:txBody>
          <a:bodyPr/>
          <a:lstStyle/>
          <a:p>
            <a:pPr>
              <a:lnSpc>
                <a:spcPct val="80000"/>
              </a:lnSpc>
              <a:buFont typeface="Wingdings" pitchFamily="2" charset="2"/>
              <a:buNone/>
            </a:pPr>
            <a:r>
              <a:rPr lang="en-US" sz="2000" b="1" u="sng">
                <a:solidFill>
                  <a:srgbClr val="66FFFF"/>
                </a:solidFill>
              </a:rPr>
              <a:t>Abnormalities of male sexual function:</a:t>
            </a:r>
          </a:p>
          <a:p>
            <a:pPr>
              <a:lnSpc>
                <a:spcPct val="80000"/>
              </a:lnSpc>
              <a:buFont typeface="Wingdings" pitchFamily="2" charset="2"/>
              <a:buNone/>
            </a:pPr>
            <a:endParaRPr lang="en-US" sz="2000" b="1" u="sng">
              <a:solidFill>
                <a:srgbClr val="66FFFF"/>
              </a:solidFill>
            </a:endParaRPr>
          </a:p>
          <a:p>
            <a:pPr>
              <a:lnSpc>
                <a:spcPct val="80000"/>
              </a:lnSpc>
              <a:buFont typeface="Wingdings" pitchFamily="2" charset="2"/>
              <a:buNone/>
            </a:pPr>
            <a:r>
              <a:rPr lang="en-US" sz="1800" b="1" u="sng">
                <a:solidFill>
                  <a:srgbClr val="FF99FF"/>
                </a:solidFill>
              </a:rPr>
              <a:t>Prostate gland and its abnormalities</a:t>
            </a:r>
          </a:p>
          <a:p>
            <a:pPr>
              <a:lnSpc>
                <a:spcPct val="80000"/>
              </a:lnSpc>
              <a:buFont typeface="Wingdings" pitchFamily="2" charset="2"/>
              <a:buNone/>
            </a:pPr>
            <a:endParaRPr lang="en-US" sz="1800" b="1" u="sng">
              <a:solidFill>
                <a:srgbClr val="FF99FF"/>
              </a:solidFill>
            </a:endParaRPr>
          </a:p>
          <a:p>
            <a:pPr>
              <a:lnSpc>
                <a:spcPct val="80000"/>
              </a:lnSpc>
              <a:buFont typeface="Wingdings" pitchFamily="2" charset="2"/>
              <a:buNone/>
            </a:pPr>
            <a:r>
              <a:rPr lang="en-US" sz="1800" b="1"/>
              <a:t>Benign prostatic fibroadenoma in older age due to overgrowth of prostate tissue (not caused by testosterone).</a:t>
            </a:r>
          </a:p>
          <a:p>
            <a:pPr>
              <a:lnSpc>
                <a:spcPct val="80000"/>
              </a:lnSpc>
              <a:buFont typeface="Wingdings" pitchFamily="2" charset="2"/>
              <a:buNone/>
            </a:pPr>
            <a:r>
              <a:rPr lang="en-US" sz="1800" b="1"/>
              <a:t>Cancer of the prostate gland caused by stimulation of cancerous cells by testosterone.</a:t>
            </a:r>
          </a:p>
          <a:p>
            <a:pPr>
              <a:lnSpc>
                <a:spcPct val="80000"/>
              </a:lnSpc>
              <a:buFont typeface="Wingdings" pitchFamily="2" charset="2"/>
              <a:buNone/>
            </a:pPr>
            <a:endParaRPr lang="en-US" sz="1800" b="1"/>
          </a:p>
          <a:p>
            <a:pPr>
              <a:lnSpc>
                <a:spcPct val="80000"/>
              </a:lnSpc>
              <a:buFont typeface="Wingdings" pitchFamily="2" charset="2"/>
              <a:buNone/>
            </a:pPr>
            <a:r>
              <a:rPr lang="en-US" sz="2000" b="1" u="sng">
                <a:solidFill>
                  <a:srgbClr val="FF99FF"/>
                </a:solidFill>
              </a:rPr>
              <a:t>Hypogonadism in male</a:t>
            </a:r>
            <a:r>
              <a:rPr lang="en-US" sz="1600">
                <a:solidFill>
                  <a:srgbClr val="FF99FF"/>
                </a:solidFill>
              </a:rPr>
              <a:t>:</a:t>
            </a:r>
          </a:p>
          <a:p>
            <a:pPr>
              <a:lnSpc>
                <a:spcPct val="80000"/>
              </a:lnSpc>
              <a:buFont typeface="Wingdings" pitchFamily="2" charset="2"/>
              <a:buNone/>
            </a:pPr>
            <a:endParaRPr lang="en-US" sz="1600">
              <a:solidFill>
                <a:srgbClr val="FF99FF"/>
              </a:solidFill>
            </a:endParaRPr>
          </a:p>
          <a:p>
            <a:pPr>
              <a:lnSpc>
                <a:spcPct val="80000"/>
              </a:lnSpc>
              <a:buFont typeface="Wingdings" pitchFamily="2" charset="2"/>
              <a:buNone/>
            </a:pPr>
            <a:r>
              <a:rPr lang="en-US" sz="1800" b="1"/>
              <a:t>During fetal life when the testis are non-functional, none of the male sexual characteristics develop in the fetus.  Instead female organs are formed.</a:t>
            </a:r>
          </a:p>
          <a:p>
            <a:pPr>
              <a:lnSpc>
                <a:spcPct val="80000"/>
              </a:lnSpc>
              <a:buFont typeface="Wingdings" pitchFamily="2" charset="2"/>
              <a:buNone/>
            </a:pPr>
            <a:r>
              <a:rPr lang="en-US" sz="1800" b="1"/>
              <a:t>If the boy loses his testis before puberty, a state </a:t>
            </a:r>
            <a:r>
              <a:rPr lang="en-US" sz="1800" b="1" u="sng">
                <a:solidFill>
                  <a:srgbClr val="FFFF00"/>
                </a:solidFill>
              </a:rPr>
              <a:t>eunuchism </a:t>
            </a:r>
            <a:r>
              <a:rPr lang="en-US" sz="1800" b="1"/>
              <a:t>(he have infantile sex organs &amp; infantile sexual characteristics) &amp; the height of an adult eunuch is slightly greater than normal because of slow union of the epiphyses.</a:t>
            </a:r>
          </a:p>
          <a:p>
            <a:pPr>
              <a:lnSpc>
                <a:spcPct val="80000"/>
              </a:lnSpc>
              <a:buFont typeface="Wingdings" pitchFamily="2" charset="2"/>
              <a:buNone/>
            </a:pPr>
            <a:r>
              <a:rPr lang="en-US" sz="1800" b="1"/>
              <a:t>If a man is castrated after puberty, sexual organ regress in size and voice regress - loss of the thick musculine bones- loss of masculine hair production -loss of musculature of the virile male.</a:t>
            </a:r>
          </a:p>
          <a:p>
            <a:pPr>
              <a:lnSpc>
                <a:spcPct val="80000"/>
              </a:lnSpc>
              <a:buFont typeface="Wingdings" pitchFamily="2" charset="2"/>
              <a:buNone/>
            </a:pPr>
            <a:r>
              <a:rPr lang="en-US" sz="1800" b="1" u="sng">
                <a:solidFill>
                  <a:srgbClr val="FFFF00"/>
                </a:solidFill>
              </a:rPr>
              <a:t>Adiposogenitial syndrome, Frohlich’s syndrome or hypothalamic eunuchism:</a:t>
            </a:r>
            <a:r>
              <a:rPr lang="en-US" sz="1800" b="1"/>
              <a:t> -hypogonadism due to genetic inability of the hypothalamus to secrete normal amount of GnRH &amp; abnormality of the feeding center of the hypothalamus result in obesity with eunuchism.</a:t>
            </a:r>
          </a:p>
          <a:p>
            <a:pPr>
              <a:lnSpc>
                <a:spcPct val="80000"/>
              </a:lnSpc>
              <a:buFont typeface="Wingdings" pitchFamily="2" charset="2"/>
              <a:buNone/>
            </a:pPr>
            <a:endParaRPr lang="en-US" sz="16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endParaRPr lang="en-US"/>
          </a:p>
        </p:txBody>
      </p:sp>
      <p:sp>
        <p:nvSpPr>
          <p:cNvPr id="23555" name="Rectangle 3"/>
          <p:cNvSpPr>
            <a:spLocks noGrp="1" noChangeArrowheads="1"/>
          </p:cNvSpPr>
          <p:nvPr>
            <p:ph idx="1"/>
          </p:nvPr>
        </p:nvSpPr>
        <p:spPr>
          <a:xfrm>
            <a:off x="457200" y="304800"/>
            <a:ext cx="8229600" cy="5821363"/>
          </a:xfrm>
        </p:spPr>
        <p:txBody>
          <a:bodyPr>
            <a:normAutofit fontScale="92500"/>
          </a:bodyPr>
          <a:lstStyle/>
          <a:p>
            <a:pPr>
              <a:buNone/>
            </a:pPr>
            <a:r>
              <a:rPr lang="en-US" sz="2400" dirty="0" err="1" smtClean="0"/>
              <a:t>Cryptorchidism</a:t>
            </a:r>
            <a:endParaRPr lang="en-US" sz="2400" dirty="0" smtClean="0"/>
          </a:p>
          <a:p>
            <a:pPr>
              <a:buNone/>
            </a:pPr>
            <a:r>
              <a:rPr lang="en-US" sz="2400" dirty="0" smtClean="0"/>
              <a:t>Failure </a:t>
            </a:r>
            <a:r>
              <a:rPr lang="en-US" sz="2400" dirty="0"/>
              <a:t>of the testes to descend in the scrotum which normally occur during fetal life.</a:t>
            </a:r>
          </a:p>
          <a:p>
            <a:r>
              <a:rPr lang="en-US" sz="2400" dirty="0"/>
              <a:t>10% of newborn males and it falls to 2% at age 1 year</a:t>
            </a:r>
          </a:p>
          <a:p>
            <a:r>
              <a:rPr lang="en-US" sz="2400" dirty="0"/>
              <a:t>0.3% after puberty</a:t>
            </a:r>
          </a:p>
          <a:p>
            <a:r>
              <a:rPr lang="en-US" sz="2400" dirty="0"/>
              <a:t>They should be treated before puberty because of higher incidence of malignant tumors.</a:t>
            </a:r>
          </a:p>
          <a:p>
            <a:pPr>
              <a:buFont typeface="Wingdings" pitchFamily="2" charset="2"/>
              <a:buNone/>
            </a:pPr>
            <a:endParaRPr lang="en-US" sz="2400" b="1" u="sng" dirty="0">
              <a:solidFill>
                <a:srgbClr val="FF99FF"/>
              </a:solidFill>
            </a:endParaRPr>
          </a:p>
          <a:p>
            <a:pPr>
              <a:buFont typeface="Wingdings" pitchFamily="2" charset="2"/>
              <a:buNone/>
            </a:pPr>
            <a:r>
              <a:rPr lang="en-US" sz="2400" b="1" u="sng" dirty="0">
                <a:solidFill>
                  <a:srgbClr val="FF99FF"/>
                </a:solidFill>
              </a:rPr>
              <a:t>Testicular tumors and </a:t>
            </a:r>
            <a:r>
              <a:rPr lang="en-US" sz="2400" b="1" u="sng" dirty="0" err="1">
                <a:solidFill>
                  <a:srgbClr val="FF99FF"/>
                </a:solidFill>
              </a:rPr>
              <a:t>hypergonadism</a:t>
            </a:r>
            <a:r>
              <a:rPr lang="en-US" sz="2400" b="1" u="sng" dirty="0">
                <a:solidFill>
                  <a:srgbClr val="FF99FF"/>
                </a:solidFill>
              </a:rPr>
              <a:t> in male:</a:t>
            </a:r>
          </a:p>
          <a:p>
            <a:pPr>
              <a:buFont typeface="Wingdings" pitchFamily="2" charset="2"/>
              <a:buNone/>
            </a:pPr>
            <a:endParaRPr lang="en-US" sz="2400" b="1" u="sng" dirty="0"/>
          </a:p>
          <a:p>
            <a:pPr>
              <a:buFont typeface="Wingdings" pitchFamily="2" charset="2"/>
              <a:buNone/>
            </a:pPr>
            <a:r>
              <a:rPr lang="en-US" sz="2000" dirty="0"/>
              <a:t>Interstitial </a:t>
            </a:r>
            <a:r>
              <a:rPr lang="en-US" sz="2000" dirty="0" err="1"/>
              <a:t>leydig</a:t>
            </a:r>
            <a:r>
              <a:rPr lang="en-US" sz="2000" dirty="0"/>
              <a:t> cell tumors (rare), over production of testosterone.  In children, causes rapid growth of the musculature and bones and early </a:t>
            </a:r>
            <a:r>
              <a:rPr lang="en-US" sz="2000" dirty="0" smtClean="0"/>
              <a:t>union </a:t>
            </a:r>
            <a:r>
              <a:rPr lang="en-US" sz="2000" dirty="0"/>
              <a:t>of the epiphyses and causes excessive development of male sexual organs.</a:t>
            </a:r>
          </a:p>
          <a:p>
            <a:pPr>
              <a:buFont typeface="Wingdings" pitchFamily="2" charset="2"/>
              <a:buNone/>
            </a:pPr>
            <a:endParaRPr lang="en-US" sz="2000" dirty="0"/>
          </a:p>
          <a:p>
            <a:pPr>
              <a:buFont typeface="Wingdings" pitchFamily="2" charset="2"/>
              <a:buNone/>
            </a:pPr>
            <a:r>
              <a:rPr lang="en-US" sz="2000" dirty="0"/>
              <a:t>Tumor of the germinal epithelium (more common).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80-1"/>
          <p:cNvPicPr>
            <a:picLocks noGrp="1" noChangeAspect="1" noChangeArrowheads="1"/>
          </p:cNvPicPr>
          <p:nvPr>
            <p:ph idx="1"/>
          </p:nvPr>
        </p:nvPicPr>
        <p:blipFill>
          <a:blip r:embed="rId2" cstate="print"/>
          <a:srcRect/>
          <a:stretch>
            <a:fillRect/>
          </a:stretch>
        </p:blipFill>
        <p:spPr>
          <a:xfrm>
            <a:off x="2971800" y="457200"/>
            <a:ext cx="3411538" cy="5943600"/>
          </a:xfrm>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Cross section of the </a:t>
            </a:r>
            <a:r>
              <a:rPr lang="en-US" sz="2800" dirty="0" err="1" smtClean="0"/>
              <a:t>seminiferous</a:t>
            </a:r>
            <a:r>
              <a:rPr lang="en-US" sz="2800" dirty="0" smtClean="0"/>
              <a:t> tubule </a:t>
            </a:r>
            <a:endParaRPr lang="en-US" sz="2800" dirty="0"/>
          </a:p>
        </p:txBody>
      </p:sp>
      <p:pic>
        <p:nvPicPr>
          <p:cNvPr id="4" name="Picture 2" descr="http://faculty.southwest.tn.edu/rburkett/repro_4.jpg"/>
          <p:cNvPicPr>
            <a:picLocks noGrp="1" noChangeAspect="1" noChangeArrowheads="1"/>
          </p:cNvPicPr>
          <p:nvPr>
            <p:ph idx="1"/>
          </p:nvPr>
        </p:nvPicPr>
        <p:blipFill>
          <a:blip r:embed="rId2" cstate="print"/>
          <a:srcRect/>
          <a:stretch>
            <a:fillRect/>
          </a:stretch>
        </p:blipFill>
        <p:spPr bwMode="auto">
          <a:xfrm>
            <a:off x="1219200" y="1447800"/>
            <a:ext cx="7010400" cy="52578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457200" y="152400"/>
            <a:ext cx="8229600" cy="6324600"/>
          </a:xfrm>
        </p:spPr>
        <p:txBody>
          <a:bodyPr>
            <a:normAutofit fontScale="85000" lnSpcReduction="20000"/>
          </a:bodyPr>
          <a:lstStyle/>
          <a:p>
            <a:pPr>
              <a:lnSpc>
                <a:spcPct val="80000"/>
              </a:lnSpc>
              <a:buFont typeface="Wingdings" pitchFamily="2" charset="2"/>
              <a:buNone/>
            </a:pPr>
            <a:endParaRPr lang="en-US" sz="2400" b="1" dirty="0"/>
          </a:p>
          <a:p>
            <a:pPr>
              <a:lnSpc>
                <a:spcPct val="80000"/>
              </a:lnSpc>
              <a:buFont typeface="Wingdings" pitchFamily="2" charset="2"/>
              <a:buNone/>
            </a:pPr>
            <a:r>
              <a:rPr lang="en-US" sz="2800" b="1" u="sng" dirty="0">
                <a:solidFill>
                  <a:srgbClr val="FF00FF"/>
                </a:solidFill>
              </a:rPr>
              <a:t>Spermatogenesis</a:t>
            </a:r>
            <a:r>
              <a:rPr lang="en-US" sz="2800" b="1" dirty="0">
                <a:solidFill>
                  <a:srgbClr val="FF00FF"/>
                </a:solidFill>
              </a:rPr>
              <a:t>:</a:t>
            </a:r>
            <a:r>
              <a:rPr lang="en-US" sz="2800" b="1" dirty="0"/>
              <a:t> </a:t>
            </a:r>
            <a:endParaRPr lang="en-US" sz="2800" b="1" dirty="0" smtClean="0"/>
          </a:p>
          <a:p>
            <a:pPr>
              <a:lnSpc>
                <a:spcPct val="80000"/>
              </a:lnSpc>
              <a:buFont typeface="Wingdings" pitchFamily="2" charset="2"/>
              <a:buChar char="§"/>
            </a:pPr>
            <a:r>
              <a:rPr lang="en-US" sz="2800" b="1" dirty="0" smtClean="0"/>
              <a:t>Formation </a:t>
            </a:r>
            <a:r>
              <a:rPr lang="en-US" sz="2800" b="1" dirty="0"/>
              <a:t>of sperm </a:t>
            </a:r>
            <a:endParaRPr lang="en-US" sz="2800" b="1" dirty="0" smtClean="0"/>
          </a:p>
          <a:p>
            <a:pPr>
              <a:lnSpc>
                <a:spcPct val="80000"/>
              </a:lnSpc>
              <a:buFont typeface="Wingdings" pitchFamily="2" charset="2"/>
              <a:buChar char="§"/>
            </a:pPr>
            <a:r>
              <a:rPr lang="en-US" sz="2800" b="1" dirty="0" smtClean="0"/>
              <a:t>Occur </a:t>
            </a:r>
            <a:r>
              <a:rPr lang="en-US" sz="2800" b="1" dirty="0"/>
              <a:t>in the </a:t>
            </a:r>
            <a:r>
              <a:rPr lang="en-US" sz="2800" b="1" dirty="0" err="1"/>
              <a:t>seminiferous</a:t>
            </a:r>
            <a:r>
              <a:rPr lang="en-US" sz="2800" b="1" dirty="0"/>
              <a:t> tubules during active sexual life due </a:t>
            </a:r>
            <a:r>
              <a:rPr lang="en-US" sz="2800" b="1" dirty="0" smtClean="0"/>
              <a:t>to stimulation </a:t>
            </a:r>
            <a:r>
              <a:rPr lang="en-US" sz="2800" b="1" dirty="0"/>
              <a:t>by </a:t>
            </a:r>
            <a:r>
              <a:rPr lang="en-US" sz="2800" b="1" dirty="0" smtClean="0"/>
              <a:t>AP-</a:t>
            </a:r>
            <a:r>
              <a:rPr lang="en-US" sz="2800" b="1" dirty="0" err="1" smtClean="0"/>
              <a:t>GnHs</a:t>
            </a:r>
            <a:r>
              <a:rPr lang="en-US" sz="2800" b="1" dirty="0"/>
              <a:t>, </a:t>
            </a:r>
            <a:endParaRPr lang="en-US" sz="2800" b="1" dirty="0" smtClean="0"/>
          </a:p>
          <a:p>
            <a:pPr>
              <a:lnSpc>
                <a:spcPct val="80000"/>
              </a:lnSpc>
              <a:buFont typeface="Wingdings" pitchFamily="2" charset="2"/>
              <a:buChar char="§"/>
            </a:pPr>
            <a:r>
              <a:rPr lang="en-US" sz="2800" b="1" dirty="0" smtClean="0"/>
              <a:t>Begin </a:t>
            </a:r>
            <a:r>
              <a:rPr lang="en-US" sz="2800" b="1" dirty="0"/>
              <a:t>at age of 13 years </a:t>
            </a:r>
            <a:r>
              <a:rPr lang="en-US" sz="2800" b="1" dirty="0" smtClean="0"/>
              <a:t>,</a:t>
            </a:r>
          </a:p>
          <a:p>
            <a:pPr>
              <a:lnSpc>
                <a:spcPct val="80000"/>
              </a:lnSpc>
              <a:buFont typeface="Wingdings" pitchFamily="2" charset="2"/>
              <a:buChar char="§"/>
            </a:pPr>
            <a:r>
              <a:rPr lang="en-US" sz="2800" b="1" dirty="0" smtClean="0"/>
              <a:t>Continue </a:t>
            </a:r>
            <a:r>
              <a:rPr lang="en-US" sz="2800" b="1" dirty="0"/>
              <a:t>throughout life &amp; decrease in old age</a:t>
            </a:r>
            <a:r>
              <a:rPr lang="en-US" sz="2800" b="1" dirty="0" smtClean="0"/>
              <a:t>.</a:t>
            </a:r>
            <a:r>
              <a:rPr lang="en-US" sz="2800" b="1" dirty="0"/>
              <a:t/>
            </a:r>
            <a:br>
              <a:rPr lang="en-US" sz="2800" b="1" dirty="0"/>
            </a:br>
            <a:endParaRPr lang="en-US" sz="2800" b="1" dirty="0"/>
          </a:p>
          <a:p>
            <a:pPr>
              <a:lnSpc>
                <a:spcPct val="80000"/>
              </a:lnSpc>
              <a:buFont typeface="Wingdings" pitchFamily="2" charset="2"/>
              <a:buNone/>
            </a:pPr>
            <a:r>
              <a:rPr lang="en-US" sz="2800" b="1" u="sng" dirty="0" err="1">
                <a:solidFill>
                  <a:srgbClr val="FF00FF"/>
                </a:solidFill>
              </a:rPr>
              <a:t>Sertoli</a:t>
            </a:r>
            <a:r>
              <a:rPr lang="en-US" sz="2800" b="1" u="sng" dirty="0">
                <a:solidFill>
                  <a:srgbClr val="FF00FF"/>
                </a:solidFill>
              </a:rPr>
              <a:t> cells</a:t>
            </a:r>
            <a:r>
              <a:rPr lang="en-US" sz="2800" b="1" dirty="0">
                <a:solidFill>
                  <a:srgbClr val="FF00FF"/>
                </a:solidFill>
              </a:rPr>
              <a:t>:</a:t>
            </a:r>
            <a:r>
              <a:rPr lang="en-US" sz="2800" b="1" dirty="0"/>
              <a:t> </a:t>
            </a:r>
            <a:endParaRPr lang="en-US" sz="2800" b="1" dirty="0" smtClean="0"/>
          </a:p>
          <a:p>
            <a:pPr>
              <a:lnSpc>
                <a:spcPct val="80000"/>
              </a:lnSpc>
            </a:pPr>
            <a:r>
              <a:rPr lang="en-US" sz="2800" b="1" dirty="0" smtClean="0"/>
              <a:t>Large </a:t>
            </a:r>
            <a:r>
              <a:rPr lang="en-US" sz="2800" b="1" dirty="0"/>
              <a:t>with overflowing </a:t>
            </a:r>
            <a:r>
              <a:rPr lang="en-US" sz="2800" b="1" dirty="0" err="1"/>
              <a:t>cytoplasmic</a:t>
            </a:r>
            <a:r>
              <a:rPr lang="en-US" sz="2800" b="1" dirty="0"/>
              <a:t> envelopes </a:t>
            </a:r>
            <a:endParaRPr lang="en-US" sz="2800" b="1" dirty="0" smtClean="0"/>
          </a:p>
          <a:p>
            <a:pPr>
              <a:lnSpc>
                <a:spcPct val="80000"/>
              </a:lnSpc>
            </a:pPr>
            <a:r>
              <a:rPr lang="en-US" sz="2800" b="1" dirty="0" smtClean="0"/>
              <a:t>Surround </a:t>
            </a:r>
            <a:r>
              <a:rPr lang="en-US" sz="2800" b="1" dirty="0"/>
              <a:t>the developing </a:t>
            </a:r>
            <a:r>
              <a:rPr lang="en-US" sz="2800" b="1" dirty="0" err="1"/>
              <a:t>spermatogonia</a:t>
            </a:r>
            <a:r>
              <a:rPr lang="en-US" sz="2800" b="1" dirty="0"/>
              <a:t> around the central lumen of the </a:t>
            </a:r>
            <a:r>
              <a:rPr lang="en-US" sz="2800" b="1" dirty="0" err="1"/>
              <a:t>seminiferous</a:t>
            </a:r>
            <a:r>
              <a:rPr lang="en-US" sz="2800" b="1" dirty="0"/>
              <a:t> tubules</a:t>
            </a:r>
            <a:r>
              <a:rPr lang="en-US" sz="2800" b="1" dirty="0" smtClean="0"/>
              <a:t>.</a:t>
            </a:r>
          </a:p>
          <a:p>
            <a:pPr>
              <a:lnSpc>
                <a:spcPct val="80000"/>
              </a:lnSpc>
            </a:pPr>
            <a:endParaRPr lang="en-US" sz="2800" b="1" dirty="0"/>
          </a:p>
          <a:p>
            <a:pPr>
              <a:lnSpc>
                <a:spcPct val="80000"/>
              </a:lnSpc>
              <a:buFont typeface="Wingdings" pitchFamily="2" charset="2"/>
              <a:buNone/>
            </a:pPr>
            <a:r>
              <a:rPr lang="en-US" sz="2800" b="1" u="sng" dirty="0" err="1" smtClean="0">
                <a:solidFill>
                  <a:srgbClr val="FF00FF"/>
                </a:solidFill>
              </a:rPr>
              <a:t>Leydig</a:t>
            </a:r>
            <a:r>
              <a:rPr lang="en-US" sz="2800" b="1" u="sng" dirty="0" smtClean="0">
                <a:solidFill>
                  <a:srgbClr val="FF00FF"/>
                </a:solidFill>
              </a:rPr>
              <a:t> </a:t>
            </a:r>
            <a:r>
              <a:rPr lang="en-US" sz="2800" b="1" u="sng" dirty="0">
                <a:solidFill>
                  <a:srgbClr val="FF00FF"/>
                </a:solidFill>
              </a:rPr>
              <a:t>cell:</a:t>
            </a:r>
            <a:r>
              <a:rPr lang="en-US" sz="2800" b="1" dirty="0"/>
              <a:t> </a:t>
            </a:r>
            <a:endParaRPr lang="en-US" sz="2800" b="1" dirty="0" smtClean="0"/>
          </a:p>
          <a:p>
            <a:pPr>
              <a:lnSpc>
                <a:spcPct val="80000"/>
              </a:lnSpc>
              <a:buFont typeface="Wingdings" pitchFamily="2" charset="2"/>
              <a:buChar char="§"/>
            </a:pPr>
            <a:r>
              <a:rPr lang="en-US" sz="2800" b="1" dirty="0" smtClean="0"/>
              <a:t>Lie within the interstices </a:t>
            </a:r>
            <a:r>
              <a:rPr lang="en-US" sz="2800" b="1" dirty="0"/>
              <a:t>between the </a:t>
            </a:r>
            <a:r>
              <a:rPr lang="en-US" sz="2800" b="1" dirty="0" err="1"/>
              <a:t>seminiferous</a:t>
            </a:r>
            <a:r>
              <a:rPr lang="en-US" sz="2800" b="1" dirty="0"/>
              <a:t> </a:t>
            </a:r>
            <a:r>
              <a:rPr lang="en-US" sz="2800" b="1" dirty="0" smtClean="0"/>
              <a:t>tubules.</a:t>
            </a:r>
          </a:p>
          <a:p>
            <a:pPr>
              <a:lnSpc>
                <a:spcPct val="80000"/>
              </a:lnSpc>
              <a:buFont typeface="Wingdings" pitchFamily="2" charset="2"/>
              <a:buChar char="§"/>
            </a:pPr>
            <a:r>
              <a:rPr lang="en-US" sz="2800" b="1" dirty="0" smtClean="0"/>
              <a:t>They </a:t>
            </a:r>
            <a:r>
              <a:rPr lang="en-US" sz="2800" b="1" dirty="0"/>
              <a:t>are non-existent in the testis during childhood when the testis secrete almost no testosterone,</a:t>
            </a:r>
          </a:p>
          <a:p>
            <a:pPr>
              <a:lnSpc>
                <a:spcPct val="80000"/>
              </a:lnSpc>
              <a:buFont typeface="Wingdings" pitchFamily="2" charset="2"/>
              <a:buChar char="§"/>
            </a:pPr>
            <a:r>
              <a:rPr lang="en-US" sz="2800" b="1" dirty="0" smtClean="0"/>
              <a:t>Numerous </a:t>
            </a:r>
            <a:r>
              <a:rPr lang="en-US" sz="2800" b="1" dirty="0"/>
              <a:t>in the newborn male infants for the first few months of life </a:t>
            </a:r>
          </a:p>
          <a:p>
            <a:pPr>
              <a:lnSpc>
                <a:spcPct val="80000"/>
              </a:lnSpc>
              <a:buFont typeface="Wingdings" pitchFamily="2" charset="2"/>
              <a:buChar char="§"/>
            </a:pPr>
            <a:r>
              <a:rPr lang="en-US" sz="2800" b="1" dirty="0" smtClean="0"/>
              <a:t>Active </a:t>
            </a:r>
            <a:r>
              <a:rPr lang="en-US" sz="2800" b="1" dirty="0"/>
              <a:t>at puberty &amp; throughout adult life &amp; secrete testosterone</a:t>
            </a:r>
            <a:r>
              <a:rPr lang="en-US" sz="2800" dirty="0"/>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aculty.southwest.tn.edu/rburkett/A&amp;P2_r7.jpg"/>
          <p:cNvPicPr>
            <a:picLocks noChangeAspect="1" noChangeArrowheads="1"/>
          </p:cNvPicPr>
          <p:nvPr/>
        </p:nvPicPr>
        <p:blipFill>
          <a:blip r:embed="rId2" cstate="print"/>
          <a:srcRect/>
          <a:stretch>
            <a:fillRect/>
          </a:stretch>
        </p:blipFill>
        <p:spPr bwMode="auto">
          <a:xfrm>
            <a:off x="685427" y="609601"/>
            <a:ext cx="7882006" cy="590423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152400"/>
            <a:ext cx="7772400" cy="685800"/>
          </a:xfrm>
        </p:spPr>
        <p:txBody>
          <a:bodyPr/>
          <a:lstStyle/>
          <a:p>
            <a:r>
              <a:rPr lang="en-US" sz="2800" b="1" u="sng" dirty="0" smtClean="0">
                <a:solidFill>
                  <a:srgbClr val="FF00FF"/>
                </a:solidFill>
              </a:rPr>
              <a:t>Maturation of sperm in the </a:t>
            </a:r>
            <a:r>
              <a:rPr lang="en-US" sz="2800" b="1" u="sng" dirty="0" err="1" smtClean="0">
                <a:solidFill>
                  <a:srgbClr val="FF00FF"/>
                </a:solidFill>
              </a:rPr>
              <a:t>epididymis</a:t>
            </a:r>
            <a:r>
              <a:rPr lang="en-US" sz="2800" b="1" u="sng" dirty="0" smtClean="0">
                <a:solidFill>
                  <a:srgbClr val="FF00FF"/>
                </a:solidFill>
              </a:rPr>
              <a:t>:</a:t>
            </a:r>
            <a:r>
              <a:rPr lang="en-US" b="1" u="sng" dirty="0" smtClean="0">
                <a:solidFill>
                  <a:srgbClr val="FF00FF"/>
                </a:solidFill>
              </a:rPr>
              <a:t/>
            </a:r>
            <a:br>
              <a:rPr lang="en-US" b="1" u="sng" dirty="0" smtClean="0">
                <a:solidFill>
                  <a:srgbClr val="FF00FF"/>
                </a:solidFill>
              </a:rPr>
            </a:br>
            <a:endParaRPr lang="en-US" dirty="0"/>
          </a:p>
        </p:txBody>
      </p:sp>
      <p:sp>
        <p:nvSpPr>
          <p:cNvPr id="33795" name="Rectangle 3"/>
          <p:cNvSpPr>
            <a:spLocks noGrp="1" noChangeArrowheads="1"/>
          </p:cNvSpPr>
          <p:nvPr>
            <p:ph idx="1"/>
          </p:nvPr>
        </p:nvSpPr>
        <p:spPr>
          <a:xfrm>
            <a:off x="914400" y="762000"/>
            <a:ext cx="7772400" cy="5867400"/>
          </a:xfrm>
        </p:spPr>
        <p:txBody>
          <a:bodyPr>
            <a:normAutofit lnSpcReduction="10000"/>
          </a:bodyPr>
          <a:lstStyle/>
          <a:p>
            <a:pPr>
              <a:buFont typeface="Wingdings" pitchFamily="2" charset="2"/>
              <a:buChar char="§"/>
            </a:pPr>
            <a:r>
              <a:rPr lang="en-US" sz="2400" b="1" dirty="0" smtClean="0"/>
              <a:t>After </a:t>
            </a:r>
            <a:r>
              <a:rPr lang="en-US" sz="2400" b="1" dirty="0"/>
              <a:t>formation in the </a:t>
            </a:r>
            <a:r>
              <a:rPr lang="en-US" sz="2400" b="1" dirty="0" err="1"/>
              <a:t>seminiferous</a:t>
            </a:r>
            <a:r>
              <a:rPr lang="en-US" sz="2400" b="1" dirty="0"/>
              <a:t> tubules, the sperm require several days to pass through the </a:t>
            </a:r>
            <a:r>
              <a:rPr lang="en-US" sz="2400" b="1" dirty="0" err="1"/>
              <a:t>epididymis</a:t>
            </a:r>
            <a:r>
              <a:rPr lang="en-US" sz="2400" b="1" dirty="0"/>
              <a:t> (still non-motile). </a:t>
            </a:r>
          </a:p>
          <a:p>
            <a:pPr>
              <a:buFont typeface="Wingdings" pitchFamily="2" charset="2"/>
              <a:buChar char="§"/>
            </a:pPr>
            <a:r>
              <a:rPr lang="en-US" sz="2400" b="1" dirty="0" smtClean="0"/>
              <a:t>After </a:t>
            </a:r>
            <a:r>
              <a:rPr lang="en-US" sz="2400" b="1" dirty="0"/>
              <a:t>the sperm have been in the </a:t>
            </a:r>
            <a:r>
              <a:rPr lang="en-US" sz="2400" b="1" dirty="0" err="1"/>
              <a:t>epididymis</a:t>
            </a:r>
            <a:r>
              <a:rPr lang="en-US" sz="2400" b="1" dirty="0"/>
              <a:t> for </a:t>
            </a:r>
            <a:r>
              <a:rPr lang="en-US" sz="2400" b="1" dirty="0" smtClean="0"/>
              <a:t>18 </a:t>
            </a:r>
            <a:r>
              <a:rPr lang="en-US" sz="2400" b="1" dirty="0"/>
              <a:t>to 24 hour, they develop the capability of </a:t>
            </a:r>
            <a:r>
              <a:rPr lang="en-US" sz="2400" b="1" dirty="0" smtClean="0"/>
              <a:t>motility</a:t>
            </a:r>
          </a:p>
          <a:p>
            <a:pPr>
              <a:buFont typeface="Wingdings" pitchFamily="2" charset="2"/>
              <a:buChar char="§"/>
            </a:pPr>
            <a:r>
              <a:rPr lang="en-US" sz="2400" b="1" dirty="0" smtClean="0"/>
              <a:t>Some </a:t>
            </a:r>
            <a:r>
              <a:rPr lang="en-US" sz="2400" b="1" dirty="0"/>
              <a:t>inhibitory proteins in the </a:t>
            </a:r>
            <a:r>
              <a:rPr lang="en-US" sz="2400" b="1" dirty="0" err="1"/>
              <a:t>epididymal</a:t>
            </a:r>
            <a:r>
              <a:rPr lang="en-US" sz="2400" b="1" dirty="0"/>
              <a:t> fluid prevent final motility until after </a:t>
            </a:r>
            <a:r>
              <a:rPr lang="en-US" sz="2400" b="1" dirty="0" smtClean="0"/>
              <a:t>ejaculation.</a:t>
            </a:r>
          </a:p>
          <a:p>
            <a:pPr>
              <a:buNone/>
            </a:pPr>
            <a:endParaRPr lang="en-US" sz="2400" b="1" dirty="0" smtClean="0"/>
          </a:p>
          <a:p>
            <a:pPr>
              <a:lnSpc>
                <a:spcPct val="90000"/>
              </a:lnSpc>
              <a:buFont typeface="Wingdings" pitchFamily="2" charset="2"/>
              <a:buNone/>
            </a:pPr>
            <a:r>
              <a:rPr lang="en-US" sz="2400" b="1" u="sng" dirty="0" smtClean="0">
                <a:solidFill>
                  <a:srgbClr val="66FFFF"/>
                </a:solidFill>
              </a:rPr>
              <a:t>Physiology of mature sperm:</a:t>
            </a:r>
          </a:p>
          <a:p>
            <a:pPr>
              <a:lnSpc>
                <a:spcPct val="90000"/>
              </a:lnSpc>
            </a:pPr>
            <a:r>
              <a:rPr lang="en-US" sz="2400" dirty="0" smtClean="0"/>
              <a:t>Mature sperm are </a:t>
            </a:r>
            <a:r>
              <a:rPr lang="en-US" sz="2400" u="sng" dirty="0" smtClean="0">
                <a:solidFill>
                  <a:srgbClr val="FFFF00"/>
                </a:solidFill>
              </a:rPr>
              <a:t>motile</a:t>
            </a:r>
            <a:r>
              <a:rPr lang="en-US" sz="2400" dirty="0" smtClean="0"/>
              <a:t> &amp; capable of fertilizing the ovum </a:t>
            </a:r>
          </a:p>
          <a:p>
            <a:pPr>
              <a:lnSpc>
                <a:spcPct val="90000"/>
              </a:lnSpc>
            </a:pPr>
            <a:r>
              <a:rPr lang="en-US" sz="2400" dirty="0" smtClean="0"/>
              <a:t>Their activity is enhanced in a neutral &amp; slightly </a:t>
            </a:r>
            <a:r>
              <a:rPr lang="en-US" sz="2400" u="sng" dirty="0" smtClean="0">
                <a:solidFill>
                  <a:srgbClr val="FFFF00"/>
                </a:solidFill>
              </a:rPr>
              <a:t>alkaline</a:t>
            </a:r>
            <a:r>
              <a:rPr lang="en-US" sz="2400" dirty="0" smtClean="0"/>
              <a:t> medium &amp; depressed in mildly acidic medium.  </a:t>
            </a:r>
          </a:p>
          <a:p>
            <a:pPr>
              <a:lnSpc>
                <a:spcPct val="90000"/>
              </a:lnSpc>
            </a:pPr>
            <a:r>
              <a:rPr lang="en-US" sz="2400" dirty="0" smtClean="0"/>
              <a:t>The life expectancy of ejaculated sperm in the female genital tract is only </a:t>
            </a:r>
            <a:r>
              <a:rPr lang="en-US" sz="2400" u="sng" dirty="0" smtClean="0">
                <a:solidFill>
                  <a:srgbClr val="FFFF00"/>
                </a:solidFill>
              </a:rPr>
              <a:t>1 to 2 days</a:t>
            </a:r>
            <a:endParaRPr lang="en-US" sz="24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457200" y="152400"/>
            <a:ext cx="8077200" cy="6705600"/>
          </a:xfrm>
        </p:spPr>
        <p:txBody>
          <a:bodyPr>
            <a:normAutofit lnSpcReduction="10000"/>
          </a:bodyPr>
          <a:lstStyle/>
          <a:p>
            <a:pPr>
              <a:lnSpc>
                <a:spcPct val="80000"/>
              </a:lnSpc>
              <a:buFont typeface="Wingdings" pitchFamily="2" charset="2"/>
              <a:buNone/>
            </a:pPr>
            <a:r>
              <a:rPr lang="en-US" sz="2400" b="1" u="sng" dirty="0">
                <a:solidFill>
                  <a:srgbClr val="FF00FF"/>
                </a:solidFill>
              </a:rPr>
              <a:t>Hormonal factors that stimulate spermatogenesis:</a:t>
            </a:r>
          </a:p>
          <a:p>
            <a:pPr>
              <a:lnSpc>
                <a:spcPct val="80000"/>
              </a:lnSpc>
              <a:buFont typeface="Wingdings" pitchFamily="2" charset="2"/>
              <a:buNone/>
            </a:pPr>
            <a:endParaRPr lang="en-US" sz="2400" b="1" u="sng" dirty="0"/>
          </a:p>
          <a:p>
            <a:pPr>
              <a:lnSpc>
                <a:spcPct val="80000"/>
              </a:lnSpc>
              <a:buFont typeface="Wingdings" pitchFamily="2" charset="2"/>
              <a:buNone/>
            </a:pPr>
            <a:r>
              <a:rPr lang="en-US" sz="2400" b="1" u="sng" dirty="0">
                <a:solidFill>
                  <a:srgbClr val="FF00FF"/>
                </a:solidFill>
              </a:rPr>
              <a:t>1-Testosterone:</a:t>
            </a:r>
            <a:r>
              <a:rPr lang="en-US" sz="2400" dirty="0"/>
              <a:t> </a:t>
            </a:r>
            <a:r>
              <a:rPr lang="en-US" sz="2400" dirty="0" smtClean="0"/>
              <a:t>secreted </a:t>
            </a:r>
            <a:r>
              <a:rPr lang="en-US" sz="2400" dirty="0"/>
              <a:t>by the </a:t>
            </a:r>
            <a:r>
              <a:rPr lang="en-US" sz="2400" dirty="0" err="1"/>
              <a:t>leydig</a:t>
            </a:r>
            <a:r>
              <a:rPr lang="en-US" sz="2400" dirty="0"/>
              <a:t> cells which located in the </a:t>
            </a:r>
            <a:r>
              <a:rPr lang="en-US" sz="2400" dirty="0" err="1"/>
              <a:t>interstitium</a:t>
            </a:r>
            <a:r>
              <a:rPr lang="en-US" sz="2400" dirty="0"/>
              <a:t> of the testis, is essential for the growth and division of the testicular germinal cells.</a:t>
            </a:r>
          </a:p>
          <a:p>
            <a:pPr>
              <a:lnSpc>
                <a:spcPct val="80000"/>
              </a:lnSpc>
              <a:buFont typeface="Wingdings" pitchFamily="2" charset="2"/>
              <a:buNone/>
            </a:pPr>
            <a:endParaRPr lang="en-US" sz="2400" dirty="0"/>
          </a:p>
          <a:p>
            <a:pPr>
              <a:lnSpc>
                <a:spcPct val="80000"/>
              </a:lnSpc>
              <a:buFont typeface="Wingdings" pitchFamily="2" charset="2"/>
              <a:buNone/>
            </a:pPr>
            <a:r>
              <a:rPr lang="en-US" sz="2400" b="1" u="sng" dirty="0">
                <a:solidFill>
                  <a:srgbClr val="FF00FF"/>
                </a:solidFill>
              </a:rPr>
              <a:t>2-Luteinizing hormone (LH)</a:t>
            </a:r>
            <a:r>
              <a:rPr lang="en-US" sz="2400" dirty="0"/>
              <a:t> </a:t>
            </a:r>
            <a:r>
              <a:rPr lang="en-US" sz="2400" dirty="0" smtClean="0"/>
              <a:t>secreted </a:t>
            </a:r>
            <a:r>
              <a:rPr lang="en-US" sz="2400" dirty="0"/>
              <a:t>by the anterior pituitary gland, stimulates the </a:t>
            </a:r>
            <a:r>
              <a:rPr lang="en-US" sz="2400" dirty="0" err="1"/>
              <a:t>leydig</a:t>
            </a:r>
            <a:r>
              <a:rPr lang="en-US" sz="2400" dirty="0"/>
              <a:t> cells to secrete testosterone.</a:t>
            </a:r>
          </a:p>
          <a:p>
            <a:pPr>
              <a:lnSpc>
                <a:spcPct val="80000"/>
              </a:lnSpc>
              <a:buFont typeface="Wingdings" pitchFamily="2" charset="2"/>
              <a:buNone/>
            </a:pPr>
            <a:endParaRPr lang="en-US" sz="2400" dirty="0"/>
          </a:p>
          <a:p>
            <a:pPr>
              <a:lnSpc>
                <a:spcPct val="80000"/>
              </a:lnSpc>
              <a:buFont typeface="Wingdings" pitchFamily="2" charset="2"/>
              <a:buNone/>
            </a:pPr>
            <a:r>
              <a:rPr lang="en-US" sz="2400" b="1" u="sng" dirty="0">
                <a:solidFill>
                  <a:srgbClr val="FF00FF"/>
                </a:solidFill>
              </a:rPr>
              <a:t>3-Follicle stimulating hormone</a:t>
            </a:r>
            <a:r>
              <a:rPr lang="en-US" sz="2400" b="1" u="sng" dirty="0" smtClean="0">
                <a:solidFill>
                  <a:srgbClr val="FF00FF"/>
                </a:solidFill>
              </a:rPr>
              <a:t>:</a:t>
            </a:r>
            <a:r>
              <a:rPr lang="en-US" sz="2400" dirty="0" smtClean="0"/>
              <a:t> </a:t>
            </a:r>
            <a:r>
              <a:rPr lang="en-US" sz="2400" dirty="0"/>
              <a:t>FSH also secreted by the anterior pituitary gland, stimulates the </a:t>
            </a:r>
            <a:r>
              <a:rPr lang="en-US" sz="2400" dirty="0" err="1"/>
              <a:t>sertoli</a:t>
            </a:r>
            <a:r>
              <a:rPr lang="en-US" sz="2400" dirty="0"/>
              <a:t> cells, stimulate the conversion of </a:t>
            </a:r>
            <a:r>
              <a:rPr lang="en-US" sz="2400" dirty="0" err="1"/>
              <a:t>spermatids</a:t>
            </a:r>
            <a:r>
              <a:rPr lang="en-US" sz="2400" dirty="0"/>
              <a:t> to sperm (also important for spermatogenesis).</a:t>
            </a:r>
          </a:p>
          <a:p>
            <a:pPr>
              <a:lnSpc>
                <a:spcPct val="80000"/>
              </a:lnSpc>
              <a:buFont typeface="Wingdings" pitchFamily="2" charset="2"/>
              <a:buNone/>
            </a:pPr>
            <a:endParaRPr lang="en-US" sz="2400" dirty="0"/>
          </a:p>
          <a:p>
            <a:pPr>
              <a:lnSpc>
                <a:spcPct val="80000"/>
              </a:lnSpc>
              <a:buFont typeface="Wingdings" pitchFamily="2" charset="2"/>
              <a:buNone/>
            </a:pPr>
            <a:r>
              <a:rPr lang="en-US" sz="2400" b="1" u="sng" dirty="0">
                <a:solidFill>
                  <a:srgbClr val="FF00FF"/>
                </a:solidFill>
              </a:rPr>
              <a:t>4-Estrogen:</a:t>
            </a:r>
            <a:r>
              <a:rPr lang="en-US" sz="2400" dirty="0"/>
              <a:t> formed from testosterone by the </a:t>
            </a:r>
            <a:r>
              <a:rPr lang="en-US" sz="2400" dirty="0" err="1"/>
              <a:t>sertoli</a:t>
            </a:r>
            <a:r>
              <a:rPr lang="en-US" sz="2400" dirty="0"/>
              <a:t> cell under FSH stimulation also essential for spermatogenesis.</a:t>
            </a:r>
          </a:p>
          <a:p>
            <a:pPr>
              <a:lnSpc>
                <a:spcPct val="80000"/>
              </a:lnSpc>
              <a:buFont typeface="Wingdings" pitchFamily="2" charset="2"/>
              <a:buNone/>
            </a:pPr>
            <a:endParaRPr lang="en-US" sz="2400" dirty="0"/>
          </a:p>
          <a:p>
            <a:pPr>
              <a:lnSpc>
                <a:spcPct val="80000"/>
              </a:lnSpc>
              <a:buFont typeface="Wingdings" pitchFamily="2" charset="2"/>
              <a:buNone/>
            </a:pPr>
            <a:r>
              <a:rPr lang="en-US" sz="2400" b="1" u="sng" dirty="0">
                <a:solidFill>
                  <a:srgbClr val="FF00FF"/>
                </a:solidFill>
              </a:rPr>
              <a:t>5-Growth hormone</a:t>
            </a:r>
            <a:r>
              <a:rPr lang="en-US" sz="2400" dirty="0"/>
              <a:t> (also other body hormones) is necessary for controlling metabolic functions of the testis.  GH promotes early division of </a:t>
            </a:r>
            <a:r>
              <a:rPr lang="en-US" sz="2400" dirty="0" err="1"/>
              <a:t>spermatogonias</a:t>
            </a:r>
            <a:r>
              <a:rPr lang="en-US" sz="2400" dirty="0"/>
              <a:t> in its absence (pituitary dwarfs), the spermatogenesis is severely deficient or absent </a:t>
            </a:r>
            <a:r>
              <a:rPr lang="en-US" sz="2400" dirty="0">
                <a:sym typeface="Wingdings" pitchFamily="2" charset="2"/>
              </a:rPr>
              <a:t></a:t>
            </a:r>
            <a:r>
              <a:rPr lang="en-US" sz="2400" dirty="0"/>
              <a:t> infertility.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609600" y="304800"/>
            <a:ext cx="8001000" cy="6553200"/>
          </a:xfrm>
        </p:spPr>
        <p:txBody>
          <a:bodyPr>
            <a:noAutofit/>
          </a:bodyPr>
          <a:lstStyle/>
          <a:p>
            <a:pPr>
              <a:buFont typeface="Wingdings" pitchFamily="2" charset="2"/>
              <a:buNone/>
            </a:pPr>
            <a:r>
              <a:rPr lang="en-US" sz="2800" b="1" u="sng" dirty="0" smtClean="0">
                <a:solidFill>
                  <a:srgbClr val="FF00FF"/>
                </a:solidFill>
              </a:rPr>
              <a:t>Storage </a:t>
            </a:r>
            <a:r>
              <a:rPr lang="en-US" sz="2800" b="1" u="sng" dirty="0">
                <a:solidFill>
                  <a:srgbClr val="FF00FF"/>
                </a:solidFill>
              </a:rPr>
              <a:t>of sperm</a:t>
            </a:r>
            <a:r>
              <a:rPr lang="en-US" sz="2800" b="1" dirty="0" smtClean="0">
                <a:solidFill>
                  <a:srgbClr val="FF00FF"/>
                </a:solidFill>
              </a:rPr>
              <a:t>:</a:t>
            </a:r>
            <a:endParaRPr lang="en-US" sz="2800" b="1" dirty="0">
              <a:solidFill>
                <a:srgbClr val="FF00FF"/>
              </a:solidFill>
            </a:endParaRPr>
          </a:p>
          <a:p>
            <a:pPr>
              <a:buFont typeface="Wingdings" pitchFamily="2" charset="2"/>
              <a:buChar char="§"/>
            </a:pPr>
            <a:r>
              <a:rPr lang="en-US" sz="2400" b="1" dirty="0"/>
              <a:t>The 2 testis of adult human formed up to 120 million sperm each day.  </a:t>
            </a:r>
          </a:p>
          <a:p>
            <a:pPr>
              <a:buFont typeface="Wingdings" pitchFamily="2" charset="2"/>
              <a:buChar char="§"/>
            </a:pPr>
            <a:r>
              <a:rPr lang="en-US" sz="2400" b="1" dirty="0" smtClean="0"/>
              <a:t>Small </a:t>
            </a:r>
            <a:r>
              <a:rPr lang="en-US" sz="2400" b="1" dirty="0"/>
              <a:t>amount stored in the </a:t>
            </a:r>
            <a:r>
              <a:rPr lang="en-US" sz="2400" b="1" dirty="0" err="1"/>
              <a:t>epididymis</a:t>
            </a:r>
            <a:r>
              <a:rPr lang="en-US" sz="2400" b="1" dirty="0"/>
              <a:t> </a:t>
            </a:r>
          </a:p>
          <a:p>
            <a:pPr>
              <a:buFont typeface="Wingdings" pitchFamily="2" charset="2"/>
              <a:buChar char="§"/>
            </a:pPr>
            <a:r>
              <a:rPr lang="en-US" sz="2400" b="1" dirty="0" smtClean="0"/>
              <a:t>The </a:t>
            </a:r>
            <a:r>
              <a:rPr lang="en-US" sz="2400" b="1" dirty="0"/>
              <a:t>majority stored in the vas deferens, maintaining their fertility for at least a month.  </a:t>
            </a:r>
            <a:endParaRPr lang="en-US" sz="2400" b="1" dirty="0" smtClean="0"/>
          </a:p>
          <a:p>
            <a:pPr>
              <a:buFont typeface="Wingdings" pitchFamily="2" charset="2"/>
              <a:buChar char="§"/>
            </a:pPr>
            <a:r>
              <a:rPr lang="en-US" sz="2400" b="1" dirty="0" smtClean="0"/>
              <a:t>The </a:t>
            </a:r>
            <a:r>
              <a:rPr lang="en-US" sz="2400" b="1" dirty="0"/>
              <a:t>sperm are kept inactive state by multiple inhibitory substances in the secretion of the ducts</a:t>
            </a:r>
            <a:r>
              <a:rPr lang="en-US" sz="2400" b="1" dirty="0" smtClean="0"/>
              <a:t>.</a:t>
            </a:r>
            <a:endParaRPr lang="en-US" sz="2400" b="1" dirty="0"/>
          </a:p>
          <a:p>
            <a:pPr>
              <a:buFont typeface="Wingdings" pitchFamily="2" charset="2"/>
              <a:buNone/>
            </a:pPr>
            <a:r>
              <a:rPr lang="en-US" sz="2800" b="1" u="sng" dirty="0">
                <a:solidFill>
                  <a:srgbClr val="FF00FF"/>
                </a:solidFill>
              </a:rPr>
              <a:t>After </a:t>
            </a:r>
            <a:r>
              <a:rPr lang="en-US" sz="2800" b="1" u="sng" dirty="0" smtClean="0">
                <a:solidFill>
                  <a:srgbClr val="FF00FF"/>
                </a:solidFill>
              </a:rPr>
              <a:t>ejaculation</a:t>
            </a:r>
          </a:p>
          <a:p>
            <a:r>
              <a:rPr lang="en-US" sz="2400" b="1" dirty="0" smtClean="0"/>
              <a:t> The </a:t>
            </a:r>
            <a:r>
              <a:rPr lang="en-US" sz="2400" b="1" dirty="0"/>
              <a:t>sperm become motile &amp; capable of fertilizing the ovum </a:t>
            </a:r>
            <a:r>
              <a:rPr lang="en-US" sz="2400" b="1" u="sng" dirty="0">
                <a:solidFill>
                  <a:srgbClr val="FFFF00"/>
                </a:solidFill>
              </a:rPr>
              <a:t>called maturation</a:t>
            </a:r>
            <a:r>
              <a:rPr lang="en-US" sz="2400" b="1" dirty="0"/>
              <a:t>. </a:t>
            </a:r>
          </a:p>
          <a:p>
            <a:r>
              <a:rPr lang="en-US" sz="2400" b="1" dirty="0" smtClean="0"/>
              <a:t>The </a:t>
            </a:r>
            <a:r>
              <a:rPr lang="en-US" sz="2400" b="1" dirty="0" err="1"/>
              <a:t>sertoli</a:t>
            </a:r>
            <a:r>
              <a:rPr lang="en-US" sz="2400" b="1" dirty="0"/>
              <a:t> cells and epithelium of the </a:t>
            </a:r>
            <a:r>
              <a:rPr lang="en-US" sz="2400" b="1" dirty="0" err="1"/>
              <a:t>epididymis</a:t>
            </a:r>
            <a:r>
              <a:rPr lang="en-US" sz="2400" b="1" dirty="0"/>
              <a:t> secrete nutrient fluid which contains (testosterone &amp; estrogens), enzymes &amp; nutrients essential for sperm maturation.</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995</TotalTime>
  <Words>2209</Words>
  <Application>Microsoft Office PowerPoint</Application>
  <PresentationFormat>On-screen Show (4:3)</PresentationFormat>
  <Paragraphs>200</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Calibri</vt:lpstr>
      <vt:lpstr>Consolas</vt:lpstr>
      <vt:lpstr>Corbel</vt:lpstr>
      <vt:lpstr>Symbol</vt:lpstr>
      <vt:lpstr>Wingdings</vt:lpstr>
      <vt:lpstr>Wingdings 2</vt:lpstr>
      <vt:lpstr>Wingdings 3</vt:lpstr>
      <vt:lpstr>Metro</vt:lpstr>
      <vt:lpstr>Lecture 5 Physiology of androgens and control of male sexual functions</vt:lpstr>
      <vt:lpstr>Objectives</vt:lpstr>
      <vt:lpstr>PowerPoint Presentation</vt:lpstr>
      <vt:lpstr>Cross section of the seminiferous tubule </vt:lpstr>
      <vt:lpstr>PowerPoint Presentation</vt:lpstr>
      <vt:lpstr>PowerPoint Presentation</vt:lpstr>
      <vt:lpstr>Maturation of sperm in the epididymis: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t:lpstr>
      <vt:lpstr>PowerPoint Presentation</vt:lpstr>
      <vt:lpstr>PowerPoint Presentation</vt:lpstr>
      <vt:lpstr>PowerPoint Presentation</vt:lpstr>
    </vt:vector>
  </TitlesOfParts>
  <Company>KKUH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Hypothalamic and pituitary gonadal axis</dc:title>
  <dc:creator>James</dc:creator>
  <cp:lastModifiedBy>Misfer Saud Alsalouli</cp:lastModifiedBy>
  <cp:revision>66</cp:revision>
  <dcterms:created xsi:type="dcterms:W3CDTF">2011-02-05T05:45:25Z</dcterms:created>
  <dcterms:modified xsi:type="dcterms:W3CDTF">2017-04-06T16:44:01Z</dcterms:modified>
</cp:coreProperties>
</file>