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42"/>
  </p:notesMasterIdLst>
  <p:sldIdLst>
    <p:sldId id="256" r:id="rId2"/>
    <p:sldId id="299" r:id="rId3"/>
    <p:sldId id="259" r:id="rId4"/>
    <p:sldId id="300" r:id="rId5"/>
    <p:sldId id="278" r:id="rId6"/>
    <p:sldId id="304" r:id="rId7"/>
    <p:sldId id="305" r:id="rId8"/>
    <p:sldId id="261" r:id="rId9"/>
    <p:sldId id="275" r:id="rId10"/>
    <p:sldId id="262" r:id="rId11"/>
    <p:sldId id="269" r:id="rId12"/>
    <p:sldId id="274" r:id="rId13"/>
    <p:sldId id="273" r:id="rId14"/>
    <p:sldId id="276" r:id="rId15"/>
    <p:sldId id="292" r:id="rId16"/>
    <p:sldId id="293" r:id="rId17"/>
    <p:sldId id="294" r:id="rId18"/>
    <p:sldId id="295" r:id="rId19"/>
    <p:sldId id="296" r:id="rId20"/>
    <p:sldId id="297" r:id="rId21"/>
    <p:sldId id="301" r:id="rId22"/>
    <p:sldId id="264" r:id="rId23"/>
    <p:sldId id="291" r:id="rId24"/>
    <p:sldId id="266" r:id="rId25"/>
    <p:sldId id="267" r:id="rId26"/>
    <p:sldId id="268" r:id="rId27"/>
    <p:sldId id="270" r:id="rId28"/>
    <p:sldId id="283" r:id="rId29"/>
    <p:sldId id="263" r:id="rId30"/>
    <p:sldId id="303" r:id="rId31"/>
    <p:sldId id="302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72" r:id="rId40"/>
    <p:sldId id="298" r:id="rId4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0" d="100"/>
          <a:sy n="60" d="100"/>
        </p:scale>
        <p:origin x="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261160B-5568-4AD6-BB8A-E7FF226F9EE8}" type="datetimeFigureOut">
              <a:rPr lang="ar-SA" smtClean="0"/>
              <a:pPr/>
              <a:t>02/08/1438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E00B7CF-107D-4390-B986-51D6989A9A5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B7FA3-4067-4D82-9017-F4866F06D9A4}" type="slidenum">
              <a:rPr lang="ar-SA"/>
              <a:pPr/>
              <a:t>5</a:t>
            </a:fld>
            <a:endParaRPr lang="en-GB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BDB8B1-A328-4368-ACE1-A75F427F7CD0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E3D161-D99D-4892-934C-AC1F92E85705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>
              <a:cs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B7CF-107D-4390-B986-51D6989A9A56}" type="slidenum">
              <a:rPr lang="ar-SA" smtClean="0"/>
              <a:pPr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407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6A60E53-972C-417F-9C70-2E26CF1F97B4}" type="datetimeFigureOut">
              <a:rPr lang="ar-SA" smtClean="0"/>
              <a:pPr/>
              <a:t>02/08/1438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0E53-972C-417F-9C70-2E26CF1F97B4}" type="datetimeFigureOut">
              <a:rPr lang="ar-SA" smtClean="0"/>
              <a:pPr/>
              <a:t>02/08/1438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6A60E53-972C-417F-9C70-2E26CF1F97B4}" type="datetimeFigureOut">
              <a:rPr lang="ar-SA" smtClean="0"/>
              <a:pPr/>
              <a:t>02/08/1438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0E53-972C-417F-9C70-2E26CF1F97B4}" type="datetimeFigureOut">
              <a:rPr lang="ar-SA" smtClean="0"/>
              <a:pPr/>
              <a:t>02/08/1438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7" name="مستطيل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0E53-972C-417F-9C70-2E26CF1F97B4}" type="datetimeFigureOut">
              <a:rPr lang="ar-SA" smtClean="0"/>
              <a:pPr/>
              <a:t>02/08/1438</a:t>
            </a:fld>
            <a:endParaRPr lang="ar-SA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A60E53-972C-417F-9C70-2E26CF1F97B4}" type="datetimeFigureOut">
              <a:rPr lang="ar-SA" smtClean="0"/>
              <a:pPr/>
              <a:t>02/08/1438</a:t>
            </a:fld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A60E53-972C-417F-9C70-2E26CF1F97B4}" type="datetimeFigureOut">
              <a:rPr lang="ar-SA" smtClean="0"/>
              <a:pPr/>
              <a:t>02/08/1438</a:t>
            </a:fld>
            <a:endParaRPr lang="ar-SA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0E53-972C-417F-9C70-2E26CF1F97B4}" type="datetimeFigureOut">
              <a:rPr lang="ar-SA" smtClean="0"/>
              <a:pPr/>
              <a:t>02/08/1438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0E53-972C-417F-9C70-2E26CF1F97B4}" type="datetimeFigureOut">
              <a:rPr lang="ar-SA" smtClean="0"/>
              <a:pPr/>
              <a:t>02/08/1438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0E53-972C-417F-9C70-2E26CF1F97B4}" type="datetimeFigureOut">
              <a:rPr lang="ar-SA" smtClean="0"/>
              <a:pPr/>
              <a:t>02/08/1438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8" name="مستطيل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1" name="مستطيل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6A60E53-972C-417F-9C70-2E26CF1F97B4}" type="datetimeFigureOut">
              <a:rPr lang="ar-SA" smtClean="0"/>
              <a:pPr/>
              <a:t>02/08/1438</a:t>
            </a:fld>
            <a:endParaRPr lang="ar-SA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A60E53-972C-417F-9C70-2E26CF1F97B4}" type="datetimeFigureOut">
              <a:rPr lang="ar-SA" smtClean="0"/>
              <a:pPr/>
              <a:t>02/08/1438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مستطيل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howstuffworks.com/adam-200108.ht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solarnavigator.net/animal_kingdom/humans/humans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/>
              <a:t>Onset and physiology of labor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Hana</a:t>
            </a:r>
            <a:r>
              <a:rPr lang="en-US" dirty="0"/>
              <a:t> </a:t>
            </a:r>
            <a:r>
              <a:rPr lang="en-US" dirty="0" err="1"/>
              <a:t>Alzamil</a:t>
            </a:r>
            <a:endParaRPr lang="ar-SA" dirty="0"/>
          </a:p>
        </p:txBody>
      </p:sp>
      <p:pic>
        <p:nvPicPr>
          <p:cNvPr id="4" name="Picture 4" descr="adam-200108-ru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787" y="2514600"/>
            <a:ext cx="3427413" cy="3427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Hormonal changes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/>
              <a:t>Oxytocin</a:t>
            </a:r>
            <a:endParaRPr lang="en-US" dirty="0"/>
          </a:p>
          <a:p>
            <a:pPr lvl="1" algn="l" rtl="0"/>
            <a:r>
              <a:rPr lang="en-GB" dirty="0"/>
              <a:t>Dramatic </a:t>
            </a:r>
            <a:r>
              <a:rPr lang="en-GB" dirty="0">
                <a:cs typeface="Arial" pitchFamily="34" charset="0"/>
              </a:rPr>
              <a:t>▲of </a:t>
            </a:r>
            <a:r>
              <a:rPr lang="en-GB" dirty="0" err="1">
                <a:cs typeface="Arial" pitchFamily="34" charset="0"/>
              </a:rPr>
              <a:t>oxytocin</a:t>
            </a:r>
            <a:r>
              <a:rPr lang="en-GB" dirty="0">
                <a:cs typeface="Arial" pitchFamily="34" charset="0"/>
              </a:rPr>
              <a:t> receptors (200 folds) </a:t>
            </a:r>
          </a:p>
          <a:p>
            <a:pPr lvl="2" algn="l" rtl="0"/>
            <a:r>
              <a:rPr lang="en-GB" dirty="0">
                <a:cs typeface="Arial" pitchFamily="34" charset="0"/>
              </a:rPr>
              <a:t>gradual transition from passive relaxed to active excitatory muscle (</a:t>
            </a:r>
            <a:r>
              <a:rPr lang="en-GB" dirty="0">
                <a:latin typeface="Calibri"/>
                <a:cs typeface="Arial" pitchFamily="34" charset="0"/>
              </a:rPr>
              <a:t>↑responsiveness</a:t>
            </a:r>
            <a:r>
              <a:rPr lang="en-GB" dirty="0">
                <a:cs typeface="Arial" pitchFamily="34" charset="0"/>
              </a:rPr>
              <a:t>).</a:t>
            </a:r>
          </a:p>
          <a:p>
            <a:pPr lvl="1" algn="l" rtl="0">
              <a:buNone/>
            </a:pPr>
            <a:endParaRPr lang="en-US" dirty="0"/>
          </a:p>
          <a:p>
            <a:pPr lvl="1" algn="l" rtl="0"/>
            <a:r>
              <a:rPr lang="en-US" dirty="0"/>
              <a:t>Increase in </a:t>
            </a:r>
            <a:r>
              <a:rPr lang="en-US" dirty="0" err="1"/>
              <a:t>Oxytocin</a:t>
            </a:r>
            <a:r>
              <a:rPr lang="en-US" dirty="0"/>
              <a:t> secretion at labor</a:t>
            </a:r>
          </a:p>
          <a:p>
            <a:pPr lvl="1" algn="l" rtl="0"/>
            <a:r>
              <a:rPr lang="en-US" dirty="0" err="1"/>
              <a:t>Oxytocin</a:t>
            </a:r>
            <a:r>
              <a:rPr lang="en-US" dirty="0"/>
              <a:t> increase uterine contractions by</a:t>
            </a:r>
          </a:p>
          <a:p>
            <a:pPr lvl="2" algn="l" rtl="0"/>
            <a:r>
              <a:rPr lang="en-US" dirty="0"/>
              <a:t>Directly on its receptors</a:t>
            </a:r>
          </a:p>
          <a:p>
            <a:pPr lvl="2" algn="l" rtl="0"/>
            <a:r>
              <a:rPr lang="en-US" dirty="0"/>
              <a:t>Indirectly by stimulating prostaglandin production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Times New Roman" pitchFamily="18" charset="0"/>
              </a:rPr>
              <a:t>Hormonal changes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Prostaglandins </a:t>
            </a:r>
          </a:p>
          <a:p>
            <a:pPr lvl="1" algn="l" rtl="0"/>
            <a:r>
              <a:rPr lang="en-US" dirty="0"/>
              <a:t>Central role in initiation &amp; progression of human </a:t>
            </a:r>
            <a:r>
              <a:rPr lang="en-US" dirty="0" err="1"/>
              <a:t>labour</a:t>
            </a:r>
            <a:r>
              <a:rPr lang="en-US" dirty="0"/>
              <a:t> </a:t>
            </a:r>
          </a:p>
          <a:p>
            <a:pPr lvl="1" algn="l" rtl="0"/>
            <a:r>
              <a:rPr lang="en-US" dirty="0"/>
              <a:t>Locally produced (intrauterine)</a:t>
            </a:r>
          </a:p>
          <a:p>
            <a:pPr lvl="1" algn="l" rtl="0"/>
            <a:r>
              <a:rPr lang="en-US" dirty="0" err="1"/>
              <a:t>Oxytocin</a:t>
            </a:r>
            <a:r>
              <a:rPr lang="en-US" dirty="0"/>
              <a:t>  and cytokines stimulate its production</a:t>
            </a:r>
          </a:p>
          <a:p>
            <a:pPr lvl="1" algn="l" rtl="0"/>
            <a:r>
              <a:rPr lang="en-US" dirty="0"/>
              <a:t>Prostaglandin stimulate uterine contractions by:</a:t>
            </a:r>
          </a:p>
          <a:p>
            <a:pPr lvl="2" algn="l" rtl="0"/>
            <a:r>
              <a:rPr lang="en-US" dirty="0"/>
              <a:t>Direct effect:</a:t>
            </a:r>
          </a:p>
          <a:p>
            <a:pPr lvl="3" algn="l" rtl="0"/>
            <a:r>
              <a:rPr lang="en-US" dirty="0"/>
              <a:t>Through their own receptors</a:t>
            </a:r>
          </a:p>
          <a:p>
            <a:pPr lvl="3" algn="l" rtl="0"/>
            <a:r>
              <a:rPr lang="en-US" dirty="0" err="1"/>
              <a:t>Upregulation</a:t>
            </a:r>
            <a:r>
              <a:rPr lang="en-US" dirty="0"/>
              <a:t> of </a:t>
            </a:r>
            <a:r>
              <a:rPr lang="en-US" dirty="0" err="1"/>
              <a:t>myometrial</a:t>
            </a:r>
            <a:r>
              <a:rPr lang="en-US" dirty="0"/>
              <a:t> gap junctions</a:t>
            </a:r>
          </a:p>
          <a:p>
            <a:pPr lvl="2" algn="l" rtl="0"/>
            <a:r>
              <a:rPr lang="en-US" dirty="0"/>
              <a:t>Indirect effect: </a:t>
            </a:r>
          </a:p>
          <a:p>
            <a:pPr lvl="3" algn="l" rtl="0"/>
            <a:r>
              <a:rPr lang="en-US" dirty="0" err="1"/>
              <a:t>Upregulation</a:t>
            </a:r>
            <a:r>
              <a:rPr lang="en-US" dirty="0"/>
              <a:t> of </a:t>
            </a:r>
            <a:r>
              <a:rPr lang="en-US" dirty="0" err="1"/>
              <a:t>oxytocin</a:t>
            </a:r>
            <a:r>
              <a:rPr lang="en-US" dirty="0"/>
              <a:t> receptors</a:t>
            </a:r>
          </a:p>
          <a:p>
            <a:pPr lvl="2" algn="l" rt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cs typeface="Times New Roman" pitchFamily="18" charset="0"/>
              </a:rPr>
              <a:t>Parturition</a:t>
            </a:r>
            <a:endParaRPr lang="en-US" sz="1300">
              <a:cs typeface="Times New Roman" pitchFamily="18" charset="0"/>
            </a:endParaRPr>
          </a:p>
        </p:txBody>
      </p:sp>
      <p:pic>
        <p:nvPicPr>
          <p:cNvPr id="8196" name="Picture 4" descr="20_5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692275" y="1600200"/>
            <a:ext cx="5994400" cy="4495800"/>
          </a:xfr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changes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Stretch of the uterine muscle</a:t>
            </a:r>
          </a:p>
          <a:p>
            <a:pPr lvl="1" algn="l" rtl="0"/>
            <a:r>
              <a:rPr lang="en-US" dirty="0"/>
              <a:t>Increases contractility </a:t>
            </a:r>
          </a:p>
          <a:p>
            <a:pPr lvl="2" algn="l" rtl="0"/>
            <a:r>
              <a:rPr lang="en-US" dirty="0"/>
              <a:t>Fetal movements</a:t>
            </a:r>
          </a:p>
          <a:p>
            <a:pPr lvl="2" algn="l" rtl="0"/>
            <a:r>
              <a:rPr lang="en-US" dirty="0"/>
              <a:t>Multiple pregnancy</a:t>
            </a:r>
          </a:p>
          <a:p>
            <a:pPr algn="l" rtl="0"/>
            <a:r>
              <a:rPr lang="en-US" dirty="0"/>
              <a:t>Stretch of the cervix</a:t>
            </a:r>
          </a:p>
          <a:p>
            <a:pPr lvl="1" algn="l" rtl="0"/>
            <a:r>
              <a:rPr lang="en-US" dirty="0"/>
              <a:t>Increases contractility (reflex)</a:t>
            </a:r>
          </a:p>
          <a:p>
            <a:pPr lvl="2" algn="l" rtl="0"/>
            <a:r>
              <a:rPr lang="en-US" dirty="0"/>
              <a:t>Membrane sweeping &amp; rupture</a:t>
            </a:r>
          </a:p>
          <a:p>
            <a:pPr lvl="2" algn="l" rtl="0"/>
            <a:r>
              <a:rPr lang="en-US" dirty="0"/>
              <a:t>Fetal head</a:t>
            </a:r>
          </a:p>
          <a:p>
            <a:pPr lvl="3" algn="l" rtl="0"/>
            <a:r>
              <a:rPr lang="en-US" dirty="0"/>
              <a:t>Positive feedback mechanism</a:t>
            </a:r>
          </a:p>
          <a:p>
            <a:pPr lvl="3" algn="l" rtl="0"/>
            <a:endParaRPr lang="en-US" dirty="0"/>
          </a:p>
          <a:p>
            <a:pPr lvl="2" algn="l" rtl="0"/>
            <a:endParaRPr lang="ar-S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b="1" dirty="0"/>
              <a:t>Positive feedback mechanism</a:t>
            </a:r>
            <a:endParaRPr lang="ar-SA" sz="36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0038" y="1295401"/>
            <a:ext cx="544516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7312025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16.19, step 1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Initiation of Labor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81325" y="1538287"/>
            <a:ext cx="3181350" cy="5091113"/>
            <a:chOff x="1739" y="398"/>
            <a:chExt cx="2281" cy="3676"/>
          </a:xfrm>
        </p:grpSpPr>
        <p:pic>
          <p:nvPicPr>
            <p:cNvPr id="61446" name="Picture 6" descr="16_19Figure2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47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449" name="Rectangle 9"/>
            <p:cNvSpPr>
              <a:spLocks noChangeArrowheads="1"/>
            </p:cNvSpPr>
            <p:nvPr/>
          </p:nvSpPr>
          <p:spPr bwMode="auto">
            <a:xfrm>
              <a:off x="3345" y="1765"/>
              <a:ext cx="61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Baby moves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deeper into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mother’s birth</a:t>
              </a:r>
              <a:br>
                <a:rPr lang="en-US" sz="1000" b="1"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canal</a:t>
              </a:r>
              <a:endParaRPr lang="en-US" sz="1000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7312025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16.19, step 2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Initiation of Labor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79738" y="1538288"/>
            <a:ext cx="3181350" cy="5091112"/>
            <a:chOff x="1739" y="398"/>
            <a:chExt cx="2281" cy="3676"/>
          </a:xfrm>
        </p:grpSpPr>
        <p:pic>
          <p:nvPicPr>
            <p:cNvPr id="62470" name="Picture 6" descr="16_19Figure3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1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72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73" name="Freeform 9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74" name="Freeform 10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75" name="Rectangle 11"/>
            <p:cNvSpPr>
              <a:spLocks noChangeArrowheads="1"/>
            </p:cNvSpPr>
            <p:nvPr/>
          </p:nvSpPr>
          <p:spPr bwMode="auto">
            <a:xfrm>
              <a:off x="1947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Pressoreceptors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in cervix of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uterus excited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62476" name="Rectangle 12"/>
            <p:cNvSpPr>
              <a:spLocks noChangeArrowheads="1"/>
            </p:cNvSpPr>
            <p:nvPr/>
          </p:nvSpPr>
          <p:spPr bwMode="auto">
            <a:xfrm>
              <a:off x="3345" y="1765"/>
              <a:ext cx="61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Baby moves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deeper into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mother’s birth</a:t>
              </a:r>
              <a:br>
                <a:rPr lang="en-US" sz="1000" b="1"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canal</a:t>
              </a:r>
              <a:endParaRPr lang="en-US" sz="1000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charset="0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7312025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16.19, step 3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Initiation of Labor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79738" y="1538288"/>
            <a:ext cx="3181350" cy="5091112"/>
            <a:chOff x="1739" y="398"/>
            <a:chExt cx="2281" cy="3676"/>
          </a:xfrm>
        </p:grpSpPr>
        <p:pic>
          <p:nvPicPr>
            <p:cNvPr id="63494" name="Picture 6" descr="16_19Figure4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5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499" name="Freeform 11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501" name="Rectangle 13"/>
            <p:cNvSpPr>
              <a:spLocks noChangeArrowheads="1"/>
            </p:cNvSpPr>
            <p:nvPr/>
          </p:nvSpPr>
          <p:spPr bwMode="auto">
            <a:xfrm>
              <a:off x="1947" y="2903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Afferent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impulses 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hypothalamus</a:t>
              </a:r>
            </a:p>
          </p:txBody>
        </p:sp>
        <p:sp>
          <p:nvSpPr>
            <p:cNvPr id="63502" name="Rectangle 14"/>
            <p:cNvSpPr>
              <a:spLocks noChangeArrowheads="1"/>
            </p:cNvSpPr>
            <p:nvPr/>
          </p:nvSpPr>
          <p:spPr bwMode="auto">
            <a:xfrm>
              <a:off x="1947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Pressoreceptors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in cervix of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uterus excited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63503" name="Rectangle 15"/>
            <p:cNvSpPr>
              <a:spLocks noChangeArrowheads="1"/>
            </p:cNvSpPr>
            <p:nvPr/>
          </p:nvSpPr>
          <p:spPr bwMode="auto">
            <a:xfrm>
              <a:off x="3345" y="1765"/>
              <a:ext cx="61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Baby moves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deeper into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mother’s birth</a:t>
              </a:r>
              <a:br>
                <a:rPr lang="en-US" sz="1000" b="1"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canal</a:t>
              </a:r>
              <a:endParaRPr lang="en-US" sz="1000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312025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16.19, step 4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Initiation of Labor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79738" y="1538288"/>
            <a:ext cx="3181350" cy="5091112"/>
            <a:chOff x="1739" y="398"/>
            <a:chExt cx="2281" cy="3676"/>
          </a:xfrm>
        </p:grpSpPr>
        <p:pic>
          <p:nvPicPr>
            <p:cNvPr id="64518" name="Picture 6" descr="16_19Figure5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19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520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521" name="Freeform 9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522" name="Freeform 10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523" name="Freeform 11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524" name="Freeform 12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525" name="Freeform 13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526" name="Freeform 14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527" name="Rectangle 15"/>
            <p:cNvSpPr>
              <a:spLocks noChangeArrowheads="1"/>
            </p:cNvSpPr>
            <p:nvPr/>
          </p:nvSpPr>
          <p:spPr bwMode="auto">
            <a:xfrm>
              <a:off x="2581" y="490"/>
              <a:ext cx="13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Hypothalamus sends efferent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impulses to posterior pituitary,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where oxytocin is stored</a:t>
              </a:r>
            </a:p>
          </p:txBody>
        </p:sp>
        <p:sp>
          <p:nvSpPr>
            <p:cNvPr id="64528" name="Rectangle 16"/>
            <p:cNvSpPr>
              <a:spLocks noChangeArrowheads="1"/>
            </p:cNvSpPr>
            <p:nvPr/>
          </p:nvSpPr>
          <p:spPr bwMode="auto">
            <a:xfrm>
              <a:off x="1947" y="2903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Afferent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impulses 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hypothalamus</a:t>
              </a:r>
            </a:p>
          </p:txBody>
        </p:sp>
        <p:sp>
          <p:nvSpPr>
            <p:cNvPr id="64529" name="Rectangle 17"/>
            <p:cNvSpPr>
              <a:spLocks noChangeArrowheads="1"/>
            </p:cNvSpPr>
            <p:nvPr/>
          </p:nvSpPr>
          <p:spPr bwMode="auto">
            <a:xfrm>
              <a:off x="1947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Pressoreceptors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in cervix of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uterus excited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64530" name="Rectangle 18"/>
            <p:cNvSpPr>
              <a:spLocks noChangeArrowheads="1"/>
            </p:cNvSpPr>
            <p:nvPr/>
          </p:nvSpPr>
          <p:spPr bwMode="auto">
            <a:xfrm>
              <a:off x="3345" y="1765"/>
              <a:ext cx="61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Baby moves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deeper into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mother’s birth</a:t>
              </a:r>
              <a:br>
                <a:rPr lang="en-US" sz="1000" b="1"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canal</a:t>
              </a:r>
              <a:endParaRPr lang="en-US" sz="1000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7312025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16.19, step 5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Initiation of Labor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79738" y="1538288"/>
            <a:ext cx="3181350" cy="5091112"/>
            <a:chOff x="1739" y="398"/>
            <a:chExt cx="2281" cy="3676"/>
          </a:xfrm>
        </p:grpSpPr>
        <p:pic>
          <p:nvPicPr>
            <p:cNvPr id="65542" name="Picture 6" descr="16_19Figure6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43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4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5" name="Freeform 9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6" name="Freeform 10"/>
            <p:cNvSpPr>
              <a:spLocks/>
            </p:cNvSpPr>
            <p:nvPr/>
          </p:nvSpPr>
          <p:spPr bwMode="auto">
            <a:xfrm>
              <a:off x="2170" y="949"/>
              <a:ext cx="438" cy="284"/>
            </a:xfrm>
            <a:custGeom>
              <a:avLst/>
              <a:gdLst>
                <a:gd name="T0" fmla="*/ 438 w 438"/>
                <a:gd name="T1" fmla="*/ 0 h 284"/>
                <a:gd name="T2" fmla="*/ 346 w 438"/>
                <a:gd name="T3" fmla="*/ 0 h 284"/>
                <a:gd name="T4" fmla="*/ 0 w 438"/>
                <a:gd name="T5" fmla="*/ 284 h 284"/>
                <a:gd name="T6" fmla="*/ 0 60000 65536"/>
                <a:gd name="T7" fmla="*/ 0 60000 65536"/>
                <a:gd name="T8" fmla="*/ 0 60000 65536"/>
                <a:gd name="T9" fmla="*/ 0 w 438"/>
                <a:gd name="T10" fmla="*/ 0 h 284"/>
                <a:gd name="T11" fmla="*/ 438 w 43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8" h="284">
                  <a:moveTo>
                    <a:pt x="438" y="0"/>
                  </a:moveTo>
                  <a:lnTo>
                    <a:pt x="346" y="0"/>
                  </a:lnTo>
                  <a:lnTo>
                    <a:pt x="0" y="284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7" name="Freeform 11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8" name="Freeform 12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9" name="Freeform 13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50" name="Freeform 14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51" name="Freeform 15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52" name="Freeform 16"/>
            <p:cNvSpPr>
              <a:spLocks/>
            </p:cNvSpPr>
            <p:nvPr/>
          </p:nvSpPr>
          <p:spPr bwMode="auto">
            <a:xfrm>
              <a:off x="2170" y="949"/>
              <a:ext cx="438" cy="284"/>
            </a:xfrm>
            <a:custGeom>
              <a:avLst/>
              <a:gdLst>
                <a:gd name="T0" fmla="*/ 438 w 438"/>
                <a:gd name="T1" fmla="*/ 0 h 284"/>
                <a:gd name="T2" fmla="*/ 346 w 438"/>
                <a:gd name="T3" fmla="*/ 0 h 284"/>
                <a:gd name="T4" fmla="*/ 0 w 438"/>
                <a:gd name="T5" fmla="*/ 284 h 284"/>
                <a:gd name="T6" fmla="*/ 0 60000 65536"/>
                <a:gd name="T7" fmla="*/ 0 60000 65536"/>
                <a:gd name="T8" fmla="*/ 0 60000 65536"/>
                <a:gd name="T9" fmla="*/ 0 w 438"/>
                <a:gd name="T10" fmla="*/ 0 h 284"/>
                <a:gd name="T11" fmla="*/ 438 w 43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8" h="284">
                  <a:moveTo>
                    <a:pt x="438" y="0"/>
                  </a:moveTo>
                  <a:lnTo>
                    <a:pt x="346" y="0"/>
                  </a:lnTo>
                  <a:lnTo>
                    <a:pt x="0" y="2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53" name="Rectangle 17"/>
            <p:cNvSpPr>
              <a:spLocks noChangeArrowheads="1"/>
            </p:cNvSpPr>
            <p:nvPr/>
          </p:nvSpPr>
          <p:spPr bwMode="auto">
            <a:xfrm>
              <a:off x="2581" y="490"/>
              <a:ext cx="13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Hypothalamus sends efferent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impulses to posterior pituitary,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where oxytocin is stored</a:t>
              </a:r>
            </a:p>
          </p:txBody>
        </p:sp>
        <p:sp>
          <p:nvSpPr>
            <p:cNvPr id="65554" name="Rectangle 18"/>
            <p:cNvSpPr>
              <a:spLocks noChangeArrowheads="1"/>
            </p:cNvSpPr>
            <p:nvPr/>
          </p:nvSpPr>
          <p:spPr bwMode="auto">
            <a:xfrm>
              <a:off x="2783" y="894"/>
              <a:ext cx="1187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Posterior pituitary releases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oxytocin to blood; oxytocin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targets mother’s uterine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muscle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65555" name="Rectangle 19"/>
            <p:cNvSpPr>
              <a:spLocks noChangeArrowheads="1"/>
            </p:cNvSpPr>
            <p:nvPr/>
          </p:nvSpPr>
          <p:spPr bwMode="auto">
            <a:xfrm>
              <a:off x="1947" y="2903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Afferent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impulses 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hypothalamus</a:t>
              </a:r>
            </a:p>
          </p:txBody>
        </p:sp>
        <p:sp>
          <p:nvSpPr>
            <p:cNvPr id="65556" name="Rectangle 20"/>
            <p:cNvSpPr>
              <a:spLocks noChangeArrowheads="1"/>
            </p:cNvSpPr>
            <p:nvPr/>
          </p:nvSpPr>
          <p:spPr bwMode="auto">
            <a:xfrm>
              <a:off x="1947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Pressoreceptors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in cervix of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uterus excited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65557" name="Rectangle 21"/>
            <p:cNvSpPr>
              <a:spLocks noChangeArrowheads="1"/>
            </p:cNvSpPr>
            <p:nvPr/>
          </p:nvSpPr>
          <p:spPr bwMode="auto">
            <a:xfrm>
              <a:off x="3345" y="1765"/>
              <a:ext cx="61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Baby moves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deeper into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mother’s birth</a:t>
              </a:r>
              <a:br>
                <a:rPr lang="en-US" sz="1000" b="1"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canal</a:t>
              </a:r>
              <a:endParaRPr lang="en-US" sz="1000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Definition of labor.</a:t>
            </a:r>
          </a:p>
          <a:p>
            <a:pPr algn="l" rtl="0"/>
            <a:r>
              <a:rPr lang="en-US" dirty="0"/>
              <a:t>Factors that trigger the onset of labor.</a:t>
            </a:r>
          </a:p>
          <a:p>
            <a:pPr algn="l" rtl="0"/>
            <a:r>
              <a:rPr lang="en-US" dirty="0"/>
              <a:t>Hormonal changes that precedes and accompany labor</a:t>
            </a:r>
          </a:p>
          <a:p>
            <a:pPr algn="l" rtl="0"/>
            <a:r>
              <a:rPr lang="en-US" dirty="0"/>
              <a:t>Phases of uterine activity</a:t>
            </a:r>
          </a:p>
          <a:p>
            <a:pPr algn="l" rtl="0"/>
            <a:r>
              <a:rPr lang="en-US" dirty="0"/>
              <a:t>Clinical stages of labor.</a:t>
            </a:r>
          </a:p>
        </p:txBody>
      </p:sp>
    </p:spTree>
    <p:extLst>
      <p:ext uri="{BB962C8B-B14F-4D97-AF65-F5344CB8AC3E}">
        <p14:creationId xmlns:p14="http://schemas.microsoft.com/office/powerpoint/2010/main" val="2971878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312025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16.19, step 6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Initiation of Labor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79738" y="1538288"/>
            <a:ext cx="3181350" cy="5091112"/>
            <a:chOff x="1739" y="398"/>
            <a:chExt cx="2281" cy="3676"/>
          </a:xfrm>
        </p:grpSpPr>
        <p:pic>
          <p:nvPicPr>
            <p:cNvPr id="66566" name="Picture 6" descr="16_19Figure1&amp;7.jpg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7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69" name="Freeform 9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0" name="Freeform 10"/>
            <p:cNvSpPr>
              <a:spLocks/>
            </p:cNvSpPr>
            <p:nvPr/>
          </p:nvSpPr>
          <p:spPr bwMode="auto">
            <a:xfrm>
              <a:off x="2954" y="1455"/>
              <a:ext cx="50" cy="606"/>
            </a:xfrm>
            <a:custGeom>
              <a:avLst/>
              <a:gdLst>
                <a:gd name="T0" fmla="*/ 50 w 50"/>
                <a:gd name="T1" fmla="*/ 0 h 606"/>
                <a:gd name="T2" fmla="*/ 0 w 50"/>
                <a:gd name="T3" fmla="*/ 0 h 606"/>
                <a:gd name="T4" fmla="*/ 0 w 50"/>
                <a:gd name="T5" fmla="*/ 606 h 606"/>
                <a:gd name="T6" fmla="*/ 0 60000 65536"/>
                <a:gd name="T7" fmla="*/ 0 60000 65536"/>
                <a:gd name="T8" fmla="*/ 0 60000 65536"/>
                <a:gd name="T9" fmla="*/ 0 w 50"/>
                <a:gd name="T10" fmla="*/ 0 h 606"/>
                <a:gd name="T11" fmla="*/ 50 w 50"/>
                <a:gd name="T12" fmla="*/ 606 h 6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06">
                  <a:moveTo>
                    <a:pt x="50" y="0"/>
                  </a:moveTo>
                  <a:lnTo>
                    <a:pt x="0" y="0"/>
                  </a:lnTo>
                  <a:lnTo>
                    <a:pt x="0" y="606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1" name="Freeform 11"/>
            <p:cNvSpPr>
              <a:spLocks/>
            </p:cNvSpPr>
            <p:nvPr/>
          </p:nvSpPr>
          <p:spPr bwMode="auto">
            <a:xfrm>
              <a:off x="2170" y="949"/>
              <a:ext cx="438" cy="284"/>
            </a:xfrm>
            <a:custGeom>
              <a:avLst/>
              <a:gdLst>
                <a:gd name="T0" fmla="*/ 438 w 438"/>
                <a:gd name="T1" fmla="*/ 0 h 284"/>
                <a:gd name="T2" fmla="*/ 346 w 438"/>
                <a:gd name="T3" fmla="*/ 0 h 284"/>
                <a:gd name="T4" fmla="*/ 0 w 438"/>
                <a:gd name="T5" fmla="*/ 284 h 284"/>
                <a:gd name="T6" fmla="*/ 0 60000 65536"/>
                <a:gd name="T7" fmla="*/ 0 60000 65536"/>
                <a:gd name="T8" fmla="*/ 0 60000 65536"/>
                <a:gd name="T9" fmla="*/ 0 w 438"/>
                <a:gd name="T10" fmla="*/ 0 h 284"/>
                <a:gd name="T11" fmla="*/ 438 w 43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8" h="284">
                  <a:moveTo>
                    <a:pt x="438" y="0"/>
                  </a:moveTo>
                  <a:lnTo>
                    <a:pt x="346" y="0"/>
                  </a:lnTo>
                  <a:lnTo>
                    <a:pt x="0" y="284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3" name="Freeform 13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4" name="Freeform 14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5" name="Freeform 15"/>
            <p:cNvSpPr>
              <a:spLocks/>
            </p:cNvSpPr>
            <p:nvPr/>
          </p:nvSpPr>
          <p:spPr bwMode="auto">
            <a:xfrm>
              <a:off x="2954" y="1455"/>
              <a:ext cx="50" cy="606"/>
            </a:xfrm>
            <a:custGeom>
              <a:avLst/>
              <a:gdLst>
                <a:gd name="T0" fmla="*/ 50 w 50"/>
                <a:gd name="T1" fmla="*/ 0 h 606"/>
                <a:gd name="T2" fmla="*/ 0 w 50"/>
                <a:gd name="T3" fmla="*/ 0 h 606"/>
                <a:gd name="T4" fmla="*/ 0 w 50"/>
                <a:gd name="T5" fmla="*/ 606 h 606"/>
                <a:gd name="T6" fmla="*/ 0 60000 65536"/>
                <a:gd name="T7" fmla="*/ 0 60000 65536"/>
                <a:gd name="T8" fmla="*/ 0 60000 65536"/>
                <a:gd name="T9" fmla="*/ 0 w 50"/>
                <a:gd name="T10" fmla="*/ 0 h 606"/>
                <a:gd name="T11" fmla="*/ 50 w 50"/>
                <a:gd name="T12" fmla="*/ 606 h 6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06">
                  <a:moveTo>
                    <a:pt x="50" y="0"/>
                  </a:moveTo>
                  <a:lnTo>
                    <a:pt x="0" y="0"/>
                  </a:lnTo>
                  <a:lnTo>
                    <a:pt x="0" y="60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6" name="Freeform 16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7" name="Freeform 17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8" name="Freeform 18"/>
            <p:cNvSpPr>
              <a:spLocks/>
            </p:cNvSpPr>
            <p:nvPr/>
          </p:nvSpPr>
          <p:spPr bwMode="auto">
            <a:xfrm>
              <a:off x="2170" y="949"/>
              <a:ext cx="438" cy="284"/>
            </a:xfrm>
            <a:custGeom>
              <a:avLst/>
              <a:gdLst>
                <a:gd name="T0" fmla="*/ 438 w 438"/>
                <a:gd name="T1" fmla="*/ 0 h 284"/>
                <a:gd name="T2" fmla="*/ 346 w 438"/>
                <a:gd name="T3" fmla="*/ 0 h 284"/>
                <a:gd name="T4" fmla="*/ 0 w 438"/>
                <a:gd name="T5" fmla="*/ 284 h 284"/>
                <a:gd name="T6" fmla="*/ 0 60000 65536"/>
                <a:gd name="T7" fmla="*/ 0 60000 65536"/>
                <a:gd name="T8" fmla="*/ 0 60000 65536"/>
                <a:gd name="T9" fmla="*/ 0 w 438"/>
                <a:gd name="T10" fmla="*/ 0 h 284"/>
                <a:gd name="T11" fmla="*/ 438 w 43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8" h="284">
                  <a:moveTo>
                    <a:pt x="438" y="0"/>
                  </a:moveTo>
                  <a:lnTo>
                    <a:pt x="346" y="0"/>
                  </a:lnTo>
                  <a:lnTo>
                    <a:pt x="0" y="2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9" name="Rectangle 19"/>
            <p:cNvSpPr>
              <a:spLocks noChangeArrowheads="1"/>
            </p:cNvSpPr>
            <p:nvPr/>
          </p:nvSpPr>
          <p:spPr bwMode="auto">
            <a:xfrm>
              <a:off x="2581" y="490"/>
              <a:ext cx="13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Hypothalamus sends efferent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impulses to posterior pituitary,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where oxytocin is stored</a:t>
              </a:r>
            </a:p>
          </p:txBody>
        </p:sp>
        <p:sp>
          <p:nvSpPr>
            <p:cNvPr id="66580" name="Rectangle 20"/>
            <p:cNvSpPr>
              <a:spLocks noChangeArrowheads="1"/>
            </p:cNvSpPr>
            <p:nvPr/>
          </p:nvSpPr>
          <p:spPr bwMode="auto">
            <a:xfrm>
              <a:off x="2783" y="894"/>
              <a:ext cx="1187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Posterior pituitary releases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oxytocin to blood; oxytocin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targets mother’s uterine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muscle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66581" name="Rectangle 21"/>
            <p:cNvSpPr>
              <a:spLocks noChangeArrowheads="1"/>
            </p:cNvSpPr>
            <p:nvPr/>
          </p:nvSpPr>
          <p:spPr bwMode="auto">
            <a:xfrm>
              <a:off x="3175" y="1386"/>
              <a:ext cx="72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Uterus responds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by contracting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more vigorously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66582" name="Rectangle 22"/>
            <p:cNvSpPr>
              <a:spLocks noChangeArrowheads="1"/>
            </p:cNvSpPr>
            <p:nvPr/>
          </p:nvSpPr>
          <p:spPr bwMode="auto">
            <a:xfrm>
              <a:off x="1947" y="2903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Afferent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impulses 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hypothalamus</a:t>
              </a:r>
            </a:p>
          </p:txBody>
        </p:sp>
        <p:sp>
          <p:nvSpPr>
            <p:cNvPr id="66583" name="Rectangle 23"/>
            <p:cNvSpPr>
              <a:spLocks noChangeArrowheads="1"/>
            </p:cNvSpPr>
            <p:nvPr/>
          </p:nvSpPr>
          <p:spPr bwMode="auto">
            <a:xfrm>
              <a:off x="1947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Pressoreceptors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in cervix of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uterus excited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66584" name="Rectangle 24"/>
            <p:cNvSpPr>
              <a:spLocks noChangeArrowheads="1"/>
            </p:cNvSpPr>
            <p:nvPr/>
          </p:nvSpPr>
          <p:spPr bwMode="auto">
            <a:xfrm>
              <a:off x="3345" y="1765"/>
              <a:ext cx="61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Baby moves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deeper into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mother’s birth</a:t>
              </a:r>
              <a:br>
                <a:rPr lang="en-US" sz="1000" b="1"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canal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66585" name="Rectangle 25"/>
            <p:cNvSpPr>
              <a:spLocks noChangeArrowheads="1"/>
            </p:cNvSpPr>
            <p:nvPr/>
          </p:nvSpPr>
          <p:spPr bwMode="auto">
            <a:xfrm>
              <a:off x="2819" y="3470"/>
              <a:ext cx="1060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Positive feedback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mechanism continues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to cycle until interrupted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by birth of baby</a:t>
              </a:r>
              <a:endParaRPr lang="en-US" sz="1000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27" y="0"/>
            <a:ext cx="9207627" cy="6905720"/>
          </a:xfrm>
        </p:spPr>
      </p:pic>
    </p:spTree>
    <p:extLst>
      <p:ext uri="{BB962C8B-B14F-4D97-AF65-F5344CB8AC3E}">
        <p14:creationId xmlns:p14="http://schemas.microsoft.com/office/powerpoint/2010/main" val="2087423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parturition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Phase 0</a:t>
            </a:r>
          </a:p>
          <a:p>
            <a:pPr lvl="1" algn="l" rtl="0"/>
            <a:r>
              <a:rPr lang="en-US" dirty="0"/>
              <a:t>Pregnancy: uterus is relaxed (quiescent)</a:t>
            </a:r>
          </a:p>
          <a:p>
            <a:pPr algn="l" rtl="0"/>
            <a:r>
              <a:rPr lang="en-US" dirty="0"/>
              <a:t>Phase 1</a:t>
            </a:r>
          </a:p>
          <a:p>
            <a:pPr lvl="1" algn="l" rtl="0"/>
            <a:r>
              <a:rPr lang="en-US" dirty="0"/>
              <a:t>Activation</a:t>
            </a:r>
          </a:p>
          <a:p>
            <a:pPr algn="l" rtl="0"/>
            <a:r>
              <a:rPr lang="en-US" dirty="0"/>
              <a:t>Phase 2</a:t>
            </a:r>
          </a:p>
          <a:p>
            <a:pPr lvl="1" algn="l" rtl="0"/>
            <a:r>
              <a:rPr lang="en-US" dirty="0"/>
              <a:t>Stimulation:  stage 1&amp; stage 2</a:t>
            </a:r>
          </a:p>
          <a:p>
            <a:pPr algn="l" rtl="0"/>
            <a:r>
              <a:rPr lang="en-US" dirty="0"/>
              <a:t>Phase 3 = stage 3</a:t>
            </a:r>
          </a:p>
          <a:p>
            <a:pPr lvl="1" algn="l" rtl="0"/>
            <a:r>
              <a:rPr lang="en-US" dirty="0"/>
              <a:t>Delivery of the placenta and uterine involution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556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Uterine Activity  During Pregnancy</a:t>
            </a:r>
          </a:p>
        </p:txBody>
      </p:sp>
      <p:graphicFrame>
        <p:nvGraphicFramePr>
          <p:cNvPr id="102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458200" cy="498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3" imgW="8455885" imgH="4980864" progId="Excel.Sheet.8">
                  <p:embed/>
                </p:oleObj>
              </mc:Choice>
              <mc:Fallback>
                <p:oleObj r:id="rId3" imgW="8455885" imgH="4980864" progId="Excel.Sheet.8">
                  <p:embed/>
                  <p:pic>
                    <p:nvPicPr>
                      <p:cNvPr id="0" name="Content Placeholder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8458200" cy="4983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DC2BA9C5-F5F9-469C-AC75-0AF9832CA49D}" type="slidenum">
              <a:rPr lang="en-US"/>
              <a:pPr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2209800" cy="4308872"/>
          </a:xfrm>
          <a:prstGeom prst="rect">
            <a:avLst/>
          </a:prstGeom>
          <a:solidFill>
            <a:schemeClr val="tx2">
              <a:lumMod val="40000"/>
              <a:lumOff val="60000"/>
              <a:alpha val="36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Inhibitors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Progesterone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/>
              <a:t>Prostacycline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 err="1"/>
              <a:t>Relaxin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Nitric Oxide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Parathyroid hormone-related peptide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CRH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algn="ctr">
              <a:defRPr/>
            </a:pPr>
            <a:r>
              <a:rPr lang="en-US" sz="2000" b="1" dirty="0"/>
              <a:t>Quiescence</a:t>
            </a:r>
            <a:endParaRPr lang="en-US" b="1" dirty="0"/>
          </a:p>
          <a:p>
            <a:pPr algn="ctr">
              <a:defRPr/>
            </a:pPr>
            <a:r>
              <a:rPr lang="en-US" dirty="0"/>
              <a:t>Phase 0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876800" y="1676400"/>
            <a:ext cx="1828800" cy="4339650"/>
          </a:xfrm>
          <a:prstGeom prst="rect">
            <a:avLst/>
          </a:prstGeom>
          <a:solidFill>
            <a:srgbClr val="99B2E3">
              <a:alpha val="3607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err="1"/>
              <a:t>Uterotonins</a:t>
            </a:r>
            <a:endParaRPr lang="en-US" sz="2000" b="1" dirty="0"/>
          </a:p>
          <a:p>
            <a:r>
              <a:rPr lang="en-US" dirty="0"/>
              <a:t>Prostaglandins</a:t>
            </a:r>
          </a:p>
          <a:p>
            <a:r>
              <a:rPr lang="en-US" dirty="0" err="1"/>
              <a:t>Oxytocin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2000" b="1" dirty="0"/>
              <a:t>Stimulation</a:t>
            </a:r>
          </a:p>
          <a:p>
            <a:pPr algn="ctr"/>
            <a:r>
              <a:rPr lang="en-US" sz="2000" dirty="0"/>
              <a:t>Phase 2</a:t>
            </a:r>
            <a:endParaRPr lang="en-US" sz="2000" b="1" dirty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743200" y="1676401"/>
            <a:ext cx="1981200" cy="4339650"/>
          </a:xfrm>
          <a:prstGeom prst="rect">
            <a:avLst/>
          </a:prstGeom>
          <a:solidFill>
            <a:srgbClr val="99B2E3">
              <a:alpha val="3607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Uterotrophins</a:t>
            </a:r>
            <a:endParaRPr lang="en-US" sz="1100" b="1" dirty="0"/>
          </a:p>
          <a:p>
            <a:r>
              <a:rPr lang="en-US" dirty="0"/>
              <a:t>Estrogen</a:t>
            </a:r>
          </a:p>
          <a:p>
            <a:pPr>
              <a:buFont typeface="Arial" charset="0"/>
              <a:buChar char="•"/>
            </a:pPr>
            <a:r>
              <a:rPr lang="en-US" dirty="0"/>
              <a:t>Prostaglandins</a:t>
            </a:r>
          </a:p>
          <a:p>
            <a:pPr>
              <a:buFont typeface="Arial" charset="0"/>
              <a:buChar char="•"/>
            </a:pPr>
            <a:r>
              <a:rPr lang="en-US" dirty="0"/>
              <a:t>CRH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2000" b="1" dirty="0"/>
              <a:t>Activation</a:t>
            </a:r>
          </a:p>
          <a:p>
            <a:pPr algn="ctr"/>
            <a:r>
              <a:rPr lang="en-US" sz="2000" dirty="0"/>
              <a:t>Phase 1</a:t>
            </a:r>
            <a:endParaRPr lang="en-US" sz="2000" b="1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934200" y="1676400"/>
            <a:ext cx="1600200" cy="4339650"/>
          </a:xfrm>
          <a:prstGeom prst="rect">
            <a:avLst/>
          </a:prstGeom>
          <a:solidFill>
            <a:srgbClr val="99B2E3">
              <a:alpha val="3607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Involution</a:t>
            </a:r>
            <a:endParaRPr lang="en-US" b="1" dirty="0"/>
          </a:p>
          <a:p>
            <a:r>
              <a:rPr lang="en-US" dirty="0" err="1"/>
              <a:t>Oxytocin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2000" b="1" dirty="0"/>
              <a:t>Involution</a:t>
            </a:r>
          </a:p>
          <a:p>
            <a:pPr algn="ctr"/>
            <a:r>
              <a:rPr lang="en-US" sz="2000" dirty="0"/>
              <a:t>Phase 3</a:t>
            </a:r>
            <a:endParaRPr lang="en-US" sz="2000" b="1" dirty="0"/>
          </a:p>
        </p:txBody>
      </p:sp>
      <p:sp>
        <p:nvSpPr>
          <p:cNvPr id="11" name="Up Arrow 10"/>
          <p:cNvSpPr/>
          <p:nvPr/>
        </p:nvSpPr>
        <p:spPr>
          <a:xfrm>
            <a:off x="6477000" y="5257800"/>
            <a:ext cx="533400" cy="137160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8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parturition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Phase 0 (pregnancy)</a:t>
            </a:r>
          </a:p>
          <a:p>
            <a:pPr lvl="1" algn="l" rtl="0"/>
            <a:r>
              <a:rPr lang="en-US" dirty="0"/>
              <a:t>Increase in </a:t>
            </a:r>
            <a:r>
              <a:rPr lang="en-US" dirty="0" err="1"/>
              <a:t>cAMP</a:t>
            </a:r>
            <a:r>
              <a:rPr lang="en-US" dirty="0"/>
              <a:t> level</a:t>
            </a:r>
          </a:p>
          <a:p>
            <a:pPr lvl="1" algn="l" rtl="0"/>
            <a:r>
              <a:rPr lang="en-US" dirty="0"/>
              <a:t>Increase in production of</a:t>
            </a:r>
          </a:p>
          <a:p>
            <a:pPr lvl="2" algn="l" rtl="0"/>
            <a:r>
              <a:rPr lang="en-US" dirty="0" err="1"/>
              <a:t>Prostacyclin</a:t>
            </a:r>
            <a:r>
              <a:rPr lang="en-US" dirty="0"/>
              <a:t> (PGI</a:t>
            </a:r>
            <a:r>
              <a:rPr lang="en-US" baseline="-25000" dirty="0"/>
              <a:t>2</a:t>
            </a:r>
            <a:r>
              <a:rPr lang="en-US" dirty="0"/>
              <a:t>) cause uterine relaxation</a:t>
            </a:r>
          </a:p>
          <a:p>
            <a:pPr lvl="2" algn="l" rtl="0"/>
            <a:r>
              <a:rPr lang="en-US" dirty="0"/>
              <a:t>Nitric oxide (NO) cause uterine relaxation</a:t>
            </a:r>
          </a:p>
          <a:p>
            <a:pPr lvl="1" algn="l" rtl="0"/>
            <a:endParaRPr lang="ar-SA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472112" y="4171952"/>
            <a:ext cx="3352800" cy="2438400"/>
            <a:chOff x="0" y="255"/>
            <a:chExt cx="2812" cy="193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55"/>
              <a:ext cx="2812" cy="1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768" y="2024"/>
              <a:ext cx="1039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/>
                <a:t>Adapted from Smith, 2007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parturition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Phase 1 (activation) </a:t>
            </a:r>
          </a:p>
          <a:p>
            <a:pPr lvl="1" algn="l" rtl="0"/>
            <a:r>
              <a:rPr lang="en-US" sz="2600" dirty="0"/>
              <a:t>Occurs in third trimester</a:t>
            </a:r>
          </a:p>
          <a:p>
            <a:pPr lvl="1" algn="l" rtl="0"/>
            <a:r>
              <a:rPr lang="en-US" sz="2600" dirty="0"/>
              <a:t>Promote a switch from quiescent to active uterus</a:t>
            </a:r>
          </a:p>
          <a:p>
            <a:pPr lvl="1" algn="l" rtl="0"/>
            <a:r>
              <a:rPr lang="en-US" sz="2600" dirty="0"/>
              <a:t>Increase excitability &amp; responsiveness to stimulators by </a:t>
            </a:r>
          </a:p>
          <a:p>
            <a:pPr lvl="2" algn="l" rtl="0"/>
            <a:r>
              <a:rPr lang="en-US" sz="2600" dirty="0"/>
              <a:t>Increase expression of gap junctions</a:t>
            </a:r>
          </a:p>
          <a:p>
            <a:pPr lvl="2" algn="l" rtl="0"/>
            <a:r>
              <a:rPr lang="en-US" sz="2600" dirty="0"/>
              <a:t>Increase G protein-coupled receptors</a:t>
            </a:r>
          </a:p>
          <a:p>
            <a:pPr lvl="3" algn="l" rtl="0"/>
            <a:r>
              <a:rPr lang="en-US" sz="2600" dirty="0" err="1"/>
              <a:t>Oxytocin</a:t>
            </a:r>
            <a:r>
              <a:rPr lang="en-US" sz="2600" dirty="0"/>
              <a:t> receptors</a:t>
            </a:r>
          </a:p>
          <a:p>
            <a:pPr lvl="3" algn="l" rtl="0"/>
            <a:r>
              <a:rPr lang="en-US" sz="2600" dirty="0"/>
              <a:t>Increase PGF  receptors</a:t>
            </a:r>
            <a:endParaRPr lang="ar-SA" sz="26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2144" y="4486903"/>
            <a:ext cx="3200400" cy="23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parturition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Phase 2 (stimulation)</a:t>
            </a:r>
            <a:r>
              <a:rPr lang="en-US" dirty="0"/>
              <a:t> </a:t>
            </a:r>
          </a:p>
          <a:p>
            <a:pPr lvl="1" algn="l" rtl="0"/>
            <a:r>
              <a:rPr lang="en-US" dirty="0"/>
              <a:t>Occurs in last 2-3 gestational weeks </a:t>
            </a:r>
          </a:p>
          <a:p>
            <a:pPr lvl="1" algn="l" rtl="0"/>
            <a:r>
              <a:rPr lang="en-US" dirty="0"/>
              <a:t>Increase in synthesis of </a:t>
            </a:r>
            <a:r>
              <a:rPr lang="en-US" dirty="0" err="1"/>
              <a:t>uterotonins</a:t>
            </a:r>
            <a:r>
              <a:rPr lang="en-US" dirty="0"/>
              <a:t> </a:t>
            </a:r>
          </a:p>
          <a:p>
            <a:pPr lvl="2" algn="l" rtl="0"/>
            <a:r>
              <a:rPr lang="en-US" dirty="0"/>
              <a:t>Cytokines </a:t>
            </a:r>
          </a:p>
          <a:p>
            <a:pPr lvl="2" algn="l" rtl="0"/>
            <a:r>
              <a:rPr lang="en-US" dirty="0"/>
              <a:t>Prostaglandins</a:t>
            </a:r>
          </a:p>
          <a:p>
            <a:pPr lvl="2" algn="l" rtl="0"/>
            <a:r>
              <a:rPr lang="en-US" dirty="0" err="1"/>
              <a:t>Oxytocin</a:t>
            </a:r>
            <a:endParaRPr lang="en-US" dirty="0"/>
          </a:p>
          <a:p>
            <a:pPr lvl="1" algn="l" rtl="0"/>
            <a:r>
              <a:rPr lang="en-US" dirty="0" err="1"/>
              <a:t>Includs</a:t>
            </a:r>
            <a:r>
              <a:rPr lang="en-US" dirty="0"/>
              <a:t> 2 stages:</a:t>
            </a:r>
          </a:p>
          <a:p>
            <a:pPr lvl="2" algn="l" rtl="0"/>
            <a:r>
              <a:rPr lang="en-US" dirty="0"/>
              <a:t>Stage 1</a:t>
            </a:r>
          </a:p>
          <a:p>
            <a:pPr lvl="2" algn="l" rtl="0"/>
            <a:r>
              <a:rPr lang="en-US" dirty="0"/>
              <a:t>Stage 2</a:t>
            </a:r>
            <a:endParaRPr lang="ar-S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parturition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Phase 3 (uterine involution)</a:t>
            </a:r>
            <a:endParaRPr lang="en-US" dirty="0">
              <a:solidFill>
                <a:srgbClr val="FF0000"/>
              </a:solidFill>
            </a:endParaRPr>
          </a:p>
          <a:p>
            <a:pPr lvl="1" algn="l" rtl="0"/>
            <a:r>
              <a:rPr lang="en-US" dirty="0" err="1"/>
              <a:t>Pulsatile</a:t>
            </a:r>
            <a:r>
              <a:rPr lang="en-US" dirty="0"/>
              <a:t> release of </a:t>
            </a:r>
            <a:r>
              <a:rPr lang="en-US" dirty="0" err="1"/>
              <a:t>oxytocin</a:t>
            </a:r>
            <a:endParaRPr lang="en-US" dirty="0"/>
          </a:p>
          <a:p>
            <a:pPr lvl="1" algn="l" rtl="0"/>
            <a:r>
              <a:rPr lang="en-US" dirty="0"/>
              <a:t>Delivery of the placenta </a:t>
            </a:r>
          </a:p>
          <a:p>
            <a:pPr lvl="1" algn="l" rtl="0"/>
            <a:r>
              <a:rPr lang="en-US" dirty="0"/>
              <a:t>Involution of the uterus</a:t>
            </a:r>
          </a:p>
          <a:p>
            <a:pPr lvl="2" algn="l" rtl="0"/>
            <a:r>
              <a:rPr lang="en-US" dirty="0"/>
              <a:t>Occurs in 4-5 weeks after delivery</a:t>
            </a:r>
          </a:p>
          <a:p>
            <a:pPr lvl="2" algn="l" rtl="0"/>
            <a:r>
              <a:rPr lang="en-US" dirty="0"/>
              <a:t>Lactation helps in complete </a:t>
            </a:r>
            <a:r>
              <a:rPr lang="en-US" dirty="0" err="1"/>
              <a:t>involusion</a:t>
            </a:r>
            <a:r>
              <a:rPr lang="en-US" dirty="0"/>
              <a:t> </a:t>
            </a:r>
          </a:p>
          <a:p>
            <a:pPr lvl="1" algn="l" rtl="0"/>
            <a:endParaRPr lang="en-US" dirty="0"/>
          </a:p>
          <a:p>
            <a:pPr lvl="1" algn="l" rtl="0"/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parturition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Contractions start at the </a:t>
            </a:r>
            <a:r>
              <a:rPr lang="en-US" dirty="0" err="1"/>
              <a:t>fundus</a:t>
            </a:r>
            <a:r>
              <a:rPr lang="en-US" dirty="0"/>
              <a:t> and </a:t>
            </a:r>
            <a:r>
              <a:rPr lang="en-US" dirty="0" err="1"/>
              <a:t>spreds</a:t>
            </a:r>
            <a:r>
              <a:rPr lang="en-US" dirty="0"/>
              <a:t> to the lower segment</a:t>
            </a:r>
          </a:p>
          <a:p>
            <a:pPr algn="l" rtl="0"/>
            <a:r>
              <a:rPr lang="en-US" dirty="0"/>
              <a:t>The intensity of contractions is strong at the </a:t>
            </a:r>
            <a:r>
              <a:rPr lang="en-US" dirty="0" err="1"/>
              <a:t>fundus</a:t>
            </a:r>
            <a:r>
              <a:rPr lang="en-US" dirty="0"/>
              <a:t> but weak at the lower segment</a:t>
            </a:r>
          </a:p>
          <a:p>
            <a:pPr algn="l" rtl="0"/>
            <a:r>
              <a:rPr lang="en-US" dirty="0"/>
              <a:t>In early stages 1 contraction/ 30 minuets</a:t>
            </a:r>
          </a:p>
          <a:p>
            <a:pPr algn="l" rtl="0"/>
            <a:r>
              <a:rPr lang="en-US" dirty="0"/>
              <a:t>As labor progress 1 contraction/ 1-3 minutes</a:t>
            </a:r>
          </a:p>
          <a:p>
            <a:pPr algn="l" rtl="0"/>
            <a:r>
              <a:rPr lang="en-US" dirty="0"/>
              <a:t>Abdominal wall muscles contract</a:t>
            </a:r>
          </a:p>
          <a:p>
            <a:pPr algn="l" rtl="0"/>
            <a:r>
              <a:rPr lang="en-US" dirty="0"/>
              <a:t>Rhythmical contractions allows blood flow  </a:t>
            </a:r>
            <a:endParaRPr lang="ar-S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Onset of labor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During pregnancy</a:t>
            </a:r>
          </a:p>
          <a:p>
            <a:pPr lvl="1" algn="l" rtl="0"/>
            <a:r>
              <a:rPr lang="en-US" dirty="0"/>
              <a:t>Periodic episodes of weak and slow rhythmical uterine contractions (Braxton Hicks) 2</a:t>
            </a:r>
            <a:r>
              <a:rPr lang="en-US" baseline="30000" dirty="0"/>
              <a:t>nd</a:t>
            </a:r>
            <a:r>
              <a:rPr lang="en-US" dirty="0"/>
              <a:t> trimester</a:t>
            </a:r>
          </a:p>
          <a:p>
            <a:pPr algn="l" rtl="0"/>
            <a:r>
              <a:rPr lang="en-US" dirty="0"/>
              <a:t>Towards end of pregnancy</a:t>
            </a:r>
          </a:p>
          <a:p>
            <a:pPr lvl="1" algn="l" rtl="0"/>
            <a:r>
              <a:rPr lang="en-US" dirty="0"/>
              <a:t>Uterine contractions become progressively stronger</a:t>
            </a:r>
          </a:p>
          <a:p>
            <a:pPr lvl="1" algn="l" rtl="0"/>
            <a:r>
              <a:rPr lang="en-US" dirty="0"/>
              <a:t>Suddenly uterine contractions become very strong leading to: </a:t>
            </a:r>
          </a:p>
          <a:p>
            <a:pPr lvl="2" algn="l" rtl="0"/>
            <a:r>
              <a:rPr lang="en-US" dirty="0"/>
              <a:t>Cervical effacement and dilatation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Parturition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Definition </a:t>
            </a:r>
          </a:p>
          <a:p>
            <a:pPr lvl="1" algn="l" rtl="0"/>
            <a:r>
              <a:rPr lang="en-US" dirty="0"/>
              <a:t>Uterine contractions that lead to expulsion of the fetus to </a:t>
            </a:r>
            <a:r>
              <a:rPr lang="en-US" dirty="0" err="1"/>
              <a:t>extrauterine</a:t>
            </a:r>
            <a:r>
              <a:rPr lang="en-US" dirty="0"/>
              <a:t> environment </a:t>
            </a:r>
          </a:p>
          <a:p>
            <a:pPr lvl="1" algn="l" rtl="0"/>
            <a:r>
              <a:rPr lang="en-US" dirty="0"/>
              <a:t>Towards the end of pregnancy the uterus become progressively more excitable and develops strong rhythmic contractions that lead to expulsion of the fetus.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933913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labor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676400" y="1091365"/>
            <a:ext cx="6477000" cy="571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72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Stages of Labor</a:t>
            </a:r>
          </a:p>
        </p:txBody>
      </p:sp>
      <p:sp>
        <p:nvSpPr>
          <p:cNvPr id="67587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3200" dirty="0"/>
              <a:t>Dilation (stage 1)</a:t>
            </a:r>
          </a:p>
          <a:p>
            <a:pPr lvl="1" algn="l" rtl="0" eaLnBrk="1" hangingPunct="1"/>
            <a:r>
              <a:rPr lang="en-US" sz="3200" dirty="0"/>
              <a:t>Cervix becomes dilated</a:t>
            </a:r>
          </a:p>
          <a:p>
            <a:pPr lvl="1" algn="l" rtl="0" eaLnBrk="1" hangingPunct="1"/>
            <a:r>
              <a:rPr lang="en-US" sz="3200" dirty="0"/>
              <a:t>Full dilation is 10 cm</a:t>
            </a:r>
          </a:p>
          <a:p>
            <a:pPr lvl="1" algn="l" rtl="0" eaLnBrk="1" hangingPunct="1"/>
            <a:r>
              <a:rPr lang="en-US" sz="3200" dirty="0"/>
              <a:t>Uterine contractions begin and increase</a:t>
            </a:r>
          </a:p>
          <a:p>
            <a:pPr lvl="1" algn="l" rtl="0" eaLnBrk="1" hangingPunct="1"/>
            <a:r>
              <a:rPr lang="en-US" sz="3200" dirty="0"/>
              <a:t>Cervix softens and effaces (thins)</a:t>
            </a:r>
          </a:p>
          <a:p>
            <a:pPr lvl="1" algn="l" rtl="0" eaLnBrk="1" hangingPunct="1"/>
            <a:r>
              <a:rPr lang="en-US" sz="3200" dirty="0"/>
              <a:t>The amnion ruptures (“breaking the water”)</a:t>
            </a:r>
          </a:p>
          <a:p>
            <a:pPr lvl="1" algn="l" rtl="0" eaLnBrk="1" hangingPunct="1"/>
            <a:r>
              <a:rPr lang="en-US" sz="3200" dirty="0"/>
              <a:t>Longest stage at 6–12 hours 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Cervical effacement and dilatation</a:t>
            </a:r>
            <a:endParaRPr lang="ar-SA" dirty="0"/>
          </a:p>
        </p:txBody>
      </p:sp>
      <p:pic>
        <p:nvPicPr>
          <p:cNvPr id="39938" name="Picture 2" descr="http://www.2womenshealth.com/images/images-OH/Normal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071" y="1752600"/>
            <a:ext cx="6266329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7"/>
          <p:cNvSpPr txBox="1">
            <a:spLocks noChangeArrowheads="1"/>
          </p:cNvSpPr>
          <p:nvPr/>
        </p:nvSpPr>
        <p:spPr bwMode="auto">
          <a:xfrm>
            <a:off x="381000" y="1270000"/>
            <a:ext cx="8245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2800">
              <a:latin typeface="Arial" charset="0"/>
            </a:endParaRPr>
          </a:p>
        </p:txBody>
      </p:sp>
      <p:sp>
        <p:nvSpPr>
          <p:cNvPr id="68611" name="Text Box 23"/>
          <p:cNvSpPr txBox="1">
            <a:spLocks noChangeArrowheads="1"/>
          </p:cNvSpPr>
          <p:nvPr/>
        </p:nvSpPr>
        <p:spPr bwMode="auto">
          <a:xfrm>
            <a:off x="7219950" y="6019800"/>
            <a:ext cx="184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16.20 (1 of 3)</a:t>
            </a:r>
          </a:p>
        </p:txBody>
      </p:sp>
      <p:sp>
        <p:nvSpPr>
          <p:cNvPr id="6861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Stages of Labor</a:t>
            </a:r>
          </a:p>
        </p:txBody>
      </p:sp>
      <p:pic>
        <p:nvPicPr>
          <p:cNvPr id="68613" name="Picture 26" descr="16_20Figure_01-L.jpg                                           004E47E8EHAP_for_kym                   C37AF81A:"/>
          <p:cNvPicPr>
            <a:picLocks noChangeAspect="1" noChangeArrowheads="1"/>
          </p:cNvPicPr>
          <p:nvPr/>
        </p:nvPicPr>
        <p:blipFill>
          <a:blip r:embed="rId2" cstate="print"/>
          <a:srcRect t="1442" r="893" b="5083"/>
          <a:stretch>
            <a:fillRect/>
          </a:stretch>
        </p:blipFill>
        <p:spPr bwMode="auto">
          <a:xfrm>
            <a:off x="836613" y="1525587"/>
            <a:ext cx="7469187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Stages of Labor</a:t>
            </a:r>
          </a:p>
        </p:txBody>
      </p:sp>
      <p:sp>
        <p:nvSpPr>
          <p:cNvPr id="6963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3200" dirty="0"/>
              <a:t>Expulsion (stage 2)</a:t>
            </a:r>
          </a:p>
          <a:p>
            <a:pPr lvl="1" algn="l" rtl="0" eaLnBrk="1" hangingPunct="1"/>
            <a:r>
              <a:rPr lang="en-US" sz="3200" dirty="0"/>
              <a:t>Infant passes through the cervix and vagina</a:t>
            </a:r>
          </a:p>
          <a:p>
            <a:pPr lvl="1" algn="l" rtl="0" eaLnBrk="1" hangingPunct="1"/>
            <a:r>
              <a:rPr lang="en-US" sz="3200" dirty="0"/>
              <a:t>Can last as long as 2 hours, but typically is 50 minutes in the first birth and 20 minutes in subsequent births</a:t>
            </a:r>
          </a:p>
          <a:p>
            <a:pPr lvl="1" algn="l" rtl="0" eaLnBrk="1" hangingPunct="1"/>
            <a:r>
              <a:rPr lang="en-US" sz="3200" dirty="0"/>
              <a:t>Normal delivery is head first (vertex position)</a:t>
            </a:r>
          </a:p>
          <a:p>
            <a:pPr lvl="1" algn="l" rtl="0" eaLnBrk="1" hangingPunct="1"/>
            <a:r>
              <a:rPr lang="en-US" sz="3200" dirty="0"/>
              <a:t>Breech presentation is buttocks-first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81000" y="1270000"/>
            <a:ext cx="8245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2800">
              <a:latin typeface="Arial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Stages of Labor</a:t>
            </a:r>
          </a:p>
        </p:txBody>
      </p: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7219950" y="6019800"/>
            <a:ext cx="184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16.20 (2 of 3)</a:t>
            </a:r>
          </a:p>
        </p:txBody>
      </p:sp>
      <p:pic>
        <p:nvPicPr>
          <p:cNvPr id="70661" name="Picture 7" descr="16_20Figure_02-L.jpg                                           004E47E8EHAP_for_kym                   C37AF81A:"/>
          <p:cNvPicPr>
            <a:picLocks noChangeAspect="1" noChangeArrowheads="1"/>
          </p:cNvPicPr>
          <p:nvPr/>
        </p:nvPicPr>
        <p:blipFill>
          <a:blip r:embed="rId2" cstate="print"/>
          <a:srcRect t="1312" r="449" b="6038"/>
          <a:stretch>
            <a:fillRect/>
          </a:stretch>
        </p:blipFill>
        <p:spPr bwMode="auto">
          <a:xfrm>
            <a:off x="1338263" y="1526041"/>
            <a:ext cx="5976937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Stages of Labor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3200" dirty="0"/>
              <a:t>Placental stage (stage 3)</a:t>
            </a:r>
          </a:p>
          <a:p>
            <a:pPr lvl="1" algn="l" rtl="0" eaLnBrk="1" hangingPunct="1"/>
            <a:r>
              <a:rPr lang="en-US" sz="3200" dirty="0"/>
              <a:t>Delivery of the placenta</a:t>
            </a:r>
          </a:p>
          <a:p>
            <a:pPr lvl="1" algn="l" rtl="0" eaLnBrk="1" hangingPunct="1"/>
            <a:r>
              <a:rPr lang="en-US" sz="3200" dirty="0"/>
              <a:t>Usually accomplished within 15 minutes after birth of infant</a:t>
            </a:r>
          </a:p>
          <a:p>
            <a:pPr lvl="1" algn="l" rtl="0" eaLnBrk="1" hangingPunct="1"/>
            <a:r>
              <a:rPr lang="en-US" sz="3200" dirty="0"/>
              <a:t>Afterbirth—placenta and attached fetal membranes </a:t>
            </a:r>
          </a:p>
          <a:p>
            <a:pPr lvl="1" algn="l" rtl="0" eaLnBrk="1" hangingPunct="1"/>
            <a:r>
              <a:rPr lang="en-US" sz="3200" dirty="0"/>
              <a:t>All placental fragments should be removed to avoid postpartum bleeding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81000" y="1270000"/>
            <a:ext cx="8245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2800">
              <a:latin typeface="Arial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Stages of Labor</a:t>
            </a: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7219950" y="6400800"/>
            <a:ext cx="184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6BA12F"/>
                </a:solidFill>
                <a:latin typeface="Arial" charset="0"/>
              </a:rPr>
              <a:t>Figure 16.20 (3 of 3)</a:t>
            </a:r>
          </a:p>
        </p:txBody>
      </p:sp>
      <p:pic>
        <p:nvPicPr>
          <p:cNvPr id="72709" name="Picture 7" descr="16_20Figure_03-L.jpg                                           004E47E8EHAP_for_kym                   C37AF81A:"/>
          <p:cNvPicPr>
            <a:picLocks noChangeAspect="1" noChangeArrowheads="1"/>
          </p:cNvPicPr>
          <p:nvPr/>
        </p:nvPicPr>
        <p:blipFill>
          <a:blip r:embed="rId2" cstate="print"/>
          <a:srcRect l="801" t="1308" r="783" b="5176"/>
          <a:stretch>
            <a:fillRect/>
          </a:stretch>
        </p:blipFill>
        <p:spPr bwMode="auto">
          <a:xfrm>
            <a:off x="609600" y="1595437"/>
            <a:ext cx="72390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arrival</a:t>
            </a:r>
            <a:endParaRPr lang="ar-SA" dirty="0"/>
          </a:p>
        </p:txBody>
      </p:sp>
      <p:pic>
        <p:nvPicPr>
          <p:cNvPr id="4" name="Picture 5" descr="Human_infant_newborn_baby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24000" y="2133600"/>
            <a:ext cx="6324793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Does non pregnant uterus contract?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052" y="2321052"/>
            <a:ext cx="4460748" cy="446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ar-SA" b="1" dirty="0">
                <a:solidFill>
                  <a:srgbClr val="7030A0"/>
                </a:solidFill>
              </a:rPr>
              <a:t>{فَأَجَاءهَا الْمَخَاضُ إِلَى جِذْعِ النَّخْلَةِ قَالَتْ يَا </a:t>
            </a:r>
            <a:r>
              <a:rPr lang="ar-SA" b="1" dirty="0" err="1">
                <a:solidFill>
                  <a:srgbClr val="7030A0"/>
                </a:solidFill>
              </a:rPr>
              <a:t>لَيْتَنِي</a:t>
            </a:r>
            <a:r>
              <a:rPr lang="ar-SA" b="1" dirty="0">
                <a:solidFill>
                  <a:srgbClr val="7030A0"/>
                </a:solidFill>
              </a:rPr>
              <a:t> مِتُّ قَبْلَ هَذَا وَكُنتُ نَسْياً </a:t>
            </a:r>
            <a:r>
              <a:rPr lang="ar-SA" b="1" dirty="0" err="1">
                <a:solidFill>
                  <a:srgbClr val="7030A0"/>
                </a:solidFill>
              </a:rPr>
              <a:t>مَّنسِيّاً </a:t>
            </a:r>
            <a:r>
              <a:rPr lang="ar-SA" b="1" dirty="0">
                <a:solidFill>
                  <a:srgbClr val="7030A0"/>
                </a:solidFill>
              </a:rPr>
              <a:t>{23} فَنَادَاهَا مِن تَحْتِهَا أَلَّا تَحْزَنِي قَدْ جَعَلَ رَبُّكِ تَحْتَكِ سَرِيّاً{24} وَهُزِّي إِلَيْكِ بِجِذْعِ النَّخْلَةِ تُسَاقِطْ عَلَيْكِ رُطَباً جَنِيّاً{25} فَكُلِي وَاشْرَبِي وَقَرِّي </a:t>
            </a:r>
            <a:r>
              <a:rPr lang="ar-SA" b="1" dirty="0" err="1">
                <a:solidFill>
                  <a:srgbClr val="7030A0"/>
                </a:solidFill>
              </a:rPr>
              <a:t>عَيْناً </a:t>
            </a:r>
            <a:r>
              <a:rPr lang="ar-SA" b="1" dirty="0">
                <a:solidFill>
                  <a:srgbClr val="7030A0"/>
                </a:solidFill>
              </a:rPr>
              <a:t>} سورة </a:t>
            </a:r>
            <a:r>
              <a:rPr lang="ar-SA" b="1" dirty="0" err="1">
                <a:solidFill>
                  <a:srgbClr val="7030A0"/>
                </a:solidFill>
              </a:rPr>
              <a:t>مريم..</a:t>
            </a:r>
            <a:br>
              <a:rPr lang="ar-SA" dirty="0">
                <a:solidFill>
                  <a:srgbClr val="7030A0"/>
                </a:solidFill>
              </a:rPr>
            </a:b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t2.gstatic.com/images?q=tbn:ANd9GcS7O4kf2f4S-W83qImKaTFl-LcaoqspqBctijxVDRoKrcFdOpETvblsxHV3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320" y="3886200"/>
            <a:ext cx="612648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Parturition </a:t>
            </a:r>
          </a:p>
        </p:txBody>
      </p:sp>
      <p:sp>
        <p:nvSpPr>
          <p:cNvPr id="244742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57200" y="1981200"/>
            <a:ext cx="8229600" cy="461645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GB" dirty="0"/>
              <a:t>Uterus is spontaneously active.</a:t>
            </a:r>
          </a:p>
          <a:p>
            <a:pPr algn="l" rtl="0">
              <a:lnSpc>
                <a:spcPct val="90000"/>
              </a:lnSpc>
            </a:pPr>
            <a:r>
              <a:rPr lang="en-GB" dirty="0"/>
              <a:t>Spontaneous depolarization of pacemaker cells.</a:t>
            </a:r>
          </a:p>
          <a:p>
            <a:pPr algn="l" rtl="0">
              <a:lnSpc>
                <a:spcPct val="90000"/>
              </a:lnSpc>
            </a:pPr>
            <a:r>
              <a:rPr lang="en-GB" dirty="0"/>
              <a:t>Gap junctions spread depolarization</a:t>
            </a:r>
          </a:p>
          <a:p>
            <a:pPr algn="l" rtl="0"/>
            <a:r>
              <a:rPr lang="en-GB" dirty="0"/>
              <a:t> </a:t>
            </a:r>
            <a:r>
              <a:rPr lang="en-US" dirty="0"/>
              <a:t>Exact trigger is unknown</a:t>
            </a:r>
          </a:p>
          <a:p>
            <a:pPr lvl="1" algn="l" rtl="0"/>
            <a:r>
              <a:rPr lang="en-US" dirty="0"/>
              <a:t>Hormonal changes</a:t>
            </a:r>
          </a:p>
          <a:p>
            <a:pPr lvl="1" algn="l" rtl="0"/>
            <a:r>
              <a:rPr lang="en-US" dirty="0"/>
              <a:t>Mechanical changes  </a:t>
            </a:r>
            <a:endParaRPr lang="ar-SA" dirty="0"/>
          </a:p>
          <a:p>
            <a:pPr algn="l" rtl="0">
              <a:lnSpc>
                <a:spcPct val="90000"/>
              </a:lnSpc>
            </a:pPr>
            <a:endParaRPr lang="en-GB" dirty="0"/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GB" dirty="0"/>
          </a:p>
        </p:txBody>
      </p:sp>
      <p:pic>
        <p:nvPicPr>
          <p:cNvPr id="2447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65599"/>
            <a:ext cx="2667000" cy="201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Pacemaker cells (</a:t>
            </a:r>
            <a:r>
              <a:rPr lang="en-US" dirty="0" err="1"/>
              <a:t>Telocytes</a:t>
            </a:r>
            <a:r>
              <a:rPr lang="en-US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88009" y="1600200"/>
            <a:ext cx="757019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9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37514" y="1589088"/>
            <a:ext cx="3830371" cy="4572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844900" y="1589567"/>
            <a:ext cx="4299099" cy="45720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1800" dirty="0">
                <a:latin typeface="BookAntiqua"/>
              </a:rPr>
              <a:t>Fig. 17. Human myometrium cells in culture (the 2nd passage): c-kit (green in A, B), c-kit and CD34 (red and green, respectively, in C) and vimentin (green in D, E). Cells which display the morphologic TC feature (long, moniliform processes) express c-kit and contact adjacent cells (A–C). Some cells suggestive of TCs co-express c-kit and CD34 (C). The characteristic cell processes are </a:t>
            </a:r>
            <a:r>
              <a:rPr lang="en-US" sz="1800" dirty="0" err="1">
                <a:latin typeface="BookAntiqua"/>
              </a:rPr>
              <a:t>immunoreactive</a:t>
            </a:r>
            <a:r>
              <a:rPr lang="en-US" sz="1800" dirty="0">
                <a:latin typeface="BookAntiqua"/>
              </a:rPr>
              <a:t> for vimentin and establish connections with nearby cells (D and E). Original magnification 60x, nuclear counterstaining with Hoechst 33342 (blue). Reproduced, with permission, from </a:t>
            </a:r>
            <a:r>
              <a:rPr lang="en-US" sz="1800" dirty="0" err="1">
                <a:latin typeface="BookAntiqua"/>
              </a:rPr>
              <a:t>Ciontea</a:t>
            </a:r>
            <a:r>
              <a:rPr lang="en-US" sz="1800" dirty="0">
                <a:latin typeface="BookAntiqua"/>
              </a:rPr>
              <a:t> et al., 2005.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6944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Hormonal changes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Estrogen &amp; Progesterone</a:t>
            </a:r>
          </a:p>
          <a:p>
            <a:pPr lvl="1" algn="l" rtl="0"/>
            <a:r>
              <a:rPr lang="en-US" dirty="0"/>
              <a:t>Progesterone inhibit uterine contractility</a:t>
            </a:r>
          </a:p>
          <a:p>
            <a:pPr lvl="1" algn="l" rtl="0"/>
            <a:r>
              <a:rPr lang="en-US" dirty="0"/>
              <a:t>Estrogen stimulate uterine contractility</a:t>
            </a:r>
          </a:p>
          <a:p>
            <a:pPr algn="l" rtl="0"/>
            <a:r>
              <a:rPr lang="en-US" dirty="0"/>
              <a:t>From 7</a:t>
            </a:r>
            <a:r>
              <a:rPr lang="en-US" baseline="30000" dirty="0"/>
              <a:t>th</a:t>
            </a:r>
            <a:r>
              <a:rPr lang="en-US" dirty="0"/>
              <a:t> month till term </a:t>
            </a:r>
          </a:p>
          <a:p>
            <a:pPr lvl="1" algn="l" rtl="0"/>
            <a:r>
              <a:rPr lang="en-US" dirty="0"/>
              <a:t>Progesterone secretion remain constant</a:t>
            </a:r>
          </a:p>
          <a:p>
            <a:pPr lvl="1" algn="l" rtl="0"/>
            <a:r>
              <a:rPr lang="en-US" dirty="0"/>
              <a:t>Estrogen secretion continuously increase</a:t>
            </a:r>
          </a:p>
          <a:p>
            <a:pPr lvl="1" algn="l" rtl="0"/>
            <a:r>
              <a:rPr lang="en-US" dirty="0"/>
              <a:t> Increase estrogen/progesterone ratio</a:t>
            </a:r>
            <a:endParaRPr lang="ar-S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Times New Roman" pitchFamily="18" charset="0"/>
              </a:rPr>
              <a:t>Hormonal changes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916113"/>
            <a:ext cx="4038600" cy="3313112"/>
          </a:xfrm>
        </p:spPr>
        <p:txBody>
          <a:bodyPr/>
          <a:lstStyle/>
          <a:p>
            <a:pPr algn="l" rtl="0"/>
            <a:r>
              <a:rPr lang="en-GB" dirty="0" err="1">
                <a:cs typeface="Arial" pitchFamily="34" charset="0"/>
              </a:rPr>
              <a:t>Progesteron</a:t>
            </a:r>
            <a:r>
              <a:rPr lang="en-GB" dirty="0">
                <a:cs typeface="Arial" pitchFamily="34" charset="0"/>
              </a:rPr>
              <a:t> </a:t>
            </a:r>
          </a:p>
          <a:p>
            <a:pPr lvl="1" algn="l" rtl="0"/>
            <a:r>
              <a:rPr lang="en-GB" dirty="0">
                <a:cs typeface="Arial" pitchFamily="34" charset="0"/>
              </a:rPr>
              <a:t>▼ GAP junctions</a:t>
            </a:r>
          </a:p>
          <a:p>
            <a:pPr lvl="1" algn="l" rtl="0">
              <a:buFont typeface="Wingdings" pitchFamily="2" charset="2"/>
              <a:buNone/>
            </a:pPr>
            <a:endParaRPr lang="en-GB" dirty="0">
              <a:cs typeface="Arial" pitchFamily="34" charset="0"/>
            </a:endParaRPr>
          </a:p>
          <a:p>
            <a:pPr lvl="1" algn="l" rtl="0"/>
            <a:r>
              <a:rPr lang="en-GB" dirty="0">
                <a:cs typeface="Arial" pitchFamily="34" charset="0"/>
              </a:rPr>
              <a:t>▼ </a:t>
            </a:r>
            <a:r>
              <a:rPr lang="en-GB" dirty="0" err="1">
                <a:cs typeface="Arial" pitchFamily="34" charset="0"/>
              </a:rPr>
              <a:t>Oxytocin</a:t>
            </a:r>
            <a:r>
              <a:rPr lang="en-GB" dirty="0">
                <a:cs typeface="Arial" pitchFamily="34" charset="0"/>
              </a:rPr>
              <a:t> receptor</a:t>
            </a:r>
          </a:p>
          <a:p>
            <a:pPr lvl="1" algn="l" rtl="0"/>
            <a:r>
              <a:rPr lang="en-GB" dirty="0">
                <a:cs typeface="Arial" pitchFamily="34" charset="0"/>
              </a:rPr>
              <a:t>▼prostaglandins.</a:t>
            </a:r>
          </a:p>
          <a:p>
            <a:pPr lvl="1" algn="l" rtl="0"/>
            <a:r>
              <a:rPr lang="en-GB" dirty="0">
                <a:cs typeface="Arial" pitchFamily="34" charset="0"/>
              </a:rPr>
              <a:t>▲ resting </a:t>
            </a:r>
            <a:r>
              <a:rPr lang="en-GB" dirty="0" err="1">
                <a:cs typeface="Arial" pitchFamily="34" charset="0"/>
              </a:rPr>
              <a:t>mem</a:t>
            </a:r>
            <a:r>
              <a:rPr lang="en-GB" dirty="0">
                <a:cs typeface="Arial" pitchFamily="34" charset="0"/>
              </a:rPr>
              <a:t>. Potential</a:t>
            </a:r>
          </a:p>
          <a:p>
            <a:endParaRPr lang="en-GB" dirty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GB" dirty="0">
              <a:cs typeface="Arial" pitchFamily="34" charset="0"/>
            </a:endParaRPr>
          </a:p>
        </p:txBody>
      </p:sp>
      <p:sp>
        <p:nvSpPr>
          <p:cNvPr id="4813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648200" y="1938336"/>
            <a:ext cx="4038600" cy="2960688"/>
          </a:xfrm>
        </p:spPr>
        <p:txBody>
          <a:bodyPr/>
          <a:lstStyle/>
          <a:p>
            <a:pPr algn="l" rtl="0"/>
            <a:r>
              <a:rPr lang="en-GB" dirty="0" err="1">
                <a:cs typeface="Arial" pitchFamily="34" charset="0"/>
              </a:rPr>
              <a:t>Estrogen</a:t>
            </a:r>
            <a:endParaRPr lang="en-GB" dirty="0">
              <a:cs typeface="Arial" pitchFamily="34" charset="0"/>
            </a:endParaRPr>
          </a:p>
          <a:p>
            <a:pPr lvl="1" algn="l" rtl="0"/>
            <a:r>
              <a:rPr lang="en-GB" dirty="0">
                <a:cs typeface="Arial" pitchFamily="34" charset="0"/>
              </a:rPr>
              <a:t>▲ GAP junctions with onset of labour.</a:t>
            </a:r>
          </a:p>
          <a:p>
            <a:pPr lvl="1" algn="l" rtl="0"/>
            <a:r>
              <a:rPr lang="en-GB" dirty="0">
                <a:cs typeface="Arial" pitchFamily="34" charset="0"/>
              </a:rPr>
              <a:t>▲ </a:t>
            </a:r>
            <a:r>
              <a:rPr lang="en-GB" dirty="0" err="1">
                <a:cs typeface="Arial" pitchFamily="34" charset="0"/>
              </a:rPr>
              <a:t>Oxytocin</a:t>
            </a:r>
            <a:r>
              <a:rPr lang="en-GB" dirty="0">
                <a:cs typeface="Arial" pitchFamily="34" charset="0"/>
              </a:rPr>
              <a:t> receptors.</a:t>
            </a:r>
          </a:p>
          <a:p>
            <a:pPr lvl="1" algn="l" rtl="0"/>
            <a:r>
              <a:rPr lang="en-GB" dirty="0">
                <a:cs typeface="Arial" pitchFamily="34" charset="0"/>
              </a:rPr>
              <a:t>▲ Prostaglandins</a:t>
            </a:r>
          </a:p>
        </p:txBody>
      </p:sp>
      <p:pic>
        <p:nvPicPr>
          <p:cNvPr id="48133" name="Picture 7" descr="MCj038358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4591050"/>
            <a:ext cx="1944687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3400425" y="52482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GB">
                <a:latin typeface="Calibri" pitchFamily="34" charset="0"/>
              </a:rPr>
              <a:t>P</a:t>
            </a:r>
          </a:p>
        </p:txBody>
      </p:sp>
      <p:sp>
        <p:nvSpPr>
          <p:cNvPr id="48135" name="Text Box 9"/>
          <p:cNvSpPr txBox="1">
            <a:spLocks noChangeArrowheads="1"/>
          </p:cNvSpPr>
          <p:nvPr/>
        </p:nvSpPr>
        <p:spPr bwMode="auto">
          <a:xfrm>
            <a:off x="4984750" y="4240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GB">
                <a:latin typeface="Calibri" pitchFamily="34" charset="0"/>
              </a:rPr>
              <a:t>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لوان متوسطة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5459</TotalTime>
  <Words>1053</Words>
  <Application>Microsoft Office PowerPoint</Application>
  <PresentationFormat>On-screen Show (4:3)</PresentationFormat>
  <Paragraphs>260</Paragraphs>
  <Slides>40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BookAntiqua</vt:lpstr>
      <vt:lpstr>Calibri</vt:lpstr>
      <vt:lpstr>Symbol</vt:lpstr>
      <vt:lpstr>Times New Roman</vt:lpstr>
      <vt:lpstr>Tw Cen MT</vt:lpstr>
      <vt:lpstr>Wingdings</vt:lpstr>
      <vt:lpstr>Wingdings 2</vt:lpstr>
      <vt:lpstr>ألوان متوسطة</vt:lpstr>
      <vt:lpstr>Microsoft Excel 97-2003 Worksheet</vt:lpstr>
      <vt:lpstr>Onset and physiology of labor</vt:lpstr>
      <vt:lpstr>Objectives:</vt:lpstr>
      <vt:lpstr>Parturition </vt:lpstr>
      <vt:lpstr>Small group activity</vt:lpstr>
      <vt:lpstr>Parturition </vt:lpstr>
      <vt:lpstr>Pacemaker cells (Telocytes)</vt:lpstr>
      <vt:lpstr>PowerPoint Presentation</vt:lpstr>
      <vt:lpstr>Hormonal changes</vt:lpstr>
      <vt:lpstr>Hormonal changes</vt:lpstr>
      <vt:lpstr>Hormonal changes</vt:lpstr>
      <vt:lpstr>Hormonal changes</vt:lpstr>
      <vt:lpstr>Parturition</vt:lpstr>
      <vt:lpstr>Mechanical changes</vt:lpstr>
      <vt:lpstr>Positive feedback mechanism</vt:lpstr>
      <vt:lpstr>Initiation of Labor</vt:lpstr>
      <vt:lpstr>Initiation of Labor</vt:lpstr>
      <vt:lpstr>Initiation of Labor</vt:lpstr>
      <vt:lpstr>Initiation of Labor</vt:lpstr>
      <vt:lpstr>Initiation of Labor</vt:lpstr>
      <vt:lpstr>Initiation of Labor</vt:lpstr>
      <vt:lpstr>PowerPoint Presentation</vt:lpstr>
      <vt:lpstr>Phases of parturition </vt:lpstr>
      <vt:lpstr>Uterine Activity  During Pregnancy</vt:lpstr>
      <vt:lpstr>Phases of parturition </vt:lpstr>
      <vt:lpstr>Phases of parturition </vt:lpstr>
      <vt:lpstr>Phases of parturition </vt:lpstr>
      <vt:lpstr>Phases of parturition </vt:lpstr>
      <vt:lpstr>Mechanism of parturition</vt:lpstr>
      <vt:lpstr>Onset of labor</vt:lpstr>
      <vt:lpstr>PowerPoint Presentation</vt:lpstr>
      <vt:lpstr>Stages of labor</vt:lpstr>
      <vt:lpstr>Stages of Labor</vt:lpstr>
      <vt:lpstr>Cervical effacement and dilatation</vt:lpstr>
      <vt:lpstr>Stages of Labor</vt:lpstr>
      <vt:lpstr>Stages of Labor</vt:lpstr>
      <vt:lpstr>Stages of Labor</vt:lpstr>
      <vt:lpstr>Stages of Labor</vt:lpstr>
      <vt:lpstr>Stages of Labor</vt:lpstr>
      <vt:lpstr>New arrival</vt:lpstr>
      <vt:lpstr>PowerPoint Presentation</vt:lpstr>
    </vt:vector>
  </TitlesOfParts>
  <Company>Fo23-12-2010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Onset and physiology of labor</dc:title>
  <dc:creator>User</dc:creator>
  <cp:lastModifiedBy>Hana Alzamil</cp:lastModifiedBy>
  <cp:revision>168</cp:revision>
  <dcterms:created xsi:type="dcterms:W3CDTF">2011-02-21T17:23:25Z</dcterms:created>
  <dcterms:modified xsi:type="dcterms:W3CDTF">2017-04-28T11:52:20Z</dcterms:modified>
</cp:coreProperties>
</file>