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4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43"/>
  </p:normalViewPr>
  <p:slideViewPr>
    <p:cSldViewPr>
      <p:cViewPr>
        <p:scale>
          <a:sx n="85" d="100"/>
          <a:sy n="85" d="100"/>
        </p:scale>
        <p:origin x="2232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5F82-38C7-DA46-A56A-7BDA1DA82264}" type="datetimeFigureOut">
              <a:rPr lang="en-US" smtClean="0"/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B909-A73C-044F-8055-9028121C2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4/8/17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/>
              <a:pPr>
                <a:defRPr/>
              </a:pPr>
              <a:t>4/8/17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Congenital Adrenal Hyperplasia and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esticular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eminization Syndromes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7854950" cy="914400"/>
          </a:xfrm>
        </p:spPr>
        <p:txBody>
          <a:bodyPr>
            <a:normAutofit/>
          </a:bodyPr>
          <a:lstStyle/>
          <a:p>
            <a:pPr marR="0" algn="ctr"/>
            <a:r>
              <a:rPr lang="en-US" sz="2200" b="1" smtClean="0">
                <a:solidFill>
                  <a:schemeClr val="tx1"/>
                </a:solidFill>
                <a:latin typeface="Times New Roman"/>
                <a:cs typeface="Times New Roman"/>
              </a:rPr>
              <a:t>Reproductive Block</a:t>
            </a:r>
            <a:endParaRPr lang="en-US" sz="2200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21</a:t>
            </a:r>
            <a:r>
              <a:rPr lang="en-US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b="1" dirty="0" err="1" smtClean="0">
                <a:latin typeface="Times New Roman"/>
                <a:cs typeface="Times New Roman"/>
              </a:rPr>
              <a:t>ydroxylase</a:t>
            </a:r>
            <a:r>
              <a:rPr lang="en-US" b="1" dirty="0" smtClean="0">
                <a:latin typeface="Times New Roman"/>
                <a:cs typeface="Times New Roman"/>
              </a:rPr>
              <a:t> Deficiency </a:t>
            </a:r>
            <a:endParaRPr lang="x-none" b="1" i="1" dirty="0">
              <a:latin typeface="Times New Roman"/>
              <a:cs typeface="Times New Roman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Wingdings" pitchFamily="2" charset="2"/>
              </a:rPr>
              <a:t>(90%)</a:t>
            </a:r>
          </a:p>
          <a:p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Clinically:</a:t>
            </a:r>
            <a:endParaRPr lang="en-US" dirty="0" smtClean="0">
              <a:latin typeface="Times New Roman"/>
              <a:cs typeface="Times New Roman"/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Complete enzyme defect: 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virilization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hirsutism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Laboratory diagnosis:  plasma [17-hydroxyprogesterone] as early as 4 days after birth</a:t>
            </a:r>
            <a:endParaRPr lang="x-none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imes New Roman"/>
                      <a:cs typeface="Times New Roman"/>
                    </a:rPr>
                    <a:t>Virilization </a:t>
                  </a:r>
                  <a:r>
                    <a:rPr lang="en-US" sz="1400" dirty="0">
                      <a:latin typeface="Times New Roman"/>
                      <a:cs typeface="Times New Roman"/>
                    </a:rPr>
                    <a:t>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 smtClean="0"/>
                        <a:t>X</a:t>
                      </a:r>
                      <a:endParaRPr lang="en-US" sz="4300" b="1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 smtClean="0"/>
                        <a:t>X</a:t>
                      </a:r>
                      <a:endParaRPr lang="en-US" sz="4000" b="1" dirty="0"/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-H</a:t>
            </a:r>
            <a:r>
              <a:rPr lang="en-US" sz="3000" b="1" dirty="0" smtClean="0">
                <a:latin typeface="Times New Roman"/>
                <a:cs typeface="Times New Roman"/>
              </a:rPr>
              <a:t>ydroxylase Deficiency………….</a:t>
            </a:r>
            <a:r>
              <a:rPr lang="en-US" sz="3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CONT’D </a:t>
            </a:r>
            <a:r>
              <a:rPr lang="en-US" sz="3000" b="1" dirty="0" smtClean="0">
                <a:latin typeface="Times New Roman"/>
                <a:cs typeface="Times New Roman"/>
              </a:rPr>
              <a:t>             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534400" cy="5549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Autosomal recessive condition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Impaired synthesis of both cortisol &amp; aldosterone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 [cortisol]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ACTH secretion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Accumulated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hydroxyp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rogesterone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are diverted to the biosynthesis of sex hormones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  <a:sym typeface="Wingdings" pitchFamily="2" charset="2"/>
              </a:rPr>
              <a:t>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Severe cases: mineralocorticoid deficiency  salt &amp; H</a:t>
            </a:r>
            <a:r>
              <a:rPr lang="en-US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O loss 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hypovolemia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&amp; shock  neonatal adrenal crisis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Genetics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</a:t>
            </a:r>
            <a:endParaRPr lang="en-US" altLang="zh-TW" sz="3000" b="1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Mutations in the </a:t>
            </a: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>
                <a:latin typeface="Times New Roman"/>
                <a:ea typeface="NEJMQuadraat-Regular" charset="-120"/>
                <a:cs typeface="Times New Roman"/>
              </a:rPr>
              <a:t>Missense</a:t>
            </a: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	For prenatal diagnosis and confirmation of diagnosis</a:t>
            </a:r>
            <a:endParaRPr lang="en-US" altLang="zh-TW" dirty="0">
              <a:latin typeface="Times New Roman"/>
              <a:ea typeface="NEJMQuadraat-Regular" charset="-120"/>
              <a:cs typeface="Times New Roman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ea typeface="NEJMQuadraat-SmallCaps" charset="-120"/>
                <a:cs typeface="Times New Roman"/>
              </a:rPr>
              <a:t>Diagnosis</a:t>
            </a:r>
            <a:endParaRPr lang="en-US" altLang="zh-TW" sz="3000" b="1" dirty="0">
              <a:solidFill>
                <a:srgbClr val="FF0000"/>
              </a:solidFill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/>
                <a:cs typeface="Times New Roman"/>
              </a:rPr>
              <a:t>Serum sample taken at least 2 days after birth (earlier samples may contain maternally derived 17-hydroxyprogesterone)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Classic (complete) deficiency is characterized by </a:t>
            </a:r>
            <a:r>
              <a:rPr lang="en-US" altLang="zh-TW" dirty="0" smtClean="0">
                <a:latin typeface="Times New Roman"/>
                <a:cs typeface="Times New Roman"/>
              </a:rPr>
              <a:t>markedly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elevated</a:t>
            </a:r>
            <a:r>
              <a:rPr lang="en-US" altLang="zh-TW" dirty="0" smtClean="0">
                <a:latin typeface="Times New Roman"/>
                <a:cs typeface="Times New Roman"/>
              </a:rPr>
              <a:t> serum levels of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17-hydroxyprogesterone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TW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cs typeface="Times New Roman"/>
              </a:rPr>
              <a:t>Late-onset (partial) deficiency may require </a:t>
            </a:r>
            <a:r>
              <a:rPr lang="en-US" altLang="zh-TW" dirty="0" err="1" smtClean="0">
                <a:latin typeface="Times New Roman"/>
                <a:cs typeface="Times New Roman"/>
              </a:rPr>
              <a:t>corticotropin</a:t>
            </a:r>
            <a:r>
              <a:rPr lang="en-US" altLang="zh-TW" dirty="0" smtClean="0">
                <a:latin typeface="Times New Roman"/>
                <a:cs typeface="Times New Roman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 -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 Deficiency </a:t>
            </a:r>
            <a:endParaRPr lang="en-US" altLang="zh-TW" b="1" dirty="0"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81000" y="2042279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leads to high concentrations of  11-deoxycortisol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Leads to high levels of 11-</a:t>
            </a:r>
            <a:r>
              <a:rPr lang="en-US" sz="2200" dirty="0" smtClean="0">
                <a:latin typeface="Times New Roman"/>
                <a:cs typeface="Times New Roman"/>
              </a:rPr>
              <a:t>deoxycorticosterone with mineralocorticoid </a:t>
            </a:r>
            <a:r>
              <a:rPr lang="en-US" sz="2200" dirty="0">
                <a:latin typeface="Times New Roman"/>
                <a:cs typeface="Times New Roman"/>
              </a:rPr>
              <a:t>effect (salt and water retention)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Suppresses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/</a:t>
            </a:r>
            <a:r>
              <a:rPr lang="en-US" sz="2200" dirty="0" err="1">
                <a:latin typeface="Times New Roman"/>
                <a:cs typeface="Times New Roman"/>
              </a:rPr>
              <a:t>angiotensin</a:t>
            </a:r>
            <a:r>
              <a:rPr lang="en-US" sz="2200" dirty="0">
                <a:latin typeface="Times New Roman"/>
                <a:cs typeface="Times New Roman"/>
              </a:rPr>
              <a:t> system            low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 hypertension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Masculinization </a:t>
            </a:r>
            <a:r>
              <a:rPr lang="en-US" sz="2200" dirty="0">
                <a:latin typeface="Times New Roman"/>
                <a:cs typeface="Times New Roman"/>
              </a:rPr>
              <a:t>in females (FPH) and early virilization in males</a:t>
            </a:r>
          </a:p>
          <a:p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3962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6129766" cy="5111994"/>
              <a:chOff x="42434" y="1066800"/>
              <a:chExt cx="6129766" cy="5111994"/>
            </a:xfrm>
          </p:grpSpPr>
          <p:grpSp>
            <p:nvGrpSpPr>
              <p:cNvPr id="34" name="Group 33"/>
              <p:cNvGrpSpPr>
                <a:grpSpLocks noChangeAspect="1"/>
              </p:cNvGrpSpPr>
              <p:nvPr/>
            </p:nvGrpSpPr>
            <p:grpSpPr>
              <a:xfrm>
                <a:off x="42434" y="1066800"/>
                <a:ext cx="6129766" cy="5111994"/>
                <a:chOff x="-273547" y="1628344"/>
                <a:chExt cx="7822307" cy="6523519"/>
              </a:xfrm>
            </p:grpSpPr>
            <p:pic>
              <p:nvPicPr>
                <p:cNvPr id="35" name="Picture 34" descr="CAH and TFS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73547" y="1628344"/>
                  <a:ext cx="7822307" cy="6523519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2787160" y="5906920"/>
                  <a:ext cx="677510" cy="903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23213" y="6073216"/>
                  <a:ext cx="394541" cy="903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34200" y="4333830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Times New Roman"/>
                  <a:cs typeface="Times New Roman"/>
                </a:rPr>
                <a:t>Virilization </a:t>
              </a:r>
              <a:r>
                <a:rPr lang="en-US" sz="1400" dirty="0">
                  <a:latin typeface="Times New Roman"/>
                  <a:cs typeface="Times New Roman"/>
                </a:rPr>
                <a:t>of  ♀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010400" y="5115581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Precocious sexual development in 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 rot="16200000">
              <a:off x="5640289" y="4722912"/>
              <a:ext cx="1981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In peripheral tissues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6200000">
              <a:off x="6513854" y="4954244"/>
              <a:ext cx="91593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72811" y="4495812"/>
              <a:ext cx="190005" cy="9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71824" y="5411742"/>
              <a:ext cx="190005" cy="46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15" y="4943073"/>
              <a:ext cx="190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3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82000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 (Androgen Insensitivity Syndrome)</a:t>
            </a:r>
            <a: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sz="4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704850"/>
            <a:ext cx="8534400" cy="1143000"/>
          </a:xfrm>
        </p:spPr>
        <p:txBody>
          <a:bodyPr/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Disorders of Male Sexual Differentiation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They are </a:t>
            </a:r>
            <a:r>
              <a:rPr lang="en-US" b="1" dirty="0" smtClean="0">
                <a:latin typeface="Times New Roman"/>
                <a:cs typeface="Times New Roman"/>
              </a:rPr>
              <a:t>rare</a:t>
            </a:r>
            <a:r>
              <a:rPr lang="en-US" dirty="0" smtClean="0">
                <a:latin typeface="Times New Roman"/>
                <a:cs typeface="Times New Roman"/>
              </a:rPr>
              <a:t> group of disorders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defect may be in: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Androgen </a:t>
            </a:r>
            <a:r>
              <a:rPr lang="en-US" sz="2200" b="1" dirty="0" smtClean="0">
                <a:latin typeface="Times New Roman"/>
                <a:cs typeface="Times New Roman"/>
              </a:rPr>
              <a:t>receptors</a:t>
            </a:r>
            <a:r>
              <a:rPr lang="en-US" sz="2200" dirty="0" smtClean="0">
                <a:latin typeface="Times New Roman"/>
                <a:cs typeface="Times New Roman"/>
              </a:rPr>
              <a:t> (inactive androgen receptors 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target tissues cannot respond to stimulation by circulating testosterone; </a:t>
            </a:r>
            <a:r>
              <a:rPr lang="en-US" sz="2200" dirty="0" smtClean="0">
                <a:latin typeface="Times New Roman"/>
                <a:cs typeface="Times New Roman"/>
              </a:rPr>
              <a:t>e.g., </a:t>
            </a:r>
            <a:r>
              <a:rPr lang="en-US" sz="2200" b="1" dirty="0" smtClean="0">
                <a:latin typeface="Times New Roman"/>
                <a:cs typeface="Times New Roman"/>
              </a:rPr>
              <a:t>Testicular feminization syndrome</a:t>
            </a:r>
            <a:r>
              <a:rPr lang="en-US" sz="2200" dirty="0" smtClean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imes New Roman"/>
                <a:cs typeface="Times New Roman"/>
              </a:rPr>
              <a:t>Control of testicular function by the </a:t>
            </a:r>
            <a:r>
              <a:rPr lang="en-US" sz="4000" b="1" dirty="0" err="1" smtClean="0">
                <a:latin typeface="Times New Roman"/>
                <a:cs typeface="Times New Roman"/>
              </a:rPr>
              <a:t>gonadotrophins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x-none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Anterior Pituitary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Testis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7360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FSH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95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LH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689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Testosterone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78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Inhibin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2064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Spermatogenesis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200400" y="2819400"/>
            <a:ext cx="10063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GnRH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x-none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AR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600" b="1" dirty="0" smtClean="0">
                <a:latin typeface="Times New Roman"/>
                <a:cs typeface="Times New Roman"/>
              </a:rPr>
              <a:t>Objectives</a:t>
            </a:r>
            <a:endParaRPr lang="x-none" sz="4600" b="1" dirty="0" smtClean="0">
              <a:latin typeface="Times New Roman"/>
              <a:cs typeface="Times New Roman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Adrenal </a:t>
            </a:r>
            <a:r>
              <a:rPr lang="en-US" sz="2200" dirty="0" err="1" smtClean="0">
                <a:latin typeface="Times New Roman"/>
                <a:cs typeface="Times New Roman"/>
              </a:rPr>
              <a:t>steroidogenesis</a:t>
            </a:r>
            <a:endParaRPr lang="en-US" sz="22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Testicular feminization syndrome</a:t>
            </a:r>
            <a:endParaRPr lang="x-none" sz="2200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15400" cy="628650"/>
          </a:xfrm>
        </p:spPr>
        <p:txBody>
          <a:bodyPr/>
          <a:lstStyle/>
          <a:p>
            <a:pPr marL="342900" indent="-342900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00625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46, XY karyotype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In peripheral tissue, testosterone will be converted by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aromatase</a:t>
            </a:r>
            <a:r>
              <a:rPr lang="en-US" sz="2200" dirty="0" smtClean="0">
                <a:latin typeface="Times New Roman"/>
                <a:cs typeface="Times New Roman"/>
              </a:rPr>
              <a:t> into estradiol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Patients have normal testes &amp; produce normal amounts of </a:t>
            </a:r>
            <a:r>
              <a:rPr lang="en-US" sz="2200" dirty="0" err="1" smtClean="0">
                <a:latin typeface="Times New Roman"/>
                <a:cs typeface="Times New Roman"/>
              </a:rPr>
              <a:t>müllerian</a:t>
            </a:r>
            <a:r>
              <a:rPr lang="en-US" sz="2200" dirty="0" smtClean="0">
                <a:latin typeface="Times New Roman"/>
                <a:cs typeface="Times New Roman"/>
              </a:rPr>
              <a:t>-inhibiting factor (MIF), therefore, affected individuals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 not have </a:t>
            </a:r>
            <a:r>
              <a:rPr lang="en-US" sz="2200" dirty="0" smtClean="0">
                <a:latin typeface="Times New Roman"/>
                <a:cs typeface="Times New Roman"/>
              </a:rPr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5798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46466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/>
                <a:cs typeface="Times New Roman"/>
              </a:rPr>
              <a:t>Clinical Picture: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153400" cy="4389437"/>
          </a:xfrm>
        </p:spPr>
        <p:txBody>
          <a:bodyPr>
            <a:normAutofit/>
          </a:bodyPr>
          <a:lstStyle/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Complete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female external genitalia with normal labia, clitoris, and vaginal </a:t>
            </a:r>
            <a:r>
              <a:rPr lang="en-US" sz="2200" dirty="0" err="1" smtClean="0">
                <a:latin typeface="Times New Roman"/>
                <a:cs typeface="Times New Roman"/>
              </a:rPr>
              <a:t>introitus</a:t>
            </a:r>
            <a:r>
              <a:rPr lang="en-US" sz="2200" dirty="0" smtClean="0">
                <a:latin typeface="Times New Roman"/>
                <a:cs typeface="Times New Roman"/>
              </a:rPr>
              <a:t> (MPH)</a:t>
            </a:r>
          </a:p>
          <a:p>
            <a:pPr marL="290513" lvl="2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Partial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mildly </a:t>
            </a:r>
            <a:r>
              <a:rPr lang="en-US" sz="2200" dirty="0" err="1" smtClean="0">
                <a:latin typeface="Times New Roman"/>
                <a:cs typeface="Times New Roman"/>
              </a:rPr>
              <a:t>virilized</a:t>
            </a:r>
            <a:r>
              <a:rPr lang="en-US" sz="2200" dirty="0" smtClean="0">
                <a:latin typeface="Times New Roman"/>
                <a:cs typeface="Times New Roman"/>
              </a:rPr>
              <a:t> female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clitorimegaly</a:t>
            </a:r>
            <a:r>
              <a:rPr lang="en-US" sz="2200" dirty="0" smtClean="0">
                <a:latin typeface="Times New Roman"/>
                <a:cs typeface="Times New Roman"/>
              </a:rPr>
              <a:t> without other external anomalies) to mildly </a:t>
            </a:r>
            <a:r>
              <a:rPr lang="en-US" sz="2200" dirty="0" err="1" smtClean="0">
                <a:latin typeface="Times New Roman"/>
                <a:cs typeface="Times New Roman"/>
              </a:rPr>
              <a:t>undervirilized</a:t>
            </a:r>
            <a:r>
              <a:rPr lang="en-US" sz="2200" dirty="0" smtClean="0">
                <a:latin typeface="Times New Roman"/>
                <a:cs typeface="Times New Roman"/>
              </a:rPr>
              <a:t> 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hypospadias</a:t>
            </a:r>
            <a:r>
              <a:rPr lang="en-US" sz="2200" dirty="0" smtClean="0">
                <a:latin typeface="Times New Roman"/>
                <a:cs typeface="Times New Roman"/>
              </a:rPr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5105400"/>
          </a:xfrm>
        </p:spPr>
        <p:txBody>
          <a:bodyPr>
            <a:normAutofit lnSpcReduction="10000"/>
          </a:bodyPr>
          <a:lstStyle/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err="1" smtClean="0">
                <a:latin typeface="Times New Roman"/>
                <a:cs typeface="Times New Roman"/>
              </a:rPr>
              <a:t>Karyotype</a:t>
            </a:r>
            <a:r>
              <a:rPr lang="en-US" sz="2200" b="1" dirty="0" smtClean="0">
                <a:latin typeface="Times New Roman"/>
                <a:cs typeface="Times New Roman"/>
              </a:rPr>
              <a:t>:</a:t>
            </a:r>
            <a:r>
              <a:rPr lang="en-US" sz="2200" dirty="0" smtClean="0">
                <a:latin typeface="Times New Roman"/>
                <a:cs typeface="Times New Roman"/>
              </a:rPr>
              <a:t> differentiate an </a:t>
            </a:r>
            <a:r>
              <a:rPr lang="en-US" sz="2200" dirty="0" err="1" smtClean="0">
                <a:latin typeface="Times New Roman"/>
                <a:cs typeface="Times New Roman"/>
              </a:rPr>
              <a:t>undermasculinized</a:t>
            </a:r>
            <a:r>
              <a:rPr lang="en-US" sz="2200" dirty="0" smtClean="0">
                <a:latin typeface="Times New Roman"/>
                <a:cs typeface="Times New Roman"/>
              </a:rPr>
              <a:t> male from a </a:t>
            </a:r>
            <a:r>
              <a:rPr lang="en-US" sz="2200" dirty="0" err="1" smtClean="0">
                <a:latin typeface="Times New Roman"/>
                <a:cs typeface="Times New Roman"/>
              </a:rPr>
              <a:t>masculinized</a:t>
            </a:r>
            <a:r>
              <a:rPr lang="en-US" sz="2200" dirty="0" smtClean="0">
                <a:latin typeface="Times New Roman"/>
                <a:cs typeface="Times New Roman"/>
              </a:rPr>
              <a:t> female. </a:t>
            </a: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Fluorescent in situ hybridization (FISH): </a:t>
            </a:r>
            <a:r>
              <a:rPr lang="en-US" sz="2200" dirty="0" smtClean="0">
                <a:latin typeface="Times New Roman"/>
                <a:cs typeface="Times New Roman"/>
              </a:rPr>
              <a:t>Presence of a Y chromosome can be confirmed by probes for the </a:t>
            </a:r>
            <a:r>
              <a:rPr lang="en-US" sz="2200" i="1" dirty="0" smtClean="0">
                <a:latin typeface="Times New Roman"/>
                <a:cs typeface="Times New Roman"/>
              </a:rPr>
              <a:t>SRY</a:t>
            </a:r>
            <a:r>
              <a:rPr lang="en-US" sz="2200" dirty="0" smtClean="0">
                <a:latin typeface="Times New Roman"/>
                <a:cs typeface="Times New Roman"/>
              </a:rPr>
              <a:t> region of the Y chromosome. These offer a much quicker turnaround time than conventional </a:t>
            </a:r>
            <a:r>
              <a:rPr lang="en-US" sz="2200" dirty="0" err="1" smtClean="0">
                <a:latin typeface="Times New Roman"/>
                <a:cs typeface="Times New Roman"/>
              </a:rPr>
              <a:t>karyotypes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Increased (or normal) testosterone and </a:t>
            </a:r>
            <a:r>
              <a:rPr lang="en-US" sz="2200" b="1" dirty="0" err="1" smtClean="0">
                <a:latin typeface="Times New Roman"/>
                <a:cs typeface="Times New Roman"/>
              </a:rPr>
              <a:t>dihydrotestosterone</a:t>
            </a:r>
            <a:r>
              <a:rPr lang="en-US" sz="2200" b="1" dirty="0" smtClean="0">
                <a:latin typeface="Times New Roman"/>
                <a:cs typeface="Times New Roman"/>
              </a:rPr>
              <a:t> blood levels</a:t>
            </a: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DNA </a:t>
            </a:r>
            <a:r>
              <a:rPr lang="en-US" sz="2200" b="1" dirty="0">
                <a:latin typeface="Times New Roman"/>
                <a:cs typeface="Times New Roman"/>
              </a:rPr>
              <a:t>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Complete or partial gene deletions, point mutations, or small insertions/</a:t>
            </a:r>
            <a:r>
              <a:rPr lang="en-US" sz="2200" dirty="0" smtClean="0">
                <a:latin typeface="Times New Roman"/>
                <a:cs typeface="Times New Roman"/>
              </a:rPr>
              <a:t>deletions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933450"/>
          </a:xfrm>
        </p:spPr>
        <p:txBody>
          <a:bodyPr/>
          <a:lstStyle/>
          <a:p>
            <a:pPr marL="109538" indent="-109538"/>
            <a:r>
              <a:rPr lang="en-US" b="1" dirty="0" smtClean="0">
                <a:latin typeface="Times New Roman"/>
                <a:cs typeface="Times New Roman"/>
              </a:rPr>
              <a:t>Laboratory Diagnosis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 smtClean="0">
                <a:latin typeface="Times New Roman"/>
                <a:cs typeface="Times New Roman"/>
              </a:rPr>
              <a:t>Further Investigations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1123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Adrenal Glands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4419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 glands comprise 3 separate hormone systems: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glomerulosa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Secretes aldosterone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fasciculata</a:t>
            </a:r>
            <a:r>
              <a:rPr lang="en-US" sz="2000" b="1" dirty="0" smtClean="0">
                <a:latin typeface="Times New Roman"/>
                <a:cs typeface="Times New Roman"/>
              </a:rPr>
              <a:t> &amp; </a:t>
            </a:r>
            <a:r>
              <a:rPr lang="en-US" sz="2000" b="1" dirty="0" err="1" smtClean="0">
                <a:latin typeface="Times New Roman"/>
                <a:cs typeface="Times New Roman"/>
              </a:rPr>
              <a:t>reticularis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 cortisol &amp; the adrenal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androgens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adrenal medulla: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Secretes </a:t>
            </a:r>
            <a:r>
              <a:rPr lang="en-US" sz="2000" dirty="0" err="1" smtClean="0">
                <a:latin typeface="Times New Roman"/>
                <a:cs typeface="Times New Roman"/>
              </a:rPr>
              <a:t>catecholamines</a:t>
            </a:r>
            <a:r>
              <a:rPr lang="en-US" sz="2000" dirty="0" smtClean="0">
                <a:latin typeface="Times New Roman"/>
                <a:cs typeface="Times New Roman"/>
              </a:rPr>
              <a:t> (mainly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epinephrine)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725" y="1381806"/>
            <a:ext cx="3982475" cy="5399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Hermaphroditism or Intersex</a:t>
            </a:r>
            <a:endParaRPr lang="x-none" b="1" dirty="0" smtClean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A person who has neither standard male or standard female anatomy.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Discrepancy between the type of gonads and the external genitalia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Female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(MPH, only testis)</a:t>
            </a:r>
            <a:endParaRPr lang="x-none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x-none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677400" cy="1143000"/>
          </a:xfrm>
        </p:spPr>
        <p:txBody>
          <a:bodyPr/>
          <a:lstStyle/>
          <a:p>
            <a:r>
              <a:rPr lang="en-US" sz="4200" b="1" dirty="0" err="1" smtClean="0">
                <a:latin typeface="Times New Roman"/>
                <a:cs typeface="Times New Roman"/>
              </a:rPr>
              <a:t>Glucocorticoids</a:t>
            </a:r>
            <a:r>
              <a:rPr lang="en-US" sz="4200" b="1" dirty="0" smtClean="0">
                <a:latin typeface="Times New Roman"/>
                <a:cs typeface="Times New Roman"/>
              </a:rPr>
              <a:t> &amp; </a:t>
            </a:r>
            <a:r>
              <a:rPr lang="en-US" sz="4200" b="1" dirty="0" err="1" smtClean="0">
                <a:latin typeface="Times New Roman"/>
                <a:cs typeface="Times New Roman"/>
              </a:rPr>
              <a:t>Mineralocorticoids</a:t>
            </a:r>
            <a:endParaRPr lang="x-none" sz="4200" b="1" dirty="0" smtClean="0">
              <a:latin typeface="Times New Roman"/>
              <a:cs typeface="Times New Roman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Glucocorticoids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cortisol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Potent metabolic regulators &amp; </a:t>
            </a:r>
            <a:r>
              <a:rPr lang="en-US" sz="2200" dirty="0" err="1" smtClean="0">
                <a:latin typeface="Times New Roman"/>
                <a:cs typeface="Times New Roman"/>
              </a:rPr>
              <a:t>immunosuppressants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b="1" i="1" dirty="0" err="1" smtClean="0">
                <a:latin typeface="Times New Roman"/>
                <a:cs typeface="Times New Roman"/>
              </a:rPr>
              <a:t>Mineralocorticoids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aldosterone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Promote renal sodium reabsorption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229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Steroidogenesis</a:t>
            </a:r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 and </a:t>
            </a:r>
          </a:p>
          <a:p>
            <a:pPr algn="ctr"/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Congenital Adrenal Hyperplasia (CAH) Syndromes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637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It is the result of an inherited enzyme defect in steroid biosynthesis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adrenals 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cortisol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absent negative feedback to the pituitary)  ACTH continues to drive steroid biosynthesis  adrenal hyperplasia and accumulation of cortisol precursors (depending on which enzyme is lacking)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aldosterone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electrolyte disturbances</a:t>
            </a: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Hyponatremia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Hyperkalemia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CAH Syndromes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5981125" cy="2462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21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200" b="1" dirty="0" smtClean="0">
              <a:latin typeface="Times New Roman"/>
              <a:ea typeface="NEJMQuadraat-SmallCaps" charset="-120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17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3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ydroxysteroid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dehydrogenase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2404</TotalTime>
  <Words>790</Words>
  <Application>Microsoft Macintosh PowerPoint</Application>
  <PresentationFormat>On-screen Show (4:3)</PresentationFormat>
  <Paragraphs>162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Cambria</vt:lpstr>
      <vt:lpstr>Majalla UI</vt:lpstr>
      <vt:lpstr>NEJMQuadraat-Regular</vt:lpstr>
      <vt:lpstr>NEJMQuadraat-SmallCaps</vt:lpstr>
      <vt:lpstr>Symbol</vt:lpstr>
      <vt:lpstr>Times New Roman</vt:lpstr>
      <vt:lpstr>Wingdings</vt:lpstr>
      <vt:lpstr>Wingdings 2</vt:lpstr>
      <vt:lpstr>新細明體</vt:lpstr>
      <vt:lpstr>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Deficiency………….CONT’D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Clinical Picture:</vt:lpstr>
      <vt:lpstr>Laboratory Diagnosis</vt:lpstr>
      <vt:lpstr>Further Investigations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Microsoft Office User</cp:lastModifiedBy>
  <cp:revision>133</cp:revision>
  <cp:lastPrinted>2015-04-01T06:29:33Z</cp:lastPrinted>
  <dcterms:created xsi:type="dcterms:W3CDTF">2011-02-09T19:47:46Z</dcterms:created>
  <dcterms:modified xsi:type="dcterms:W3CDTF">2017-04-08T18:12:27Z</dcterms:modified>
</cp:coreProperties>
</file>