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3"/>
  </p:notesMasterIdLst>
  <p:handoutMasterIdLst>
    <p:handoutMasterId r:id="rId54"/>
  </p:handoutMasterIdLst>
  <p:sldIdLst>
    <p:sldId id="256" r:id="rId2"/>
    <p:sldId id="299" r:id="rId3"/>
    <p:sldId id="297" r:id="rId4"/>
    <p:sldId id="295" r:id="rId5"/>
    <p:sldId id="344" r:id="rId6"/>
    <p:sldId id="378" r:id="rId7"/>
    <p:sldId id="345" r:id="rId8"/>
    <p:sldId id="376" r:id="rId9"/>
    <p:sldId id="346" r:id="rId10"/>
    <p:sldId id="380" r:id="rId11"/>
    <p:sldId id="347" r:id="rId12"/>
    <p:sldId id="262" r:id="rId13"/>
    <p:sldId id="328" r:id="rId14"/>
    <p:sldId id="327" r:id="rId15"/>
    <p:sldId id="320" r:id="rId16"/>
    <p:sldId id="321" r:id="rId17"/>
    <p:sldId id="381" r:id="rId18"/>
    <p:sldId id="354" r:id="rId19"/>
    <p:sldId id="355" r:id="rId20"/>
    <p:sldId id="356" r:id="rId21"/>
    <p:sldId id="357" r:id="rId22"/>
    <p:sldId id="358" r:id="rId23"/>
    <p:sldId id="322" r:id="rId24"/>
    <p:sldId id="348" r:id="rId25"/>
    <p:sldId id="303" r:id="rId26"/>
    <p:sldId id="349" r:id="rId27"/>
    <p:sldId id="350" r:id="rId28"/>
    <p:sldId id="351" r:id="rId29"/>
    <p:sldId id="353" r:id="rId30"/>
    <p:sldId id="352" r:id="rId31"/>
    <p:sldId id="383" r:id="rId32"/>
    <p:sldId id="359" r:id="rId33"/>
    <p:sldId id="379" r:id="rId34"/>
    <p:sldId id="385" r:id="rId35"/>
    <p:sldId id="388" r:id="rId36"/>
    <p:sldId id="389" r:id="rId37"/>
    <p:sldId id="386" r:id="rId38"/>
    <p:sldId id="387" r:id="rId39"/>
    <p:sldId id="390" r:id="rId40"/>
    <p:sldId id="360" r:id="rId41"/>
    <p:sldId id="361" r:id="rId42"/>
    <p:sldId id="368" r:id="rId43"/>
    <p:sldId id="369" r:id="rId44"/>
    <p:sldId id="384" r:id="rId45"/>
    <p:sldId id="371" r:id="rId46"/>
    <p:sldId id="372" r:id="rId47"/>
    <p:sldId id="377" r:id="rId48"/>
    <p:sldId id="382" r:id="rId49"/>
    <p:sldId id="374" r:id="rId50"/>
    <p:sldId id="375" r:id="rId51"/>
    <p:sldId id="33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Z" initials="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96" d="100"/>
          <a:sy n="96" d="100"/>
        </p:scale>
        <p:origin x="240" y="4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35BB8D-6EA1-4628-98A9-CAA43AC1D2A3}" type="datetimeFigureOut">
              <a:rPr lang="en-US" smtClean="0"/>
              <a:pPr/>
              <a:t>5/3/2017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2CA388-1CBD-41F8-9F5C-92F34E3B5031}" type="slidenum">
              <a:rPr lang="en-US" smtClean="0"/>
              <a:pPr/>
              <a:t>‹#›</a:t>
            </a:fld>
            <a:endParaRPr lang="en-US"/>
          </a:p>
        </p:txBody>
      </p:sp>
    </p:spTree>
    <p:extLst>
      <p:ext uri="{BB962C8B-B14F-4D97-AF65-F5344CB8AC3E}">
        <p14:creationId xmlns:p14="http://schemas.microsoft.com/office/powerpoint/2010/main" val="3260717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2E0F5B-C343-4B90-8C2C-C25BD8DBFE3D}" type="datetimeFigureOut">
              <a:rPr lang="ar-SA" smtClean="0"/>
              <a:pPr/>
              <a:t>07/08/1438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D4EEFBA-54F5-4683-B20F-E8CCB34F8063}" type="slidenum">
              <a:rPr lang="ar-SA" smtClean="0"/>
              <a:pPr/>
              <a:t>‹#›</a:t>
            </a:fld>
            <a:endParaRPr lang="ar-SA"/>
          </a:p>
        </p:txBody>
      </p:sp>
    </p:spTree>
    <p:extLst>
      <p:ext uri="{BB962C8B-B14F-4D97-AF65-F5344CB8AC3E}">
        <p14:creationId xmlns:p14="http://schemas.microsoft.com/office/powerpoint/2010/main" val="25155897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a:t>
            </a:fld>
            <a:endParaRPr lang="ar-SA"/>
          </a:p>
        </p:txBody>
      </p:sp>
    </p:spTree>
    <p:extLst>
      <p:ext uri="{BB962C8B-B14F-4D97-AF65-F5344CB8AC3E}">
        <p14:creationId xmlns:p14="http://schemas.microsoft.com/office/powerpoint/2010/main" val="4044126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CLT which aims to</a:t>
            </a:r>
            <a:r>
              <a:rPr lang="en-US" baseline="0" dirty="0" smtClean="0"/>
              <a:t> develop instructional design guidelines based on human  cognitive architecture</a:t>
            </a:r>
            <a:endParaRPr lang="ar-SA" dirty="0" smtClean="0"/>
          </a:p>
          <a:p>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2</a:t>
            </a:fld>
            <a:endParaRPr lang="ar-SA"/>
          </a:p>
        </p:txBody>
      </p:sp>
    </p:spTree>
    <p:extLst>
      <p:ext uri="{BB962C8B-B14F-4D97-AF65-F5344CB8AC3E}">
        <p14:creationId xmlns:p14="http://schemas.microsoft.com/office/powerpoint/2010/main" val="114281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Working memory is good</a:t>
            </a:r>
            <a:r>
              <a:rPr lang="en-US" baseline="0" dirty="0" smtClean="0"/>
              <a:t> for processing but not great for holding information.</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4</a:t>
            </a:fld>
            <a:endParaRPr lang="ar-SA"/>
          </a:p>
        </p:txBody>
      </p:sp>
    </p:spTree>
    <p:extLst>
      <p:ext uri="{BB962C8B-B14F-4D97-AF65-F5344CB8AC3E}">
        <p14:creationId xmlns:p14="http://schemas.microsoft.com/office/powerpoint/2010/main" val="4138291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Miller 1950’s,          update on </a:t>
            </a:r>
            <a:r>
              <a:rPr lang="en-US" dirty="0" err="1" smtClean="0"/>
              <a:t>george</a:t>
            </a:r>
            <a:r>
              <a:rPr lang="en-US" dirty="0" smtClean="0"/>
              <a:t> work by</a:t>
            </a:r>
            <a:r>
              <a:rPr lang="en-US" baseline="0" dirty="0" smtClean="0"/>
              <a:t> </a:t>
            </a:r>
            <a:r>
              <a:rPr lang="en-US" baseline="0" dirty="0" err="1" smtClean="0"/>
              <a:t>sweller</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12</a:t>
            </a:fld>
            <a:endParaRPr lang="ar-SA"/>
          </a:p>
        </p:txBody>
      </p:sp>
    </p:spTree>
    <p:extLst>
      <p:ext uri="{BB962C8B-B14F-4D97-AF65-F5344CB8AC3E}">
        <p14:creationId xmlns:p14="http://schemas.microsoft.com/office/powerpoint/2010/main" val="3694356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We will start</a:t>
            </a:r>
            <a:r>
              <a:rPr lang="en-US" baseline="0" dirty="0" smtClean="0"/>
              <a:t> by talking about cog load, them cog limit and the difference b/w the 2.  </a:t>
            </a:r>
            <a:r>
              <a:rPr lang="en-US" baseline="0" dirty="0" smtClean="0">
                <a:solidFill>
                  <a:schemeClr val="accent3"/>
                </a:solidFill>
              </a:rPr>
              <a:t>COGNITIVE LOAD IS BASICALLY HOW HARD WE ARE THINKING</a:t>
            </a:r>
          </a:p>
        </p:txBody>
      </p:sp>
      <p:sp>
        <p:nvSpPr>
          <p:cNvPr id="4" name="Slide Number Placeholder 3"/>
          <p:cNvSpPr>
            <a:spLocks noGrp="1"/>
          </p:cNvSpPr>
          <p:nvPr>
            <p:ph type="sldNum" sz="quarter" idx="10"/>
          </p:nvPr>
        </p:nvSpPr>
        <p:spPr/>
        <p:txBody>
          <a:bodyPr/>
          <a:lstStyle/>
          <a:p>
            <a:fld id="{5D4EEFBA-54F5-4683-B20F-E8CCB34F8063}" type="slidenum">
              <a:rPr lang="ar-SA" smtClean="0"/>
              <a:pPr/>
              <a:t>13</a:t>
            </a:fld>
            <a:endParaRPr lang="ar-SA"/>
          </a:p>
        </p:txBody>
      </p:sp>
    </p:spTree>
    <p:extLst>
      <p:ext uri="{BB962C8B-B14F-4D97-AF65-F5344CB8AC3E}">
        <p14:creationId xmlns:p14="http://schemas.microsoft.com/office/powerpoint/2010/main" val="1088510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It is extremely limited</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14</a:t>
            </a:fld>
            <a:endParaRPr lang="ar-SA"/>
          </a:p>
        </p:txBody>
      </p:sp>
    </p:spTree>
    <p:extLst>
      <p:ext uri="{BB962C8B-B14F-4D97-AF65-F5344CB8AC3E}">
        <p14:creationId xmlns:p14="http://schemas.microsoft.com/office/powerpoint/2010/main" val="3264811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24</a:t>
            </a:fld>
            <a:endParaRPr lang="ar-SA"/>
          </a:p>
        </p:txBody>
      </p:sp>
    </p:spTree>
    <p:extLst>
      <p:ext uri="{BB962C8B-B14F-4D97-AF65-F5344CB8AC3E}">
        <p14:creationId xmlns:p14="http://schemas.microsoft.com/office/powerpoint/2010/main" val="40207769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D04854D-C3AF-4403-96AA-4EC14812CFCD}" type="datetimeFigureOut">
              <a:rPr lang="en-US" smtClean="0"/>
              <a:pPr/>
              <a:t>5/3/2017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1D2206C-6D32-42C7-9CD5-34749DA4960C}" type="slidenum">
              <a:rPr lang="en-US" smtClean="0"/>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04854D-C3AF-4403-96AA-4EC14812CFCD}" type="datetimeFigureOut">
              <a:rPr lang="en-US" smtClean="0"/>
              <a:pPr/>
              <a:t>5/3/2017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D04854D-C3AF-4403-96AA-4EC14812CFCD}" type="datetimeFigureOut">
              <a:rPr lang="en-US" smtClean="0"/>
              <a:pPr/>
              <a:t>5/3/2017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D04854D-C3AF-4403-96AA-4EC14812CFCD}" type="datetimeFigureOut">
              <a:rPr lang="en-US" smtClean="0"/>
              <a:pPr/>
              <a:t>5/3/2017</a:t>
            </a:fld>
            <a:endParaRPr lang="en-US"/>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1D2206C-6D32-42C7-9CD5-34749DA4960C}" type="slidenum">
              <a:rPr lang="en-US" smtClean="0"/>
              <a:pPr/>
              <a:t>‹#›</a:t>
            </a:fld>
            <a:endParaRPr lang="en-US"/>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04854D-C3AF-4403-96AA-4EC14812CFCD}" type="datetimeFigureOut">
              <a:rPr lang="en-US" smtClean="0"/>
              <a:pPr/>
              <a:t>5/3/2017</a:t>
            </a:fld>
            <a:endParaRPr lang="en-US"/>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41D2206C-6D32-42C7-9CD5-34749DA496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zwani.com/graphics/thank_you/images/de4.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 MARITAL COUNSELING &amp;TESTS </a:t>
            </a:r>
            <a:endParaRPr lang="en-US" dirty="0"/>
          </a:p>
        </p:txBody>
      </p:sp>
      <p:sp>
        <p:nvSpPr>
          <p:cNvPr id="3" name="Subtitle 2"/>
          <p:cNvSpPr>
            <a:spLocks noGrp="1"/>
          </p:cNvSpPr>
          <p:nvPr>
            <p:ph type="subTitle" idx="1"/>
          </p:nvPr>
        </p:nvSpPr>
        <p:spPr>
          <a:xfrm>
            <a:off x="685800" y="3611606"/>
            <a:ext cx="7772400" cy="3246393"/>
          </a:xfrm>
        </p:spPr>
        <p:txBody>
          <a:bodyPr>
            <a:normAutofit/>
          </a:bodyPr>
          <a:lstStyle/>
          <a:p>
            <a:endParaRPr lang="en-US" sz="1800" dirty="0" smtClean="0"/>
          </a:p>
          <a:p>
            <a:pPr algn="l"/>
            <a:r>
              <a:rPr lang="en-US" sz="1800" dirty="0" smtClean="0"/>
              <a:t>Dr. </a:t>
            </a:r>
            <a:r>
              <a:rPr lang="en-US" sz="1800" dirty="0" err="1" smtClean="0"/>
              <a:t>Syed</a:t>
            </a:r>
            <a:r>
              <a:rPr lang="en-US" sz="1800" dirty="0" smtClean="0"/>
              <a:t> </a:t>
            </a:r>
            <a:r>
              <a:rPr lang="en-US" sz="1800" dirty="0" err="1" smtClean="0"/>
              <a:t>Irfan</a:t>
            </a:r>
            <a:r>
              <a:rPr lang="en-US" sz="1800" dirty="0" smtClean="0"/>
              <a:t> </a:t>
            </a:r>
            <a:r>
              <a:rPr lang="en-US" sz="1800" dirty="0" err="1" smtClean="0"/>
              <a:t>karim</a:t>
            </a:r>
            <a:endParaRPr lang="en-US" sz="1800" dirty="0" smtClean="0"/>
          </a:p>
          <a:p>
            <a:pPr algn="l"/>
            <a:r>
              <a:rPr lang="en-US" sz="1800" dirty="0" smtClean="0"/>
              <a:t>Assistant Prof. </a:t>
            </a:r>
            <a:r>
              <a:rPr lang="en-US" sz="1800" smtClean="0"/>
              <a:t>&amp; Consultant  Family Physician</a:t>
            </a:r>
          </a:p>
          <a:p>
            <a:pPr algn="l"/>
            <a:r>
              <a:rPr lang="en-US" sz="1800" dirty="0" smtClean="0"/>
              <a:t>Dept of Family &amp; Com. Medicine</a:t>
            </a:r>
          </a:p>
          <a:p>
            <a:pPr algn="l"/>
            <a:r>
              <a:rPr lang="en-US" sz="1800" dirty="0" smtClean="0"/>
              <a:t>King Saud University</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sz="2800" dirty="0" smtClean="0"/>
          </a:p>
          <a:p>
            <a:r>
              <a:rPr lang="en-US" sz="2800" dirty="0" smtClean="0"/>
              <a:t>A simple blood test can detect CARRIERS of these disorders .</a:t>
            </a:r>
          </a:p>
          <a:p>
            <a:pPr>
              <a:buNone/>
            </a:pPr>
            <a:endParaRPr lang="en-US" sz="2800" dirty="0" smtClean="0"/>
          </a:p>
          <a:p>
            <a:r>
              <a:rPr lang="en-US" sz="2800" dirty="0" smtClean="0"/>
              <a:t>The future couples could be informed about their chances of producing affected children</a:t>
            </a:r>
            <a:endParaRPr lang="en-US" dirty="0"/>
          </a:p>
        </p:txBody>
      </p:sp>
      <p:sp>
        <p:nvSpPr>
          <p:cNvPr id="3" name="Title 2"/>
          <p:cNvSpPr>
            <a:spLocks noGrp="1"/>
          </p:cNvSpPr>
          <p:nvPr>
            <p:ph type="title"/>
          </p:nvPr>
        </p:nvSpPr>
        <p:spPr/>
        <p:txBody>
          <a:bodyPr>
            <a:normAutofit/>
          </a:bodyPr>
          <a:lstStyle/>
          <a:p>
            <a:pPr algn="ctr"/>
            <a:r>
              <a:rPr lang="en-US" sz="2800" dirty="0" smtClean="0"/>
              <a:t>How Screening tests can help</a:t>
            </a:r>
            <a:endParaRPr lang="en-US" sz="2800"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pPr>
              <a:buNone/>
            </a:pPr>
            <a:r>
              <a:rPr lang="en-US" b="1" dirty="0" smtClean="0"/>
              <a:t>  </a:t>
            </a:r>
            <a:endParaRPr lang="en-US" dirty="0" smtClean="0"/>
          </a:p>
          <a:p>
            <a:r>
              <a:rPr lang="en-US" dirty="0" smtClean="0"/>
              <a:t>These diseases are now prevalent in epidemic proportion .</a:t>
            </a:r>
          </a:p>
          <a:p>
            <a:pPr>
              <a:buNone/>
            </a:pPr>
            <a:endParaRPr lang="en-US" dirty="0" smtClean="0"/>
          </a:p>
          <a:p>
            <a:r>
              <a:rPr lang="en-US" dirty="0" smtClean="0"/>
              <a:t>They can be easily transmitted to sexual partners and to new </a:t>
            </a:r>
            <a:r>
              <a:rPr lang="en-US" dirty="0" err="1" smtClean="0"/>
              <a:t>borns</a:t>
            </a:r>
            <a:r>
              <a:rPr lang="en-US" dirty="0" smtClean="0"/>
              <a:t>.</a:t>
            </a:r>
          </a:p>
          <a:p>
            <a:pPr>
              <a:buNone/>
            </a:pPr>
            <a:endParaRPr lang="en-US" dirty="0" smtClean="0"/>
          </a:p>
          <a:p>
            <a:r>
              <a:rPr lang="en-US" dirty="0" smtClean="0"/>
              <a:t>They are not curable .</a:t>
            </a:r>
          </a:p>
          <a:p>
            <a:pPr>
              <a:buNone/>
            </a:pPr>
            <a:endParaRPr lang="en-US" dirty="0" smtClean="0"/>
          </a:p>
          <a:p>
            <a:r>
              <a:rPr lang="en-US" dirty="0" smtClean="0"/>
              <a:t>The mortality and morbidity rates are high.</a:t>
            </a:r>
          </a:p>
          <a:p>
            <a:endParaRPr lang="en-US" dirty="0"/>
          </a:p>
        </p:txBody>
      </p:sp>
      <p:sp>
        <p:nvSpPr>
          <p:cNvPr id="3" name="Title 2"/>
          <p:cNvSpPr>
            <a:spLocks noGrp="1"/>
          </p:cNvSpPr>
          <p:nvPr>
            <p:ph type="title"/>
          </p:nvPr>
        </p:nvSpPr>
        <p:spPr/>
        <p:txBody>
          <a:bodyPr>
            <a:normAutofit/>
          </a:bodyPr>
          <a:lstStyle/>
          <a:p>
            <a:pPr algn="ctr"/>
            <a:r>
              <a:rPr lang="en-US" sz="2800" dirty="0" smtClean="0"/>
              <a:t>Why to include HIV / HBV /HCV in</a:t>
            </a:r>
            <a:br>
              <a:rPr lang="en-US" sz="2800" dirty="0" smtClean="0"/>
            </a:br>
            <a:r>
              <a:rPr lang="en-US" sz="2800" dirty="0" smtClean="0"/>
              <a:t>premarital Screening Program</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1"/>
            <a:ext cx="8229600" cy="4940491"/>
          </a:xfrm>
        </p:spPr>
        <p:txBody>
          <a:bodyPr>
            <a:normAutofit/>
          </a:bodyPr>
          <a:lstStyle/>
          <a:p>
            <a:endParaRPr lang="en-US" sz="2400" dirty="0" smtClean="0"/>
          </a:p>
          <a:p>
            <a:pPr lvl="0"/>
            <a:r>
              <a:rPr lang="en-US" sz="2400" dirty="0" smtClean="0"/>
              <a:t>β -</a:t>
            </a:r>
            <a:r>
              <a:rPr lang="en-US" sz="2400" dirty="0" err="1" smtClean="0"/>
              <a:t>Thalassemia</a:t>
            </a:r>
            <a:r>
              <a:rPr lang="en-US" sz="2400" dirty="0" smtClean="0"/>
              <a:t> minor (Trait) :  symptomless heterozygous carrier state.</a:t>
            </a:r>
          </a:p>
          <a:p>
            <a:pPr lvl="0">
              <a:buNone/>
            </a:pPr>
            <a:endParaRPr lang="en-US" sz="2400" dirty="0" smtClean="0"/>
          </a:p>
          <a:p>
            <a:pPr lvl="0"/>
            <a:r>
              <a:rPr lang="en-US" sz="2400" dirty="0" smtClean="0"/>
              <a:t>β -</a:t>
            </a:r>
            <a:r>
              <a:rPr lang="en-US" sz="2400" dirty="0" err="1" smtClean="0"/>
              <a:t>Thalassemia</a:t>
            </a:r>
            <a:r>
              <a:rPr lang="en-US" sz="2400" dirty="0" smtClean="0"/>
              <a:t> Major : severe symptomatic homozygous Anemia.</a:t>
            </a:r>
          </a:p>
          <a:p>
            <a:pPr lvl="0">
              <a:buNone/>
            </a:pPr>
            <a:endParaRPr lang="en-US" sz="2400" dirty="0" smtClean="0"/>
          </a:p>
          <a:p>
            <a:r>
              <a:rPr lang="en-US" sz="2400" dirty="0" smtClean="0">
                <a:latin typeface="Comic Sans MS" pitchFamily="66" charset="0"/>
              </a:rPr>
              <a:t>Sickle cell anemia.</a:t>
            </a:r>
          </a:p>
          <a:p>
            <a:pPr>
              <a:buNone/>
            </a:pPr>
            <a:endParaRPr lang="en-US" sz="2400" dirty="0" smtClean="0">
              <a:latin typeface="Comic Sans MS" pitchFamily="66" charset="0"/>
            </a:endParaRPr>
          </a:p>
          <a:p>
            <a:r>
              <a:rPr lang="en-US" sz="2400" dirty="0" smtClean="0">
                <a:latin typeface="Comic Sans MS" pitchFamily="66" charset="0"/>
              </a:rPr>
              <a:t>Sickle  cell trait.</a:t>
            </a:r>
          </a:p>
        </p:txBody>
      </p:sp>
      <p:sp>
        <p:nvSpPr>
          <p:cNvPr id="3" name="Title 2"/>
          <p:cNvSpPr>
            <a:spLocks noGrp="1"/>
          </p:cNvSpPr>
          <p:nvPr>
            <p:ph type="title"/>
          </p:nvPr>
        </p:nvSpPr>
        <p:spPr>
          <a:xfrm>
            <a:off x="533400" y="304800"/>
            <a:ext cx="8229600" cy="1143000"/>
          </a:xfrm>
        </p:spPr>
        <p:txBody>
          <a:bodyPr>
            <a:noAutofit/>
          </a:bodyPr>
          <a:lstStyle/>
          <a:p>
            <a:pPr algn="ctr"/>
            <a:r>
              <a:rPr lang="en-US" sz="2800" dirty="0" smtClean="0">
                <a:effectLst/>
              </a:rPr>
              <a:t/>
            </a:r>
            <a:br>
              <a:rPr lang="en-US" sz="2800" dirty="0" smtClean="0">
                <a:effectLst/>
              </a:rPr>
            </a:br>
            <a:r>
              <a:rPr lang="en-US" sz="2800" dirty="0" smtClean="0">
                <a:effectLst/>
              </a:rPr>
              <a:t>Laboratory Interpretation of </a:t>
            </a:r>
            <a:r>
              <a:rPr lang="en-US" sz="2800" dirty="0" err="1" smtClean="0">
                <a:effectLst/>
              </a:rPr>
              <a:t>Hemoglobinopathies</a:t>
            </a:r>
            <a:r>
              <a:rPr lang="en-US" sz="2800" dirty="0" smtClean="0">
                <a:effectLst/>
              </a:rPr>
              <a:t/>
            </a:r>
            <a:br>
              <a:rPr lang="en-US" sz="2800" dirty="0" smtClean="0">
                <a:effectLst/>
              </a:rPr>
            </a:br>
            <a:endParaRPr lang="en-US" sz="2800" dirty="0">
              <a:effectLst/>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dirty="0" smtClean="0"/>
              <a:t> </a:t>
            </a:r>
          </a:p>
          <a:p>
            <a:r>
              <a:rPr lang="en-US" sz="2400" dirty="0" smtClean="0"/>
              <a:t>1.Hb A --   comprises 92% of adult hemoglobin.</a:t>
            </a:r>
          </a:p>
          <a:p>
            <a:endParaRPr lang="en-US" sz="2400" dirty="0" smtClean="0"/>
          </a:p>
          <a:p>
            <a:r>
              <a:rPr lang="en-US" sz="2400" dirty="0" smtClean="0"/>
              <a:t>2. </a:t>
            </a:r>
            <a:r>
              <a:rPr lang="en-US" sz="2400" dirty="0" err="1" smtClean="0"/>
              <a:t>Hb</a:t>
            </a:r>
            <a:r>
              <a:rPr lang="en-US" sz="2400" dirty="0" smtClean="0"/>
              <a:t> A2 --  Comprises 2-3% of adult hemoglobin. Increased In    β-</a:t>
            </a:r>
            <a:r>
              <a:rPr lang="en-US" sz="2400" dirty="0" err="1" smtClean="0"/>
              <a:t>Thalassemia</a:t>
            </a:r>
            <a:r>
              <a:rPr lang="en-US" sz="2400" dirty="0" smtClean="0"/>
              <a:t>.</a:t>
            </a:r>
          </a:p>
          <a:p>
            <a:pPr>
              <a:buNone/>
            </a:pPr>
            <a:r>
              <a:rPr lang="en-US" sz="2400" dirty="0" smtClean="0"/>
              <a:t> </a:t>
            </a:r>
          </a:p>
          <a:p>
            <a:r>
              <a:rPr lang="en-US" sz="2400" dirty="0" smtClean="0"/>
              <a:t>3. </a:t>
            </a:r>
            <a:r>
              <a:rPr lang="en-US" sz="2400" dirty="0" err="1" smtClean="0"/>
              <a:t>Hb</a:t>
            </a:r>
            <a:r>
              <a:rPr lang="en-US" sz="2400" dirty="0" smtClean="0"/>
              <a:t> F -- Comprises less than 1% of hemoglobin in adults.  Normal Hemoglobin in Fetus from 3-9</a:t>
            </a:r>
            <a:r>
              <a:rPr lang="en-US" sz="2400" baseline="30000" dirty="0" smtClean="0"/>
              <a:t>th</a:t>
            </a:r>
            <a:r>
              <a:rPr lang="en-US" sz="2400" dirty="0" smtClean="0"/>
              <a:t> month of life .</a:t>
            </a:r>
          </a:p>
          <a:p>
            <a:pPr>
              <a:buNone/>
            </a:pPr>
            <a:r>
              <a:rPr lang="en-US" sz="2400" dirty="0" smtClean="0"/>
              <a:t>  Increased In    β-</a:t>
            </a:r>
            <a:r>
              <a:rPr lang="en-US" sz="2400" dirty="0" err="1" smtClean="0"/>
              <a:t>Thalassemia</a:t>
            </a:r>
            <a:r>
              <a:rPr lang="en-US" sz="2400" dirty="0" smtClean="0"/>
              <a:t>.</a:t>
            </a:r>
          </a:p>
          <a:p>
            <a:pPr algn="ctr">
              <a:buNone/>
            </a:pPr>
            <a:endParaRPr lang="en-US" dirty="0" smtClean="0"/>
          </a:p>
          <a:p>
            <a:pPr algn="ctr">
              <a:buNone/>
            </a:pPr>
            <a:endParaRPr lang="en-US" b="1" dirty="0" smtClean="0">
              <a:latin typeface="Monotype Corsiva" pitchFamily="66" charset="0"/>
            </a:endParaRPr>
          </a:p>
          <a:p>
            <a:pPr algn="ctr">
              <a:buNone/>
            </a:pPr>
            <a:endParaRPr lang="en-US" b="1" dirty="0" smtClean="0">
              <a:latin typeface="Monotype Corsiva" pitchFamily="66" charset="0"/>
            </a:endParaRPr>
          </a:p>
          <a:p>
            <a:pPr algn="ctr">
              <a:buNone/>
            </a:pPr>
            <a:endParaRPr lang="ar-SA" b="1" dirty="0">
              <a:latin typeface="Monotype Corsiva" pitchFamily="66" charset="0"/>
            </a:endParaRPr>
          </a:p>
        </p:txBody>
      </p:sp>
      <p:sp>
        <p:nvSpPr>
          <p:cNvPr id="5" name="Title 4"/>
          <p:cNvSpPr>
            <a:spLocks noGrp="1"/>
          </p:cNvSpPr>
          <p:nvPr>
            <p:ph type="title"/>
          </p:nvPr>
        </p:nvSpPr>
        <p:spPr/>
        <p:txBody>
          <a:bodyPr>
            <a:normAutofit fontScale="90000"/>
          </a:bodyPr>
          <a:lstStyle/>
          <a:p>
            <a:pPr algn="ctr"/>
            <a:r>
              <a:rPr lang="en-US" sz="4400" dirty="0" smtClean="0"/>
              <a:t/>
            </a:r>
            <a:br>
              <a:rPr lang="en-US" sz="4400" dirty="0" smtClean="0"/>
            </a:br>
            <a:r>
              <a:rPr lang="en-US" sz="3600" dirty="0" smtClean="0"/>
              <a:t>Types of Normal Hemoglobin </a:t>
            </a:r>
            <a:r>
              <a:rPr lang="en-US" sz="4400" dirty="0" smtClean="0"/>
              <a:t/>
            </a:r>
            <a:br>
              <a:rPr lang="en-US" sz="4400"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500"/>
                                        <p:tgtEl>
                                          <p:spTgt spid="2">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wipe(down)">
                                      <p:cBhvr>
                                        <p:cTn id="25" dur="500"/>
                                        <p:tgtEl>
                                          <p:spTgt spid="2">
                                            <p:txEl>
                                              <p:pRg st="5" end="5"/>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wipe(down)">
                                      <p:cBhvr>
                                        <p:cTn id="2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953000"/>
          </a:xfrm>
        </p:spPr>
        <p:txBody>
          <a:bodyPr>
            <a:normAutofit/>
          </a:bodyPr>
          <a:lstStyle/>
          <a:p>
            <a:pPr lvl="0"/>
            <a:r>
              <a:rPr lang="en-US" sz="2400" b="1" dirty="0" err="1" smtClean="0">
                <a:latin typeface="Aharoni" pitchFamily="2" charset="-79"/>
                <a:cs typeface="Aharoni" pitchFamily="2" charset="-79"/>
              </a:rPr>
              <a:t>Hb</a:t>
            </a:r>
            <a:r>
              <a:rPr lang="en-US" sz="2400" b="1" dirty="0" smtClean="0">
                <a:latin typeface="Aharoni" pitchFamily="2" charset="-79"/>
                <a:cs typeface="Aharoni" pitchFamily="2" charset="-79"/>
              </a:rPr>
              <a:t> H -----found in α-</a:t>
            </a:r>
            <a:r>
              <a:rPr lang="en-US" sz="2400" b="1" dirty="0" err="1" smtClean="0">
                <a:latin typeface="Aharoni" pitchFamily="2" charset="-79"/>
                <a:cs typeface="Aharoni" pitchFamily="2" charset="-79"/>
              </a:rPr>
              <a:t>Thalesemia</a:t>
            </a:r>
            <a:r>
              <a:rPr lang="en-US" sz="2400" b="1" dirty="0" smtClean="0">
                <a:latin typeface="Aharoni" pitchFamily="2" charset="-79"/>
                <a:cs typeface="Aharoni" pitchFamily="2" charset="-79"/>
              </a:rPr>
              <a:t>.</a:t>
            </a:r>
          </a:p>
          <a:p>
            <a:pPr>
              <a:buNone/>
            </a:pPr>
            <a:r>
              <a:rPr lang="en-US" sz="2400" dirty="0" smtClean="0"/>
              <a:t>   It is mild to moderate anemia , when 2-3 genes are deleted.</a:t>
            </a:r>
          </a:p>
          <a:p>
            <a:pPr lvl="0"/>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Barts</a:t>
            </a:r>
            <a:r>
              <a:rPr lang="en-US" sz="2400" dirty="0" smtClean="0">
                <a:latin typeface="Aharoni" pitchFamily="2" charset="-79"/>
                <a:cs typeface="Aharoni" pitchFamily="2" charset="-79"/>
              </a:rPr>
              <a:t> --- found in α-</a:t>
            </a:r>
            <a:r>
              <a:rPr lang="en-US" sz="2400" dirty="0" err="1" smtClean="0">
                <a:latin typeface="Aharoni" pitchFamily="2" charset="-79"/>
                <a:cs typeface="Aharoni" pitchFamily="2" charset="-79"/>
              </a:rPr>
              <a:t>Thalesemia</a:t>
            </a:r>
            <a:r>
              <a:rPr lang="en-US" sz="2400" dirty="0" smtClean="0">
                <a:latin typeface="Aharoni" pitchFamily="2" charset="-79"/>
                <a:cs typeface="Aharoni" pitchFamily="2" charset="-79"/>
              </a:rPr>
              <a:t>.</a:t>
            </a:r>
          </a:p>
          <a:p>
            <a:pPr>
              <a:buNone/>
            </a:pPr>
            <a:r>
              <a:rPr lang="en-US" sz="2400" dirty="0" smtClean="0"/>
              <a:t>   It is severe form of anemia , when all 4 genes are deleted.</a:t>
            </a:r>
          </a:p>
          <a:p>
            <a:pPr>
              <a:buNone/>
            </a:pPr>
            <a:r>
              <a:rPr lang="en-US" sz="2400" dirty="0" smtClean="0"/>
              <a:t>  </a:t>
            </a:r>
            <a:r>
              <a:rPr lang="en-US" sz="2400" dirty="0" err="1" smtClean="0"/>
              <a:t>Hb</a:t>
            </a:r>
            <a:r>
              <a:rPr lang="en-US" sz="2400" dirty="0" smtClean="0"/>
              <a:t> </a:t>
            </a:r>
            <a:r>
              <a:rPr lang="en-US" sz="2400" dirty="0" err="1" smtClean="0"/>
              <a:t>Barts</a:t>
            </a:r>
            <a:r>
              <a:rPr lang="en-US" sz="2400" dirty="0" smtClean="0"/>
              <a:t> cannot carry oxygen and is incompatible with life.</a:t>
            </a:r>
          </a:p>
          <a:p>
            <a:pPr>
              <a:buNone/>
            </a:pPr>
            <a:r>
              <a:rPr lang="en-US" sz="2400" dirty="0" smtClean="0"/>
              <a:t>   Infants are still born or die immediately after birth (</a:t>
            </a:r>
            <a:r>
              <a:rPr lang="en-US" sz="2400" dirty="0" err="1" smtClean="0"/>
              <a:t>hydropsfetalis</a:t>
            </a:r>
            <a:r>
              <a:rPr lang="en-US" sz="2400" dirty="0" smtClean="0"/>
              <a:t>).</a:t>
            </a:r>
          </a:p>
          <a:p>
            <a:endParaRPr lang="en-US" dirty="0" smtClean="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sz="3100" dirty="0" smtClean="0"/>
              <a:t/>
            </a:r>
            <a:br>
              <a:rPr lang="en-US" sz="3100" dirty="0" smtClean="0"/>
            </a:br>
            <a:r>
              <a:rPr lang="en-US" sz="3100" dirty="0" smtClean="0"/>
              <a:t>Types of Abnormal Hemoglobin Chain Production </a:t>
            </a:r>
            <a:r>
              <a:rPr lang="en-US" sz="2400" dirty="0" smtClean="0"/>
              <a:t/>
            </a:r>
            <a:br>
              <a:rPr lang="en-US" sz="2400" dirty="0" smtClean="0"/>
            </a:br>
            <a:endParaRPr lang="ar-SA" sz="2400" dirty="0">
              <a:latin typeface="Comic Sans MS" pitchFamily="66"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1"/>
            <a:ext cx="8229600" cy="5016691"/>
          </a:xfrm>
        </p:spPr>
        <p:txBody>
          <a:bodyPr>
            <a:normAutofit fontScale="62500" lnSpcReduction="20000"/>
          </a:bodyPr>
          <a:lstStyle/>
          <a:p>
            <a:pPr lvl="7">
              <a:buNone/>
            </a:pPr>
            <a:endParaRPr lang="en-US" sz="3200" b="1" dirty="0" smtClean="0"/>
          </a:p>
          <a:p>
            <a:pPr lvl="7">
              <a:buNone/>
            </a:pPr>
            <a:endParaRPr lang="en-US" sz="3200" b="1" dirty="0" smtClean="0"/>
          </a:p>
          <a:p>
            <a:pPr lvl="0"/>
            <a:r>
              <a:rPr lang="en-US" sz="4400" dirty="0" err="1" smtClean="0">
                <a:latin typeface="Aharoni" pitchFamily="2" charset="-79"/>
                <a:cs typeface="Aharoni" pitchFamily="2" charset="-79"/>
              </a:rPr>
              <a:t>Hb</a:t>
            </a:r>
            <a:r>
              <a:rPr lang="en-US" sz="4400" dirty="0" smtClean="0">
                <a:latin typeface="Aharoni" pitchFamily="2" charset="-79"/>
                <a:cs typeface="Aharoni" pitchFamily="2" charset="-79"/>
              </a:rPr>
              <a:t> S  --  Sickle Cell Hemoglobin.</a:t>
            </a:r>
          </a:p>
          <a:p>
            <a:pPr>
              <a:buNone/>
            </a:pPr>
            <a:r>
              <a:rPr lang="en-US" sz="2800" dirty="0" smtClean="0"/>
              <a:t>    In homozygous state both genes are abnormal – presents as Sickle cell Anemia.</a:t>
            </a:r>
            <a:endParaRPr lang="en-US" sz="2400" dirty="0" smtClean="0"/>
          </a:p>
          <a:p>
            <a:pPr>
              <a:buNone/>
            </a:pPr>
            <a:r>
              <a:rPr lang="en-US" sz="2800" dirty="0" smtClean="0"/>
              <a:t>                        </a:t>
            </a:r>
            <a:r>
              <a:rPr lang="en-US" sz="2800" dirty="0" err="1" smtClean="0"/>
              <a:t>Hb</a:t>
            </a:r>
            <a:r>
              <a:rPr lang="en-US" sz="2800" dirty="0" smtClean="0"/>
              <a:t> is b/w 6-8 gm /dl.</a:t>
            </a:r>
            <a:endParaRPr lang="en-US" sz="2400" dirty="0" smtClean="0"/>
          </a:p>
          <a:p>
            <a:pPr>
              <a:buNone/>
            </a:pPr>
            <a:r>
              <a:rPr lang="en-US" sz="2800" dirty="0" smtClean="0"/>
              <a:t>                        </a:t>
            </a:r>
            <a:r>
              <a:rPr lang="en-US" sz="2800" dirty="0" err="1" smtClean="0"/>
              <a:t>Reticulocyte</a:t>
            </a:r>
            <a:r>
              <a:rPr lang="en-US" sz="2800" dirty="0" smtClean="0"/>
              <a:t> count is 10-20%.</a:t>
            </a:r>
            <a:endParaRPr lang="en-US" sz="2400" dirty="0" smtClean="0"/>
          </a:p>
          <a:p>
            <a:pPr>
              <a:buNone/>
            </a:pPr>
            <a:r>
              <a:rPr lang="en-US" sz="2800" dirty="0" smtClean="0"/>
              <a:t>                        </a:t>
            </a:r>
            <a:r>
              <a:rPr lang="en-US" sz="2800" dirty="0" err="1" smtClean="0"/>
              <a:t>Hb</a:t>
            </a:r>
            <a:r>
              <a:rPr lang="en-US" sz="2800" dirty="0" smtClean="0"/>
              <a:t> electrophoresis Shows =   </a:t>
            </a:r>
            <a:r>
              <a:rPr lang="en-US" sz="2800" dirty="0" err="1" smtClean="0"/>
              <a:t>Hb</a:t>
            </a:r>
            <a:r>
              <a:rPr lang="en-US" sz="2800" dirty="0" smtClean="0"/>
              <a:t> A : 0 %   ,</a:t>
            </a:r>
          </a:p>
          <a:p>
            <a:pPr>
              <a:buNone/>
            </a:pPr>
            <a:r>
              <a:rPr lang="en-US" sz="2800" dirty="0" smtClean="0"/>
              <a:t>                                                                      </a:t>
            </a:r>
            <a:r>
              <a:rPr lang="en-US" sz="2800" dirty="0" err="1" smtClean="0"/>
              <a:t>Hb</a:t>
            </a:r>
            <a:r>
              <a:rPr lang="en-US" sz="2800" dirty="0" smtClean="0"/>
              <a:t> SS :95%  , </a:t>
            </a:r>
          </a:p>
          <a:p>
            <a:pPr>
              <a:buNone/>
            </a:pPr>
            <a:r>
              <a:rPr lang="en-US" sz="2800" dirty="0" smtClean="0"/>
              <a:t>                                                                      </a:t>
            </a:r>
            <a:r>
              <a:rPr lang="en-US" sz="2800" dirty="0" err="1" smtClean="0"/>
              <a:t>Hb</a:t>
            </a:r>
            <a:r>
              <a:rPr lang="en-US" sz="2800" dirty="0" smtClean="0"/>
              <a:t> F : 2-20% .</a:t>
            </a:r>
            <a:endParaRPr lang="en-US" sz="2400" dirty="0" smtClean="0"/>
          </a:p>
          <a:p>
            <a:r>
              <a:rPr lang="en-US" sz="2800" b="1" dirty="0" err="1" smtClean="0"/>
              <a:t>Sickling</a:t>
            </a:r>
            <a:r>
              <a:rPr lang="en-US" sz="2800" b="1" dirty="0" smtClean="0"/>
              <a:t> </a:t>
            </a:r>
            <a:r>
              <a:rPr lang="en-US" sz="2800" b="1" dirty="0" err="1" smtClean="0"/>
              <a:t>Solublity</a:t>
            </a:r>
            <a:r>
              <a:rPr lang="en-US" sz="2800" b="1" dirty="0" smtClean="0"/>
              <a:t> test: </a:t>
            </a:r>
            <a:r>
              <a:rPr lang="en-US" sz="2800" dirty="0" smtClean="0"/>
              <a:t>precipitation of </a:t>
            </a:r>
            <a:r>
              <a:rPr lang="en-US" sz="2800" dirty="0" err="1" smtClean="0"/>
              <a:t>Hb</a:t>
            </a:r>
            <a:r>
              <a:rPr lang="en-US" sz="2800" dirty="0" smtClean="0"/>
              <a:t> S gives a turbid appearance .</a:t>
            </a:r>
            <a:endParaRPr lang="en-US" sz="2400" dirty="0" smtClean="0"/>
          </a:p>
          <a:p>
            <a:pPr>
              <a:buNone/>
            </a:pPr>
            <a:r>
              <a:rPr lang="en-US" sz="2800" dirty="0" smtClean="0"/>
              <a:t>    The parents of affected child will show sickle cell trait.</a:t>
            </a:r>
            <a:endParaRPr lang="en-US" sz="2400" dirty="0" smtClean="0"/>
          </a:p>
          <a:p>
            <a:pPr lvl="0">
              <a:buNone/>
            </a:pPr>
            <a:r>
              <a:rPr lang="en-US" sz="4400" dirty="0" smtClean="0"/>
              <a:t>  </a:t>
            </a:r>
            <a:r>
              <a:rPr lang="en-US" sz="3800" dirty="0" smtClean="0">
                <a:latin typeface="Aharoni" pitchFamily="2" charset="-79"/>
                <a:cs typeface="Aharoni" pitchFamily="2" charset="-79"/>
              </a:rPr>
              <a:t> </a:t>
            </a:r>
            <a:r>
              <a:rPr lang="en-US" sz="3800" dirty="0" err="1" smtClean="0">
                <a:latin typeface="Aharoni" pitchFamily="2" charset="-79"/>
                <a:cs typeface="Aharoni" pitchFamily="2" charset="-79"/>
              </a:rPr>
              <a:t>Hb</a:t>
            </a:r>
            <a:r>
              <a:rPr lang="en-US" sz="3800" dirty="0" smtClean="0">
                <a:latin typeface="Aharoni" pitchFamily="2" charset="-79"/>
                <a:cs typeface="Aharoni" pitchFamily="2" charset="-79"/>
              </a:rPr>
              <a:t> AS  ---Sickle cell trait.</a:t>
            </a:r>
          </a:p>
          <a:p>
            <a:pPr>
              <a:buNone/>
            </a:pPr>
            <a:r>
              <a:rPr lang="en-US" sz="2800" dirty="0" smtClean="0"/>
              <a:t>  In heterozygous state only one chromosome carries the gene.</a:t>
            </a:r>
            <a:endParaRPr lang="en-US" sz="2400" dirty="0" smtClean="0"/>
          </a:p>
          <a:p>
            <a:pPr>
              <a:buNone/>
            </a:pPr>
            <a:r>
              <a:rPr lang="en-US" sz="2800" dirty="0" smtClean="0"/>
              <a:t>  </a:t>
            </a:r>
            <a:r>
              <a:rPr lang="en-US" sz="2800" dirty="0" err="1" smtClean="0"/>
              <a:t>Hb</a:t>
            </a:r>
            <a:r>
              <a:rPr lang="en-US" sz="2800" dirty="0" smtClean="0"/>
              <a:t> electrophoresis Shows =   </a:t>
            </a:r>
            <a:r>
              <a:rPr lang="en-US" sz="2800" dirty="0" err="1" smtClean="0"/>
              <a:t>Hb</a:t>
            </a:r>
            <a:r>
              <a:rPr lang="en-US" sz="2800" dirty="0" smtClean="0"/>
              <a:t> A : 60 %   ,  </a:t>
            </a:r>
            <a:r>
              <a:rPr lang="en-US" sz="2800" dirty="0" err="1" smtClean="0"/>
              <a:t>Hb</a:t>
            </a:r>
            <a:r>
              <a:rPr lang="en-US" sz="2800" dirty="0" smtClean="0"/>
              <a:t> SS :40%  , </a:t>
            </a:r>
            <a:r>
              <a:rPr lang="en-US" sz="2800" dirty="0" err="1" smtClean="0"/>
              <a:t>Hb</a:t>
            </a:r>
            <a:r>
              <a:rPr lang="en-US" sz="2800" dirty="0" smtClean="0"/>
              <a:t> F : 2 % .	</a:t>
            </a:r>
            <a:endParaRPr lang="en-US" sz="2400" dirty="0" smtClean="0"/>
          </a:p>
          <a:p>
            <a:pPr lvl="7">
              <a:buNone/>
            </a:pPr>
            <a:endParaRPr lang="en-US" sz="2400" dirty="0" smtClean="0">
              <a:latin typeface="Comic Sans MS" pitchFamily="66" charset="0"/>
              <a:cs typeface="Times New Roman" pitchFamily="18" charset="0"/>
            </a:endParaRPr>
          </a:p>
          <a:p>
            <a:pPr lvl="7">
              <a:buNone/>
            </a:pPr>
            <a:endParaRPr lang="en-US" sz="2400" dirty="0" smtClean="0">
              <a:latin typeface="Comic Sans MS" pitchFamily="66" charset="0"/>
              <a:cs typeface="Times New Roman" pitchFamily="18" charset="0"/>
            </a:endParaRPr>
          </a:p>
        </p:txBody>
      </p:sp>
      <p:sp>
        <p:nvSpPr>
          <p:cNvPr id="3" name="Title 2"/>
          <p:cNvSpPr>
            <a:spLocks noGrp="1"/>
          </p:cNvSpPr>
          <p:nvPr>
            <p:ph type="title"/>
          </p:nvPr>
        </p:nvSpPr>
        <p:spPr>
          <a:xfrm>
            <a:off x="457200" y="381000"/>
            <a:ext cx="8229600" cy="914400"/>
          </a:xfrm>
        </p:spPr>
        <p:txBody>
          <a:bodyPr>
            <a:normAutofit fontScale="90000"/>
          </a:bodyPr>
          <a:lstStyle/>
          <a:p>
            <a:pPr algn="ctr"/>
            <a:r>
              <a:rPr lang="en-US" sz="2700" dirty="0" smtClean="0"/>
              <a:t/>
            </a:r>
            <a:br>
              <a:rPr lang="en-US" sz="2700" dirty="0" smtClean="0"/>
            </a:br>
            <a:r>
              <a:rPr lang="en-US" sz="2700" dirty="0" smtClean="0"/>
              <a:t>  </a:t>
            </a:r>
            <a:br>
              <a:rPr lang="en-US" sz="2700" dirty="0" smtClean="0"/>
            </a:br>
            <a:r>
              <a:rPr lang="en-US" sz="2700" dirty="0" smtClean="0"/>
              <a:t>Types of Abnormal Hemoglobin Chain </a:t>
            </a:r>
            <a:br>
              <a:rPr lang="en-US" sz="2700" dirty="0" smtClean="0"/>
            </a:br>
            <a:r>
              <a:rPr lang="en-US" sz="2700" dirty="0" smtClean="0"/>
              <a:t>Structure </a:t>
            </a:r>
            <a:r>
              <a:rPr lang="en-US" sz="2000" dirty="0" smtClean="0"/>
              <a:t/>
            </a:r>
            <a:br>
              <a:rPr lang="en-US" sz="2000" dirty="0" smtClean="0"/>
            </a:br>
            <a:r>
              <a:rPr lang="en-US" sz="2400" dirty="0" smtClean="0"/>
              <a:t> </a:t>
            </a:r>
            <a:r>
              <a:rPr lang="en-US" sz="2000" dirty="0" smtClean="0"/>
              <a:t/>
            </a:r>
            <a:br>
              <a:rPr lang="en-US" sz="2000" dirty="0" smtClean="0"/>
            </a:br>
            <a:endParaRPr lang="ar-SA" sz="2400" dirty="0">
              <a:latin typeface="Comic Sans MS" pitchFamily="66" charset="0"/>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762000"/>
            <a:ext cx="8229600" cy="5486400"/>
          </a:xfrm>
        </p:spPr>
        <p:txBody>
          <a:bodyPr>
            <a:normAutofit/>
          </a:bodyPr>
          <a:lstStyle/>
          <a:p>
            <a:pPr lvl="0">
              <a:buNone/>
            </a:pPr>
            <a:r>
              <a:rPr lang="en-US" sz="2400" dirty="0" smtClean="0"/>
              <a:t> </a:t>
            </a: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C disease </a:t>
            </a:r>
            <a:r>
              <a:rPr lang="en-US" sz="2400" dirty="0" smtClean="0"/>
              <a:t>---may be associated with </a:t>
            </a:r>
            <a:r>
              <a:rPr lang="en-US" sz="2400" dirty="0" err="1" smtClean="0"/>
              <a:t>Hb</a:t>
            </a:r>
            <a:r>
              <a:rPr lang="en-US" sz="2400" dirty="0" smtClean="0"/>
              <a:t> S (</a:t>
            </a:r>
            <a:r>
              <a:rPr lang="en-US" sz="2400" dirty="0" err="1" smtClean="0"/>
              <a:t>Hb</a:t>
            </a:r>
            <a:r>
              <a:rPr lang="en-US" sz="2400" dirty="0" smtClean="0"/>
              <a:t> SC disease)</a:t>
            </a:r>
          </a:p>
          <a:p>
            <a:pPr>
              <a:buNone/>
            </a:pPr>
            <a:r>
              <a:rPr lang="en-US" sz="2400" dirty="0" smtClean="0"/>
              <a:t>  Increased likely hood of thrombosis with life threatening episodes.</a:t>
            </a:r>
          </a:p>
          <a:p>
            <a:pPr>
              <a:buNone/>
            </a:pPr>
            <a:endParaRPr lang="en-US" sz="2400" dirty="0" smtClean="0"/>
          </a:p>
          <a:p>
            <a:pPr>
              <a:buNone/>
            </a:pPr>
            <a:endParaRPr lang="en-US" sz="2400" dirty="0" smtClean="0"/>
          </a:p>
          <a:p>
            <a:pPr lvl="0"/>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E  </a:t>
            </a:r>
            <a:r>
              <a:rPr lang="en-US" sz="2400" dirty="0" smtClean="0"/>
              <a:t>---combined defects of </a:t>
            </a:r>
            <a:r>
              <a:rPr lang="en-US" sz="2400" dirty="0" err="1" smtClean="0"/>
              <a:t>Globin</a:t>
            </a:r>
            <a:r>
              <a:rPr lang="en-US" sz="2400" dirty="0" smtClean="0"/>
              <a:t> chain production and structure.</a:t>
            </a:r>
          </a:p>
          <a:p>
            <a:pPr lvl="0">
              <a:buNone/>
            </a:pPr>
            <a:r>
              <a:rPr lang="en-US" sz="2400" dirty="0" smtClean="0"/>
              <a:t>   It is combination of    β -</a:t>
            </a:r>
            <a:r>
              <a:rPr lang="en-US" sz="2400" dirty="0" err="1" smtClean="0"/>
              <a:t>thalesemia</a:t>
            </a:r>
            <a:r>
              <a:rPr lang="en-US" sz="2400" dirty="0" smtClean="0"/>
              <a:t> </a:t>
            </a:r>
            <a:r>
              <a:rPr lang="en-US" sz="2400" dirty="0" err="1" smtClean="0"/>
              <a:t>triat</a:t>
            </a:r>
            <a:r>
              <a:rPr lang="en-US" sz="2400" dirty="0" smtClean="0"/>
              <a:t> and Sickle cell trait . </a:t>
            </a:r>
          </a:p>
          <a:p>
            <a:pPr>
              <a:buNone/>
            </a:pPr>
            <a:r>
              <a:rPr lang="en-US" sz="2400" dirty="0" smtClean="0"/>
              <a:t>   </a:t>
            </a:r>
            <a:r>
              <a:rPr lang="en-US" sz="2400" dirty="0" err="1" smtClean="0"/>
              <a:t>Hb</a:t>
            </a:r>
            <a:r>
              <a:rPr lang="en-US" sz="2400" dirty="0" smtClean="0"/>
              <a:t> E alone causes mild </a:t>
            </a:r>
            <a:r>
              <a:rPr lang="en-US" sz="2400" dirty="0" err="1" smtClean="0"/>
              <a:t>microcytic</a:t>
            </a:r>
            <a:r>
              <a:rPr lang="en-US" sz="2400" dirty="0" smtClean="0"/>
              <a:t> anemia </a:t>
            </a:r>
            <a:r>
              <a:rPr lang="en-US" sz="2800" dirty="0" smtClean="0"/>
              <a:t>.</a:t>
            </a:r>
          </a:p>
          <a:p>
            <a:pPr lvl="1">
              <a:buNone/>
            </a:pPr>
            <a:r>
              <a:rPr lang="en-US" dirty="0" smtClean="0"/>
              <a:t>    </a:t>
            </a:r>
            <a:endParaRPr lang="ar-SA" sz="2400" dirty="0">
              <a:latin typeface="Comic Sans MS" pitchFamily="66" charset="0"/>
            </a:endParaRPr>
          </a:p>
        </p:txBody>
      </p:sp>
      <p:sp>
        <p:nvSpPr>
          <p:cNvPr id="3" name="Title 2"/>
          <p:cNvSpPr>
            <a:spLocks noGrp="1"/>
          </p:cNvSpPr>
          <p:nvPr>
            <p:ph type="title"/>
          </p:nvPr>
        </p:nvSpPr>
        <p:spPr>
          <a:xfrm>
            <a:off x="457200" y="457200"/>
            <a:ext cx="8229600" cy="457200"/>
          </a:xfrm>
        </p:spPr>
        <p:txBody>
          <a:bodyPr>
            <a:normAutofit/>
          </a:bodyPr>
          <a:lstStyle/>
          <a:p>
            <a:pPr algn="r"/>
            <a:r>
              <a:rPr lang="en-US" sz="1400" dirty="0" smtClean="0"/>
              <a:t>Abnormal Hemoglobin Chain Structure</a:t>
            </a:r>
            <a:endParaRPr lang="en-US" sz="1400" dirty="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pPr>
              <a:buNone/>
            </a:pPr>
            <a:r>
              <a:rPr lang="en-US" dirty="0" smtClean="0"/>
              <a:t>  A person who carries an allele without exhibiting its effects. Such an allele is usually recessive, but it may also be dominant and latent, with symptoms that do not appear until adulthood</a:t>
            </a:r>
            <a:endParaRPr lang="en-US" dirty="0"/>
          </a:p>
        </p:txBody>
      </p:sp>
      <p:sp>
        <p:nvSpPr>
          <p:cNvPr id="3" name="Title 2"/>
          <p:cNvSpPr>
            <a:spLocks noGrp="1"/>
          </p:cNvSpPr>
          <p:nvPr>
            <p:ph type="title"/>
          </p:nvPr>
        </p:nvSpPr>
        <p:spPr/>
        <p:txBody>
          <a:bodyPr/>
          <a:lstStyle/>
          <a:p>
            <a:r>
              <a:rPr lang="en-US" dirty="0" smtClean="0"/>
              <a:t>              Genetic Carrier</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accent3">
                    <a:lumMod val="75000"/>
                  </a:schemeClr>
                </a:solidFill>
              </a:rPr>
              <a:t>The </a:t>
            </a:r>
            <a:r>
              <a:rPr lang="el-GR" b="1" dirty="0" smtClean="0">
                <a:solidFill>
                  <a:schemeClr val="accent3">
                    <a:lumMod val="75000"/>
                  </a:schemeClr>
                </a:solidFill>
              </a:rPr>
              <a:t>β</a:t>
            </a:r>
            <a:r>
              <a:rPr lang="en-US" b="1" dirty="0" err="1" smtClean="0">
                <a:solidFill>
                  <a:schemeClr val="accent3">
                    <a:lumMod val="75000"/>
                  </a:schemeClr>
                </a:solidFill>
              </a:rPr>
              <a:t>Thalassemia</a:t>
            </a:r>
            <a:r>
              <a:rPr lang="en-US" b="1" dirty="0" smtClean="0">
                <a:solidFill>
                  <a:schemeClr val="accent3">
                    <a:lumMod val="75000"/>
                  </a:schemeClr>
                </a:solidFill>
              </a:rPr>
              <a:t> Trait is indicated by the following :</a:t>
            </a:r>
          </a:p>
          <a:p>
            <a:pPr>
              <a:buNone/>
            </a:pPr>
            <a:endParaRPr lang="en-US" dirty="0" smtClean="0"/>
          </a:p>
          <a:p>
            <a:pPr lvl="0"/>
            <a:r>
              <a:rPr lang="en-US" dirty="0" smtClean="0"/>
              <a:t>Normal or slightly low Hemoglobin.</a:t>
            </a:r>
          </a:p>
          <a:p>
            <a:pPr lvl="0"/>
            <a:r>
              <a:rPr lang="en-US" dirty="0" smtClean="0"/>
              <a:t>Decreased mean cell volume (MCV)</a:t>
            </a:r>
          </a:p>
          <a:p>
            <a:pPr lvl="0"/>
            <a:r>
              <a:rPr lang="en-US" dirty="0" smtClean="0"/>
              <a:t>And/or reduced mean cell hemoglobin (MCH).</a:t>
            </a:r>
          </a:p>
          <a:p>
            <a:pPr lvl="0"/>
            <a:r>
              <a:rPr lang="en-US" dirty="0" smtClean="0"/>
              <a:t>Hemoglobin A2Level  &gt;3.5% by Hemoglobin electrophoresis.</a:t>
            </a:r>
          </a:p>
          <a:p>
            <a:pPr lvl="0"/>
            <a:r>
              <a:rPr lang="en-US" dirty="0" err="1" smtClean="0"/>
              <a:t>Microcytic</a:t>
            </a:r>
            <a:r>
              <a:rPr lang="en-US" dirty="0" smtClean="0"/>
              <a:t> </a:t>
            </a:r>
            <a:r>
              <a:rPr lang="en-US" dirty="0" err="1" smtClean="0"/>
              <a:t>hypochromic</a:t>
            </a:r>
            <a:r>
              <a:rPr lang="en-US" dirty="0" smtClean="0"/>
              <a:t> picture.</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Who is a carrier of </a:t>
            </a:r>
            <a:r>
              <a:rPr lang="en-US" dirty="0" err="1" smtClean="0"/>
              <a:t>Thalessaemia</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638800"/>
          </a:xfrm>
        </p:spPr>
        <p:txBody>
          <a:bodyPr>
            <a:normAutofit/>
          </a:bodyPr>
          <a:lstStyle/>
          <a:p>
            <a:r>
              <a:rPr lang="en-US" dirty="0" smtClean="0"/>
              <a:t>This disorder manifests itself only when individual is homozygous for the disease Allele.</a:t>
            </a:r>
          </a:p>
          <a:p>
            <a:pPr>
              <a:buNone/>
            </a:pPr>
            <a:endParaRPr lang="en-US" dirty="0" smtClean="0"/>
          </a:p>
          <a:p>
            <a:r>
              <a:rPr lang="en-US" dirty="0" smtClean="0"/>
              <a:t>The parents are generally unaffected healthy carriers .</a:t>
            </a:r>
          </a:p>
          <a:p>
            <a:pPr>
              <a:buNone/>
            </a:pPr>
            <a:endParaRPr lang="en-US" dirty="0" smtClean="0"/>
          </a:p>
          <a:p>
            <a:r>
              <a:rPr lang="en-US" dirty="0" smtClean="0"/>
              <a:t>The offspring of an effected person will be healthy </a:t>
            </a:r>
            <a:r>
              <a:rPr lang="en-US" dirty="0" err="1" smtClean="0"/>
              <a:t>heterozygotes</a:t>
            </a:r>
            <a:r>
              <a:rPr lang="en-US" dirty="0" smtClean="0"/>
              <a:t> unless other parent is also a Carrier.</a:t>
            </a:r>
          </a:p>
          <a:p>
            <a:endParaRPr lang="en-US" dirty="0"/>
          </a:p>
        </p:txBody>
      </p:sp>
      <p:sp>
        <p:nvSpPr>
          <p:cNvPr id="3" name="Title 2"/>
          <p:cNvSpPr>
            <a:spLocks noGrp="1"/>
          </p:cNvSpPr>
          <p:nvPr>
            <p:ph type="title"/>
          </p:nvPr>
        </p:nvSpPr>
        <p:spPr>
          <a:xfrm>
            <a:off x="457200" y="274638"/>
            <a:ext cx="8229600" cy="868362"/>
          </a:xfrm>
          <a:solidFill>
            <a:schemeClr val="accent3">
              <a:lumMod val="40000"/>
              <a:lumOff val="60000"/>
            </a:schemeClr>
          </a:solidFill>
        </p:spPr>
        <p:txBody>
          <a:bodyPr>
            <a:normAutofit fontScale="90000"/>
          </a:bodyPr>
          <a:lstStyle/>
          <a:p>
            <a:pPr algn="ctr"/>
            <a:r>
              <a:rPr lang="en-US" sz="3100" dirty="0" smtClean="0"/>
              <a:t/>
            </a:r>
            <a:br>
              <a:rPr lang="en-US" sz="3100" dirty="0" smtClean="0"/>
            </a:br>
            <a:r>
              <a:rPr lang="en-US" sz="2700" dirty="0" smtClean="0"/>
              <a:t>How will you interpret an </a:t>
            </a:r>
            <a:br>
              <a:rPr lang="en-US" sz="2700" dirty="0" smtClean="0"/>
            </a:br>
            <a:r>
              <a:rPr lang="en-US" sz="2700" dirty="0" smtClean="0"/>
              <a:t>Autosomal recessive disorder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down)">
                                      <p:cBhvr>
                                        <p:cTn id="16" dur="500"/>
                                        <p:tgtEl>
                                          <p:spTgt spid="2">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What is premarital counseling.</a:t>
            </a:r>
          </a:p>
          <a:p>
            <a:pPr>
              <a:buNone/>
            </a:pPr>
            <a:endParaRPr lang="en-US" dirty="0" smtClean="0"/>
          </a:p>
          <a:p>
            <a:r>
              <a:rPr lang="en-US" dirty="0" smtClean="0"/>
              <a:t>Who are  Carrier’s and their fates.</a:t>
            </a:r>
          </a:p>
          <a:p>
            <a:pPr>
              <a:buNone/>
            </a:pPr>
            <a:endParaRPr lang="en-US" dirty="0" smtClean="0"/>
          </a:p>
          <a:p>
            <a:r>
              <a:rPr lang="en-US" dirty="0" smtClean="0"/>
              <a:t>How to interpret the TESTS.</a:t>
            </a:r>
          </a:p>
          <a:p>
            <a:pPr>
              <a:buNone/>
            </a:pPr>
            <a:endParaRPr lang="en-US" dirty="0" smtClean="0"/>
          </a:p>
          <a:p>
            <a:r>
              <a:rPr lang="en-US" dirty="0" smtClean="0"/>
              <a:t> What is a successful counseling.</a:t>
            </a:r>
          </a:p>
          <a:p>
            <a:pPr>
              <a:buNone/>
            </a:pPr>
            <a:endParaRPr lang="en-US" dirty="0" smtClean="0"/>
          </a:p>
          <a:p>
            <a:pPr>
              <a:buNone/>
            </a:pPr>
            <a:endParaRPr lang="ar-SA" dirty="0"/>
          </a:p>
        </p:txBody>
      </p:sp>
      <p:sp>
        <p:nvSpPr>
          <p:cNvPr id="3" name="Title 2"/>
          <p:cNvSpPr>
            <a:spLocks noGrp="1"/>
          </p:cNvSpPr>
          <p:nvPr>
            <p:ph type="title"/>
          </p:nvPr>
        </p:nvSpPr>
        <p:spPr/>
        <p:txBody>
          <a:bodyPr>
            <a:normAutofit/>
          </a:bodyPr>
          <a:lstStyle/>
          <a:p>
            <a:pPr algn="ctr"/>
            <a:r>
              <a:rPr lang="en-US" sz="2800" dirty="0" smtClean="0">
                <a:latin typeface="Comic Sans MS" pitchFamily="66" charset="0"/>
              </a:rPr>
              <a:t>Outline of presentation</a:t>
            </a:r>
            <a:endParaRPr lang="ar-SA" sz="2800" dirty="0">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bg1"/>
          </a:solid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a:lstStyle/>
          <a:p>
            <a:r>
              <a:rPr lang="en-US" u="sng" dirty="0" smtClean="0"/>
              <a:t>So when </a:t>
            </a:r>
            <a:r>
              <a:rPr lang="en-US" u="sng" dirty="0" smtClean="0">
                <a:solidFill>
                  <a:srgbClr val="FF0000"/>
                </a:solidFill>
              </a:rPr>
              <a:t>Carrier</a:t>
            </a:r>
            <a:r>
              <a:rPr lang="en-US" u="sng" dirty="0" smtClean="0"/>
              <a:t>  marry a </a:t>
            </a:r>
            <a:r>
              <a:rPr lang="en-US" u="sng" dirty="0" smtClean="0">
                <a:solidFill>
                  <a:srgbClr val="FF0000"/>
                </a:solidFill>
              </a:rPr>
              <a:t>Carrier</a:t>
            </a:r>
            <a:r>
              <a:rPr lang="en-US" u="sng" dirty="0" smtClean="0"/>
              <a:t>  ; the </a:t>
            </a:r>
            <a:r>
              <a:rPr lang="en-US" u="sng" dirty="0" smtClean="0">
                <a:solidFill>
                  <a:srgbClr val="FF0000"/>
                </a:solidFill>
              </a:rPr>
              <a:t>offspring </a:t>
            </a:r>
            <a:r>
              <a:rPr lang="en-US" u="sng" dirty="0" smtClean="0"/>
              <a:t>could be either  of the following :</a:t>
            </a:r>
          </a:p>
          <a:p>
            <a:pPr>
              <a:buNone/>
            </a:pPr>
            <a:endParaRPr lang="en-US" dirty="0" smtClean="0"/>
          </a:p>
          <a:p>
            <a:pPr lvl="0"/>
            <a:r>
              <a:rPr lang="en-US" dirty="0" smtClean="0">
                <a:solidFill>
                  <a:srgbClr val="FF0000"/>
                </a:solidFill>
              </a:rPr>
              <a:t>homozygous and effected --25% chance </a:t>
            </a:r>
          </a:p>
          <a:p>
            <a:pPr lvl="0" algn="ctr">
              <a:buNone/>
            </a:pPr>
            <a:r>
              <a:rPr lang="en-US" sz="2000" dirty="0" smtClean="0">
                <a:solidFill>
                  <a:srgbClr val="FF0000"/>
                </a:solidFill>
              </a:rPr>
              <a:t>( 1 in 4 chance )</a:t>
            </a:r>
          </a:p>
          <a:p>
            <a:pPr lvl="0" algn="ctr">
              <a:buNone/>
            </a:pPr>
            <a:endParaRPr lang="en-US" sz="2000" dirty="0" smtClean="0"/>
          </a:p>
          <a:p>
            <a:pPr lvl="0"/>
            <a:r>
              <a:rPr lang="en-US" b="1" dirty="0" smtClean="0">
                <a:solidFill>
                  <a:schemeClr val="tx1"/>
                </a:solidFill>
              </a:rPr>
              <a:t>A Carrier  ------ </a:t>
            </a:r>
            <a:r>
              <a:rPr lang="en-US" dirty="0" smtClean="0">
                <a:solidFill>
                  <a:schemeClr val="tx1"/>
                </a:solidFill>
              </a:rPr>
              <a:t>50% chance </a:t>
            </a:r>
            <a:r>
              <a:rPr lang="en-US" dirty="0" smtClean="0"/>
              <a:t>.</a:t>
            </a:r>
            <a:endParaRPr lang="en-US" b="1" dirty="0" smtClean="0">
              <a:solidFill>
                <a:schemeClr val="accent3"/>
              </a:solidFill>
            </a:endParaRPr>
          </a:p>
          <a:p>
            <a:pPr lvl="0">
              <a:buNone/>
            </a:pPr>
            <a:endParaRPr lang="en-US" dirty="0" smtClean="0"/>
          </a:p>
          <a:p>
            <a:pPr lvl="0"/>
            <a:r>
              <a:rPr lang="en-US" b="1" dirty="0" smtClean="0">
                <a:solidFill>
                  <a:srgbClr val="00B050"/>
                </a:solidFill>
              </a:rPr>
              <a:t>Genetically Normal ------ </a:t>
            </a:r>
            <a:r>
              <a:rPr lang="en-US" dirty="0" smtClean="0">
                <a:solidFill>
                  <a:srgbClr val="00B050"/>
                </a:solidFill>
              </a:rPr>
              <a:t>25% chance .</a:t>
            </a:r>
            <a:endParaRPr lang="en-US" b="1" dirty="0" smtClean="0">
              <a:solidFill>
                <a:srgbClr val="00B050"/>
              </a:solidFill>
            </a:endParaRPr>
          </a:p>
          <a:p>
            <a:endParaRPr lang="en-US" dirty="0"/>
          </a:p>
        </p:txBody>
      </p:sp>
      <p:sp>
        <p:nvSpPr>
          <p:cNvPr id="3" name="Title 2"/>
          <p:cNvSpPr>
            <a:spLocks noGrp="1"/>
          </p:cNvSpPr>
          <p:nvPr>
            <p:ph type="title"/>
          </p:nvPr>
        </p:nvSpPr>
        <p:spPr>
          <a:xfrm>
            <a:off x="457200" y="274638"/>
            <a:ext cx="8229600" cy="715962"/>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sz="2800" dirty="0" smtClean="0"/>
              <a:t>Possible Future Child’s  faith</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fade">
                                      <p:cBhvr>
                                        <p:cTn id="13" dur="2000"/>
                                        <p:tgtEl>
                                          <p:spTgt spid="2">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000"/>
                                        <p:tgtEl>
                                          <p:spTgt spid="2">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2"/>
            <a:ext cx="8229600" cy="3047999"/>
          </a:xfrm>
        </p:spPr>
        <p:txBody>
          <a:bodyPr>
            <a:normAutofit/>
          </a:bodyPr>
          <a:lstStyle/>
          <a:p>
            <a:pPr>
              <a:buNone/>
            </a:pPr>
            <a:r>
              <a:rPr lang="en-US" dirty="0" smtClean="0"/>
              <a:t>  </a:t>
            </a:r>
          </a:p>
          <a:p>
            <a:pPr>
              <a:buNone/>
            </a:pPr>
            <a:endParaRPr lang="en-US" dirty="0" smtClean="0"/>
          </a:p>
          <a:p>
            <a:pPr>
              <a:buNone/>
            </a:pPr>
            <a:r>
              <a:rPr lang="en-US" dirty="0" smtClean="0"/>
              <a:t>  One who harbors disease organisms in his body without manifesting any symptoms, thus acting as a distributor of infection. </a:t>
            </a:r>
          </a:p>
          <a:p>
            <a:pPr>
              <a:buNone/>
            </a:pPr>
            <a:endParaRPr lang="en-US" dirty="0" smtClean="0"/>
          </a:p>
          <a:p>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pPr algn="ctr"/>
            <a:r>
              <a:rPr lang="en-US" dirty="0" smtClean="0"/>
              <a:t/>
            </a:r>
            <a:br>
              <a:rPr lang="en-US" dirty="0" smtClean="0"/>
            </a:br>
            <a:r>
              <a:rPr lang="en-US" dirty="0" smtClean="0"/>
              <a:t>Who is a viral Carrier</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HIV and Hepatitis B &amp; C viruses can remain dormant for months or even years in </a:t>
            </a:r>
            <a:r>
              <a:rPr lang="en-US" dirty="0" smtClean="0">
                <a:solidFill>
                  <a:srgbClr val="FF0000"/>
                </a:solidFill>
              </a:rPr>
              <a:t>CARRIERS</a:t>
            </a:r>
            <a:r>
              <a:rPr lang="en-US" dirty="0" smtClean="0"/>
              <a:t> without showing any symptoms.</a:t>
            </a:r>
          </a:p>
          <a:p>
            <a:pPr>
              <a:buNone/>
            </a:pPr>
            <a:endParaRPr lang="en-US" dirty="0" smtClean="0"/>
          </a:p>
          <a:p>
            <a:r>
              <a:rPr lang="en-US" dirty="0" smtClean="0"/>
              <a:t>With early diagnosis and treatment </a:t>
            </a:r>
            <a:r>
              <a:rPr lang="en-US" dirty="0" smtClean="0">
                <a:solidFill>
                  <a:srgbClr val="FF0000"/>
                </a:solidFill>
              </a:rPr>
              <a:t>CARRIERS</a:t>
            </a:r>
            <a:r>
              <a:rPr lang="en-US" dirty="0" smtClean="0"/>
              <a:t> of HIV or hepatitis viruses can keep the symptoms under control and reduce the risk of serious complications.</a:t>
            </a:r>
          </a:p>
          <a:p>
            <a:endParaRPr lang="en-US" dirty="0"/>
          </a:p>
        </p:txBody>
      </p:sp>
      <p:sp>
        <p:nvSpPr>
          <p:cNvPr id="3" name="Title 2"/>
          <p:cNvSpPr>
            <a:spLocks noGrp="1"/>
          </p:cNvSpPr>
          <p:nvPr>
            <p:ph type="title"/>
          </p:nvPr>
        </p:nvSpPr>
        <p:spPr>
          <a:xfrm>
            <a:off x="457200" y="304800"/>
            <a:ext cx="8229600" cy="914400"/>
          </a:xfrm>
        </p:spPr>
        <p:txBody>
          <a:bodyPr>
            <a:normAutofit/>
          </a:bodyPr>
          <a:lstStyle/>
          <a:p>
            <a:pPr algn="ctr"/>
            <a:r>
              <a:rPr lang="en-US" sz="4000" dirty="0" smtClean="0"/>
              <a:t>A Viral carrier’s fate</a:t>
            </a:r>
            <a:endParaRPr lang="en-US" sz="4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  85% of cases ----- Full recovery </a:t>
            </a:r>
          </a:p>
          <a:p>
            <a:endParaRPr lang="en-US" sz="2400" dirty="0" smtClean="0"/>
          </a:p>
          <a:p>
            <a:pPr>
              <a:buNone/>
            </a:pPr>
            <a:endParaRPr lang="en-US" sz="2400" dirty="0" smtClean="0"/>
          </a:p>
          <a:p>
            <a:r>
              <a:rPr lang="en-US" sz="2400" dirty="0" smtClean="0"/>
              <a:t> 5-10% of cases ----Chronic hepatitis/</a:t>
            </a:r>
          </a:p>
          <a:p>
            <a:pPr>
              <a:buNone/>
            </a:pPr>
            <a:r>
              <a:rPr lang="en-US" sz="2400" dirty="0" smtClean="0"/>
              <a:t>                                  cirrhosis/liver carcinoma</a:t>
            </a:r>
          </a:p>
          <a:p>
            <a:endParaRPr lang="en-US" sz="2400" dirty="0" smtClean="0"/>
          </a:p>
          <a:p>
            <a:pPr>
              <a:buNone/>
            </a:pPr>
            <a:endParaRPr lang="en-US" sz="2400" dirty="0" smtClean="0"/>
          </a:p>
          <a:p>
            <a:r>
              <a:rPr lang="en-US" sz="2400" dirty="0" smtClean="0"/>
              <a:t> 10% of cases ----  Carriers.</a:t>
            </a:r>
          </a:p>
          <a:p>
            <a:pPr>
              <a:buNone/>
            </a:pPr>
            <a:r>
              <a:rPr lang="en-US" sz="2400" dirty="0" smtClean="0"/>
              <a:t> </a:t>
            </a:r>
          </a:p>
          <a:p>
            <a:endParaRPr lang="ar-SA" sz="2400" dirty="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sz="2400" dirty="0" smtClean="0"/>
              <a:t/>
            </a:r>
            <a:br>
              <a:rPr lang="en-US" sz="2400" dirty="0" smtClean="0"/>
            </a:br>
            <a:r>
              <a:rPr lang="en-US" sz="3100" dirty="0" smtClean="0">
                <a:latin typeface="Aharoni" pitchFamily="2" charset="-79"/>
                <a:cs typeface="Aharoni" pitchFamily="2" charset="-79"/>
              </a:rPr>
              <a:t>Fate of HBV –Infection</a:t>
            </a:r>
            <a:br>
              <a:rPr lang="en-US" sz="3100" dirty="0" smtClean="0">
                <a:latin typeface="Aharoni" pitchFamily="2" charset="-79"/>
                <a:cs typeface="Aharoni" pitchFamily="2" charset="-79"/>
              </a:rPr>
            </a:br>
            <a:endParaRPr lang="ar-SA" sz="3100" dirty="0">
              <a:latin typeface="Aharoni" pitchFamily="2" charset="-79"/>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dirty="0" smtClean="0">
                <a:solidFill>
                  <a:schemeClr val="accent3"/>
                </a:solidFill>
              </a:rPr>
              <a:t>Who is HBV Carrier </a:t>
            </a:r>
          </a:p>
          <a:p>
            <a:pPr>
              <a:buNone/>
            </a:pPr>
            <a:endParaRPr lang="en-US" dirty="0" smtClean="0"/>
          </a:p>
          <a:p>
            <a:r>
              <a:rPr lang="en-US" dirty="0" smtClean="0"/>
              <a:t>Following an acute HBV infection , which may be sub-clinical  5-10% of patients will not clear the Virus and will become carrier’s of </a:t>
            </a:r>
            <a:r>
              <a:rPr lang="en-US" dirty="0" err="1" smtClean="0"/>
              <a:t>HbsAg</a:t>
            </a:r>
            <a:r>
              <a:rPr lang="en-US" dirty="0" smtClean="0"/>
              <a:t>.</a:t>
            </a:r>
          </a:p>
          <a:p>
            <a:r>
              <a:rPr lang="en-US" dirty="0" smtClean="0"/>
              <a:t>Carriers are usually discovered incidentally on blood Test either Pre marital examination or routine health check-up or blood Donation.</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Screening for HBV</a:t>
            </a:r>
            <a:br>
              <a:rPr lang="en-US" dirty="0" smtClean="0"/>
            </a:br>
            <a:r>
              <a:rPr lang="en-US" sz="2000" dirty="0" smtClean="0"/>
              <a:t> ( double stranded DNA –Virus ) </a:t>
            </a:r>
            <a:br>
              <a:rPr lang="en-US" sz="2000" dirty="0" smtClean="0"/>
            </a:br>
            <a:endParaRPr lang="en-US" sz="2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400" dirty="0" smtClean="0"/>
              <a:t> </a:t>
            </a:r>
          </a:p>
          <a:p>
            <a:r>
              <a:rPr lang="en-US" sz="2400" dirty="0" smtClean="0"/>
              <a:t> </a:t>
            </a:r>
            <a:r>
              <a:rPr lang="en-US" sz="2400" dirty="0" err="1" smtClean="0"/>
              <a:t>HBsAg</a:t>
            </a:r>
            <a:r>
              <a:rPr lang="en-US" sz="2400" dirty="0" smtClean="0"/>
              <a:t> : positive.</a:t>
            </a:r>
          </a:p>
          <a:p>
            <a:pPr>
              <a:buNone/>
            </a:pPr>
            <a:endParaRPr lang="en-US" sz="2400" dirty="0" smtClean="0"/>
          </a:p>
          <a:p>
            <a:r>
              <a:rPr lang="en-US" sz="2400" dirty="0" err="1" smtClean="0"/>
              <a:t>HBeAg</a:t>
            </a:r>
            <a:r>
              <a:rPr lang="en-US" sz="2400" dirty="0" smtClean="0"/>
              <a:t> : negative.</a:t>
            </a:r>
          </a:p>
          <a:p>
            <a:pPr>
              <a:buNone/>
            </a:pPr>
            <a:endParaRPr lang="en-US" sz="2400" dirty="0" smtClean="0"/>
          </a:p>
          <a:p>
            <a:r>
              <a:rPr lang="en-US" sz="2400" dirty="0" err="1" smtClean="0"/>
              <a:t>HBe</a:t>
            </a:r>
            <a:r>
              <a:rPr lang="en-US" sz="2400" dirty="0" smtClean="0"/>
              <a:t>-antibody : positive.</a:t>
            </a:r>
          </a:p>
          <a:p>
            <a:pPr>
              <a:buNone/>
            </a:pPr>
            <a:endParaRPr lang="en-US" sz="2400" dirty="0" smtClean="0"/>
          </a:p>
          <a:p>
            <a:r>
              <a:rPr lang="en-US" sz="2400" dirty="0" smtClean="0"/>
              <a:t>HBV-DNA : Negative.</a:t>
            </a:r>
          </a:p>
          <a:p>
            <a:pPr>
              <a:buNone/>
            </a:pPr>
            <a:endParaRPr lang="en-US" sz="2400" dirty="0">
              <a:latin typeface="Comic Sans MS" pitchFamily="66" charset="0"/>
            </a:endParaRPr>
          </a:p>
        </p:txBody>
      </p:sp>
      <p:sp>
        <p:nvSpPr>
          <p:cNvPr id="3" name="Title 2"/>
          <p:cNvSpPr>
            <a:spLocks noGrp="1"/>
          </p:cNvSpPr>
          <p:nvPr>
            <p:ph type="title"/>
          </p:nvPr>
        </p:nvSpPr>
        <p:spPr>
          <a:xfrm>
            <a:off x="381000" y="304800"/>
            <a:ext cx="8229600" cy="1143000"/>
          </a:xfrm>
        </p:spPr>
        <p:txBody>
          <a:bodyPr>
            <a:normAutofit fontScale="90000"/>
          </a:bodyPr>
          <a:lstStyle/>
          <a:p>
            <a:pPr algn="ctr"/>
            <a:r>
              <a:rPr lang="en-US" dirty="0" smtClean="0"/>
              <a:t/>
            </a:r>
            <a:br>
              <a:rPr lang="en-US" dirty="0" smtClean="0"/>
            </a:br>
            <a:r>
              <a:rPr lang="en-US" sz="4400" dirty="0" smtClean="0"/>
              <a:t> Healthy </a:t>
            </a:r>
            <a:r>
              <a:rPr lang="en-US" sz="4400" dirty="0" err="1" smtClean="0"/>
              <a:t>HBsAg</a:t>
            </a:r>
            <a:r>
              <a:rPr lang="en-US" sz="4400" dirty="0" smtClean="0"/>
              <a:t> Carriers </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single stranded RNA Virus.</a:t>
            </a:r>
          </a:p>
          <a:p>
            <a:pPr>
              <a:buNone/>
            </a:pPr>
            <a:endParaRPr lang="en-US" dirty="0" smtClean="0"/>
          </a:p>
          <a:p>
            <a:r>
              <a:rPr lang="en-US" dirty="0" smtClean="0"/>
              <a:t>It is 70-90 % of cases found in post-transfusion cases.</a:t>
            </a:r>
          </a:p>
          <a:p>
            <a:pPr>
              <a:buNone/>
            </a:pPr>
            <a:endParaRPr lang="en-US" dirty="0" smtClean="0"/>
          </a:p>
          <a:p>
            <a:r>
              <a:rPr lang="en-US" dirty="0" smtClean="0"/>
              <a:t>Again mostly found incidentally during</a:t>
            </a:r>
          </a:p>
          <a:p>
            <a:pPr>
              <a:buNone/>
            </a:pPr>
            <a:r>
              <a:rPr lang="en-US" dirty="0" smtClean="0"/>
              <a:t>   Pre marital screening OR routine check-up or Blood donation.</a:t>
            </a:r>
          </a:p>
          <a:p>
            <a:pPr>
              <a:buNone/>
            </a:pPr>
            <a:endParaRPr lang="en-US" sz="2400" dirty="0" smtClean="0"/>
          </a:p>
          <a:p>
            <a:r>
              <a:rPr lang="en-US" dirty="0" smtClean="0"/>
              <a:t>Not easily spread through sexual –contact.</a:t>
            </a:r>
          </a:p>
          <a:p>
            <a:endParaRPr lang="en-US" dirty="0"/>
          </a:p>
        </p:txBody>
      </p:sp>
      <p:sp>
        <p:nvSpPr>
          <p:cNvPr id="3" name="Title 2"/>
          <p:cNvSpPr>
            <a:spLocks noGrp="1"/>
          </p:cNvSpPr>
          <p:nvPr>
            <p:ph type="title"/>
          </p:nvPr>
        </p:nvSpPr>
        <p:spPr>
          <a:xfrm>
            <a:off x="457200" y="381000"/>
            <a:ext cx="8229600" cy="914400"/>
          </a:xfrm>
        </p:spPr>
        <p:txBody>
          <a:bodyPr>
            <a:normAutofit fontScale="90000"/>
          </a:bodyPr>
          <a:lstStyle/>
          <a:p>
            <a:pPr algn="ctr"/>
            <a:r>
              <a:rPr lang="en-US" dirty="0" smtClean="0"/>
              <a:t>          </a:t>
            </a:r>
            <a:br>
              <a:rPr lang="en-US" dirty="0" smtClean="0"/>
            </a:br>
            <a:r>
              <a:rPr lang="en-US" dirty="0" smtClean="0"/>
              <a:t>Screening for HCV</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2400" b="1" dirty="0" smtClean="0">
                <a:solidFill>
                  <a:schemeClr val="accent3"/>
                </a:solidFill>
              </a:rPr>
              <a:t>No carrier state found </a:t>
            </a:r>
            <a:r>
              <a:rPr lang="en-US" dirty="0" smtClean="0">
                <a:solidFill>
                  <a:schemeClr val="accent3"/>
                </a:solidFill>
              </a:rPr>
              <a:t>.</a:t>
            </a:r>
          </a:p>
          <a:p>
            <a:pPr>
              <a:buNone/>
            </a:pPr>
            <a:endParaRPr lang="en-US" dirty="0" smtClean="0"/>
          </a:p>
          <a:p>
            <a:r>
              <a:rPr lang="en-US" dirty="0" smtClean="0"/>
              <a:t>Chronic liver disease --- 70-80 % of cases.</a:t>
            </a:r>
          </a:p>
          <a:p>
            <a:pPr>
              <a:buNone/>
            </a:pPr>
            <a:endParaRPr lang="en-US" dirty="0" smtClean="0"/>
          </a:p>
          <a:p>
            <a:r>
              <a:rPr lang="en-US" dirty="0" smtClean="0"/>
              <a:t>Cirrhosis of Liver  -----  5% of cases.</a:t>
            </a:r>
          </a:p>
          <a:p>
            <a:pPr>
              <a:buNone/>
            </a:pPr>
            <a:endParaRPr lang="en-US" dirty="0" smtClean="0"/>
          </a:p>
          <a:p>
            <a:r>
              <a:rPr lang="en-US" dirty="0" err="1" smtClean="0"/>
              <a:t>Hepatoma</a:t>
            </a:r>
            <a:r>
              <a:rPr lang="en-US" dirty="0" smtClean="0"/>
              <a:t> ------------ 15 % of cases</a:t>
            </a: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Fate of HCV –Infection</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2000"/>
                                        <p:tgtEl>
                                          <p:spTgt spid="2">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HIV is a Retrovirus infecting T-Helper cells bearing the CD4 receptors.</a:t>
            </a:r>
          </a:p>
          <a:p>
            <a:endParaRPr lang="en-US" dirty="0" smtClean="0"/>
          </a:p>
          <a:p>
            <a:endParaRPr lang="en-US" dirty="0" smtClean="0"/>
          </a:p>
          <a:p>
            <a:r>
              <a:rPr lang="en-US" dirty="0" smtClean="0"/>
              <a:t>Transmission is sexual  --- 60-70% of cases.</a:t>
            </a:r>
          </a:p>
          <a:p>
            <a:endParaRPr lang="en-US" dirty="0" smtClean="0"/>
          </a:p>
          <a:p>
            <a:pPr>
              <a:buNone/>
            </a:pPr>
            <a:endParaRPr lang="en-US" dirty="0" smtClean="0"/>
          </a:p>
          <a:p>
            <a:r>
              <a:rPr lang="en-US" dirty="0" smtClean="0"/>
              <a:t>From mother to child ---- 90% of cases.</a:t>
            </a:r>
          </a:p>
          <a:p>
            <a:pPr>
              <a:buNone/>
            </a:pPr>
            <a:r>
              <a:rPr lang="en-US" dirty="0" smtClean="0"/>
              <a:t> </a:t>
            </a:r>
          </a:p>
          <a:p>
            <a:pPr>
              <a:buNone/>
            </a:pPr>
            <a:r>
              <a:rPr lang="en-US" b="1"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Screening for HIV</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Confirmed by Western blot Test.</a:t>
            </a:r>
          </a:p>
          <a:p>
            <a:pPr>
              <a:buNone/>
            </a:pPr>
            <a:endParaRPr lang="en-US" dirty="0" smtClean="0"/>
          </a:p>
          <a:p>
            <a:r>
              <a:rPr lang="en-US" dirty="0" smtClean="0"/>
              <a:t>Presence of HIV-antibodies gives no indication about disease progression.</a:t>
            </a:r>
            <a:br>
              <a:rPr lang="en-US" dirty="0" smtClean="0"/>
            </a:br>
            <a:r>
              <a:rPr lang="en-US" dirty="0" smtClean="0"/>
              <a:t>After exposure to HIV –infected person it may take </a:t>
            </a:r>
            <a:r>
              <a:rPr lang="en-US" dirty="0" err="1" smtClean="0"/>
              <a:t>upto</a:t>
            </a:r>
            <a:r>
              <a:rPr lang="en-US" dirty="0" smtClean="0"/>
              <a:t> 3months to become positive.</a:t>
            </a:r>
          </a:p>
          <a:p>
            <a:pPr>
              <a:buNone/>
            </a:pPr>
            <a:endParaRPr lang="en-US" dirty="0" smtClean="0"/>
          </a:p>
          <a:p>
            <a:r>
              <a:rPr lang="en-US" dirty="0" smtClean="0"/>
              <a:t>Consider repeating this test  if exposure may have occurred &lt; than 3 months prior to testing.</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FATE OF HIV-Antibodies</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057401"/>
            <a:ext cx="8229600" cy="3264091"/>
          </a:xfrm>
        </p:spPr>
        <p:txBody>
          <a:bodyPr/>
          <a:lstStyle/>
          <a:p>
            <a:pPr>
              <a:buNone/>
            </a:pPr>
            <a:r>
              <a:rPr lang="en-US" dirty="0" smtClean="0"/>
              <a:t>  Premarital counseling is a type of  advice that helps couples prepare for marriage. Premarital counseling can help ensure that both spouses would have a strong, healthy relationship — giving them a better chance for a stable and satisfying marriage.</a:t>
            </a:r>
          </a:p>
          <a:p>
            <a:endParaRPr lang="en-US" dirty="0"/>
          </a:p>
        </p:txBody>
      </p:sp>
      <p:sp>
        <p:nvSpPr>
          <p:cNvPr id="4" name="Title 3"/>
          <p:cNvSpPr>
            <a:spLocks noGrp="1"/>
          </p:cNvSpPr>
          <p:nvPr>
            <p:ph type="title"/>
          </p:nvPr>
        </p:nvSpPr>
        <p:spPr/>
        <p:txBody>
          <a:bodyPr>
            <a:normAutofit fontScale="90000"/>
          </a:bodyPr>
          <a:lstStyle/>
          <a:p>
            <a:pPr algn="ctr"/>
            <a:r>
              <a:rPr lang="en-US" dirty="0" smtClean="0"/>
              <a:t/>
            </a:r>
            <a:br>
              <a:rPr lang="en-US" dirty="0" smtClean="0"/>
            </a:br>
            <a:r>
              <a:rPr lang="en-US" dirty="0" smtClean="0"/>
              <a:t>What is premarital counseling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1"/>
            <a:ext cx="8229600" cy="3873691"/>
          </a:xfrm>
        </p:spPr>
        <p:txBody>
          <a:bodyPr>
            <a:normAutofit/>
          </a:bodyPr>
          <a:lstStyle/>
          <a:p>
            <a:pPr>
              <a:buNone/>
            </a:pPr>
            <a:endParaRPr lang="en-US" dirty="0" smtClean="0"/>
          </a:p>
          <a:p>
            <a:pPr>
              <a:buNone/>
            </a:pPr>
            <a:endParaRPr lang="en-US" sz="2800" dirty="0" smtClean="0"/>
          </a:p>
          <a:p>
            <a:pPr algn="ctr">
              <a:buNone/>
            </a:pPr>
            <a:r>
              <a:rPr lang="en-US" sz="2800" dirty="0" smtClean="0"/>
              <a:t>Consult your  Family Physician</a:t>
            </a:r>
            <a:r>
              <a:rPr lang="en-US" dirty="0" smtClean="0"/>
              <a:t/>
            </a:r>
            <a:br>
              <a:rPr lang="en-US" dirty="0" smtClean="0"/>
            </a:br>
            <a:endParaRPr lang="en-US" dirty="0" smtClean="0"/>
          </a:p>
          <a:p>
            <a:pPr algn="ctr">
              <a:buNone/>
            </a:pPr>
            <a:endParaRPr lang="en-US" dirty="0" smtClean="0"/>
          </a:p>
          <a:p>
            <a:pPr algn="ctr">
              <a:buNone/>
            </a:pPr>
            <a:r>
              <a:rPr lang="en-US" dirty="0" smtClean="0"/>
              <a:t>What steps a Family Physician should take   ?</a:t>
            </a:r>
            <a:endParaRPr lang="en-US" dirty="0"/>
          </a:p>
        </p:txBody>
      </p:sp>
      <p:sp>
        <p:nvSpPr>
          <p:cNvPr id="3" name="Title 2"/>
          <p:cNvSpPr>
            <a:spLocks noGrp="1"/>
          </p:cNvSpPr>
          <p:nvPr>
            <p:ph type="title"/>
          </p:nvPr>
        </p:nvSpPr>
        <p:spPr>
          <a:xfrm>
            <a:off x="685800" y="228600"/>
            <a:ext cx="8229600" cy="1600200"/>
          </a:xfrm>
        </p:spPr>
        <p:txBody>
          <a:bodyPr>
            <a:normAutofit/>
          </a:bodyPr>
          <a:lstStyle/>
          <a:p>
            <a:pPr algn="ctr"/>
            <a:r>
              <a:rPr lang="en-US" dirty="0" smtClean="0"/>
              <a:t/>
            </a:r>
            <a:br>
              <a:rPr lang="en-US" dirty="0" smtClean="0"/>
            </a:br>
            <a:r>
              <a:rPr lang="en-US" sz="3600" dirty="0" smtClean="0"/>
              <a:t>What will happen after the tests</a:t>
            </a:r>
            <a:endParaRPr lang="en-US" dirty="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future couple should be advised that after marriage your children could suffer from Sickle Cell anemia or </a:t>
            </a:r>
            <a:r>
              <a:rPr lang="en-US" dirty="0" err="1" smtClean="0"/>
              <a:t>Thalassemia</a:t>
            </a:r>
            <a:r>
              <a:rPr lang="en-US" dirty="0" smtClean="0"/>
              <a:t>.</a:t>
            </a:r>
          </a:p>
          <a:p>
            <a:r>
              <a:rPr lang="en-US" dirty="0" smtClean="0"/>
              <a:t>The physician will not issue the premarital fitness certificate.</a:t>
            </a:r>
          </a:p>
          <a:p>
            <a:r>
              <a:rPr lang="en-US" dirty="0" smtClean="0"/>
              <a:t>The decision will be for the future couple whether to go ahead with the marriage or not.</a:t>
            </a:r>
          </a:p>
          <a:p>
            <a:endParaRPr lang="en-US" dirty="0"/>
          </a:p>
        </p:txBody>
      </p:sp>
      <p:sp>
        <p:nvSpPr>
          <p:cNvPr id="3" name="Title 2"/>
          <p:cNvSpPr>
            <a:spLocks noGrp="1"/>
          </p:cNvSpPr>
          <p:nvPr>
            <p:ph type="title"/>
          </p:nvPr>
        </p:nvSpPr>
        <p:spPr>
          <a:xfrm>
            <a:off x="457200" y="304800"/>
            <a:ext cx="8229600" cy="838200"/>
          </a:xfrm>
        </p:spPr>
        <p:txBody>
          <a:bodyPr>
            <a:normAutofit fontScale="90000"/>
          </a:bodyPr>
          <a:lstStyle/>
          <a:p>
            <a:pPr lvl="0" algn="ctr"/>
            <a:r>
              <a:rPr lang="en-US" sz="3100" dirty="0" smtClean="0"/>
              <a:t/>
            </a:r>
            <a:br>
              <a:rPr lang="en-US" sz="3100" dirty="0" smtClean="0"/>
            </a:br>
            <a:r>
              <a:rPr lang="en-US" sz="3100" dirty="0" smtClean="0"/>
              <a:t>In case of carrier for </a:t>
            </a:r>
            <a:r>
              <a:rPr lang="en-US" sz="3100" dirty="0" err="1" smtClean="0">
                <a:solidFill>
                  <a:srgbClr val="FF0000"/>
                </a:solidFill>
              </a:rPr>
              <a:t>hemoglobinipathies</a:t>
            </a:r>
            <a:r>
              <a:rPr lang="en-US" sz="3100" dirty="0" smtClean="0">
                <a:solidFill>
                  <a:srgbClr val="FF0000"/>
                </a:solidFill>
              </a:rPr>
              <a:t>:</a:t>
            </a:r>
            <a:r>
              <a:rPr lang="en-US" dirty="0" smtClean="0">
                <a:solidFill>
                  <a:srgbClr val="FF0000"/>
                </a:solidFill>
              </a:rPr>
              <a:t/>
            </a:r>
            <a:br>
              <a:rPr lang="en-US" dirty="0" smtClean="0">
                <a:solidFill>
                  <a:srgbClr val="FF0000"/>
                </a:solidFill>
              </a:rPr>
            </a:br>
            <a:endParaRPr lang="en-US"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626291"/>
          </a:xfrm>
        </p:spPr>
        <p:txBody>
          <a:bodyPr/>
          <a:lstStyle/>
          <a:p>
            <a:pPr lvl="0"/>
            <a:endParaRPr lang="en-US" dirty="0" smtClean="0"/>
          </a:p>
          <a:p>
            <a:pPr lvl="0">
              <a:buNone/>
            </a:pPr>
            <a:r>
              <a:rPr lang="en-US" dirty="0" smtClean="0"/>
              <a:t>  </a:t>
            </a:r>
            <a:r>
              <a:rPr lang="en-US" b="1" dirty="0" smtClean="0"/>
              <a:t>In case of infection with </a:t>
            </a:r>
            <a:r>
              <a:rPr lang="en-US" b="1" dirty="0" smtClean="0">
                <a:solidFill>
                  <a:srgbClr val="FF0000"/>
                </a:solidFill>
              </a:rPr>
              <a:t>HIV or </a:t>
            </a:r>
            <a:r>
              <a:rPr lang="en-US" b="1" dirty="0" err="1" smtClean="0">
                <a:solidFill>
                  <a:srgbClr val="FF0000"/>
                </a:solidFill>
              </a:rPr>
              <a:t>Hepatits</a:t>
            </a:r>
            <a:r>
              <a:rPr lang="en-US" b="1" dirty="0" smtClean="0">
                <a:solidFill>
                  <a:srgbClr val="FF0000"/>
                </a:solidFill>
              </a:rPr>
              <a:t> viruses:</a:t>
            </a:r>
          </a:p>
          <a:p>
            <a:pPr lvl="0">
              <a:buNone/>
            </a:pPr>
            <a:endParaRPr lang="en-US" b="1" dirty="0" smtClean="0">
              <a:solidFill>
                <a:srgbClr val="FF0000"/>
              </a:solidFill>
            </a:endParaRPr>
          </a:p>
          <a:p>
            <a:r>
              <a:rPr lang="en-US" dirty="0" smtClean="0"/>
              <a:t>The physician will repeat the test before confirming the diagnosis.</a:t>
            </a:r>
          </a:p>
          <a:p>
            <a:r>
              <a:rPr lang="en-US" dirty="0" smtClean="0"/>
              <a:t>If still positive ; will not issue premarital fitness certificate.</a:t>
            </a:r>
          </a:p>
          <a:p>
            <a:r>
              <a:rPr lang="en-US" dirty="0" smtClean="0"/>
              <a:t>HIV &amp; HCV Positive are encouraged to avoid marriage(for now) – as there is much higher chance to transmit  infection to your future spouse.</a:t>
            </a: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2000"/>
                                        <p:tgtEl>
                                          <p:spTgt spid="2">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20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473891"/>
          </a:xfrm>
        </p:spPr>
        <p:txBody>
          <a:bodyPr/>
          <a:lstStyle/>
          <a:p>
            <a:pPr>
              <a:buNone/>
            </a:pPr>
            <a:endParaRPr lang="en-US" dirty="0" smtClean="0"/>
          </a:p>
          <a:p>
            <a:pPr>
              <a:buNone/>
            </a:pPr>
            <a:endParaRPr lang="en-US" dirty="0" smtClean="0"/>
          </a:p>
          <a:p>
            <a:r>
              <a:rPr lang="en-US" dirty="0" smtClean="0"/>
              <a:t>In HBV Carriers , the healthy partner is advised to be vaccinated.</a:t>
            </a:r>
          </a:p>
          <a:p>
            <a:endParaRPr lang="en-US" dirty="0" smtClean="0"/>
          </a:p>
          <a:p>
            <a:r>
              <a:rPr lang="en-US" dirty="0" smtClean="0"/>
              <a:t>The HIV ,HCV patient will be informed and  referred to a Specialty Clinic for Follow-up.</a:t>
            </a:r>
          </a:p>
          <a:p>
            <a:pPr>
              <a:buNone/>
            </a:pPr>
            <a:endParaRPr lang="en-US" dirty="0" smtClean="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pPr>
              <a:buNone/>
            </a:pPr>
            <a:endParaRPr lang="en-US" dirty="0" smtClean="0"/>
          </a:p>
          <a:p>
            <a:r>
              <a:rPr lang="en-US" dirty="0" smtClean="0"/>
              <a:t>usually  premarital screening comes too late for couples to change their opinions ABOUT marriage.</a:t>
            </a:r>
          </a:p>
          <a:p>
            <a:endParaRPr lang="en-US" dirty="0" smtClean="0"/>
          </a:p>
          <a:p>
            <a:r>
              <a:rPr lang="en-US" dirty="0" smtClean="0"/>
              <a:t>By this time they are already committed for this relationship. </a:t>
            </a:r>
          </a:p>
          <a:p>
            <a:endParaRPr lang="en-US" dirty="0"/>
          </a:p>
        </p:txBody>
      </p:sp>
      <p:sp>
        <p:nvSpPr>
          <p:cNvPr id="3" name="Title 2"/>
          <p:cNvSpPr>
            <a:spLocks noGrp="1"/>
          </p:cNvSpPr>
          <p:nvPr>
            <p:ph type="title"/>
          </p:nvPr>
        </p:nvSpPr>
        <p:spPr/>
        <p:txBody>
          <a:bodyPr/>
          <a:lstStyle/>
          <a:p>
            <a:r>
              <a:rPr lang="en-US" dirty="0" smtClean="0"/>
              <a:t>What Ethical issues can arise</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1"/>
            <a:ext cx="8229600" cy="4940492"/>
          </a:xfrm>
          <a:solidFill>
            <a:schemeClr val="accent3">
              <a:lumMod val="20000"/>
              <a:lumOff val="80000"/>
            </a:schemeClr>
          </a:solidFill>
        </p:spPr>
        <p:txBody>
          <a:bodyPr/>
          <a:lstStyle/>
          <a:p>
            <a:endParaRPr lang="en-US" dirty="0" smtClean="0"/>
          </a:p>
          <a:p>
            <a:endParaRPr lang="en-US" dirty="0" smtClean="0"/>
          </a:p>
          <a:p>
            <a:r>
              <a:rPr lang="en-US" b="1" dirty="0" smtClean="0"/>
              <a:t>Which Spouse would be affected the Most ?</a:t>
            </a:r>
          </a:p>
          <a:p>
            <a:pPr>
              <a:buNone/>
            </a:pPr>
            <a:endParaRPr lang="en-US" dirty="0" smtClean="0"/>
          </a:p>
          <a:p>
            <a:pPr>
              <a:buNone/>
            </a:pPr>
            <a:endParaRPr lang="en-US" dirty="0" smtClean="0"/>
          </a:p>
          <a:p>
            <a:pPr algn="ctr">
              <a:buNone/>
            </a:pPr>
            <a:r>
              <a:rPr lang="en-US" dirty="0" smtClean="0"/>
              <a:t>Male </a:t>
            </a:r>
          </a:p>
          <a:p>
            <a:pPr algn="ctr">
              <a:buNone/>
            </a:pPr>
            <a:endParaRPr lang="en-US" dirty="0" smtClean="0"/>
          </a:p>
          <a:p>
            <a:pPr algn="ctr">
              <a:buNone/>
            </a:pPr>
            <a:r>
              <a:rPr lang="en-US" dirty="0" smtClean="0"/>
              <a:t>Female </a:t>
            </a:r>
            <a:endParaRPr lang="en-US" dirty="0"/>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1"/>
            <a:ext cx="8229600" cy="5169092"/>
          </a:xfrm>
          <a:solidFill>
            <a:schemeClr val="accent3">
              <a:lumMod val="20000"/>
              <a:lumOff val="80000"/>
            </a:schemeClr>
          </a:solidFill>
        </p:spPr>
        <p:txBody>
          <a:bodyPr/>
          <a:lstStyle/>
          <a:p>
            <a:endParaRPr lang="en-US" dirty="0" smtClean="0"/>
          </a:p>
          <a:p>
            <a:endParaRPr lang="en-US" dirty="0" smtClean="0"/>
          </a:p>
          <a:p>
            <a:endParaRPr lang="en-US" dirty="0" smtClean="0"/>
          </a:p>
          <a:p>
            <a:pPr algn="ctr">
              <a:buNone/>
            </a:pPr>
            <a:r>
              <a:rPr lang="en-US" dirty="0" smtClean="0"/>
              <a:t> </a:t>
            </a:r>
          </a:p>
          <a:p>
            <a:pPr algn="ctr">
              <a:buNone/>
            </a:pPr>
            <a:endParaRPr lang="en-US" dirty="0" smtClean="0"/>
          </a:p>
          <a:p>
            <a:pPr algn="ctr">
              <a:buNone/>
            </a:pPr>
            <a:r>
              <a:rPr lang="en-US" dirty="0" smtClean="0"/>
              <a:t>Is it a stigma  or dilemma  for female   ?</a:t>
            </a:r>
            <a:endParaRPr lang="en-US" dirty="0"/>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Rejecting marriage on these ground may effect her Social Life .</a:t>
            </a:r>
          </a:p>
          <a:p>
            <a:endParaRPr lang="en-US" dirty="0" smtClean="0"/>
          </a:p>
          <a:p>
            <a:r>
              <a:rPr lang="en-US" dirty="0" smtClean="0"/>
              <a:t>Sometimes this stigma may prevent her from </a:t>
            </a:r>
          </a:p>
          <a:p>
            <a:pPr>
              <a:buNone/>
            </a:pPr>
            <a:r>
              <a:rPr lang="en-US" dirty="0" smtClean="0"/>
              <a:t>   ever getting Married .</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A TABOO FOR  FEMALE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HIV-testing also has far-reaching social impact especially when someone is planning to marry.</a:t>
            </a:r>
          </a:p>
          <a:p>
            <a:pPr>
              <a:buNone/>
            </a:pPr>
            <a:endParaRPr lang="en-US" dirty="0" smtClean="0"/>
          </a:p>
          <a:p>
            <a:r>
              <a:rPr lang="en-US" dirty="0" smtClean="0"/>
              <a:t>In some communities certain values may clash with concept of premarital HIV-testing with major issues of confidentiality</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STIGMA FOR  MALE  or FEMALE</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3">
              <a:lumMod val="20000"/>
              <a:lumOff val="80000"/>
            </a:schemeClr>
          </a:solidFill>
        </p:spPr>
        <p:txBody>
          <a:bodyPr>
            <a:normAutofit/>
          </a:bodyPr>
          <a:lstStyle/>
          <a:p>
            <a:pPr algn="ctr">
              <a:buNone/>
            </a:pPr>
            <a:endParaRPr lang="en-US" sz="6600" dirty="0" smtClean="0"/>
          </a:p>
          <a:p>
            <a:pPr algn="ctr">
              <a:buNone/>
            </a:pPr>
            <a:r>
              <a:rPr lang="en-US" sz="4000" dirty="0" smtClean="0"/>
              <a:t>What is  the Family Physicians Role </a:t>
            </a:r>
            <a:endParaRPr lang="en-US" sz="40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1"/>
            <a:ext cx="8229600" cy="4788091"/>
          </a:xfrm>
        </p:spPr>
        <p:txBody>
          <a:bodyPr>
            <a:normAutofit/>
          </a:bodyPr>
          <a:lstStyle/>
          <a:p>
            <a:pPr>
              <a:buNone/>
            </a:pPr>
            <a:r>
              <a:rPr lang="en-US" dirty="0" smtClean="0"/>
              <a:t>Back ground :</a:t>
            </a:r>
          </a:p>
          <a:p>
            <a:pPr>
              <a:buNone/>
            </a:pPr>
            <a:endParaRPr lang="en-US" dirty="0" smtClean="0"/>
          </a:p>
          <a:p>
            <a:r>
              <a:rPr lang="en-US" sz="2400" dirty="0" smtClean="0"/>
              <a:t>Genetic disorders particularly </a:t>
            </a:r>
            <a:r>
              <a:rPr lang="en-US" sz="2400" dirty="0" err="1" smtClean="0"/>
              <a:t>Hemoglobinopathies</a:t>
            </a:r>
            <a:r>
              <a:rPr lang="en-US" sz="2400" dirty="0" smtClean="0"/>
              <a:t> like </a:t>
            </a:r>
            <a:r>
              <a:rPr lang="en-US" sz="2400" dirty="0" err="1" smtClean="0"/>
              <a:t>Thalasemia</a:t>
            </a:r>
            <a:r>
              <a:rPr lang="en-US" sz="2400" dirty="0" smtClean="0"/>
              <a:t> &amp; Sickle cell </a:t>
            </a:r>
            <a:r>
              <a:rPr lang="en-US" sz="2400" dirty="0" err="1" smtClean="0"/>
              <a:t>anaemia</a:t>
            </a:r>
            <a:r>
              <a:rPr lang="en-US" sz="2400" dirty="0" smtClean="0"/>
              <a:t> are fairly common in Saudi Arabia , particularly in eastern and southern region.</a:t>
            </a:r>
          </a:p>
          <a:p>
            <a:pPr>
              <a:buNone/>
            </a:pPr>
            <a:endParaRPr lang="en-US" sz="2400" dirty="0" smtClean="0"/>
          </a:p>
          <a:p>
            <a:r>
              <a:rPr lang="en-US" sz="2400" dirty="0" smtClean="0"/>
              <a:t>A high prevalence of Carrier status was reported predominantly in the eastern and south western regions of Saudi Arabia.</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sz="3100" dirty="0" smtClean="0"/>
              <a:t/>
            </a:r>
            <a:br>
              <a:rPr lang="en-US" sz="3100" dirty="0" smtClean="0"/>
            </a:br>
            <a:r>
              <a:rPr lang="en-US" sz="3100" dirty="0" smtClean="0"/>
              <a:t>What is the pre marital screening program </a:t>
            </a:r>
            <a:r>
              <a:rPr lang="en-US" dirty="0" smtClean="0"/>
              <a:t/>
            </a:r>
            <a:br>
              <a:rPr lang="en-US" dirty="0" smtClean="0"/>
            </a:br>
            <a:r>
              <a:rPr lang="en-US" dirty="0" smtClean="0"/>
              <a:t> </a:t>
            </a:r>
            <a:br>
              <a:rPr lang="en-US" dirty="0" smtClean="0"/>
            </a:b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2000"/>
                                        <p:tgtEl>
                                          <p:spTgt spid="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3">
              <a:lumMod val="20000"/>
              <a:lumOff val="80000"/>
            </a:schemeClr>
          </a:solidFill>
        </p:spPr>
        <p:txBody>
          <a:bodyPr>
            <a:normAutofit/>
          </a:bodyPr>
          <a:lstStyle/>
          <a:p>
            <a:r>
              <a:rPr lang="en-US" dirty="0" smtClean="0"/>
              <a:t>Encourage individual or family to  obtain information about a genetic condition that may effect them ,</a:t>
            </a:r>
          </a:p>
          <a:p>
            <a:endParaRPr lang="en-US" dirty="0" smtClean="0"/>
          </a:p>
          <a:p>
            <a:endParaRPr lang="en-US" dirty="0" smtClean="0"/>
          </a:p>
          <a:p>
            <a:pPr>
              <a:buNone/>
            </a:pPr>
            <a:r>
              <a:rPr lang="en-US" dirty="0" smtClean="0"/>
              <a:t>  so that they can make appropriate decisions about marriage , reproduction and health management.</a:t>
            </a:r>
          </a:p>
          <a:p>
            <a:endParaRPr lang="en-US" dirty="0"/>
          </a:p>
        </p:txBody>
      </p:sp>
      <p:sp>
        <p:nvSpPr>
          <p:cNvPr id="3" name="Title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dirty="0" smtClean="0"/>
              <a:t/>
            </a:r>
            <a:br>
              <a:rPr lang="en-US" dirty="0" smtClean="0"/>
            </a:br>
            <a:r>
              <a:rPr lang="en-US" sz="3100" dirty="0" smtClean="0"/>
              <a:t>Discuss  Genetic counseling </a:t>
            </a:r>
            <a:br>
              <a:rPr lang="en-US" sz="3100" dirty="0" smtClean="0"/>
            </a:br>
            <a:endParaRPr lang="en-US" sz="31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wipe(down)">
                                      <p:cBhvr>
                                        <p:cTn id="13" dur="500"/>
                                        <p:tgtEl>
                                          <p:spTgt spid="2">
                                            <p:bg/>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wipe(down)">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wipe(down)">
                                      <p:cBhvr>
                                        <p:cTn id="2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3">
              <a:lumMod val="20000"/>
              <a:lumOff val="80000"/>
            </a:schemeClr>
          </a:solidFill>
        </p:spPr>
        <p:txBody>
          <a:bodyPr/>
          <a:lstStyle/>
          <a:p>
            <a:endParaRPr lang="en-US" dirty="0" smtClean="0"/>
          </a:p>
          <a:p>
            <a:endParaRPr lang="en-US" dirty="0" smtClean="0"/>
          </a:p>
          <a:p>
            <a:r>
              <a:rPr lang="en-US" smtClean="0"/>
              <a:t>Relationships </a:t>
            </a:r>
            <a:r>
              <a:rPr lang="en-US" dirty="0" smtClean="0"/>
              <a:t>by blood or common ancestry, in which the chances of offspring inheriting a recessive allele for a disease are increased .</a:t>
            </a:r>
          </a:p>
          <a:p>
            <a:pPr>
              <a:buNone/>
            </a:pPr>
            <a:endParaRPr lang="en-US" dirty="0" smtClean="0"/>
          </a:p>
          <a:p>
            <a:r>
              <a:rPr lang="en-US" dirty="0" smtClean="0"/>
              <a:t>The closer the relationship , the greater the risk.(</a:t>
            </a:r>
            <a:r>
              <a:rPr lang="en-US" sz="1800" dirty="0" smtClean="0"/>
              <a:t>especially cousin marriages</a:t>
            </a:r>
            <a:r>
              <a:rPr lang="en-US" dirty="0" smtClean="0"/>
              <a:t>)</a:t>
            </a:r>
          </a:p>
          <a:p>
            <a:endParaRPr lang="en-US"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n-US" dirty="0" smtClean="0"/>
              <a:t/>
            </a:r>
            <a:br>
              <a:rPr lang="en-US" dirty="0" smtClean="0"/>
            </a:br>
            <a:r>
              <a:rPr lang="en-US" sz="3100" dirty="0" smtClean="0"/>
              <a:t>Discuss   Consanguinity :</a:t>
            </a:r>
            <a:br>
              <a:rPr lang="en-US" sz="3100" dirty="0" smtClean="0"/>
            </a:br>
            <a:endParaRPr lang="en-US" sz="31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fade">
                                      <p:cBhvr>
                                        <p:cTn id="13" dur="2000"/>
                                        <p:tgtEl>
                                          <p:spTgt spid="2">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25-60% of all marriages in Arab regions are consanguineous , with a high incidence of first-cousin marriage.</a:t>
            </a:r>
          </a:p>
          <a:p>
            <a:r>
              <a:rPr lang="en-US" dirty="0" smtClean="0"/>
              <a:t>In </a:t>
            </a:r>
            <a:r>
              <a:rPr lang="en-US" dirty="0" err="1" smtClean="0"/>
              <a:t>saudiarabia</a:t>
            </a:r>
            <a:r>
              <a:rPr lang="en-US" dirty="0" smtClean="0"/>
              <a:t> , 90% of couples detected as carriers did not follow the advice and went ahead with their marriages.</a:t>
            </a:r>
          </a:p>
          <a:p>
            <a:r>
              <a:rPr lang="en-US" dirty="0" smtClean="0"/>
              <a:t>There are many teachings in Islamic Culture which promote healthy marriage and role of counseling.</a:t>
            </a:r>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Prevalence of Consanguineous marriages in Muslim Community</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943600"/>
          </a:xfrm>
        </p:spPr>
        <p:txBody>
          <a:bodyPr>
            <a:normAutofit/>
          </a:bodyPr>
          <a:lstStyle/>
          <a:p>
            <a:endParaRPr lang="en-US" dirty="0" smtClean="0"/>
          </a:p>
          <a:p>
            <a:endParaRPr lang="en-US" dirty="0" smtClean="0"/>
          </a:p>
          <a:p>
            <a:endParaRPr lang="en-US" dirty="0" smtClean="0"/>
          </a:p>
          <a:p>
            <a:r>
              <a:rPr lang="en-US" dirty="0" smtClean="0"/>
              <a:t>Marriages between members of same tribe or extended family groups are favored in </a:t>
            </a:r>
            <a:r>
              <a:rPr lang="en-US" dirty="0" err="1" smtClean="0"/>
              <a:t>muslim</a:t>
            </a:r>
            <a:r>
              <a:rPr lang="en-US" dirty="0" smtClean="0"/>
              <a:t> communities.</a:t>
            </a:r>
          </a:p>
          <a:p>
            <a:pPr>
              <a:buNone/>
            </a:pPr>
            <a:endParaRPr lang="en-US" dirty="0" smtClean="0"/>
          </a:p>
          <a:p>
            <a:r>
              <a:rPr lang="en-US" dirty="0" smtClean="0"/>
              <a:t>Social and familial commitments make it difficult to ask partners to undergo pre marital testing.</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r>
              <a:rPr lang="en-US" dirty="0" smtClean="0"/>
              <a:t>Wrong religious beliefs could be obstacles to premarital screening success regardless of education level.</a:t>
            </a:r>
          </a:p>
          <a:p>
            <a:endParaRPr lang="en-US" dirty="0"/>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Education and attitude of the couples  to be screened .</a:t>
            </a:r>
          </a:p>
          <a:p>
            <a:pPr>
              <a:buNone/>
            </a:pPr>
            <a:endParaRPr lang="en-US" dirty="0" smtClean="0"/>
          </a:p>
          <a:p>
            <a:r>
              <a:rPr lang="en-US" sz="2800" dirty="0" smtClean="0"/>
              <a:t>The meaning of the term  “carrier Status” should be made known to the members of the public long before they get married.</a:t>
            </a:r>
          </a:p>
          <a:p>
            <a:endParaRPr lang="en-US" dirty="0"/>
          </a:p>
        </p:txBody>
      </p:sp>
      <p:sp>
        <p:nvSpPr>
          <p:cNvPr id="3" name="Title 2"/>
          <p:cNvSpPr>
            <a:spLocks noGrp="1"/>
          </p:cNvSpPr>
          <p:nvPr>
            <p:ph type="title"/>
          </p:nvPr>
        </p:nvSpPr>
        <p:spPr>
          <a:xfrm>
            <a:off x="457200" y="381000"/>
            <a:ext cx="8229600" cy="838200"/>
          </a:xfrm>
        </p:spPr>
        <p:txBody>
          <a:bodyPr>
            <a:normAutofit fontScale="90000"/>
          </a:bodyPr>
          <a:lstStyle/>
          <a:p>
            <a:r>
              <a:rPr lang="en-US" sz="2700" dirty="0" smtClean="0"/>
              <a:t/>
            </a:r>
            <a:br>
              <a:rPr lang="en-US" sz="2700" dirty="0" smtClean="0"/>
            </a:br>
            <a:r>
              <a:rPr lang="en-US" sz="2700" dirty="0" smtClean="0"/>
              <a:t>A SUCCESSFUL PRE MARITAL COUNSELING APPROACH</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626291"/>
          </a:xfrm>
        </p:spPr>
        <p:txBody>
          <a:bodyPr>
            <a:normAutofit/>
          </a:bodyPr>
          <a:lstStyle/>
          <a:p>
            <a:endParaRPr lang="en-US" sz="2400" dirty="0" smtClean="0"/>
          </a:p>
          <a:p>
            <a:endParaRPr lang="en-US" sz="2400" dirty="0" smtClean="0"/>
          </a:p>
          <a:p>
            <a:r>
              <a:rPr lang="en-US" sz="2400" b="1" u="sng" dirty="0" smtClean="0">
                <a:solidFill>
                  <a:srgbClr val="FF0000"/>
                </a:solidFill>
              </a:rPr>
              <a:t>Educational programs </a:t>
            </a:r>
            <a:r>
              <a:rPr lang="en-US" sz="2400" dirty="0" smtClean="0"/>
              <a:t>about the benefits of premarital examination should target unmarried males , so they can make informed  choices about unmarried females and consanguineous marriages.</a:t>
            </a:r>
          </a:p>
          <a:p>
            <a:endParaRPr lang="en-US" sz="2400" dirty="0" smtClean="0"/>
          </a:p>
          <a:p>
            <a:r>
              <a:rPr lang="en-US" sz="2400" b="1" u="sng" dirty="0" smtClean="0">
                <a:solidFill>
                  <a:srgbClr val="FF0000"/>
                </a:solidFill>
              </a:rPr>
              <a:t>Active involvement of policy makers </a:t>
            </a:r>
            <a:r>
              <a:rPr lang="en-US" sz="2400" dirty="0" smtClean="0"/>
              <a:t>to establish and implement appropriate screening techniques and policies.</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u="sng" dirty="0" smtClean="0">
                <a:solidFill>
                  <a:srgbClr val="FF0000"/>
                </a:solidFill>
              </a:rPr>
              <a:t>“Solution focused” </a:t>
            </a:r>
            <a:r>
              <a:rPr lang="en-US" sz="2800" dirty="0" smtClean="0"/>
              <a:t>pre marital counseling  -Helping couples to develop a shared vision for the marriage.</a:t>
            </a:r>
          </a:p>
          <a:p>
            <a:pPr>
              <a:buNone/>
            </a:pPr>
            <a:endParaRPr lang="en-US" sz="2800" dirty="0" smtClean="0"/>
          </a:p>
          <a:p>
            <a:r>
              <a:rPr lang="en-US" sz="2800" dirty="0" smtClean="0"/>
              <a:t>Solution- oriented interventions .</a:t>
            </a:r>
          </a:p>
          <a:p>
            <a:pPr>
              <a:buNone/>
            </a:pPr>
            <a:endParaRPr lang="en-US" sz="2800" dirty="0" smtClean="0"/>
          </a:p>
          <a:p>
            <a:r>
              <a:rPr lang="en-US" sz="2800" dirty="0" smtClean="0"/>
              <a:t>Solution -oriented questions and feedback</a:t>
            </a:r>
          </a:p>
          <a:p>
            <a:endParaRPr lang="en-US" dirty="0"/>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Approach adopted by the counselor . Educate all members of the screening Team ( lab </a:t>
            </a:r>
            <a:r>
              <a:rPr lang="en-US" dirty="0" err="1" smtClean="0"/>
              <a:t>technologist;nurse</a:t>
            </a:r>
            <a:r>
              <a:rPr lang="en-US" dirty="0" smtClean="0"/>
              <a:t> practitioners; </a:t>
            </a:r>
            <a:r>
              <a:rPr lang="en-US" dirty="0" err="1" smtClean="0"/>
              <a:t>physicians;counselors;out</a:t>
            </a:r>
            <a:r>
              <a:rPr lang="en-US" dirty="0" smtClean="0"/>
              <a:t>-reach workers ; social workers. )</a:t>
            </a:r>
          </a:p>
          <a:p>
            <a:pPr>
              <a:buNone/>
            </a:pPr>
            <a:endParaRPr lang="en-US" dirty="0" smtClean="0"/>
          </a:p>
          <a:p>
            <a:r>
              <a:rPr lang="en-US" dirty="0" smtClean="0"/>
              <a:t>There should be good cooperation between community and religious leaders, school parent  and health professionals.</a:t>
            </a:r>
          </a:p>
          <a:p>
            <a:endParaRPr lang="en-US" dirty="0"/>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endParaRPr lang="en-US" dirty="0" smtClean="0"/>
          </a:p>
          <a:p>
            <a:pPr lvl="0"/>
            <a:endParaRPr lang="en-US" dirty="0" smtClean="0"/>
          </a:p>
          <a:p>
            <a:pPr lvl="0"/>
            <a:r>
              <a:rPr lang="en-US" dirty="0" smtClean="0"/>
              <a:t>Avoidance of marriage.</a:t>
            </a:r>
          </a:p>
          <a:p>
            <a:pPr lvl="0">
              <a:buNone/>
            </a:pPr>
            <a:endParaRPr lang="en-US" dirty="0" smtClean="0"/>
          </a:p>
          <a:p>
            <a:pPr lvl="0"/>
            <a:r>
              <a:rPr lang="en-US" dirty="0" smtClean="0"/>
              <a:t>Those who proceed can be offered reproductive options after prenatal diagnosis.</a:t>
            </a:r>
          </a:p>
          <a:p>
            <a:pPr lvl="0">
              <a:buNone/>
            </a:pPr>
            <a:r>
              <a:rPr lang="en-US" dirty="0" smtClean="0"/>
              <a:t> </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Available choices after positive Test results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867400"/>
          </a:xfrm>
        </p:spPr>
        <p:txBody>
          <a:bodyPr/>
          <a:lstStyle/>
          <a:p>
            <a:r>
              <a:rPr lang="en-US" sz="2800" dirty="0" smtClean="0"/>
              <a:t>In 2004 the Saudi Ministry of Health implemented a mandatory premarital screening program to decrease the incidence of these genetic disorders in future generations.</a:t>
            </a:r>
          </a:p>
          <a:p>
            <a:pPr>
              <a:buNone/>
            </a:pPr>
            <a:endParaRPr lang="en-US" sz="2800" dirty="0" smtClean="0"/>
          </a:p>
          <a:p>
            <a:r>
              <a:rPr lang="en-US" sz="2800" dirty="0" smtClean="0"/>
              <a:t>In 2008 this test was updated to include mandatory screening for HBV , HCV and HIV.</a:t>
            </a:r>
          </a:p>
          <a:p>
            <a:pPr>
              <a:buNone/>
            </a:pPr>
            <a:endParaRPr lang="en-US" sz="2800" dirty="0" smtClean="0"/>
          </a:p>
          <a:p>
            <a:r>
              <a:rPr lang="en-US" sz="2800" dirty="0" smtClean="0"/>
              <a:t>This new program was named “ program of healthy marriage”.</a:t>
            </a:r>
          </a:p>
          <a:p>
            <a:endParaRPr lang="en-US" dirty="0"/>
          </a:p>
        </p:txBody>
      </p:sp>
      <p:sp>
        <p:nvSpPr>
          <p:cNvPr id="3" name="Title 2"/>
          <p:cNvSpPr>
            <a:spLocks noGrp="1"/>
          </p:cNvSpPr>
          <p:nvPr>
            <p:ph type="title"/>
          </p:nvPr>
        </p:nvSpPr>
        <p:spPr>
          <a:xfrm>
            <a:off x="457200" y="274638"/>
            <a:ext cx="8229600" cy="334962"/>
          </a:xfrm>
        </p:spPr>
        <p:txBody>
          <a:bodyPr>
            <a:normAutofit fontScale="90000"/>
          </a:bodyPr>
          <a:lstStyle/>
          <a:p>
            <a:pPr algn="r"/>
            <a:r>
              <a:rPr lang="en-US" sz="1600" dirty="0" smtClean="0"/>
              <a:t>pre marital screening program</a:t>
            </a:r>
            <a:endParaRPr lang="en-US" sz="1600" dirty="0"/>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mandatory screening program does have the potential to succeed as long as the TARGET POPULATION is clearly identified and all ethical issues (confidentiality of results) ,religious , cultural and human rights and  concerns about post-diagnostic management are fully addressed. </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CONCLUSION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See full size image">
            <a:hlinkClick r:id="rId2"/>
          </p:cNvPr>
          <p:cNvPicPr>
            <a:picLocks noGrp="1"/>
          </p:cNvPicPr>
          <p:nvPr>
            <p:ph idx="1"/>
          </p:nvPr>
        </p:nvPicPr>
        <p:blipFill>
          <a:blip r:embed="rId3" cstate="print"/>
          <a:srcRect/>
          <a:stretch>
            <a:fillRect/>
          </a:stretch>
        </p:blipFill>
        <p:spPr bwMode="auto">
          <a:xfrm>
            <a:off x="1447800" y="1905000"/>
            <a:ext cx="5715000" cy="33528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e marital screening Form.jpg"/>
          <p:cNvPicPr>
            <a:picLocks noGrp="1" noChangeAspect="1"/>
          </p:cNvPicPr>
          <p:nvPr>
            <p:ph idx="1"/>
          </p:nvPr>
        </p:nvPicPr>
        <p:blipFill>
          <a:blip r:embed="rId2" cstate="print"/>
          <a:stretch>
            <a:fillRect/>
          </a:stretch>
        </p:blipFill>
        <p:spPr>
          <a:xfrm>
            <a:off x="1447801" y="0"/>
            <a:ext cx="6324600" cy="6858000"/>
          </a:xfrm>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 </a:t>
            </a:r>
          </a:p>
          <a:p>
            <a:pPr lvl="0"/>
            <a:r>
              <a:rPr lang="en-US" dirty="0" smtClean="0"/>
              <a:t>Complete Blood Count.</a:t>
            </a:r>
          </a:p>
          <a:p>
            <a:pPr lvl="0"/>
            <a:r>
              <a:rPr lang="en-US" dirty="0" smtClean="0"/>
              <a:t>Sickle cell test.</a:t>
            </a:r>
          </a:p>
          <a:p>
            <a:pPr lvl="0"/>
            <a:r>
              <a:rPr lang="en-US" dirty="0" smtClean="0"/>
              <a:t>Hemoglobin electrophoresis.</a:t>
            </a:r>
          </a:p>
          <a:p>
            <a:pPr lvl="0"/>
            <a:r>
              <a:rPr lang="en-US" dirty="0" smtClean="0"/>
              <a:t>HBs Ag.</a:t>
            </a:r>
          </a:p>
          <a:p>
            <a:pPr lvl="0"/>
            <a:r>
              <a:rPr lang="en-US" dirty="0" smtClean="0"/>
              <a:t>Anti-HCV.</a:t>
            </a:r>
          </a:p>
          <a:p>
            <a:pPr lvl="0"/>
            <a:r>
              <a:rPr lang="en-US" dirty="0" smtClean="0"/>
              <a:t>HBV  screening by ELISA..</a:t>
            </a:r>
          </a:p>
          <a:p>
            <a:pPr lvl="0"/>
            <a:r>
              <a:rPr lang="en-US" dirty="0" smtClean="0"/>
              <a:t>HCV screening by ELISA.</a:t>
            </a:r>
          </a:p>
          <a:p>
            <a:pPr lvl="0"/>
            <a:r>
              <a:rPr lang="en-US" dirty="0" smtClean="0"/>
              <a:t>Anti-HIV.</a:t>
            </a:r>
          </a:p>
          <a:p>
            <a:pPr lvl="0"/>
            <a:r>
              <a:rPr lang="en-US" dirty="0" smtClean="0"/>
              <a:t>HIV-Confirmation by Western blot Method.</a:t>
            </a:r>
          </a:p>
          <a:p>
            <a:endParaRPr lang="en-US" dirty="0"/>
          </a:p>
        </p:txBody>
      </p:sp>
      <p:sp>
        <p:nvSpPr>
          <p:cNvPr id="3" name="Title 2"/>
          <p:cNvSpPr>
            <a:spLocks noGrp="1"/>
          </p:cNvSpPr>
          <p:nvPr>
            <p:ph type="title"/>
          </p:nvPr>
        </p:nvSpPr>
        <p:spPr>
          <a:xfrm>
            <a:off x="457200" y="457200"/>
            <a:ext cx="8229600" cy="990600"/>
          </a:xfrm>
        </p:spPr>
        <p:txBody>
          <a:bodyPr>
            <a:normAutofit fontScale="90000"/>
          </a:bodyPr>
          <a:lstStyle/>
          <a:p>
            <a:pPr algn="ctr"/>
            <a:r>
              <a:rPr lang="en-US" sz="3600" dirty="0" smtClean="0"/>
              <a:t/>
            </a:r>
            <a:br>
              <a:rPr lang="en-US" sz="3600" dirty="0" smtClean="0"/>
            </a:br>
            <a:r>
              <a:rPr lang="en-US" sz="3600" dirty="0" smtClean="0"/>
              <a:t>What are the TESTS Performed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2000"/>
                                        <p:tgtEl>
                                          <p:spTgt spid="2">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2000"/>
                                        <p:tgtEl>
                                          <p:spTgt spid="2">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fade">
                                      <p:cBhvr>
                                        <p:cTn id="34" dur="2000"/>
                                        <p:tgtEl>
                                          <p:spTgt spid="2">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2000"/>
                                        <p:tgtEl>
                                          <p:spTgt spid="2">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Effect transition="in" filter="fade">
                                      <p:cBhvr>
                                        <p:cTn id="40"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b="1" dirty="0" smtClean="0"/>
          </a:p>
          <a:p>
            <a:pPr>
              <a:buNone/>
            </a:pPr>
            <a:r>
              <a:rPr lang="en-US" b="1" dirty="0" smtClean="0"/>
              <a:t>Any succussesful screening program must comply with : </a:t>
            </a:r>
          </a:p>
          <a:p>
            <a:pPr>
              <a:buNone/>
            </a:pPr>
            <a:endParaRPr lang="en-US" dirty="0" smtClean="0"/>
          </a:p>
          <a:p>
            <a:r>
              <a:rPr lang="en-US" dirty="0" smtClean="0"/>
              <a:t>prevailing culture  	</a:t>
            </a:r>
          </a:p>
          <a:p>
            <a:r>
              <a:rPr lang="en-US" dirty="0" smtClean="0"/>
              <a:t>ethnic values.</a:t>
            </a:r>
          </a:p>
          <a:p>
            <a:r>
              <a:rPr lang="en-US" dirty="0" smtClean="0"/>
              <a:t>Economic values .</a:t>
            </a:r>
          </a:p>
          <a:p>
            <a:r>
              <a:rPr lang="en-US" dirty="0" smtClean="0"/>
              <a:t>Societal values.</a:t>
            </a:r>
          </a:p>
          <a:p>
            <a:endParaRPr lang="en-US" dirty="0"/>
          </a:p>
        </p:txBody>
      </p:sp>
      <p:sp>
        <p:nvSpPr>
          <p:cNvPr id="3" name="Title 2"/>
          <p:cNvSpPr>
            <a:spLocks noGrp="1"/>
          </p:cNvSpPr>
          <p:nvPr>
            <p:ph type="title"/>
          </p:nvPr>
        </p:nvSpPr>
        <p:spPr/>
        <p:txBody>
          <a:bodyPr>
            <a:normAutofit fontScale="90000"/>
          </a:bodyPr>
          <a:lstStyle/>
          <a:p>
            <a:pPr algn="ctr"/>
            <a:r>
              <a:rPr lang="en-US" sz="2700" dirty="0" smtClean="0"/>
              <a:t/>
            </a:r>
            <a:br>
              <a:rPr lang="en-US" sz="2700" dirty="0" smtClean="0"/>
            </a:br>
            <a:r>
              <a:rPr lang="en-US" sz="4000" dirty="0" smtClean="0"/>
              <a:t>Pre-requisite of a screening program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a:bodyPr>
          <a:lstStyle/>
          <a:p>
            <a:endParaRPr lang="en-US" sz="2200" dirty="0" smtClean="0"/>
          </a:p>
          <a:p>
            <a:endParaRPr lang="en-US" sz="2200" dirty="0" smtClean="0"/>
          </a:p>
          <a:p>
            <a:r>
              <a:rPr lang="en-US" sz="2200" dirty="0" smtClean="0"/>
              <a:t>These are </a:t>
            </a:r>
            <a:r>
              <a:rPr lang="en-US" sz="2200" dirty="0" err="1" smtClean="0"/>
              <a:t>autosomal</a:t>
            </a:r>
            <a:r>
              <a:rPr lang="en-US" sz="2200" dirty="0" smtClean="0"/>
              <a:t> recessive inheritable </a:t>
            </a:r>
            <a:r>
              <a:rPr lang="en-US" sz="2200" dirty="0" err="1" smtClean="0"/>
              <a:t>haemoglobinopathies</a:t>
            </a:r>
            <a:r>
              <a:rPr lang="en-US" sz="2200" dirty="0" smtClean="0"/>
              <a:t>  .</a:t>
            </a:r>
          </a:p>
          <a:p>
            <a:pPr>
              <a:buNone/>
            </a:pPr>
            <a:endParaRPr lang="en-US" sz="2200" dirty="0" smtClean="0"/>
          </a:p>
          <a:p>
            <a:r>
              <a:rPr lang="en-US" sz="2200" dirty="0" smtClean="0"/>
              <a:t>Common in some regions of Saudi Arabia.</a:t>
            </a:r>
          </a:p>
          <a:p>
            <a:pPr>
              <a:buNone/>
            </a:pPr>
            <a:endParaRPr lang="en-US" sz="2200" dirty="0" smtClean="0"/>
          </a:p>
          <a:p>
            <a:r>
              <a:rPr lang="en-US" sz="2200" dirty="0" smtClean="0"/>
              <a:t>These are incurable disorders and causes significant morbidity and mortality.</a:t>
            </a:r>
          </a:p>
          <a:p>
            <a:pPr>
              <a:buNone/>
            </a:pPr>
            <a:endParaRPr lang="en-US" sz="2200" dirty="0" smtClean="0"/>
          </a:p>
          <a:p>
            <a:pPr>
              <a:buFont typeface="Wingdings" pitchFamily="2" charset="2"/>
              <a:buChar char="Ø"/>
            </a:pPr>
            <a:r>
              <a:rPr lang="en-US" sz="2400" dirty="0" smtClean="0"/>
              <a:t>This imposes a heavy financial burden on the society.</a:t>
            </a:r>
          </a:p>
          <a:p>
            <a:pPr>
              <a:buNone/>
            </a:pPr>
            <a:endParaRPr lang="en-US" sz="2200" dirty="0" smtClean="0"/>
          </a:p>
          <a:p>
            <a:endParaRPr lang="en-US" dirty="0"/>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Why  to include </a:t>
            </a:r>
            <a:r>
              <a:rPr lang="en-US" sz="3100" dirty="0" err="1" smtClean="0"/>
              <a:t>hemoglobinopathies</a:t>
            </a:r>
            <a:r>
              <a:rPr lang="en-US" sz="3100" dirty="0" smtClean="0"/>
              <a:t> in premarital Screening Program</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down)">
                                      <p:cBhvr>
                                        <p:cTn id="16" dur="500"/>
                                        <p:tgtEl>
                                          <p:spTgt spid="2">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wipe(down)">
                                      <p:cBhvr>
                                        <p:cTn id="19" dur="500"/>
                                        <p:tgtEl>
                                          <p:spTgt spid="2">
                                            <p:txEl>
                                              <p:pRg st="6" end="6"/>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wipe(down)">
                                      <p:cBhvr>
                                        <p:cTn id="2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ysClr val="windowText" lastClr="000000"/>
      </a:dk1>
      <a:lt1>
        <a:sysClr val="window" lastClr="FFFFFF"/>
      </a:lt1>
      <a:dk2>
        <a:srgbClr val="000000"/>
      </a:dk2>
      <a:lt2>
        <a:srgbClr val="F8D1D3"/>
      </a:lt2>
      <a:accent1>
        <a:srgbClr val="B4490F"/>
      </a:accent1>
      <a:accent2>
        <a:srgbClr val="EB641B"/>
      </a:accent2>
      <a:accent3>
        <a:srgbClr val="EB641B"/>
      </a:accent3>
      <a:accent4>
        <a:srgbClr val="39639D"/>
      </a:accent4>
      <a:accent5>
        <a:srgbClr val="474B78"/>
      </a:accent5>
      <a:accent6>
        <a:srgbClr val="7D3C4A"/>
      </a:accent6>
      <a:hlink>
        <a:srgbClr val="FF8119"/>
      </a:hlink>
      <a:folHlink>
        <a:srgbClr val="8ED5F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4191</TotalTime>
  <Words>1809</Words>
  <Application>Microsoft Office PowerPoint</Application>
  <PresentationFormat>On-screen Show (4:3)</PresentationFormat>
  <Paragraphs>336</Paragraphs>
  <Slides>51</Slides>
  <Notes>7</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Concourse</vt:lpstr>
      <vt:lpstr>PRE MARITAL COUNSELING &amp;TESTS </vt:lpstr>
      <vt:lpstr>Outline of presentation</vt:lpstr>
      <vt:lpstr> What is premarital counseling  </vt:lpstr>
      <vt:lpstr>  What is the pre marital screening program    </vt:lpstr>
      <vt:lpstr>pre marital screening program</vt:lpstr>
      <vt:lpstr>PowerPoint Presentation</vt:lpstr>
      <vt:lpstr> What are the TESTS Performed  </vt:lpstr>
      <vt:lpstr> Pre-requisite of a screening program   </vt:lpstr>
      <vt:lpstr> Why  to include hemoglobinopathies in premarital Screening Program </vt:lpstr>
      <vt:lpstr>How Screening tests can help</vt:lpstr>
      <vt:lpstr>Why to include HIV / HBV /HCV in premarital Screening Program</vt:lpstr>
      <vt:lpstr> Laboratory Interpretation of Hemoglobinopathies </vt:lpstr>
      <vt:lpstr> Types of Normal Hemoglobin  </vt:lpstr>
      <vt:lpstr> Types of Abnormal Hemoglobin Chain Production  </vt:lpstr>
      <vt:lpstr>    Types of Abnormal Hemoglobin Chain  Structure    </vt:lpstr>
      <vt:lpstr>Abnormal Hemoglobin Chain Structure</vt:lpstr>
      <vt:lpstr>              Genetic Carrier</vt:lpstr>
      <vt:lpstr> Who is a carrier of Thalessaemia </vt:lpstr>
      <vt:lpstr> How will you interpret an  Autosomal recessive disorder  </vt:lpstr>
      <vt:lpstr>Possible Future Child’s  faith</vt:lpstr>
      <vt:lpstr> Who is a viral Carrier </vt:lpstr>
      <vt:lpstr>A Viral carrier’s fate</vt:lpstr>
      <vt:lpstr> Fate of HBV –Infection </vt:lpstr>
      <vt:lpstr> Screening for HBV  ( double stranded DNA –Virus )  </vt:lpstr>
      <vt:lpstr>  Healthy HBsAg Carriers  </vt:lpstr>
      <vt:lpstr>           Screening for HCV </vt:lpstr>
      <vt:lpstr> Fate of HCV –Infection </vt:lpstr>
      <vt:lpstr> Screening for HIV </vt:lpstr>
      <vt:lpstr> FATE OF HIV-Antibodies </vt:lpstr>
      <vt:lpstr> What will happen after the tests</vt:lpstr>
      <vt:lpstr> In case of carrier for hemoglobinipathies: </vt:lpstr>
      <vt:lpstr>PowerPoint Presentation</vt:lpstr>
      <vt:lpstr>PowerPoint Presentation</vt:lpstr>
      <vt:lpstr>What Ethical issues can arise</vt:lpstr>
      <vt:lpstr>PowerPoint Presentation</vt:lpstr>
      <vt:lpstr>PowerPoint Presentation</vt:lpstr>
      <vt:lpstr> A TABOO FOR  FEMALE   </vt:lpstr>
      <vt:lpstr> STIGMA FOR  MALE  or FEMALE </vt:lpstr>
      <vt:lpstr>PowerPoint Presentation</vt:lpstr>
      <vt:lpstr> Discuss  Genetic counseling  </vt:lpstr>
      <vt:lpstr> Discuss   Consanguinity : </vt:lpstr>
      <vt:lpstr> Prevalence of Consanguineous marriages in Muslim Community </vt:lpstr>
      <vt:lpstr>PowerPoint Presentation</vt:lpstr>
      <vt:lpstr>PowerPoint Presentation</vt:lpstr>
      <vt:lpstr> A SUCCESSFUL PRE MARITAL COUNSELING APPROACH </vt:lpstr>
      <vt:lpstr>PowerPoint Presentation</vt:lpstr>
      <vt:lpstr>PowerPoint Presentation</vt:lpstr>
      <vt:lpstr>PowerPoint Presentation</vt:lpstr>
      <vt:lpstr> Available choices after positive Test results : </vt:lpstr>
      <vt:lpstr> CONCLUSION  </vt:lpstr>
      <vt:lpstr>PowerPoint Presentation</vt:lpstr>
    </vt:vector>
  </TitlesOfParts>
  <Company>KKUH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Load Theory</dc:title>
  <dc:creator>Dr.Farhana irfan</dc:creator>
  <cp:lastModifiedBy>3422</cp:lastModifiedBy>
  <cp:revision>456</cp:revision>
  <dcterms:created xsi:type="dcterms:W3CDTF">2011-02-07T06:05:16Z</dcterms:created>
  <dcterms:modified xsi:type="dcterms:W3CDTF">2017-05-03T07:09:19Z</dcterms:modified>
</cp:coreProperties>
</file>