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6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262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330" r:id="rId21"/>
    <p:sldId id="325" r:id="rId22"/>
    <p:sldId id="273" r:id="rId23"/>
    <p:sldId id="335" r:id="rId24"/>
    <p:sldId id="33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94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5B2A9E-FA78-4A40-988A-1CE830CDEED2}" type="datetime1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40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8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625F6-6FC2-4B0A-BA54-6199C805DC6A}" type="datetime1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668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6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99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56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6400" b="1" dirty="0" err="1" smtClean="0"/>
              <a:t>Dr</a:t>
            </a:r>
            <a:r>
              <a:rPr lang="en-US" sz="6400" b="1" dirty="0" smtClean="0"/>
              <a:t> Tariq </a:t>
            </a:r>
            <a:r>
              <a:rPr lang="en-US" sz="6400" b="1" dirty="0" err="1" smtClean="0"/>
              <a:t>aljohani</a:t>
            </a:r>
            <a:endParaRPr lang="en-US" sz="6400" b="1" dirty="0" smtClean="0"/>
          </a:p>
          <a:p>
            <a:pPr>
              <a:defRPr/>
            </a:pPr>
            <a:r>
              <a:rPr lang="en-US" sz="6400" b="1" dirty="0"/>
              <a:t>Pathology Department</a:t>
            </a:r>
          </a:p>
          <a:p>
            <a:pPr>
              <a:defRPr/>
            </a:pPr>
            <a:r>
              <a:rPr lang="en-US" sz="6400" b="1" dirty="0"/>
              <a:t>KSU, Riyadh</a:t>
            </a:r>
          </a:p>
          <a:p>
            <a:pPr>
              <a:defRPr/>
            </a:pPr>
            <a:r>
              <a:rPr lang="en-US" sz="6400" b="1" dirty="0" smtClean="0"/>
              <a:t>Reference</a:t>
            </a:r>
            <a:r>
              <a:rPr lang="en-US" sz="6400" b="1" dirty="0"/>
              <a:t>: Robbins &amp; </a:t>
            </a:r>
            <a:r>
              <a:rPr lang="en-US" sz="6400" b="1" dirty="0" err="1"/>
              <a:t>Cotran</a:t>
            </a:r>
            <a:r>
              <a:rPr lang="en-US" sz="6400" b="1" dirty="0"/>
              <a:t> Pathology and Rubin’s Pathology</a:t>
            </a:r>
          </a:p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853189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a </a:t>
            </a:r>
            <a:r>
              <a:rPr lang="en-US" sz="1400" dirty="0"/>
              <a:t>heterogeneous group </a:t>
            </a:r>
            <a:r>
              <a:rPr lang="en-US" sz="1400" dirty="0" smtClean="0"/>
              <a:t>of tumors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8532440" cy="504056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 to 30 years of age, these are the most common tumor of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gem 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b="1" dirty="0"/>
              <a:t>Predisposing factors:</a:t>
            </a:r>
          </a:p>
          <a:p>
            <a:r>
              <a:rPr lang="en-US" sz="2000" dirty="0" smtClean="0"/>
              <a:t>Cryptorchidism </a:t>
            </a:r>
            <a:r>
              <a:rPr lang="en-US" sz="2000" dirty="0"/>
              <a:t>is associated with a </a:t>
            </a:r>
            <a:r>
              <a:rPr lang="en-US" sz="2000" dirty="0" smtClean="0"/>
              <a:t>3 </a:t>
            </a:r>
            <a:r>
              <a:rPr lang="en-US" sz="2000" dirty="0"/>
              <a:t>to </a:t>
            </a:r>
            <a:r>
              <a:rPr lang="en-US" sz="2000" dirty="0" smtClean="0"/>
              <a:t>5 fold </a:t>
            </a:r>
            <a:r>
              <a:rPr lang="en-US" sz="2000" dirty="0"/>
              <a:t>increase in the risk of cancer in the undescended </a:t>
            </a:r>
            <a:r>
              <a:rPr lang="en-US" sz="2000" dirty="0" smtClean="0"/>
              <a:t>testis and in </a:t>
            </a:r>
            <a:r>
              <a:rPr lang="en-US" sz="2000" dirty="0"/>
              <a:t>the contralateral descended testis. About 10% cases of testicular cancer have cryptorchidism. </a:t>
            </a:r>
          </a:p>
          <a:p>
            <a:r>
              <a:rPr lang="en-US" sz="2000" dirty="0"/>
              <a:t>Testicular </a:t>
            </a:r>
            <a:r>
              <a:rPr lang="en-US" sz="2000" dirty="0" err="1"/>
              <a:t>dysgenesis</a:t>
            </a:r>
            <a:r>
              <a:rPr lang="en-US" sz="2000" dirty="0"/>
              <a:t> </a:t>
            </a:r>
          </a:p>
          <a:p>
            <a:r>
              <a:rPr lang="en-US" sz="2000" dirty="0"/>
              <a:t>Genetic factors</a:t>
            </a:r>
          </a:p>
          <a:p>
            <a:r>
              <a:rPr lang="en-US" sz="2000" dirty="0"/>
              <a:t>Strong family </a:t>
            </a:r>
            <a:r>
              <a:rPr lang="en-US" sz="2000" dirty="0" smtClean="0"/>
              <a:t>predisposition. Brothers</a:t>
            </a:r>
            <a:r>
              <a:rPr lang="en-US" sz="2000" dirty="0"/>
              <a:t>, fathers and sons of testicular cancer </a:t>
            </a:r>
            <a:r>
              <a:rPr lang="en-US" sz="2000" dirty="0" smtClean="0"/>
              <a:t>patients are at risk.</a:t>
            </a:r>
            <a:endParaRPr lang="en-US" sz="2000" dirty="0"/>
          </a:p>
          <a:p>
            <a:r>
              <a:rPr lang="en-US" sz="2000" dirty="0"/>
              <a:t>There is a high risk of developing cancer in one testis if the contralateral testis has cancer. </a:t>
            </a:r>
          </a:p>
          <a:p>
            <a:r>
              <a:rPr lang="en-US" sz="2000" dirty="0"/>
              <a:t>Testicular tumors are more common in whites than in blacks.</a:t>
            </a:r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33868" y="1700808"/>
            <a:ext cx="3960439" cy="432047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30ies</a:t>
            </a:r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41" y="1196752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8444" y="40770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38262"/>
            <a:ext cx="8460432" cy="28803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718"/>
            <a:ext cx="36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78160" y="1234896"/>
            <a:ext cx="3885828" cy="541370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dirty="0" smtClean="0"/>
          </a:p>
          <a:p>
            <a:r>
              <a:rPr lang="en-US" dirty="0"/>
              <a:t>It 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Radiation </a:t>
            </a:r>
            <a:r>
              <a:rPr lang="en-US" dirty="0">
                <a:solidFill>
                  <a:prstClr val="black"/>
                </a:solidFill>
              </a:rPr>
              <a:t>is not as effective as with seminoma, but newer chemotherapeutic agents have greatly improved 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5934"/>
            <a:ext cx="4526657" cy="5086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484784"/>
            <a:ext cx="7719764" cy="518457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731520" lvl="2" indent="-182880">
              <a:buFont typeface="Wingdings" pitchFamily="2" charset="2"/>
              <a:buChar char="Ø"/>
              <a:defRPr/>
            </a:pPr>
            <a:r>
              <a:rPr lang="en-US" sz="2900" dirty="0"/>
              <a:t>as a pure form in young children or </a:t>
            </a:r>
          </a:p>
          <a:p>
            <a:pPr marL="731520" lvl="2" indent="-182880">
              <a:buFont typeface="Wingdings" pitchFamily="2" charset="2"/>
              <a:buChar char="Ø"/>
              <a:defRPr/>
            </a:pPr>
            <a:r>
              <a:rPr lang="en-US" sz="2900" dirty="0"/>
              <a:t>as in combination with other NSGCTs, mainly embryonal carcinoma, in 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/>
              <a:t>Pure YST of the adult testis is rare </a:t>
            </a:r>
            <a:endParaRPr lang="en-US" sz="2900" dirty="0" smtClean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in  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 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/>
              <a:t>alphafetoprotein</a:t>
            </a:r>
            <a:r>
              <a:rPr lang="en-US" sz="2900" dirty="0"/>
              <a:t> (AFP) 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72816"/>
            <a:ext cx="771976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83568" y="1772816"/>
            <a:ext cx="3680971" cy="4094585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1" y="3212976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762980" y="116632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76672"/>
            <a:ext cx="8532440" cy="669674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err="1" smtClean="0"/>
              <a:t>Heterogenous</a:t>
            </a:r>
            <a:r>
              <a:rPr lang="en-US" sz="42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Composed of </a:t>
            </a:r>
            <a:r>
              <a:rPr lang="en-US" sz="4200" dirty="0" err="1" smtClean="0"/>
              <a:t>bizzarely</a:t>
            </a:r>
            <a:r>
              <a:rPr lang="en-US" sz="4200" dirty="0" smtClean="0"/>
              <a:t>  distributed  collection of different type of cells or organ structures (</a:t>
            </a:r>
            <a:r>
              <a:rPr lang="en-US" sz="4200" dirty="0" err="1" smtClean="0"/>
              <a:t>heterogenous</a:t>
            </a:r>
            <a:r>
              <a:rPr lang="en-US" sz="4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If the cellular/organ tissue is mature looking it is called as </a:t>
            </a:r>
            <a:r>
              <a:rPr lang="en-US" sz="4200" b="1" dirty="0" smtClean="0"/>
              <a:t>mature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some of the </a:t>
            </a:r>
            <a:r>
              <a:rPr lang="en-US" sz="4200" dirty="0"/>
              <a:t>cellular/organ </a:t>
            </a:r>
            <a:r>
              <a:rPr lang="en-US" sz="4200" dirty="0" smtClean="0"/>
              <a:t>tissue component is immature it </a:t>
            </a:r>
            <a:r>
              <a:rPr lang="en-US" sz="4200" dirty="0"/>
              <a:t>is called as </a:t>
            </a:r>
            <a:r>
              <a:rPr lang="en-US" sz="4200" b="1" dirty="0" smtClean="0"/>
              <a:t>immature </a:t>
            </a:r>
            <a:r>
              <a:rPr lang="en-US" sz="4200" b="1" dirty="0" err="1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any of </a:t>
            </a:r>
            <a:r>
              <a:rPr lang="en-US" sz="4200" dirty="0"/>
              <a:t>the cellular/organ tissue </a:t>
            </a:r>
            <a:r>
              <a:rPr lang="en-US" sz="4200" dirty="0" smtClean="0"/>
              <a:t>undergoes non germ cell type of malignant </a:t>
            </a:r>
            <a:r>
              <a:rPr lang="en-US" sz="4200" dirty="0" err="1" smtClean="0"/>
              <a:t>tranformation</a:t>
            </a:r>
            <a:r>
              <a:rPr lang="en-US" sz="4200" dirty="0" smtClean="0"/>
              <a:t> it is called </a:t>
            </a:r>
            <a:r>
              <a:rPr lang="en-US" sz="4200" dirty="0"/>
              <a:t>as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 with malignant transformation </a:t>
            </a:r>
            <a:r>
              <a:rPr lang="en-US" sz="4200" dirty="0" smtClean="0"/>
              <a:t>(rare) </a:t>
            </a:r>
            <a:r>
              <a:rPr lang="en-US" sz="4200" dirty="0" err="1" smtClean="0"/>
              <a:t>e.g</a:t>
            </a:r>
            <a:r>
              <a:rPr lang="en-US" sz="4200" dirty="0" smtClean="0"/>
              <a:t> squamous cell carcinoma or adenocarcinoma</a:t>
            </a:r>
          </a:p>
          <a:p>
            <a:r>
              <a:rPr lang="en-US" sz="4200" dirty="0" smtClean="0"/>
              <a:t>Behavior </a:t>
            </a:r>
            <a:r>
              <a:rPr lang="en-US" sz="4200" dirty="0"/>
              <a:t>of </a:t>
            </a:r>
            <a:r>
              <a:rPr lang="en-US" sz="4200" dirty="0" err="1"/>
              <a:t>teratomas</a:t>
            </a:r>
            <a:r>
              <a:rPr lang="en-US" sz="4200" dirty="0"/>
              <a:t>:</a:t>
            </a:r>
          </a:p>
          <a:p>
            <a:pPr lvl="1"/>
            <a:r>
              <a:rPr lang="en-US" sz="4200" dirty="0"/>
              <a:t>In </a:t>
            </a:r>
            <a:r>
              <a:rPr lang="en-US" sz="4200" dirty="0" smtClean="0"/>
              <a:t>infants and children</a:t>
            </a:r>
            <a:r>
              <a:rPr lang="en-US" sz="4200" dirty="0"/>
              <a:t>, mature </a:t>
            </a:r>
            <a:r>
              <a:rPr lang="en-US" sz="4200" dirty="0" err="1" smtClean="0"/>
              <a:t>teratomas</a:t>
            </a:r>
            <a:r>
              <a:rPr lang="en-US" sz="4200" dirty="0" smtClean="0"/>
              <a:t> are benign</a:t>
            </a:r>
            <a:r>
              <a:rPr lang="en-US" sz="4200" dirty="0"/>
              <a:t> </a:t>
            </a:r>
            <a:r>
              <a:rPr lang="en-US" sz="4200" dirty="0" smtClean="0"/>
              <a:t>and </a:t>
            </a:r>
            <a:r>
              <a:rPr lang="en-US" sz="4200" dirty="0"/>
              <a:t>immature </a:t>
            </a:r>
            <a:r>
              <a:rPr lang="en-US" sz="4200" dirty="0" err="1"/>
              <a:t>teratoma</a:t>
            </a:r>
            <a:r>
              <a:rPr lang="en-US" sz="4200" dirty="0"/>
              <a:t> is considered </a:t>
            </a:r>
            <a:r>
              <a:rPr lang="en-US" sz="4200" dirty="0" smtClean="0"/>
              <a:t>malignant.</a:t>
            </a:r>
            <a:endParaRPr lang="en-US" sz="4200" dirty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post pubertal male, all </a:t>
            </a:r>
            <a:r>
              <a:rPr lang="en-US" sz="4200" dirty="0" err="1"/>
              <a:t>teratomas</a:t>
            </a:r>
            <a:r>
              <a:rPr lang="en-US" sz="42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59" y="1037190"/>
            <a:ext cx="4680521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At the end of this lecture, the student should be able to: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Have </a:t>
            </a:r>
            <a:r>
              <a:rPr lang="en-US" sz="1800" dirty="0"/>
              <a:t>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Know </a:t>
            </a:r>
            <a:r>
              <a:rPr lang="en-US" sz="1800" dirty="0"/>
              <a:t>the predisposing factors and pathology of epididymitis.</a:t>
            </a:r>
          </a:p>
          <a:p>
            <a:pPr marL="0" indent="0">
              <a:buNone/>
            </a:pPr>
            <a:r>
              <a:rPr lang="en-US" sz="1800" b="1" dirty="0" smtClean="0"/>
              <a:t>Epididymitis  </a:t>
            </a:r>
            <a:r>
              <a:rPr lang="en-US" sz="1800" b="1" dirty="0"/>
              <a:t>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sz="1800" dirty="0" smtClean="0"/>
              <a:t>Non specific </a:t>
            </a:r>
            <a:r>
              <a:rPr lang="en-US" sz="1800" dirty="0"/>
              <a:t>Epididymitis  and 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Granulomatous/Autoimmune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Gonorrhea</a:t>
            </a:r>
          </a:p>
          <a:p>
            <a:pPr lvl="1"/>
            <a:r>
              <a:rPr lang="en-US" sz="1800" dirty="0" smtClean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137160" indent="0">
              <a:buNone/>
            </a:pPr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sz="1800" dirty="0" smtClean="0"/>
              <a:t>seminoma </a:t>
            </a:r>
          </a:p>
          <a:p>
            <a:pPr marL="850392" lvl="1" indent="-457200"/>
            <a:r>
              <a:rPr lang="en-US" sz="1800" dirty="0" smtClean="0"/>
              <a:t>yolk </a:t>
            </a:r>
            <a:r>
              <a:rPr lang="en-US" sz="1800" dirty="0"/>
              <a:t>sac </a:t>
            </a:r>
            <a:r>
              <a:rPr lang="en-US" sz="1800" dirty="0" smtClean="0"/>
              <a:t>tumor </a:t>
            </a:r>
          </a:p>
          <a:p>
            <a:pPr marL="850392" lvl="1" indent="-457200"/>
            <a:r>
              <a:rPr lang="en-US" sz="1800" dirty="0" smtClean="0"/>
              <a:t>embryonal </a:t>
            </a:r>
            <a:r>
              <a:rPr lang="en-US" sz="1800" dirty="0"/>
              <a:t>carcinoma </a:t>
            </a:r>
            <a:r>
              <a:rPr lang="en-US" sz="1800" dirty="0" smtClean="0"/>
              <a:t> </a:t>
            </a:r>
          </a:p>
          <a:p>
            <a:pPr marL="850392" lvl="1" indent="-457200"/>
            <a:r>
              <a:rPr lang="en-US" sz="1800" dirty="0" err="1" smtClean="0"/>
              <a:t>Teratoma</a:t>
            </a:r>
            <a:endParaRPr lang="en-US" sz="1800" dirty="0" smtClean="0"/>
          </a:p>
          <a:p>
            <a:pPr marL="850392" lvl="1" indent="-457200"/>
            <a:r>
              <a:rPr lang="en-US" sz="1800" dirty="0" err="1" smtClean="0"/>
              <a:t>choriocarcinoma</a:t>
            </a:r>
            <a:r>
              <a:rPr lang="en-US" sz="1800" dirty="0" smtClean="0"/>
              <a:t>.</a:t>
            </a:r>
            <a:endParaRPr lang="en-US" sz="1800" dirty="0"/>
          </a:p>
          <a:p>
            <a:pPr marL="594360" indent="-457200"/>
            <a:endParaRPr lang="en-US" b="1" dirty="0" smtClean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865457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98" y="368311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1" y="0"/>
            <a:ext cx="8638778" cy="6484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1328"/>
            <a:ext cx="807524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80920" cy="504056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3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300" dirty="0" smtClean="0"/>
              <a:t>Germ </a:t>
            </a:r>
            <a:r>
              <a:rPr lang="en-US" sz="2300" dirty="0"/>
              <a:t>cell tumors secrete hormones and enzymes that can be detected in blood (HCG, AFP, and lactate dehydrogenase) </a:t>
            </a:r>
            <a:endParaRPr lang="ar-SA" sz="2300" dirty="0"/>
          </a:p>
          <a:p>
            <a:pPr eaLnBrk="1" hangingPunct="1"/>
            <a:r>
              <a:rPr lang="en-US" sz="2300" dirty="0" smtClean="0"/>
              <a:t>Biopsy of a testicular tumor is  associated with a risk of tumor spillage therefore it is not recommended.</a:t>
            </a:r>
          </a:p>
          <a:p>
            <a:pPr eaLnBrk="1" hangingPunct="1"/>
            <a:r>
              <a:rPr lang="en-US" sz="2300" dirty="0" smtClean="0"/>
              <a:t>The standard management of solid testicular tumors is radical orchiectomy</a:t>
            </a:r>
          </a:p>
          <a:p>
            <a:pPr eaLnBrk="1" hangingPunct="1"/>
            <a:r>
              <a:rPr lang="en-US" dirty="0" smtClean="0"/>
              <a:t>GCTs can spread </a:t>
            </a:r>
            <a:r>
              <a:rPr lang="en-US" dirty="0"/>
              <a:t>by direct extension to the epididymis, spermatic cord, or scrotal sac</a:t>
            </a:r>
          </a:p>
          <a:p>
            <a:pPr eaLnBrk="1" hangingPunct="1"/>
            <a:r>
              <a:rPr lang="en-US" sz="2300" dirty="0" smtClean="0"/>
              <a:t>Lymphatic spread is common. Retroperitoneal and para-aortic nodes are first to be involved</a:t>
            </a:r>
          </a:p>
          <a:p>
            <a:pPr eaLnBrk="1" hangingPunct="1"/>
            <a:r>
              <a:rPr lang="en-US" sz="2300" dirty="0" err="1" smtClean="0"/>
              <a:t>Hematogenous</a:t>
            </a:r>
            <a:r>
              <a:rPr lang="en-US" sz="2300" dirty="0" smtClean="0"/>
              <a:t> spread to Lung, liver, Brain, and bones.</a:t>
            </a:r>
          </a:p>
          <a:p>
            <a:pPr eaLnBrk="1" hangingPunct="1"/>
            <a:r>
              <a:rPr lang="en-US" sz="2300" dirty="0" err="1" smtClean="0"/>
              <a:t>Seminomatous</a:t>
            </a:r>
            <a:r>
              <a:rPr lang="en-US" sz="2300" dirty="0" smtClean="0"/>
              <a:t> tumors are radiosensitive.</a:t>
            </a:r>
          </a:p>
          <a:p>
            <a:pPr eaLnBrk="1" hangingPunct="1"/>
            <a:r>
              <a:rPr lang="en-US" sz="2300" dirty="0" smtClean="0"/>
              <a:t>Non-</a:t>
            </a:r>
            <a:r>
              <a:rPr lang="en-US" sz="2300" dirty="0" err="1" smtClean="0"/>
              <a:t>seminomatous</a:t>
            </a:r>
            <a:r>
              <a:rPr lang="en-US" sz="2300" dirty="0" smtClean="0"/>
              <a:t> tumors are </a:t>
            </a:r>
            <a:r>
              <a:rPr lang="en-US" sz="2300" dirty="0" err="1" smtClean="0"/>
              <a:t>chemosensitive</a:t>
            </a:r>
            <a:r>
              <a:rPr lang="en-US" sz="23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More 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90%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/>
              <a:t>The 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965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Difference between seminoma and non-</a:t>
            </a:r>
            <a:r>
              <a:rPr lang="en-US" altLang="en-US" b="1" dirty="0" err="1" smtClean="0">
                <a:cs typeface="Arial" panose="020B0604020202020204" pitchFamily="34" charset="0"/>
              </a:rPr>
              <a:t>seminomatous</a:t>
            </a:r>
            <a:r>
              <a:rPr lang="en-US" altLang="en-US" b="1" dirty="0" smtClean="0">
                <a:cs typeface="Arial" panose="020B0604020202020204" pitchFamily="34" charset="0"/>
              </a:rPr>
              <a:t> germ cell tumors </a:t>
            </a:r>
            <a:endParaRPr lang="ar-SA" altLang="en-US" b="1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Epididymitis and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600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24487"/>
          </a:xfrm>
        </p:spPr>
        <p:txBody>
          <a:bodyPr rtlCol="0">
            <a:normAutofit fontScale="925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1.Non specific epididymitis and </a:t>
            </a:r>
            <a:r>
              <a:rPr lang="en-US" sz="2200" b="1" dirty="0" err="1" smtClean="0"/>
              <a:t>Orchitis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</a:t>
            </a:r>
            <a:r>
              <a:rPr lang="en-US" sz="2200" dirty="0" err="1" smtClean="0"/>
              <a:t>organisims</a:t>
            </a:r>
            <a:r>
              <a:rPr lang="en-US" sz="2200" dirty="0" smtClean="0"/>
              <a:t>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 age 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485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600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40668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2.Granulomatous 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55576" y="1268760"/>
            <a:ext cx="4464497" cy="581896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55" y="170080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2395</TotalTime>
  <Words>1733</Words>
  <Application>Microsoft Office PowerPoint</Application>
  <PresentationFormat>On-screen Show (4:3)</PresentationFormat>
  <Paragraphs>231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Tahoma</vt:lpstr>
      <vt:lpstr>Wingdings</vt:lpstr>
      <vt:lpstr>Crop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Dr tariq</dc:creator>
  <cp:lastModifiedBy>Tariq Aljohani</cp:lastModifiedBy>
  <cp:revision>109</cp:revision>
  <dcterms:created xsi:type="dcterms:W3CDTF">2005-03-09T09:49:13Z</dcterms:created>
  <dcterms:modified xsi:type="dcterms:W3CDTF">2017-04-17T07:20:33Z</dcterms:modified>
</cp:coreProperties>
</file>