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3" r:id="rId2"/>
    <p:sldId id="333" r:id="rId3"/>
    <p:sldId id="348" r:id="rId4"/>
    <p:sldId id="349" r:id="rId5"/>
    <p:sldId id="344" r:id="rId6"/>
    <p:sldId id="275" r:id="rId7"/>
    <p:sldId id="345" r:id="rId8"/>
    <p:sldId id="346" r:id="rId9"/>
    <p:sldId id="323" r:id="rId10"/>
    <p:sldId id="337" r:id="rId11"/>
    <p:sldId id="327" r:id="rId12"/>
    <p:sldId id="336" r:id="rId13"/>
    <p:sldId id="325" r:id="rId14"/>
    <p:sldId id="338" r:id="rId15"/>
    <p:sldId id="326" r:id="rId16"/>
    <p:sldId id="341" r:id="rId17"/>
    <p:sldId id="283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23/07/1438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</a:t>
            </a:r>
            <a:r>
              <a:rPr lang="en-US" sz="2400" dirty="0" smtClean="0">
                <a:latin typeface="Bernard MT Condensed" panose="02050806060905020404" pitchFamily="18" charset="0"/>
              </a:rPr>
              <a:t>essential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latin typeface="Arial Narrow" pitchFamily="34" charset="0"/>
              </a:rPr>
              <a:t>Sildenafil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err="1">
                <a:latin typeface="Arial Narrow" pitchFamily="34" charset="0"/>
              </a:rPr>
              <a:t>Vardenafil</a:t>
            </a:r>
            <a:r>
              <a:rPr lang="en-US" sz="2400" b="1" dirty="0">
                <a:latin typeface="Arial Narrow" pitchFamily="34" charset="0"/>
              </a:rPr>
              <a:t> 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Avanafil</a:t>
            </a:r>
            <a:r>
              <a:rPr lang="en-US" sz="2400" b="1" dirty="0" smtClean="0">
                <a:latin typeface="Arial Narrow" pitchFamily="34" charset="0"/>
              </a:rPr>
              <a:t>]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Tadalafil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</a:t>
            </a:r>
            <a:r>
              <a:rPr lang="en-US" sz="2400" b="1" dirty="0" smtClean="0">
                <a:latin typeface="Arial Narrow" panose="020B0606020202030204" pitchFamily="34" charset="0"/>
              </a:rPr>
              <a:t>Hypotension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TRANSURETHRALORAL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smtClean="0">
                <a:latin typeface="Arial Narrow" panose="020B0606020202030204" pitchFamily="34" charset="0"/>
              </a:rPr>
              <a:t>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054135"/>
            <a:chOff x="272134" y="4664690"/>
            <a:chExt cx="6149340" cy="10541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0541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Nitroglycerine</a:t>
              </a:r>
              <a:endParaRPr lang="en-US" sz="2200" b="1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000" b="1" dirty="0" smtClean="0">
                <a:latin typeface="Arial Narrow" panose="020B0606020202030204" pitchFamily="34" charset="0"/>
                <a:sym typeface="Wingdings"/>
              </a:rPr>
              <a:t>cGMP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A normal erection relies on the coordination:</a:t>
            </a:r>
          </a:p>
          <a:p>
            <a:pPr lvl="1" algn="l"/>
            <a:r>
              <a:rPr lang="en-CA" dirty="0" smtClean="0"/>
              <a:t>Vascular</a:t>
            </a:r>
          </a:p>
          <a:p>
            <a:pPr lvl="1" algn="l"/>
            <a:r>
              <a:rPr lang="en-CA" dirty="0" smtClean="0"/>
              <a:t>Neurological</a:t>
            </a:r>
          </a:p>
          <a:p>
            <a:pPr lvl="1" algn="l"/>
            <a:r>
              <a:rPr lang="en-CA" dirty="0" smtClean="0"/>
              <a:t>Hormonal</a:t>
            </a:r>
          </a:p>
          <a:p>
            <a:pPr lvl="1" algn="l"/>
            <a:r>
              <a:rPr lang="en-CA" dirty="0" smtClean="0"/>
              <a:t>Psychological </a:t>
            </a:r>
          </a:p>
          <a:p>
            <a:pPr algn="l"/>
            <a:r>
              <a:rPr lang="en-CA" dirty="0" smtClean="0"/>
              <a:t>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CA" dirty="0" smtClean="0"/>
              <a:t>An erection occurs when the amount of blood rushing to the penis is greater than the amount of blood flowing from it</a:t>
            </a:r>
          </a:p>
          <a:p>
            <a:pPr algn="l"/>
            <a:r>
              <a:rPr lang="en-CA" dirty="0" smtClean="0"/>
              <a:t>A massive influx of blood accumulates in the sinusoidal spaces due to 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(tumescence)</a:t>
            </a:r>
          </a:p>
          <a:p>
            <a:pPr algn="l"/>
            <a:r>
              <a:rPr lang="en-CA" dirty="0" smtClean="0">
                <a:sym typeface="Wingdings" pitchFamily="2" charset="2"/>
              </a:rPr>
              <a:t>Tumescence compresses the veins that normally drain the penis  prevents blood outflow &amp;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itchFamily="34" charset="0"/>
              </a:rPr>
              <a:t>DA&gt;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5HT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Amino acid.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reductase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inhibitor (prevent production of active testosterone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1185</Words>
  <Application>Microsoft Office PowerPoint</Application>
  <PresentationFormat>On-screen Show (4:3)</PresentationFormat>
  <Paragraphs>257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Pathophysiology:     Mechanism of an erection</vt:lpstr>
      <vt:lpstr>Pathophysiology: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User</cp:lastModifiedBy>
  <cp:revision>328</cp:revision>
  <dcterms:created xsi:type="dcterms:W3CDTF">2014-03-19T18:59:17Z</dcterms:created>
  <dcterms:modified xsi:type="dcterms:W3CDTF">2017-04-19T06:18:08Z</dcterms:modified>
</cp:coreProperties>
</file>