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7" r:id="rId2"/>
    <p:sldId id="256" r:id="rId3"/>
    <p:sldId id="257" r:id="rId4"/>
    <p:sldId id="369" r:id="rId5"/>
    <p:sldId id="327" r:id="rId6"/>
    <p:sldId id="308" r:id="rId7"/>
    <p:sldId id="309" r:id="rId8"/>
    <p:sldId id="362" r:id="rId9"/>
    <p:sldId id="358" r:id="rId10"/>
    <p:sldId id="357" r:id="rId11"/>
    <p:sldId id="359" r:id="rId12"/>
    <p:sldId id="366" r:id="rId13"/>
    <p:sldId id="343" r:id="rId14"/>
    <p:sldId id="344" r:id="rId15"/>
    <p:sldId id="347" r:id="rId16"/>
    <p:sldId id="368" r:id="rId17"/>
    <p:sldId id="35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200F2"/>
    <a:srgbClr val="FFFFCC"/>
    <a:srgbClr val="000000"/>
    <a:srgbClr val="CCFF66"/>
    <a:srgbClr val="CCFFFF"/>
    <a:srgbClr val="FFFFFF"/>
    <a:srgbClr val="FA00FA"/>
    <a:srgbClr val="66FF33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72" autoAdjust="0"/>
    <p:restoredTop sz="94660"/>
  </p:normalViewPr>
  <p:slideViewPr>
    <p:cSldViewPr>
      <p:cViewPr varScale="1">
        <p:scale>
          <a:sx n="110" d="100"/>
          <a:sy n="110" d="100"/>
        </p:scale>
        <p:origin x="123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D181-48B3-4D38-BFE3-62954857B56D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E830-7A27-4AD4-AD87-5A47C3E52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5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138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6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7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7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999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11D1-DA21-4A72-8C6C-DDFA3AD73D9B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1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761B1-5FAB-4182-8B88-A61EAE508028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3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9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31000">
              <a:srgbClr val="CCFFFF">
                <a:alpha val="28000"/>
              </a:srgbClr>
            </a:gs>
            <a:gs pos="51000">
              <a:srgbClr val="FFDDDD"/>
            </a:gs>
            <a:gs pos="90000">
              <a:srgbClr val="E4FF97">
                <a:alpha val="89804"/>
              </a:srgbClr>
            </a:gs>
            <a:gs pos="100000">
              <a:srgbClr val="8970A8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951D-463A-4DBB-820E-EE9665B9FF3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Prof. </a:t>
            </a:r>
            <a:r>
              <a:rPr lang="en-US" b="1" dirty="0" err="1" smtClean="0">
                <a:solidFill>
                  <a:srgbClr val="6600FF"/>
                </a:solidFill>
              </a:rPr>
              <a:t>Mohamad</a:t>
            </a:r>
            <a:r>
              <a:rPr lang="en-US" b="1" dirty="0" smtClean="0">
                <a:solidFill>
                  <a:srgbClr val="6600FF"/>
                </a:solidFill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</a:rPr>
              <a:t>Alhumayyd</a:t>
            </a:r>
            <a:r>
              <a:rPr lang="en-US" b="1" dirty="0" smtClean="0">
                <a:solidFill>
                  <a:srgbClr val="6600FF"/>
                </a:solidFill>
              </a:rPr>
              <a:t/>
            </a:r>
            <a:br>
              <a:rPr lang="en-US" b="1" dirty="0" smtClean="0">
                <a:solidFill>
                  <a:srgbClr val="6600FF"/>
                </a:solidFill>
              </a:rPr>
            </a:br>
            <a:r>
              <a:rPr lang="en-US" b="1" dirty="0" smtClean="0">
                <a:solidFill>
                  <a:srgbClr val="6600FF"/>
                </a:solidFill>
              </a:rPr>
              <a:t/>
            </a:r>
            <a:br>
              <a:rPr lang="en-US" b="1" dirty="0" smtClean="0">
                <a:solidFill>
                  <a:srgbClr val="6600FF"/>
                </a:solidFill>
              </a:rPr>
            </a:br>
            <a:r>
              <a:rPr lang="en-US" b="1" dirty="0" smtClean="0">
                <a:solidFill>
                  <a:srgbClr val="6600FF"/>
                </a:solidFill>
              </a:rPr>
              <a:t>Dept. of Pharmacology</a:t>
            </a:r>
            <a:endParaRPr lang="ar-SA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00400" y="609600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971800" y="4495800"/>
            <a:ext cx="3886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ANTERIOR PITUITARY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7338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410200" y="63246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133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4419600" y="10668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0386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6388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048000" y="4267200"/>
            <a:ext cx="16764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GnRHR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495800" y="2514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124200" y="2819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743200" y="12192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Agonists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828800" y="236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810000" y="3200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rot="-5400000">
            <a:off x="3009900" y="41529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810000" y="195103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2895600" y="1981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36576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3307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895600" y="2713038"/>
            <a:ext cx="0" cy="1554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2667000" y="3505200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-Point Star 24"/>
          <p:cNvSpPr/>
          <p:nvPr/>
        </p:nvSpPr>
        <p:spPr>
          <a:xfrm>
            <a:off x="86868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13716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GIT disturbances, abdominal pain, nausea….etc</a:t>
            </a:r>
          </a:p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Headache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latin typeface="Arial Narrow" pitchFamily="34" charset="0"/>
              </a:rPr>
              <a:t>Hypoestrogenism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on long term use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spc="-30" dirty="0" smtClean="0">
                <a:solidFill>
                  <a:srgbClr val="FA00FA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400" b="1" dirty="0" smtClean="0">
                <a:latin typeface="Arial Narrow" pitchFamily="34" charset="0"/>
              </a:rPr>
              <a:t>Hot flashes	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   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L</a:t>
            </a:r>
            <a:r>
              <a:rPr lang="en-US" sz="2400" b="1" dirty="0" smtClean="0">
                <a:latin typeface="Arial Narrow" pitchFamily="34" charset="0"/>
              </a:rPr>
              <a:t>ibido  	 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    </a:t>
            </a:r>
            <a:r>
              <a:rPr lang="en-US" sz="2400" b="1" dirty="0" smtClean="0">
                <a:latin typeface="Arial Narrow" pitchFamily="34" charset="0"/>
              </a:rPr>
              <a:t>Osteoporosis 	</a:t>
            </a:r>
            <a:r>
              <a:rPr lang="en-US" sz="2400" b="1" smtClean="0">
                <a:latin typeface="Arial Narrow" pitchFamily="34" charset="0"/>
              </a:rPr>
              <a:t>	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Clr>
                <a:srgbClr val="FF00FF"/>
              </a:buClr>
              <a:buSzPct val="80000"/>
            </a:pPr>
            <a:r>
              <a:rPr lang="en-US" sz="2400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A00FA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400" b="1" dirty="0" smtClean="0">
                <a:latin typeface="Arial Narrow" pitchFamily="34" charset="0"/>
              </a:rPr>
              <a:t>Rarely ovarian </a:t>
            </a:r>
            <a:r>
              <a:rPr lang="en-US" sz="2400" b="1" dirty="0" err="1" smtClean="0">
                <a:latin typeface="Arial Narrow" pitchFamily="34" charset="0"/>
              </a:rPr>
              <a:t>hyperstimulation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(</a:t>
            </a:r>
            <a:r>
              <a:rPr lang="en-US" sz="2400" b="1" dirty="0" smtClean="0">
                <a:latin typeface="Arial Narrow" pitchFamily="34" charset="0"/>
              </a:rPr>
              <a:t>ovaries swell &amp; enlarge)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533400"/>
            <a:ext cx="30480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 OF </a:t>
            </a:r>
            <a:r>
              <a:rPr lang="en-US" sz="2200" dirty="0" err="1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GnRH</a:t>
            </a: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5257800" y="12192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" name="Group 63"/>
          <p:cNvGrpSpPr/>
          <p:nvPr/>
        </p:nvGrpSpPr>
        <p:grpSpPr>
          <a:xfrm>
            <a:off x="2819400" y="1219994"/>
            <a:ext cx="2362200" cy="1961788"/>
            <a:chOff x="3200400" y="1829594"/>
            <a:chExt cx="2362200" cy="1961788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2820194" y="2590800"/>
              <a:ext cx="1523206" cy="794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2348247" cy="0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3418"/>
            <a:ext cx="2590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3.GONADOTROPHINS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064" y="838200"/>
            <a:ext cx="81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Are naturally produced by the pituitary gland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084" y="1249581"/>
            <a:ext cx="8966916" cy="231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For therapeutic use, extracted forms are available as</a:t>
            </a:r>
            <a:r>
              <a:rPr lang="en-US" sz="2400" b="1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;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1. Human Menopausal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hMG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) extracted from post</a:t>
            </a:r>
            <a:r>
              <a:rPr lang="en-US" sz="2400" b="1" dirty="0" smtClean="0">
                <a:latin typeface="Arial Narrow" pitchFamily="34" charset="0"/>
              </a:rPr>
              <a:t>menopausal urine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contains 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LH &amp; FSH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MENOTROPIN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Human Chorionic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hCG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 extracted from u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rine of pregnant women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contains mainly LH) 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PREGNYL</a:t>
            </a:r>
          </a:p>
          <a:p>
            <a:pPr marL="342900" indent="-342900">
              <a:spcBef>
                <a:spcPts val="600"/>
              </a:spcBef>
            </a:pPr>
            <a:endParaRPr lang="en-US" sz="2200" spc="50" dirty="0" smtClean="0">
              <a:solidFill>
                <a:srgbClr val="8970A8"/>
              </a:solidFill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304800"/>
            <a:ext cx="1475084" cy="461665"/>
          </a:xfrm>
          <a:prstGeom prst="rect">
            <a:avLst/>
          </a:prstGeom>
          <a:solidFill>
            <a:srgbClr val="FA00FA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[FSH &amp; LH]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5814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4191000"/>
            <a:ext cx="90678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Stimulation &amp; induction of ovulation in infertility 2</a:t>
            </a:r>
            <a:r>
              <a:rPr lang="en-US" sz="2400" b="1" baseline="30000" dirty="0" smtClean="0">
                <a:latin typeface="Arial Narrow" pitchFamily="34" charset="0"/>
              </a:rPr>
              <a:t>ndry </a:t>
            </a:r>
            <a:r>
              <a:rPr lang="en-US" sz="2400" b="1" dirty="0" smtClean="0">
                <a:latin typeface="Arial Narrow" pitchFamily="34" charset="0"/>
              </a:rPr>
              <a:t>to </a:t>
            </a:r>
            <a:r>
              <a:rPr lang="en-US" sz="2400" b="1" dirty="0" err="1" smtClean="0">
                <a:latin typeface="Arial Narrow" pitchFamily="34" charset="0"/>
              </a:rPr>
              <a:t>gonadotropin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deficiency (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pituitary insufficiency)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590800" y="533400"/>
            <a:ext cx="8382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32953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Success rate for inducing ovulation is usually </a:t>
            </a:r>
            <a:r>
              <a:rPr lang="en-US" sz="2400" b="1" u="sng" dirty="0" smtClean="0">
                <a:latin typeface="Arial Narrow" pitchFamily="34" charset="0"/>
              </a:rPr>
              <a:t>&gt;</a:t>
            </a:r>
            <a:r>
              <a:rPr lang="en-US" sz="2400" b="1" dirty="0" smtClean="0">
                <a:latin typeface="Arial Narrow" pitchFamily="34" charset="0"/>
              </a:rPr>
              <a:t>75 %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animBg="1"/>
      <p:bldP spid="2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228600"/>
            <a:ext cx="24384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745" y="1187758"/>
            <a:ext cx="8839200" cy="14260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hMG</a:t>
            </a:r>
            <a:r>
              <a:rPr lang="en-US" sz="2400" b="1" spc="-40" dirty="0" smtClean="0">
                <a:latin typeface="Arial Narrow" pitchFamily="34" charset="0"/>
              </a:rPr>
              <a:t> is given </a:t>
            </a:r>
            <a:r>
              <a:rPr lang="en-US" sz="2400" b="1" spc="-40" dirty="0" err="1" smtClean="0">
                <a:latin typeface="Arial Narrow" pitchFamily="34" charset="0"/>
              </a:rPr>
              <a:t>i.m</a:t>
            </a:r>
            <a:r>
              <a:rPr lang="en-US" sz="2400" b="1" spc="-40" dirty="0" smtClean="0">
                <a:latin typeface="Arial Narrow" pitchFamily="34" charset="0"/>
              </a:rPr>
              <a:t>  every day starting at day 2-3 of cycle  for 10 days followed by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hCG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on (10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- 12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day) for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ovum </a:t>
            </a:r>
            <a:r>
              <a:rPr lang="en-US" sz="2400" b="1" smtClean="0">
                <a:latin typeface="Arial Narrow" pitchFamily="34" charset="0"/>
                <a:sym typeface="Wingdings 3"/>
              </a:rPr>
              <a:t>retreival </a:t>
            </a:r>
            <a:r>
              <a:rPr lang="en-US" sz="2400" b="1" dirty="0">
                <a:latin typeface="Arial Narrow" pitchFamily="34" charset="0"/>
                <a:sym typeface="Wingdings 3"/>
              </a:rPr>
              <a:t>.</a:t>
            </a:r>
            <a:endParaRPr lang="en-US" sz="2400" b="1" u="heavy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endParaRPr lang="en-US" sz="2400" b="1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733800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136" y="4267201"/>
            <a:ext cx="8686800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</a:rPr>
              <a:t>FSH containing preparations;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Fever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Ovarian enlargement (hyper stimulation)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Multiple Pregnancy (approx. 20%)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spc="-40" dirty="0" smtClean="0">
                <a:latin typeface="Arial Narrow" pitchFamily="34" charset="0"/>
              </a:rPr>
              <a:t>LH containing preparations;   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Headache  &amp;  edema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97836"/>
              </p:ext>
            </p:extLst>
          </p:nvPr>
        </p:nvGraphicFramePr>
        <p:xfrm>
          <a:off x="4155057" y="-283781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Document" r:id="rId3" imgW="5955230" imgH="4752347" progId="Word.Document.12">
                  <p:embed/>
                </p:oleObj>
              </mc:Choice>
              <mc:Fallback>
                <p:oleObj name="Document" r:id="rId3" imgW="5955230" imgH="4752347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057" y="-283781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2018"/>
            <a:ext cx="1828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400" baseline="-25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564842"/>
            <a:ext cx="1905000" cy="425758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spc="50" dirty="0" smtClean="0">
                <a:solidFill>
                  <a:srgbClr val="8970A8"/>
                </a:solidFill>
                <a:latin typeface="Bernard MT Condensed" pitchFamily="18" charset="0"/>
              </a:rPr>
              <a:t>BROMOCREPTINE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272" y="1619924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Mechanism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072" y="1600200"/>
            <a:ext cx="5144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 smtClean="0">
                <a:latin typeface="Arial Narrow" pitchFamily="34" charset="0"/>
              </a:rPr>
              <a:t>                     D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 R Agonists binds to dopamine receptors in the 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anterior </a:t>
            </a:r>
            <a:r>
              <a:rPr lang="en-US" sz="2400" b="1" dirty="0" smtClean="0">
                <a:latin typeface="Arial Narrow" pitchFamily="34" charset="0"/>
              </a:rPr>
              <a:t>pituitary gland &amp; i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nhibits </a:t>
            </a:r>
            <a:r>
              <a:rPr lang="en-US" sz="2400" b="1" spc="-30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prolactin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 secretion 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904" y="990600"/>
            <a:ext cx="475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Is an ergot derivative( not a hormone) 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4062"/>
            <a:ext cx="4724400" cy="5638245"/>
            <a:chOff x="3657600" y="990600"/>
            <a:chExt cx="5257800" cy="5638245"/>
          </a:xfrm>
        </p:grpSpPr>
        <p:sp>
          <p:nvSpPr>
            <p:cNvPr id="30" name="Oval 29"/>
            <p:cNvSpPr/>
            <p:nvPr/>
          </p:nvSpPr>
          <p:spPr>
            <a:xfrm>
              <a:off x="5181600" y="10668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FF">
                    <a:alpha val="76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81600" y="32766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66">
                    <a:alpha val="61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404279" y="1663520"/>
              <a:ext cx="304800" cy="2919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562600" y="3708042"/>
              <a:ext cx="304800" cy="291921"/>
            </a:xfrm>
            <a:prstGeom prst="ellipse">
              <a:avLst/>
            </a:prstGeom>
            <a:solidFill>
              <a:srgbClr val="FA0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16084" y="3720921"/>
              <a:ext cx="304800" cy="291921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://courses.washington.edu/conj/bess/hyperprolactinemia/prolactin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 l="12766" t="12104" r="6383" b="13639"/>
            <a:stretch>
              <a:fillRect/>
            </a:stretch>
          </p:blipFill>
          <p:spPr bwMode="auto">
            <a:xfrm>
              <a:off x="4876800" y="990600"/>
              <a:ext cx="4038600" cy="520766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912010" y="6197958"/>
              <a:ext cx="279850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6600FF"/>
                  </a:solidFill>
                  <a:latin typeface="Bernard MT Condensed" pitchFamily="18" charset="0"/>
                </a:rPr>
                <a:t>Hyperprolactinaemia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181600" y="2590802"/>
              <a:ext cx="533401" cy="16527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410201" y="3352801"/>
              <a:ext cx="609599" cy="158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4835608" y="4988008"/>
              <a:ext cx="1758786" cy="2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105400" y="5867400"/>
              <a:ext cx="1143000" cy="304800"/>
            </a:xfrm>
            <a:prstGeom prst="rect">
              <a:avLst/>
            </a:prstGeom>
            <a:noFill/>
            <a:ln>
              <a:solidFill>
                <a:srgbClr val="66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80123" y="6184005"/>
              <a:ext cx="18560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6600FF"/>
                  </a:solidFill>
                  <a:latin typeface="Bernard MT Condensed" pitchFamily="18" charset="0"/>
                </a:rPr>
                <a:t>No Ovulation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2335368"/>
              <a:ext cx="1828800" cy="438582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000" dirty="0" err="1" smtClean="0">
                  <a:solidFill>
                    <a:srgbClr val="7030A0"/>
                  </a:solidFill>
                  <a:latin typeface="Bernard MT Condensed" pitchFamily="18" charset="0"/>
                </a:rPr>
                <a:t>Bromocreptine</a:t>
              </a:r>
              <a:endParaRPr lang="en-US" sz="2000" dirty="0" smtClean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3" name="5-Point Star 22"/>
          <p:cNvSpPr/>
          <p:nvPr/>
        </p:nvSpPr>
        <p:spPr>
          <a:xfrm>
            <a:off x="86868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9104" y="3307616"/>
            <a:ext cx="1371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" y="3764816"/>
            <a:ext cx="57912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Female infertility 2</a:t>
            </a:r>
            <a:r>
              <a:rPr lang="en-US" sz="2400" b="1" baseline="30000" dirty="0" smtClean="0">
                <a:latin typeface="Arial Narrow" pitchFamily="34" charset="0"/>
                <a:cs typeface="Times New Roman" pitchFamily="18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to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hyperprolactinaemia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4253458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" y="4720680"/>
            <a:ext cx="434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GIT disturbances; nausea,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vomiting, constipation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Headache dizziness  &amp;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orthostatic hypotension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Dry mouth &amp; nasal congestion 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Insomnia</a:t>
            </a:r>
          </a:p>
        </p:txBody>
      </p:sp>
      <p:sp>
        <p:nvSpPr>
          <p:cNvPr id="36" name="Rectangle 35"/>
          <p:cNvSpPr/>
          <p:nvPr/>
        </p:nvSpPr>
        <p:spPr>
          <a:xfrm flipH="1">
            <a:off x="46488" y="76200"/>
            <a:ext cx="2772912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sz="2400" dirty="0">
                <a:latin typeface="Bernard MT Condensed" pitchFamily="18" charset="0"/>
              </a:rPr>
              <a:t>4</a:t>
            </a:r>
            <a:r>
              <a:rPr lang="en-US" sz="2400" dirty="0" smtClean="0"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AU" sz="2200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Hyperprolactinaemia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4" grpId="0" animBg="1"/>
      <p:bldP spid="25" grpId="0"/>
      <p:bldP spid="28" grpId="0" animBg="1"/>
      <p:bldP spid="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133600"/>
          </a:xfrm>
        </p:spPr>
        <p:txBody>
          <a:bodyPr>
            <a:normAutofit/>
          </a:bodyPr>
          <a:lstStyle/>
          <a:p>
            <a:pPr algn="l"/>
            <a:r>
              <a:rPr lang="en-US" spc="-50" smtClean="0">
                <a:latin typeface="Bernard MT Condensed" pitchFamily="18" charset="0"/>
              </a:rPr>
              <a:t>5.POLYCYSTIC </a:t>
            </a:r>
            <a:r>
              <a:rPr lang="en-US" spc="-50" dirty="0">
                <a:latin typeface="Bernard MT Condensed" pitchFamily="18" charset="0"/>
              </a:rPr>
              <a:t>OVARIAN SYNDROME</a:t>
            </a:r>
            <a:r>
              <a:rPr lang="ar-SA" spc="-50" dirty="0">
                <a:latin typeface="Bernard MT Condensed" pitchFamily="18" charset="0"/>
              </a:rPr>
              <a:t> </a:t>
            </a:r>
            <a:r>
              <a:rPr lang="en-US" spc="-50" dirty="0">
                <a:latin typeface="Bernard MT Condensed" pitchFamily="18" charset="0"/>
              </a:rPr>
              <a:t>(PCOS)</a:t>
            </a:r>
            <a:br>
              <a:rPr lang="en-US" spc="-50" dirty="0">
                <a:latin typeface="Bernard MT Condensed" pitchFamily="18" charset="0"/>
              </a:rPr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6400800" cy="1988237"/>
          </a:xfrm>
          <a:prstGeom prst="rect">
            <a:avLst/>
          </a:prstGeom>
          <a:solidFill>
            <a:srgbClr val="FFC5FF"/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spc="-50" dirty="0" smtClean="0">
                <a:solidFill>
                  <a:srgbClr val="00B0F0"/>
                </a:solidFill>
                <a:latin typeface="Bernard MT Condensed" pitchFamily="18" charset="0"/>
              </a:rPr>
              <a:t>M</a:t>
            </a:r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ost common cause  of infertility</a:t>
            </a:r>
          </a:p>
          <a:p>
            <a:pPr algn="l"/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The </a:t>
            </a:r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exact cause </a:t>
            </a:r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of PCOS is unknown</a:t>
            </a:r>
          </a:p>
          <a:p>
            <a:pPr algn="l"/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Insulin resistance may play a role  ??? </a:t>
            </a:r>
            <a:b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</a:br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   </a:t>
            </a:r>
            <a:r>
              <a:rPr lang="en-US" sz="2800" b="1" spc="-5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Metformin </a:t>
            </a:r>
            <a:r>
              <a:rPr lang="en-US" sz="2800" b="1" spc="-5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27393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5638800" y="34368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4876800" y="23700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6629400" y="5494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6705600" y="26670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5943600" y="44274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7239000" y="35814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8001000" y="44958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6146800" y="18288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1778" y="15027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549" y="204990"/>
            <a:ext cx="26757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712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3527417"/>
            <a:ext cx="8839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644D7F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644D7F"/>
              </a:solidFill>
              <a:uFill>
                <a:solidFill>
                  <a:srgbClr val="FF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Recall how ovulation occurs and specify its hormonal regulation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Classify ovulation inducing drugs in relevance to the existing deficits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Expand on the pharmacology of each group with respect to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mechanism of action, protocol of administration,  indication, efficacy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rate  and adverse effects.</a:t>
            </a:r>
            <a:endParaRPr lang="en-US" sz="2400" b="1" dirty="0">
              <a:solidFill>
                <a:srgbClr val="644D7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163" y="2749457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745A9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745A94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892084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892084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686800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486400" y="11430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Estrogens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66094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192111" y="19575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38862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3056" y="3810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819400" y="1066800"/>
            <a:ext cx="2362200" cy="2133600"/>
            <a:chOff x="3200400" y="1657782"/>
            <a:chExt cx="2362200" cy="2133600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3571264" y="1657782"/>
              <a:ext cx="10136" cy="169501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560872" y="10675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18753" y="10793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054995"/>
            <a:ext cx="39624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flipH="1">
            <a:off x="5892084" y="5713926"/>
            <a:ext cx="2590800" cy="4308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sz="22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endParaRPr lang="en-AU" sz="2200" dirty="0" smtClean="0">
              <a:ln w="12700">
                <a:solidFill>
                  <a:srgbClr val="8970A8"/>
                </a:solidFill>
              </a:ln>
              <a:latin typeface="Bernard MT Condense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06684" y="5638800"/>
            <a:ext cx="533400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 2"/>
              </a:rPr>
              <a:t>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3618963" y="22668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Bromocreptine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66753" y="1860132"/>
            <a:ext cx="1828800" cy="408445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000" baseline="-25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81249" y="1066800"/>
            <a:ext cx="2772912" cy="738609"/>
            <a:chOff x="3243241" y="1066800"/>
            <a:chExt cx="2772912" cy="738609"/>
          </a:xfrm>
        </p:grpSpPr>
        <p:cxnSp>
          <p:nvCxnSpPr>
            <p:cNvPr id="63" name="Straight Arrow Connector 62"/>
            <p:cNvCxnSpPr/>
            <p:nvPr/>
          </p:nvCxnSpPr>
          <p:spPr>
            <a:xfrm rot="5400000">
              <a:off x="4638263" y="1218406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 flipH="1">
              <a:off x="3243241" y="1343744"/>
              <a:ext cx="2772912" cy="46166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400" dirty="0">
                  <a:latin typeface="Bernard MT Condensed" pitchFamily="18" charset="0"/>
                </a:rPr>
                <a:t>4</a:t>
              </a:r>
              <a:r>
                <a:rPr lang="en-US" sz="2400" dirty="0" smtClean="0">
                  <a:latin typeface="Bernard MT Condensed" pitchFamily="18" charset="0"/>
                </a:rPr>
                <a:t>.</a:t>
              </a: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AU" sz="2200" dirty="0" smtClean="0">
                  <a:ln w="12700">
                    <a:solidFill>
                      <a:srgbClr val="8970A8"/>
                    </a:solidFill>
                  </a:ln>
                  <a:latin typeface="Bernard MT Condensed" pitchFamily="18" charset="0"/>
                </a:rPr>
                <a:t>Hyperprolactinaemia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28600" y="5181600"/>
            <a:ext cx="4724400" cy="800219"/>
          </a:xfrm>
          <a:prstGeom prst="rect">
            <a:avLst/>
          </a:prstGeom>
          <a:solidFill>
            <a:srgbClr val="FFC5FF"/>
          </a:solidFill>
        </p:spPr>
        <p:txBody>
          <a:bodyPr wrap="square">
            <a:spAutoFit/>
          </a:bodyPr>
          <a:lstStyle/>
          <a:p>
            <a:r>
              <a:rPr lang="en-US" sz="2200" spc="-50" dirty="0" smtClean="0">
                <a:latin typeface="Bernard MT Condensed" pitchFamily="18" charset="0"/>
              </a:rPr>
              <a:t>5. POLYCYSTIC OVARIAN SYNDROME</a:t>
            </a:r>
            <a:r>
              <a:rPr lang="ar-SA" sz="2200" spc="-50" dirty="0" smtClean="0">
                <a:latin typeface="Bernard MT Condensed" pitchFamily="18" charset="0"/>
              </a:rPr>
              <a:t> </a:t>
            </a:r>
            <a:r>
              <a:rPr lang="en-US" sz="2200" spc="-50" dirty="0">
                <a:latin typeface="Bernard MT Condensed" pitchFamily="18" charset="0"/>
              </a:rPr>
              <a:t>(</a:t>
            </a:r>
            <a:r>
              <a:rPr lang="en-US" sz="2200" spc="-50" dirty="0" smtClean="0">
                <a:latin typeface="Bernard MT Condensed" pitchFamily="18" charset="0"/>
              </a:rPr>
              <a:t>PCOS)</a:t>
            </a:r>
          </a:p>
          <a:p>
            <a:r>
              <a:rPr lang="en-US" sz="2200" b="1" spc="-50" dirty="0" smtClean="0">
                <a:latin typeface="Arial Narrow" panose="020B0606020202030204" pitchFamily="34" charset="0"/>
              </a:rPr>
              <a:t>    </a:t>
            </a:r>
            <a:r>
              <a:rPr lang="en-US" sz="2400" b="1" spc="-50" dirty="0" smtClean="0">
                <a:solidFill>
                  <a:srgbClr val="6600FF"/>
                </a:solidFill>
                <a:latin typeface="Arial Narrow" pitchFamily="34" charset="0"/>
              </a:rPr>
              <a:t>Metformin </a:t>
            </a:r>
            <a:r>
              <a:rPr lang="en-US" sz="2400" b="1" spc="-50" dirty="0" smtClean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1139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  <p:bldP spid="34" grpId="0"/>
      <p:bldP spid="49" grpId="0" animBg="1"/>
      <p:bldP spid="53" grpId="0"/>
      <p:bldP spid="5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953" y="1801152"/>
            <a:ext cx="4953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uFill>
                  <a:solidFill>
                    <a:srgbClr val="FA00FA"/>
                  </a:solidFill>
                </a:uFill>
                <a:latin typeface="Arial Narrow" pitchFamily="34" charset="0"/>
                <a:sym typeface="Wingdings 3"/>
              </a:rPr>
              <a:t>Compete with estrogen on the hypothalamus and anterior pituitary gland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</a:t>
            </a:r>
            <a:r>
              <a:rPr lang="en-US" sz="2400" b="1" dirty="0" smtClean="0">
                <a:latin typeface="Arial Narrow" pitchFamily="34" charset="0"/>
              </a:rPr>
              <a:t>negative feed back of endogenous estrogen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>
                <a:latin typeface="Arial Narrow" pitchFamily="34" charset="0"/>
              </a:rPr>
              <a:t>production</a:t>
            </a:r>
            <a:r>
              <a:rPr lang="en-US" sz="2400" b="1" dirty="0">
                <a:latin typeface="Arial Narrow" pitchFamily="34" charset="0"/>
                <a:sym typeface="Wingdings 3"/>
              </a:rPr>
              <a:t> of </a:t>
            </a:r>
            <a:r>
              <a:rPr lang="en-US" sz="2400" b="1" dirty="0">
                <a:latin typeface="Arial Narrow" pitchFamily="34" charset="0"/>
              </a:rPr>
              <a:t>FSH &amp; LH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dirty="0">
                <a:latin typeface="Bernard MT Condensed" pitchFamily="18" charset="0"/>
                <a:sym typeface="Wingdings 3"/>
              </a:rPr>
              <a:t>OVULATION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00"/>
            <a:ext cx="1828800" cy="430887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970A8"/>
                </a:solidFill>
                <a:latin typeface="Bernard MT Condensed" pitchFamily="18" charset="0"/>
              </a:rPr>
              <a:t>1. CLOMIPHENE</a:t>
            </a:r>
            <a:endParaRPr lang="en-US" sz="2200" dirty="0">
              <a:solidFill>
                <a:srgbClr val="8970A8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345287"/>
            <a:ext cx="2895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Pharmacological effects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8600" y="228600"/>
            <a:ext cx="21336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ANTIESTROGENS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76800" y="685800"/>
            <a:ext cx="4419600" cy="3962400"/>
            <a:chOff x="4992756" y="457200"/>
            <a:chExt cx="4419600" cy="3962400"/>
          </a:xfrm>
        </p:grpSpPr>
        <p:grpSp>
          <p:nvGrpSpPr>
            <p:cNvPr id="38" name="Group 37"/>
            <p:cNvGrpSpPr/>
            <p:nvPr/>
          </p:nvGrpSpPr>
          <p:grpSpPr>
            <a:xfrm>
              <a:off x="4992756" y="457200"/>
              <a:ext cx="3258242" cy="3962400"/>
              <a:chOff x="4992756" y="2133600"/>
              <a:chExt cx="3258242" cy="3962400"/>
            </a:xfrm>
          </p:grpSpPr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992756" y="2133600"/>
                <a:ext cx="2362200" cy="3962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Hypothalamus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Bernard MT Condensed" pitchFamily="18" charset="0"/>
                  <a:ea typeface="+mn-ea"/>
                  <a:cs typeface="Aharoni" pitchFamily="2" charset="-79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Arial" pitchFamily="34" charset="0"/>
                  </a:rPr>
                  <a:t>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GnRH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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Anterior Pituitary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FSH / LH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 Ovary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Estrogens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Progestins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7126356" y="2336442"/>
                <a:ext cx="838200" cy="3505200"/>
                <a:chOff x="6629400" y="1828800"/>
                <a:chExt cx="1491916" cy="3733800"/>
              </a:xfrm>
            </p:grpSpPr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7303168" y="5562600"/>
                  <a:ext cx="818147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6629400" y="1828800"/>
                  <a:ext cx="1491916" cy="678873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677526" y="2507673"/>
                  <a:ext cx="1443789" cy="424295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rot="5400000">
                <a:off x="6529635" y="4406721"/>
                <a:ext cx="2869842" cy="158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prstDash val="sysDash"/>
                <a:round/>
                <a:headEnd/>
                <a:tailEnd/>
              </a:ln>
              <a:effectLst/>
            </p:spPr>
          </p:cxn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 flipH="1">
                <a:off x="7837914" y="4267200"/>
                <a:ext cx="413084" cy="369332"/>
              </a:xfrm>
              <a:prstGeom prst="rect">
                <a:avLst/>
              </a:prstGeom>
              <a:solidFill>
                <a:srgbClr val="E4FF97"/>
              </a:solidFill>
              <a:ln w="38100">
                <a:solidFill>
                  <a:srgbClr val="4B3A6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(-)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126356" y="1981200"/>
              <a:ext cx="2286000" cy="523220"/>
              <a:chOff x="7010400" y="3352800"/>
              <a:chExt cx="2286000" cy="52322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010400" y="3467636"/>
                <a:ext cx="1905000" cy="26616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37042" y="335280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ym typeface="Wingdings"/>
                  </a:rPr>
                  <a:t></a:t>
                </a:r>
                <a:endParaRPr lang="en-US" sz="2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91400" y="3416121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dirty="0" err="1" smtClean="0">
                    <a:latin typeface="Bernard MT Condensed" pitchFamily="18" charset="0"/>
                  </a:rPr>
                  <a:t>Clomiphene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</p:grpSp>
      <p:sp>
        <p:nvSpPr>
          <p:cNvPr id="40" name="5-Point Star 39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200" y="5003442"/>
            <a:ext cx="879281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Female infertility; </a:t>
            </a:r>
          </a:p>
          <a:p>
            <a:pPr lvl="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</a:rPr>
              <a:t>   not due to ovarian or pituitary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AU" sz="24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The success rate for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ovulation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80% &amp; pregnancy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40% 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784" y="45720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37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98784" y="298862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784" y="832262"/>
            <a:ext cx="3962400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Clomiphene</a:t>
            </a: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50 mg/d for 5 days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 of the cycle to the 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If no response give 100 mg for 5 days again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to10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Each dose can be repeated not more </a:t>
            </a:r>
            <a:r>
              <a:rPr lang="en-US" sz="2400" b="1" smtClean="0">
                <a:latin typeface="Arial Narrow" pitchFamily="34" charset="0"/>
              </a:rPr>
              <a:t>than 3 </a:t>
            </a:r>
            <a:r>
              <a:rPr lang="en-US" sz="2400" b="1" dirty="0" smtClean="0">
                <a:latin typeface="Arial Narrow" pitchFamily="34" charset="0"/>
              </a:rPr>
              <a:t>cycles .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8648163" y="6412605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52400" y="4852273"/>
            <a:ext cx="4800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1.Hot Flushes  &amp; breast tenderness </a:t>
            </a:r>
          </a:p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2. Gastric upset (nausea and vomiting)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3. Visual disturbances (reversible)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nervous tension &amp; depression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5. Skin rashes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8600" y="4261609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76800" y="4873665"/>
            <a:ext cx="381000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6. Fatigue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7. Weight gain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8. Hair loss (reversible)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9.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Hyperstimulation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of the             ovaries &amp; high incidence of multiple birth(75% twins).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0358"/>
              </p:ext>
            </p:extLst>
          </p:nvPr>
        </p:nvGraphicFramePr>
        <p:xfrm>
          <a:off x="2914962" y="-10668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4" imgW="5955230" imgH="4752347" progId="Word.Document.12">
                  <p:embed/>
                </p:oleObj>
              </mc:Choice>
              <mc:Fallback>
                <p:oleObj name="Document" r:id="rId4" imgW="5955230" imgH="4752347" progId="Word.Document.12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962" y="-1066800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build="p"/>
      <p:bldP spid="71" grpId="0" build="p"/>
      <p:bldP spid="72" grpId="0" animBg="1"/>
      <p:bldP spid="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942866"/>
            <a:ext cx="8763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Is similar &amp; alternative to </a:t>
            </a:r>
            <a:r>
              <a:rPr lang="en-US" sz="2400" b="1" dirty="0" err="1" smtClean="0">
                <a:latin typeface="Arial Narrow" pitchFamily="34" charset="0"/>
              </a:rPr>
              <a:t>clomiphene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But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differ in being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200F2"/>
                </a:solidFill>
                <a:latin typeface="Arial Narrow" pitchFamily="34" charset="0"/>
              </a:rPr>
              <a:t>Non Steroidal</a:t>
            </a:r>
            <a:endParaRPr lang="en-US" sz="2400" dirty="0">
              <a:solidFill>
                <a:srgbClr val="F200F2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752600"/>
            <a:ext cx="8534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Used in palliative treatment of estrogen receptor- positive </a:t>
            </a:r>
            <a:r>
              <a:rPr lang="en-US" sz="2400" b="1" smtClean="0">
                <a:latin typeface="Arial Narrow" pitchFamily="34" charset="0"/>
              </a:rPr>
              <a:t>breast cancer.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1828800" cy="461665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970A8"/>
                </a:solidFill>
                <a:latin typeface="Bernard MT Condensed" pitchFamily="18" charset="0"/>
              </a:rPr>
              <a:t>2. TAMOXIFEN</a:t>
            </a:r>
            <a:endParaRPr lang="en-US" sz="2400" dirty="0">
              <a:solidFill>
                <a:srgbClr val="8970A8"/>
              </a:solidFill>
              <a:latin typeface="Harlow Solid Italic" pitchFamily="8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8610600" y="6324600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667000"/>
            <a:ext cx="3531736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i="1" dirty="0" smtClean="0">
                <a:latin typeface="Arial Narrow" pitchFamily="34" charset="0"/>
              </a:rPr>
              <a:t>But why not clomiphene 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sp>
        <p:nvSpPr>
          <p:cNvPr id="48" name="5-Point Star 47"/>
          <p:cNvSpPr/>
          <p:nvPr/>
        </p:nvSpPr>
        <p:spPr>
          <a:xfrm>
            <a:off x="8433516" y="115911"/>
            <a:ext cx="457200" cy="381000"/>
          </a:xfrm>
          <a:prstGeom prst="star5">
            <a:avLst/>
          </a:prstGeom>
          <a:solidFill>
            <a:srgbClr val="7030A0"/>
          </a:solidFill>
          <a:ln w="12700">
            <a:solidFill>
              <a:srgbClr val="FA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5257800" y="1194516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6986092" y="3711747"/>
              <a:ext cx="3061946" cy="301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57800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1628725" cy="0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GONADOTROPIN RELEASING HORMONE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Uses: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Induction of ovulation in patients with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hypothalmic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amenorrhea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deficient)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Analgoues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with agonist activity: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Leuprolin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Goserelin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agonists, given S.C. in a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(drip)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to stimulate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gonadotropin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release (1 – 10 µg / 60 – 120 min)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    Start from day 2-3 of cycle up to day 10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Given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continuously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(paradoxical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opposite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effect),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gonadal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suppression is desirable e.g.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precocious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puberty and advanced breast cancer in women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prostatic cancer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5777</TotalTime>
  <Words>615</Words>
  <Application>Microsoft Office PowerPoint</Application>
  <PresentationFormat>On-screen Show (4:3)</PresentationFormat>
  <Paragraphs>215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Aharoni</vt:lpstr>
      <vt:lpstr>Arial</vt:lpstr>
      <vt:lpstr>Arial Black</vt:lpstr>
      <vt:lpstr>Arial Narrow</vt:lpstr>
      <vt:lpstr>Bernard MT Condensed</vt:lpstr>
      <vt:lpstr>Calibri</vt:lpstr>
      <vt:lpstr>Cordia New</vt:lpstr>
      <vt:lpstr>Harlow Solid Italic</vt:lpstr>
      <vt:lpstr>Symbol</vt:lpstr>
      <vt:lpstr>Times New Roman</vt:lpstr>
      <vt:lpstr>Wingdings</vt:lpstr>
      <vt:lpstr>Wingdings 2</vt:lpstr>
      <vt:lpstr>Wingdings 3</vt:lpstr>
      <vt:lpstr>Office Theme</vt:lpstr>
      <vt:lpstr>Document</vt:lpstr>
      <vt:lpstr>Prof. Mohamad Alhumayyd  Dept. of Pharmacology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5.POLYCYSTIC OVARIAN SYNDROME (PCOS) 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kk105041</cp:lastModifiedBy>
  <cp:revision>278</cp:revision>
  <dcterms:created xsi:type="dcterms:W3CDTF">2011-01-18T06:03:43Z</dcterms:created>
  <dcterms:modified xsi:type="dcterms:W3CDTF">2017-04-24T05:20:53Z</dcterms:modified>
</cp:coreProperties>
</file>