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72" r:id="rId4"/>
    <p:sldId id="316" r:id="rId5"/>
    <p:sldId id="319" r:id="rId6"/>
    <p:sldId id="309" r:id="rId7"/>
    <p:sldId id="310" r:id="rId8"/>
    <p:sldId id="320" r:id="rId9"/>
    <p:sldId id="311" r:id="rId10"/>
    <p:sldId id="271" r:id="rId11"/>
    <p:sldId id="284" r:id="rId12"/>
    <p:sldId id="312" r:id="rId13"/>
    <p:sldId id="308" r:id="rId14"/>
    <p:sldId id="324" r:id="rId15"/>
    <p:sldId id="297" r:id="rId16"/>
    <p:sldId id="289" r:id="rId17"/>
    <p:sldId id="314" r:id="rId18"/>
    <p:sldId id="302" r:id="rId19"/>
    <p:sldId id="317" r:id="rId20"/>
    <p:sldId id="299" r:id="rId21"/>
    <p:sldId id="305" r:id="rId22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FF"/>
    <a:srgbClr val="FFFFCC"/>
    <a:srgbClr val="C40025"/>
    <a:srgbClr val="0099FF"/>
    <a:srgbClr val="D9FF6D"/>
    <a:srgbClr val="008000"/>
    <a:srgbClr val="CCFF33"/>
    <a:srgbClr val="00FF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21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D75E9BCB-CF9C-4869-A69B-C3299A1BBF5F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D85B743E-BB3D-484D-8342-2D5894814E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1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54A655FF-EE23-4591-9520-F67C07105016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98EE18AC-74AE-4A6A-AF25-65059EC6E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6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0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2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4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1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4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4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4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40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9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06/08/1438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06/08/1438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06/08/1438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06/08/1438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06/08/1438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06/08/1438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06/08/1438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06/08/1438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06/08/1438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06/08/1438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06/08/1438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74000">
              <a:schemeClr val="bg2">
                <a:lumMod val="90000"/>
                <a:alpha val="7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DBAE-BDAE-480D-B6FA-35D7D82F3E40}" type="datetimeFigureOut">
              <a:rPr lang="ar-SA" smtClean="0"/>
              <a:pPr/>
              <a:t>06/08/1438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.jpeg"/><Relationship Id="rId10" Type="http://schemas.openxmlformats.org/officeDocument/2006/relationships/hyperlink" Target="http://fotosa.ru/stock_photo/Creatas_JI/p_439504.jpg" TargetMode="External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fotosa.ru/stock_photo/Creatas_JI/p_439504.jpg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1043608" y="5832648"/>
            <a:ext cx="853446" cy="620688"/>
          </a:xfrm>
          <a:prstGeom prst="rect">
            <a:avLst/>
          </a:prstGeom>
          <a:noFill/>
        </p:spPr>
      </p:pic>
      <p:pic>
        <p:nvPicPr>
          <p:cNvPr id="26" name="Picture 25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1753038" y="5479154"/>
            <a:ext cx="1080120" cy="785542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3409222" y="3744416"/>
            <a:ext cx="1913197" cy="2232248"/>
            <a:chOff x="3186862" y="3717032"/>
            <a:chExt cx="3082311" cy="2952328"/>
          </a:xfrm>
        </p:grpSpPr>
        <p:grpSp>
          <p:nvGrpSpPr>
            <p:cNvPr id="20" name="Group 1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4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21" name="Group 2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2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5" name="Picture 14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2698142" y="5112568"/>
            <a:ext cx="1287143" cy="936104"/>
          </a:xfrm>
          <a:prstGeom prst="rect">
            <a:avLst/>
          </a:prstGeom>
          <a:noFill/>
        </p:spPr>
      </p:pic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5" cstate="print"/>
          <a:srcRect l="38167" b="16445"/>
          <a:stretch>
            <a:fillRect/>
          </a:stretch>
        </p:blipFill>
        <p:spPr bwMode="auto">
          <a:xfrm>
            <a:off x="5955276" y="3240360"/>
            <a:ext cx="256651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461396" y="3419060"/>
            <a:ext cx="1852360" cy="2649609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2843808" y="1185321"/>
            <a:ext cx="4708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70844">
            <a:off x="1441752" y="2601306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8960" y="348846"/>
            <a:ext cx="3240363" cy="1567986"/>
            <a:chOff x="395536" y="188639"/>
            <a:chExt cx="3240363" cy="1567986"/>
          </a:xfrm>
        </p:grpSpPr>
        <p:pic>
          <p:nvPicPr>
            <p:cNvPr id="3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36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37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3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3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3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13700698">
            <a:off x="-182675" y="-157650"/>
            <a:ext cx="1512167" cy="1326807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5" name="Rectangle 34"/>
          <p:cNvSpPr/>
          <p:nvPr/>
        </p:nvSpPr>
        <p:spPr>
          <a:xfrm>
            <a:off x="1187624" y="188640"/>
            <a:ext cx="5904657" cy="523220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</p:spPr>
        <p:txBody>
          <a:bodyPr wrap="square">
            <a:spAutoFit/>
          </a:bodyPr>
          <a:lstStyle/>
          <a:p>
            <a:pPr indent="-342900" algn="ctr"/>
            <a:r>
              <a:rPr lang="en-US" sz="2800" b="1" dirty="0" smtClean="0">
                <a:solidFill>
                  <a:srgbClr val="FF66FF"/>
                </a:solidFill>
                <a:latin typeface="Bernard MT Condensed" pitchFamily="18" charset="0"/>
              </a:rPr>
              <a:t>Mechanism of action of testosterone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9683" y="870536"/>
            <a:ext cx="7756693" cy="407740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  <a:effectLst>
            <a:outerShdw blurRad="50800" dist="50800" dir="5400000" algn="ctr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spc="-30" dirty="0" smtClean="0">
                <a:solidFill>
                  <a:srgbClr val="00B050"/>
                </a:solidFill>
                <a:latin typeface="Bernard MT Condensed" pitchFamily="18" charset="0"/>
              </a:rPr>
              <a:t>A</a:t>
            </a:r>
            <a:r>
              <a:rPr lang="en-US" sz="2000" b="1" spc="-30" dirty="0" smtClean="0">
                <a:solidFill>
                  <a:srgbClr val="00B050"/>
                </a:solidFill>
              </a:rPr>
              <a:t>.(</a:t>
            </a:r>
            <a:r>
              <a:rPr lang="en-US" sz="2000" b="1" spc="-30" dirty="0" err="1" smtClean="0">
                <a:solidFill>
                  <a:srgbClr val="00B050"/>
                </a:solidFill>
              </a:rPr>
              <a:t>prostate,seminal</a:t>
            </a:r>
            <a:r>
              <a:rPr lang="en-US" sz="2000" b="1" spc="-30" dirty="0" smtClean="0">
                <a:solidFill>
                  <a:srgbClr val="00B050"/>
                </a:solidFill>
              </a:rPr>
              <a:t> vesicles converted by </a:t>
            </a:r>
            <a:r>
              <a:rPr lang="el-GR" sz="2000" b="1" spc="-30" dirty="0" smtClean="0">
                <a:solidFill>
                  <a:srgbClr val="FF0000"/>
                </a:solidFill>
                <a:cs typeface="Times New Roman"/>
              </a:rPr>
              <a:t>α</a:t>
            </a:r>
            <a:r>
              <a:rPr lang="en-US" sz="2000" b="1" spc="-30" dirty="0" smtClean="0">
                <a:solidFill>
                  <a:srgbClr val="FF0000"/>
                </a:solidFill>
                <a:cs typeface="Times New Roman"/>
              </a:rPr>
              <a:t>-</a:t>
            </a:r>
            <a:r>
              <a:rPr lang="en-US" sz="2000" b="1" spc="-30" dirty="0" err="1" smtClean="0">
                <a:solidFill>
                  <a:srgbClr val="FF0000"/>
                </a:solidFill>
                <a:cs typeface="Times New Roman"/>
              </a:rPr>
              <a:t>reductase</a:t>
            </a:r>
            <a:r>
              <a:rPr lang="en-US" sz="2000" b="1" spc="-30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000" b="1" spc="-30" dirty="0" smtClean="0">
                <a:solidFill>
                  <a:srgbClr val="00B050"/>
                </a:solidFill>
                <a:cs typeface="Times New Roman"/>
              </a:rPr>
              <a:t>to </a:t>
            </a:r>
            <a:r>
              <a:rPr lang="en-US" sz="2000" b="1" spc="-30" dirty="0" smtClean="0">
                <a:solidFill>
                  <a:srgbClr val="FF0000"/>
                </a:solidFill>
                <a:cs typeface="Times New Roman"/>
              </a:rPr>
              <a:t>DHT</a:t>
            </a:r>
            <a:endParaRPr lang="en-US" sz="2000" b="1" spc="-30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818615" y="1497127"/>
            <a:ext cx="6408712" cy="4752528"/>
            <a:chOff x="214282" y="2409825"/>
            <a:chExt cx="6219825" cy="4448175"/>
          </a:xfrm>
        </p:grpSpPr>
        <p:pic>
          <p:nvPicPr>
            <p:cNvPr id="44" name="Picture 2" descr="http://upload.wikimedia.org/wikipedia/commons/thumb/e/e7/Human_androgen_receptor_and_androgen_binding.svg/653px-Human_androgen_receptor_and_androgen_binding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2409825"/>
              <a:ext cx="6219825" cy="4448175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372763" y="6312278"/>
              <a:ext cx="1430458" cy="37559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TESTOSTERONE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86182" y="6143644"/>
              <a:ext cx="928694" cy="338554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PROTEIN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47" name="5-Point Star 46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476672"/>
            <a:ext cx="8102704" cy="759182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  <a:effectLst>
            <a:outerShdw blurRad="50800" dist="50800" dir="5400000" algn="ctr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indent="-342900">
              <a:lnSpc>
                <a:spcPts val="2600"/>
              </a:lnSpc>
            </a:pPr>
            <a:r>
              <a:rPr lang="en-US" sz="2400" spc="-30" dirty="0" smtClean="0">
                <a:solidFill>
                  <a:srgbClr val="00B0F0"/>
                </a:solidFill>
                <a:latin typeface="Bernard MT Condensed" pitchFamily="18" charset="0"/>
              </a:rPr>
              <a:t>B. </a:t>
            </a:r>
            <a:r>
              <a:rPr lang="en-US" sz="2400" b="1" spc="-30" dirty="0" smtClean="0">
                <a:solidFill>
                  <a:srgbClr val="00B0F0"/>
                </a:solidFill>
                <a:latin typeface="Bernard MT Condensed" pitchFamily="18" charset="0"/>
              </a:rPr>
              <a:t>Bones and Brain</a:t>
            </a:r>
          </a:p>
          <a:p>
            <a:pPr indent="-342900">
              <a:lnSpc>
                <a:spcPts val="2600"/>
              </a:lnSpc>
            </a:pPr>
            <a:r>
              <a:rPr lang="en-US" sz="2400" b="1" spc="-30" dirty="0" err="1" smtClean="0">
                <a:solidFill>
                  <a:srgbClr val="FF0000"/>
                </a:solidFill>
                <a:latin typeface="Bernard MT Condensed" pitchFamily="18" charset="0"/>
              </a:rPr>
              <a:t>Testesterone</a:t>
            </a:r>
            <a:r>
              <a:rPr lang="en-US" sz="2400" b="1" spc="-30" dirty="0" smtClean="0">
                <a:solidFill>
                  <a:srgbClr val="00B0F0"/>
                </a:solidFill>
                <a:latin typeface="Bernard MT Condensed" pitchFamily="18" charset="0"/>
              </a:rPr>
              <a:t> is metabolized by </a:t>
            </a:r>
            <a:r>
              <a:rPr lang="en-US" sz="2400" b="1" spc="-30" dirty="0" smtClean="0">
                <a:solidFill>
                  <a:srgbClr val="FF0000"/>
                </a:solidFill>
                <a:latin typeface="Bernard MT Condensed" pitchFamily="18" charset="0"/>
              </a:rPr>
              <a:t>c-p450</a:t>
            </a:r>
            <a:r>
              <a:rPr lang="en-US" sz="2400" b="1" spc="-30" dirty="0" smtClean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400" b="1" spc="-30" dirty="0" smtClean="0">
                <a:solidFill>
                  <a:srgbClr val="FF0000"/>
                </a:solidFill>
                <a:latin typeface="Bernard MT Condensed" pitchFamily="18" charset="0"/>
              </a:rPr>
              <a:t>aromatase </a:t>
            </a:r>
            <a:r>
              <a:rPr lang="en-US" sz="2400" b="1" spc="-30" dirty="0">
                <a:solidFill>
                  <a:srgbClr val="00B0F0"/>
                </a:solidFill>
                <a:latin typeface="Bernard MT Condensed" pitchFamily="18" charset="0"/>
              </a:rPr>
              <a:t>to</a:t>
            </a:r>
            <a:r>
              <a:rPr lang="en-US" sz="2400" b="1" spc="-30" dirty="0" smtClean="0">
                <a:solidFill>
                  <a:srgbClr val="FF0000"/>
                </a:solidFill>
                <a:latin typeface="Bernard MT Condensed" pitchFamily="18" charset="0"/>
              </a:rPr>
              <a:t> </a:t>
            </a:r>
            <a:r>
              <a:rPr lang="en-US" sz="2400" b="1" spc="-30" dirty="0">
                <a:solidFill>
                  <a:srgbClr val="FF0000"/>
                </a:solidFill>
                <a:latin typeface="Bernard MT Condensed" pitchFamily="18" charset="0"/>
              </a:rPr>
              <a:t>estradiol </a:t>
            </a:r>
            <a:r>
              <a:rPr lang="en-US" sz="2400" b="1" spc="-30" dirty="0" smtClean="0">
                <a:solidFill>
                  <a:srgbClr val="00B0F0"/>
                </a:solidFill>
                <a:latin typeface="Bernard MT Condensed" pitchFamily="18" charset="0"/>
              </a:rPr>
              <a:t>.</a:t>
            </a:r>
            <a:endParaRPr lang="en-US" sz="2400" spc="-30" dirty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36" y="1268760"/>
            <a:ext cx="8102704" cy="215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endParaRPr lang="en-US" sz="28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Bones</a:t>
            </a:r>
            <a:r>
              <a:rPr lang="en-US" sz="2800" b="1" dirty="0" smtClean="0">
                <a:latin typeface="Arial Narrow" pitchFamily="34" charset="0"/>
              </a:rPr>
              <a:t>: estradiol accelerates maturation of cartilage into bone leading to closure of the epiphysis &amp; conclusion of growth.</a:t>
            </a:r>
          </a:p>
          <a:p>
            <a:pPr>
              <a:lnSpc>
                <a:spcPts val="2300"/>
              </a:lnSpc>
            </a:pPr>
            <a:endParaRPr lang="en-US" sz="28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Brain</a:t>
            </a:r>
            <a:r>
              <a:rPr lang="en-US" sz="2800" b="1" dirty="0" smtClean="0">
                <a:latin typeface="Arial Narrow" pitchFamily="34" charset="0"/>
              </a:rPr>
              <a:t>: </a:t>
            </a:r>
            <a:r>
              <a:rPr lang="en-US" sz="2800" b="1" dirty="0" err="1" smtClean="0">
                <a:latin typeface="Arial Narrow" pitchFamily="34" charset="0"/>
              </a:rPr>
              <a:t>estradiol</a:t>
            </a:r>
            <a:r>
              <a:rPr lang="en-US" sz="2800" b="1" dirty="0" smtClean="0">
                <a:latin typeface="Arial Narrow" pitchFamily="34" charset="0"/>
              </a:rPr>
              <a:t> serves as the most important feedback signal to the hypothalamus(esp. affecting LH secretion).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8523921" y="620688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15500150">
            <a:off x="63027" y="464940"/>
            <a:ext cx="1512167" cy="1944216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0" name="Rectangle 39"/>
          <p:cNvSpPr/>
          <p:nvPr/>
        </p:nvSpPr>
        <p:spPr>
          <a:xfrm>
            <a:off x="1691680" y="1109244"/>
            <a:ext cx="6413356" cy="4485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000" b="1" spc="50" dirty="0" err="1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Testesterone</a:t>
            </a:r>
            <a:r>
              <a:rPr lang="en-US" sz="2000" b="1" spc="5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 has </a:t>
            </a:r>
            <a:r>
              <a:rPr lang="en-US" sz="2000" b="1" spc="50" dirty="0" err="1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virilizing</a:t>
            </a:r>
            <a:r>
              <a:rPr lang="en-US" sz="2000" b="1" spc="5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 and </a:t>
            </a:r>
            <a:r>
              <a:rPr lang="en-US" sz="2000" b="1" cap="none" spc="5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 anabolic effects </a:t>
            </a:r>
            <a:endParaRPr lang="en-US" sz="2000" b="1" cap="none" spc="50" dirty="0">
              <a:ln>
                <a:solidFill>
                  <a:srgbClr val="FF00FF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3569" y="63814"/>
            <a:ext cx="3268270" cy="830997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Pharmacological effects of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Testesterone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4" cstate="print"/>
          <a:srcRect l="38167" b="16445"/>
          <a:stretch>
            <a:fillRect/>
          </a:stretch>
        </p:blipFill>
        <p:spPr bwMode="auto">
          <a:xfrm rot="933428" flipH="1">
            <a:off x="172484" y="5605033"/>
            <a:ext cx="836450" cy="101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8"/>
          <p:cNvGrpSpPr/>
          <p:nvPr/>
        </p:nvGrpSpPr>
        <p:grpSpPr>
          <a:xfrm rot="6099850" flipV="1">
            <a:off x="63027" y="5520414"/>
            <a:ext cx="1512167" cy="1944216"/>
            <a:chOff x="3186862" y="3717032"/>
            <a:chExt cx="3082311" cy="2952328"/>
          </a:xfrm>
        </p:grpSpPr>
        <p:grpSp>
          <p:nvGrpSpPr>
            <p:cNvPr id="6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5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4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" name="Group 41"/>
          <p:cNvGrpSpPr/>
          <p:nvPr/>
        </p:nvGrpSpPr>
        <p:grpSpPr>
          <a:xfrm>
            <a:off x="1691680" y="1985502"/>
            <a:ext cx="4867014" cy="3531730"/>
            <a:chOff x="4644008" y="4123726"/>
            <a:chExt cx="4079703" cy="2617642"/>
          </a:xfrm>
        </p:grpSpPr>
        <p:grpSp>
          <p:nvGrpSpPr>
            <p:cNvPr id="9" name="Group 38"/>
            <p:cNvGrpSpPr/>
            <p:nvPr/>
          </p:nvGrpSpPr>
          <p:grpSpPr>
            <a:xfrm>
              <a:off x="4644008" y="4123726"/>
              <a:ext cx="4079703" cy="2617642"/>
              <a:chOff x="4915001" y="4133058"/>
              <a:chExt cx="4079703" cy="237626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30000"/>
              </a:blip>
              <a:srcRect/>
              <a:stretch>
                <a:fillRect/>
              </a:stretch>
            </p:blipFill>
            <p:spPr bwMode="auto">
              <a:xfrm>
                <a:off x="4915001" y="4133058"/>
                <a:ext cx="4079703" cy="2376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6" name="Straight Connector 35"/>
              <p:cNvCxnSpPr/>
              <p:nvPr/>
            </p:nvCxnSpPr>
            <p:spPr>
              <a:xfrm>
                <a:off x="5004048" y="4509120"/>
                <a:ext cx="1368152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032041" y="5661248"/>
                <a:ext cx="1916223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/>
            <p:cNvCxnSpPr/>
            <p:nvPr/>
          </p:nvCxnSpPr>
          <p:spPr>
            <a:xfrm flipV="1">
              <a:off x="4716016" y="4280785"/>
              <a:ext cx="3972089" cy="1231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716016" y="6531957"/>
              <a:ext cx="3972089" cy="1204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476237" y="5400215"/>
              <a:ext cx="24482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7495254" y="5400215"/>
              <a:ext cx="24482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61"/>
          <p:cNvGrpSpPr/>
          <p:nvPr/>
        </p:nvGrpSpPr>
        <p:grpSpPr>
          <a:xfrm>
            <a:off x="6444208" y="4149080"/>
            <a:ext cx="2280950" cy="1008112"/>
            <a:chOff x="6444208" y="4149080"/>
            <a:chExt cx="2280950" cy="1008112"/>
          </a:xfrm>
        </p:grpSpPr>
        <p:sp>
          <p:nvSpPr>
            <p:cNvPr id="54" name="Rectangle 53"/>
            <p:cNvSpPr/>
            <p:nvPr/>
          </p:nvSpPr>
          <p:spPr>
            <a:xfrm>
              <a:off x="6804248" y="4475741"/>
              <a:ext cx="19209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 3"/>
                <a:buChar char="¡"/>
              </a:pPr>
              <a:r>
                <a:rPr lang="en-US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Anabolic Steroids</a:t>
              </a:r>
            </a:p>
            <a:p>
              <a:r>
                <a:rPr lang="en-US" dirty="0" smtClean="0">
                  <a:latin typeface="Bernard MT Condensed" pitchFamily="18" charset="0"/>
                  <a:sym typeface="Wingdings 3"/>
                </a:rPr>
                <a:t>Un </a:t>
              </a:r>
              <a:r>
                <a:rPr lang="en-US" smtClean="0">
                  <a:latin typeface="Bernard MT Condensed" pitchFamily="18" charset="0"/>
                  <a:sym typeface="Wingdings 3"/>
                </a:rPr>
                <a:t>approved use</a:t>
              </a:r>
              <a:endParaRPr lang="en-US" dirty="0"/>
            </a:p>
          </p:txBody>
        </p:sp>
        <p:sp>
          <p:nvSpPr>
            <p:cNvPr id="60" name="Right Brace 59"/>
            <p:cNvSpPr/>
            <p:nvPr/>
          </p:nvSpPr>
          <p:spPr>
            <a:xfrm>
              <a:off x="6444208" y="4149080"/>
              <a:ext cx="432048" cy="1008112"/>
            </a:xfrm>
            <a:prstGeom prst="rightBrac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62"/>
          <p:cNvGrpSpPr/>
          <p:nvPr/>
        </p:nvGrpSpPr>
        <p:grpSpPr>
          <a:xfrm>
            <a:off x="6588224" y="2132856"/>
            <a:ext cx="2206895" cy="3024336"/>
            <a:chOff x="6588224" y="2132856"/>
            <a:chExt cx="2206895" cy="3024336"/>
          </a:xfrm>
        </p:grpSpPr>
        <p:sp>
          <p:nvSpPr>
            <p:cNvPr id="43" name="Rectangle 42"/>
            <p:cNvSpPr/>
            <p:nvPr/>
          </p:nvSpPr>
          <p:spPr>
            <a:xfrm>
              <a:off x="6850903" y="3338330"/>
              <a:ext cx="19442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 Testosterone &amp; </a:t>
              </a:r>
              <a:r>
                <a:rPr lang="en-US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Synthetic Androgens </a:t>
              </a:r>
              <a:endParaRPr lang="en-US" dirty="0"/>
            </a:p>
          </p:txBody>
        </p:sp>
        <p:sp>
          <p:nvSpPr>
            <p:cNvPr id="61" name="Right Brace 60"/>
            <p:cNvSpPr/>
            <p:nvPr/>
          </p:nvSpPr>
          <p:spPr>
            <a:xfrm>
              <a:off x="6588224" y="2132856"/>
              <a:ext cx="432048" cy="3024336"/>
            </a:xfrm>
            <a:prstGeom prst="rightBrac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74317" y="479890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60573" y="862320"/>
            <a:ext cx="7886742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08000"/>
              </a:buClr>
              <a:buSzPct val="118000"/>
            </a:pPr>
            <a:r>
              <a:rPr lang="en-US" sz="2200" b="1" dirty="0">
                <a:latin typeface="Arial Narrow" pitchFamily="34" charset="0"/>
                <a:sym typeface="Wingdings 3"/>
              </a:rPr>
              <a:t>I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neffective </a:t>
            </a:r>
            <a:r>
              <a:rPr lang="en-US" sz="2200" b="1" dirty="0">
                <a:latin typeface="Arial Narrow" pitchFamily="34" charset="0"/>
                <a:sym typeface="Wingdings 3"/>
              </a:rPr>
              <a:t>orally(inactivated by 1</a:t>
            </a:r>
            <a:r>
              <a:rPr lang="en-US" sz="2200" b="1" baseline="30000" dirty="0">
                <a:latin typeface="Arial Narrow" pitchFamily="34" charset="0"/>
                <a:sym typeface="Wingdings 3"/>
              </a:rPr>
              <a:t>st</a:t>
            </a:r>
            <a:r>
              <a:rPr lang="en-US" sz="2200" b="1" dirty="0">
                <a:latin typeface="Arial Narrow" pitchFamily="34" charset="0"/>
                <a:sym typeface="Wingdings 3"/>
              </a:rPr>
              <a:t> pass met.)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dirty="0">
                <a:solidFill>
                  <a:srgbClr val="008000"/>
                </a:solidFill>
                <a:latin typeface="Bernard MT Condensed" pitchFamily="18" charset="0"/>
              </a:rPr>
              <a:t>I.M or S.C.</a:t>
            </a:r>
            <a:endParaRPr lang="en-US" sz="2000" b="1" i="1" spc="-40" dirty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008000"/>
              </a:buClr>
              <a:buSzPct val="118000"/>
            </a:pPr>
            <a:r>
              <a:rPr lang="en-US" sz="2000" b="1" i="1" spc="-40" dirty="0">
                <a:latin typeface="Arial Narrow" pitchFamily="34" charset="0"/>
              </a:rPr>
              <a:t>Skin patch </a:t>
            </a:r>
            <a:r>
              <a:rPr lang="en-US" sz="2000" b="1" i="1" spc="-40" dirty="0" smtClean="0">
                <a:latin typeface="Arial Narrow" pitchFamily="34" charset="0"/>
              </a:rPr>
              <a:t>&amp; </a:t>
            </a:r>
            <a:r>
              <a:rPr lang="en-US" sz="2000" b="1" i="1" spc="-40" dirty="0">
                <a:latin typeface="Arial Narrow" pitchFamily="34" charset="0"/>
              </a:rPr>
              <a:t>gels…. are also available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Binds to Sex Hormone Binding Globulin [SHBG]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t1/2 = 10 –20 min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Inactivated in the liver.; 90% of metabolites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excreted in urine.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Disadvantages: Rapidly absorbed, rapidly metabolized(Short duration of action).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endParaRPr lang="en-US" sz="2200" b="1" dirty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SzPct val="70000"/>
            </a:pPr>
            <a:endParaRPr lang="en-US" sz="2200" b="1" dirty="0" smtClean="0">
              <a:latin typeface="Arial Narrow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79775" y="3216811"/>
            <a:ext cx="2592288" cy="432048"/>
            <a:chOff x="179512" y="3645024"/>
            <a:chExt cx="2592288" cy="432048"/>
          </a:xfrm>
        </p:grpSpPr>
        <p:sp>
          <p:nvSpPr>
            <p:cNvPr id="56" name="Rectangle 55"/>
            <p:cNvSpPr/>
            <p:nvPr/>
          </p:nvSpPr>
          <p:spPr>
            <a:xfrm>
              <a:off x="179512" y="3645024"/>
              <a:ext cx="259228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 sz="2200" dirty="0" smtClean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1520" y="3676962"/>
              <a:ext cx="24974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400"/>
                </a:lnSpc>
                <a:buClr>
                  <a:srgbClr val="008000"/>
                </a:buClr>
                <a:buSzPct val="118000"/>
              </a:pPr>
              <a:r>
                <a:rPr lang="en-US" sz="2200" b="1" dirty="0" smtClean="0">
                  <a:solidFill>
                    <a:srgbClr val="FF0000"/>
                  </a:solidFill>
                  <a:latin typeface="Arial Narrow" pitchFamily="34" charset="0"/>
                </a:rPr>
                <a:t>Synthetic Androgens</a:t>
              </a:r>
            </a:p>
          </p:txBody>
        </p:sp>
      </p:grpSp>
      <p:grpSp>
        <p:nvGrpSpPr>
          <p:cNvPr id="2" name="Group 28"/>
          <p:cNvGrpSpPr/>
          <p:nvPr/>
        </p:nvGrpSpPr>
        <p:grpSpPr>
          <a:xfrm rot="14785039">
            <a:off x="7277617" y="1807198"/>
            <a:ext cx="1512167" cy="1762848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5" cstate="print"/>
          <a:srcRect l="38167" b="16445"/>
          <a:stretch>
            <a:fillRect/>
          </a:stretch>
        </p:blipFill>
        <p:spPr bwMode="auto">
          <a:xfrm rot="20666572">
            <a:off x="7922250" y="27322"/>
            <a:ext cx="1084742" cy="13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179512" y="347529"/>
            <a:ext cx="532859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Kinetics of </a:t>
            </a:r>
            <a:r>
              <a:rPr lang="en-US" sz="2800" b="1" cap="none" spc="50" dirty="0" err="1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Testesterone</a:t>
            </a:r>
            <a:endParaRPr lang="en-US" sz="2800" b="1" cap="none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9" name="Group 28"/>
          <p:cNvGrpSpPr/>
          <p:nvPr/>
        </p:nvGrpSpPr>
        <p:grpSpPr>
          <a:xfrm rot="14785039">
            <a:off x="7430017" y="5502532"/>
            <a:ext cx="1512167" cy="1762848"/>
            <a:chOff x="3186862" y="3717032"/>
            <a:chExt cx="3082311" cy="2952328"/>
          </a:xfrm>
        </p:grpSpPr>
        <p:grpSp>
          <p:nvGrpSpPr>
            <p:cNvPr id="10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4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4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1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7358247" y="5390996"/>
            <a:ext cx="1368152" cy="1247297"/>
          </a:xfrm>
          <a:prstGeom prst="roundRect">
            <a:avLst/>
          </a:prstGeom>
          <a:noFill/>
        </p:spPr>
      </p:pic>
      <p:sp>
        <p:nvSpPr>
          <p:cNvPr id="52" name="5-Point Star 51"/>
          <p:cNvSpPr/>
          <p:nvPr/>
        </p:nvSpPr>
        <p:spPr>
          <a:xfrm>
            <a:off x="8523921" y="6309320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81890" y="4293096"/>
            <a:ext cx="87495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008000"/>
              </a:buClr>
              <a:buSzPct val="118000"/>
            </a:pPr>
            <a:r>
              <a:rPr lang="en-US" sz="2200" b="1" u="sng" dirty="0" smtClean="0">
                <a:solidFill>
                  <a:srgbClr val="FF0000"/>
                </a:solidFill>
                <a:latin typeface="Arial Narrow" pitchFamily="34" charset="0"/>
              </a:rPr>
              <a:t>Derived from Testosterone</a:t>
            </a:r>
          </a:p>
          <a:p>
            <a:pPr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Esters; propionate, </a:t>
            </a:r>
            <a:r>
              <a:rPr lang="en-US" sz="2200" b="1" dirty="0" err="1" smtClean="0">
                <a:latin typeface="Arial Narrow" pitchFamily="34" charset="0"/>
              </a:rPr>
              <a:t>cypionate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in oil for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IM</a:t>
            </a:r>
            <a:r>
              <a:rPr lang="en-US" sz="2200" dirty="0" smtClean="0">
                <a:latin typeface="Arial Narrow" pitchFamily="34" charset="0"/>
              </a:rPr>
              <a:t>; </a:t>
            </a:r>
            <a:r>
              <a:rPr lang="en-US" sz="2200" b="1" dirty="0" smtClean="0">
                <a:latin typeface="Arial Narrow" pitchFamily="34" charset="0"/>
              </a:rPr>
              <a:t>every 2-3 weeks</a:t>
            </a:r>
          </a:p>
          <a:p>
            <a:pPr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Other derivatives as </a:t>
            </a:r>
            <a:r>
              <a:rPr lang="en-US" sz="2200" b="1" dirty="0" err="1" smtClean="0">
                <a:latin typeface="Arial Narrow" pitchFamily="34" charset="0"/>
              </a:rPr>
              <a:t>Methyltestosterone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Danazol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given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Orally; </a:t>
            </a:r>
            <a:r>
              <a:rPr lang="en-US" sz="2200" b="1" dirty="0" smtClean="0">
                <a:latin typeface="Arial Narrow" pitchFamily="34" charset="0"/>
              </a:rPr>
              <a:t>daily</a:t>
            </a:r>
          </a:p>
          <a:p>
            <a:pPr>
              <a:tabLst>
                <a:tab pos="1143000" algn="l"/>
              </a:tabLst>
            </a:pPr>
            <a:r>
              <a:rPr lang="en-US" sz="2200" b="1" u="sng" dirty="0" smtClean="0">
                <a:solidFill>
                  <a:srgbClr val="FF0000"/>
                </a:solidFill>
                <a:latin typeface="Arial Narrow" pitchFamily="34" charset="0"/>
              </a:rPr>
              <a:t>Derived from DHT</a:t>
            </a:r>
            <a:r>
              <a:rPr lang="en-US" sz="2200" b="1" u="sng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Mesterolone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given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Orally; </a:t>
            </a:r>
            <a:r>
              <a:rPr lang="en-US" sz="2200" b="1" dirty="0" smtClean="0">
                <a:latin typeface="Arial Narrow" pitchFamily="34" charset="0"/>
              </a:rPr>
              <a:t>daily</a:t>
            </a:r>
            <a:endParaRPr lang="en-US" sz="2200" dirty="0" smtClean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1782" y="3771658"/>
            <a:ext cx="8679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000" b="1" dirty="0">
                <a:latin typeface="Arial Narrow" pitchFamily="34" charset="0"/>
              </a:rPr>
              <a:t>Less rapidly metabolized &amp; more lipid soluble ►</a:t>
            </a:r>
            <a:r>
              <a:rPr lang="en-US" sz="2000" b="1" dirty="0" smtClean="0">
                <a:latin typeface="Arial Narrow" pitchFamily="34" charset="0"/>
              </a:rPr>
              <a:t>increasing </a:t>
            </a:r>
            <a:r>
              <a:rPr lang="en-US" sz="2000" b="1" dirty="0">
                <a:latin typeface="Arial Narrow" pitchFamily="34" charset="0"/>
              </a:rPr>
              <a:t>its duration of action</a:t>
            </a:r>
            <a:r>
              <a:rPr lang="en-US" sz="2000" b="1" dirty="0" smtClean="0">
                <a:latin typeface="Arial Narrow" pitchFamily="34" charset="0"/>
              </a:rPr>
              <a:t>.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8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500"/>
              </a:lnSpc>
              <a:spcBef>
                <a:spcPts val="1200"/>
              </a:spcBef>
              <a:buNone/>
            </a:pPr>
            <a:r>
              <a:rPr lang="en-US" b="1" dirty="0" err="1" smtClean="0">
                <a:solidFill>
                  <a:srgbClr val="FF0000"/>
                </a:solidFill>
                <a:latin typeface="Arial Narrow" panose="020B0606020202030204" pitchFamily="34" charset="0"/>
                <a:sym typeface="Wingdings 3"/>
              </a:rPr>
              <a:t>Mesterolone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More </a:t>
            </a:r>
            <a:r>
              <a:rPr lang="en-US" sz="2800" b="1" u="heavy" dirty="0" smtClean="0">
                <a:uFill>
                  <a:solidFill>
                    <a:srgbClr val="008000"/>
                  </a:solidFill>
                </a:uFill>
                <a:latin typeface="Arial Narrow" panose="020B0606020202030204" pitchFamily="34" charset="0"/>
              </a:rPr>
              <a:t>safely</a:t>
            </a:r>
            <a:r>
              <a:rPr lang="en-US" sz="2800" b="1" dirty="0" smtClean="0">
                <a:latin typeface="Arial Narrow" pitchFamily="34" charset="0"/>
              </a:rPr>
              <a:t> given in 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 testosterone or in 2ndry hypogonadism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. </a:t>
            </a:r>
          </a:p>
          <a:p>
            <a:pPr marL="0" indent="0">
              <a:lnSpc>
                <a:spcPts val="2500"/>
              </a:lnSpc>
              <a:spcBef>
                <a:spcPts val="1200"/>
              </a:spcBef>
              <a:buNone/>
            </a:pP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en-US" b="1" u="heavy" dirty="0" smtClean="0">
                <a:solidFill>
                  <a:srgbClr val="FF0000"/>
                </a:solidFill>
                <a:uFill>
                  <a:solidFill>
                    <a:srgbClr val="008000"/>
                  </a:solidFill>
                </a:uFill>
                <a:latin typeface="Arial Narrow" panose="020B0606020202030204" pitchFamily="34" charset="0"/>
                <a:sym typeface="Wingdings 3"/>
              </a:rPr>
              <a:t>Why???</a:t>
            </a:r>
            <a:endParaRPr lang="en-US" b="1" u="heavy" dirty="0" smtClean="0">
              <a:solidFill>
                <a:srgbClr val="FF0000"/>
              </a:solidFill>
              <a:uFill>
                <a:solidFill>
                  <a:srgbClr val="008000"/>
                </a:solidFill>
              </a:uFill>
              <a:latin typeface="Arial Narrow" panose="020B0606020202030204" pitchFamily="34" charset="0"/>
            </a:endParaRP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en-US" sz="2800" b="1" dirty="0" smtClean="0">
                <a:latin typeface="Arial Narrow" pitchFamily="34" charset="0"/>
              </a:rPr>
              <a:t>1. Not </a:t>
            </a:r>
            <a:r>
              <a:rPr lang="en-US" sz="2800" b="1" dirty="0" err="1" smtClean="0">
                <a:latin typeface="Arial Narrow" pitchFamily="34" charset="0"/>
              </a:rPr>
              <a:t>aromatised</a:t>
            </a:r>
            <a:r>
              <a:rPr lang="en-US" sz="2800" b="1" dirty="0" smtClean="0">
                <a:latin typeface="Arial Narrow" pitchFamily="34" charset="0"/>
              </a:rPr>
              <a:t> into estrogens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no –</a:t>
            </a:r>
            <a:r>
              <a:rPr lang="en-US" sz="28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800" b="1" dirty="0" smtClean="0">
                <a:latin typeface="Arial Narrow" pitchFamily="34" charset="0"/>
              </a:rPr>
              <a:t>of </a:t>
            </a:r>
            <a:r>
              <a:rPr lang="en-US" sz="2800" b="1" dirty="0" err="1" smtClean="0">
                <a:latin typeface="Arial Narrow" pitchFamily="34" charset="0"/>
              </a:rPr>
              <a:t>GnHs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800" b="1" dirty="0" smtClean="0">
                <a:latin typeface="Arial Narrow" pitchFamily="34" charset="0"/>
              </a:rPr>
              <a:t> encourages natural testosterone production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spermatogenesis is enhanced.</a:t>
            </a: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endParaRPr lang="en-US" sz="2800" b="1" dirty="0" smtClean="0">
              <a:latin typeface="Arial Narrow" pitchFamily="34" charset="0"/>
              <a:sym typeface="Wingdings 3"/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en-US" sz="2800" b="1" dirty="0" smtClean="0">
                <a:latin typeface="Arial Narrow" pitchFamily="34" charset="0"/>
              </a:rPr>
              <a:t>2. Unlike other oral synthetic androgens it is not hepatotoxic</a:t>
            </a:r>
            <a:r>
              <a:rPr lang="en-US" sz="2800" b="1" dirty="0">
                <a:latin typeface="Arial Narrow" pitchFamily="34" charset="0"/>
              </a:rPr>
              <a:t>.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</a:t>
            </a:r>
            <a:endParaRPr lang="en-US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3245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954972" y="173551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7997413" y="113324"/>
            <a:ext cx="992934" cy="1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285720" y="358306"/>
            <a:ext cx="288566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INDICATIONS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 rot="2127159">
            <a:off x="6128766" y="-57948"/>
            <a:ext cx="1922445" cy="1879509"/>
            <a:chOff x="2250135" y="3225378"/>
            <a:chExt cx="2271566" cy="2158777"/>
          </a:xfrm>
        </p:grpSpPr>
        <p:pic>
          <p:nvPicPr>
            <p:cNvPr id="39" name="Picture 38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44" name="Picture 4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45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48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5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9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5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46" name="Picture 45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65" name="TextBox 64"/>
          <p:cNvSpPr txBox="1"/>
          <p:nvPr/>
        </p:nvSpPr>
        <p:spPr>
          <a:xfrm>
            <a:off x="322802" y="2500306"/>
            <a:ext cx="7489558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  <a:buBlip>
                <a:blip r:embed="rId7"/>
              </a:buBlip>
            </a:pPr>
            <a:r>
              <a:rPr lang="en-US" sz="2400" b="1" dirty="0" smtClean="0">
                <a:latin typeface="Arial Narrow" pitchFamily="34" charset="0"/>
              </a:rPr>
              <a:t>Therapy for androgen deficiency in adult male infertility.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  <a:buBlip>
                <a:blip r:embed="rId7"/>
              </a:buBlip>
            </a:pPr>
            <a:r>
              <a:rPr lang="en-US" sz="2400" b="1" dirty="0" smtClean="0">
                <a:latin typeface="Arial Narrow" pitchFamily="34" charset="0"/>
              </a:rPr>
              <a:t>In delayed puberty with </a:t>
            </a:r>
            <a:r>
              <a:rPr lang="en-US" sz="2400" b="1" dirty="0" err="1" smtClean="0">
                <a:latin typeface="Arial Narrow" pitchFamily="34" charset="0"/>
              </a:rPr>
              <a:t>hypogonadism</a:t>
            </a:r>
            <a:endParaRPr lang="en-US" sz="2400" b="1" dirty="0" smtClean="0">
              <a:latin typeface="Arial Narrow" pitchFamily="34" charset="0"/>
            </a:endParaRP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 </a:t>
            </a:r>
            <a:r>
              <a:rPr lang="en-US" sz="2400" b="1" dirty="0" smtClean="0">
                <a:latin typeface="Arial Narrow" pitchFamily="34" charset="0"/>
              </a:rPr>
              <a:t>give androgen slow &amp; spaced for fear of           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  premature fusion of epiphyses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short stature.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endParaRPr lang="en-US" sz="2400" b="1" dirty="0" smtClean="0">
              <a:latin typeface="Arial Narrow" pitchFamily="34" charset="0"/>
            </a:endParaRPr>
          </a:p>
          <a:p>
            <a:pPr marL="0" lvl="1" indent="-533400">
              <a:lnSpc>
                <a:spcPts val="2500"/>
              </a:lnSpc>
              <a:spcBef>
                <a:spcPts val="300"/>
              </a:spcBef>
              <a:buSzPct val="70000"/>
            </a:pPr>
            <a:endParaRPr lang="en-US" sz="2400" b="1" dirty="0" smtClean="0">
              <a:latin typeface="Arial Narrow" pitchFamily="34" charset="0"/>
            </a:endParaRPr>
          </a:p>
        </p:txBody>
      </p:sp>
      <p:grpSp>
        <p:nvGrpSpPr>
          <p:cNvPr id="67" name="Group 28"/>
          <p:cNvGrpSpPr/>
          <p:nvPr/>
        </p:nvGrpSpPr>
        <p:grpSpPr>
          <a:xfrm rot="14785039">
            <a:off x="6991624" y="4331656"/>
            <a:ext cx="1308459" cy="1762848"/>
            <a:chOff x="3186862" y="3717032"/>
            <a:chExt cx="3082311" cy="2952328"/>
          </a:xfrm>
        </p:grpSpPr>
        <p:grpSp>
          <p:nvGrpSpPr>
            <p:cNvPr id="68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7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69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7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66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7704246" y="4339222"/>
            <a:ext cx="1368152" cy="1247297"/>
          </a:xfrm>
          <a:prstGeom prst="roundRect">
            <a:avLst/>
          </a:prstGeom>
          <a:noFill/>
        </p:spPr>
      </p:pic>
      <p:sp>
        <p:nvSpPr>
          <p:cNvPr id="41" name="5-Point Star 40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95536" y="1643050"/>
            <a:ext cx="5676662" cy="412934"/>
          </a:xfrm>
          <a:prstGeom prst="rect">
            <a:avLst/>
          </a:prstGeom>
          <a:solidFill>
            <a:srgbClr val="A50021">
              <a:alpha val="78039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As </a:t>
            </a:r>
            <a:r>
              <a:rPr lang="en-US" sz="2400" u="heavy" dirty="0" err="1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Testesterone</a:t>
            </a:r>
            <a:r>
              <a:rPr lang="en-US" sz="2400" u="heavy" dirty="0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 Replacement Therapy(TRT)</a:t>
            </a:r>
            <a:endParaRPr lang="en-US" sz="2400" u="heavy" dirty="0">
              <a:solidFill>
                <a:srgbClr val="D9FF6D"/>
              </a:solidFill>
              <a:uFill>
                <a:solidFill>
                  <a:srgbClr val="00FF00"/>
                </a:solidFill>
              </a:u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00034" y="1464949"/>
            <a:ext cx="850112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 smtClean="0">
                <a:latin typeface="Arial Narrow" pitchFamily="34" charset="0"/>
              </a:rPr>
              <a:t>Excess </a:t>
            </a:r>
            <a:r>
              <a:rPr lang="en-US" b="1" dirty="0">
                <a:latin typeface="Arial Narrow" pitchFamily="34" charset="0"/>
              </a:rPr>
              <a:t>androgens(if taken &gt; 6 </a:t>
            </a:r>
            <a:r>
              <a:rPr lang="en-US" b="1" dirty="0" err="1">
                <a:latin typeface="Arial Narrow" pitchFamily="34" charset="0"/>
              </a:rPr>
              <a:t>wks</a:t>
            </a:r>
            <a:r>
              <a:rPr lang="en-US" b="1" dirty="0">
                <a:latin typeface="Arial Narrow" pitchFamily="34" charset="0"/>
              </a:rPr>
              <a:t>) can cause </a:t>
            </a:r>
            <a:r>
              <a:rPr lang="en-US" b="1" dirty="0" err="1">
                <a:latin typeface="Arial Narrow" pitchFamily="34" charset="0"/>
              </a:rPr>
              <a:t>impotence,decreased</a:t>
            </a:r>
            <a:r>
              <a:rPr lang="en-US" b="1" dirty="0">
                <a:latin typeface="Arial Narrow" pitchFamily="34" charset="0"/>
              </a:rPr>
              <a:t> spermatogenesis &amp;gynecomastia.</a:t>
            </a:r>
          </a:p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 smtClean="0">
                <a:latin typeface="Arial Narrow" pitchFamily="34" charset="0"/>
              </a:rPr>
              <a:t>Alteration </a:t>
            </a:r>
            <a:r>
              <a:rPr lang="en-US" b="1" dirty="0">
                <a:latin typeface="Arial Narrow" pitchFamily="34" charset="0"/>
              </a:rPr>
              <a:t>in serum lipid profile: </a:t>
            </a:r>
            <a:r>
              <a:rPr lang="en-US" b="1" dirty="0">
                <a:latin typeface="Arial Narrow" pitchFamily="34" charset="0"/>
                <a:sym typeface="Wingdings 3"/>
              </a:rPr>
              <a:t></a:t>
            </a:r>
            <a:r>
              <a:rPr lang="en-US" b="1" dirty="0">
                <a:latin typeface="Arial Narrow" pitchFamily="34" charset="0"/>
              </a:rPr>
              <a:t>HDL &amp; </a:t>
            </a:r>
            <a:r>
              <a:rPr lang="en-US" b="1" dirty="0">
                <a:latin typeface="Arial Narrow" pitchFamily="34" charset="0"/>
                <a:sym typeface="Wingdings 3"/>
              </a:rPr>
              <a:t></a:t>
            </a:r>
            <a:r>
              <a:rPr lang="en-US" b="1" dirty="0" smtClean="0">
                <a:latin typeface="Arial Narrow" pitchFamily="34" charset="0"/>
              </a:rPr>
              <a:t>LDL,  hence, </a:t>
            </a:r>
            <a:r>
              <a:rPr lang="en-US" b="1" dirty="0" smtClean="0">
                <a:latin typeface="Arial Narrow" pitchFamily="34" charset="0"/>
                <a:sym typeface="Wingdings 3"/>
              </a:rPr>
              <a:t>risk of premature coronary heart disease.</a:t>
            </a:r>
          </a:p>
          <a:p>
            <a:pPr indent="-342900"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b="1" dirty="0">
                <a:latin typeface="Arial Narrow" pitchFamily="34" charset="0"/>
              </a:rPr>
              <a:t>Polycythemia(increase # of RBC)</a:t>
            </a:r>
            <a:r>
              <a:rPr lang="en-US" b="1" dirty="0">
                <a:latin typeface="Arial Narrow" pitchFamily="34" charset="0"/>
                <a:sym typeface="Wingdings 3"/>
              </a:rPr>
              <a:t>  risk of clotting. 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b="1" dirty="0" smtClean="0">
                <a:latin typeface="Arial Narrow" pitchFamily="34" charset="0"/>
              </a:rPr>
              <a:t>Salt </a:t>
            </a:r>
            <a:r>
              <a:rPr lang="en-US" b="1" dirty="0">
                <a:latin typeface="Arial Narrow" pitchFamily="34" charset="0"/>
              </a:rPr>
              <a:t>&amp; water </a:t>
            </a:r>
            <a:r>
              <a:rPr lang="en-US" b="1" dirty="0" smtClean="0">
                <a:latin typeface="Arial Narrow" pitchFamily="34" charset="0"/>
              </a:rPr>
              <a:t>retention leading to edema.</a:t>
            </a:r>
          </a:p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>
                <a:latin typeface="Arial Narrow" pitchFamily="34" charset="0"/>
              </a:rPr>
              <a:t>Hepatic dysfunction;</a:t>
            </a:r>
            <a:r>
              <a:rPr lang="en-US" b="1" dirty="0">
                <a:latin typeface="Arial Narrow" pitchFamily="34" charset="0"/>
                <a:sym typeface="Wingdings 3"/>
              </a:rPr>
              <a:t> </a:t>
            </a:r>
            <a:r>
              <a:rPr lang="en-US" b="1" dirty="0" smtClean="0">
                <a:latin typeface="Arial Narrow" pitchFamily="34" charset="0"/>
                <a:sym typeface="Wingdings 3"/>
              </a:rPr>
              <a:t>aspartate amino transferase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levels,</a:t>
            </a:r>
            <a:r>
              <a:rPr lang="en-US" b="1" dirty="0" err="1">
                <a:latin typeface="Arial Narrow" pitchFamily="34" charset="0"/>
                <a:sym typeface="Wingdings 3"/>
              </a:rPr>
              <a:t></a:t>
            </a:r>
            <a:r>
              <a:rPr lang="en-US" b="1" dirty="0" err="1">
                <a:latin typeface="Arial Narrow" pitchFamily="34" charset="0"/>
              </a:rPr>
              <a:t>alkaline</a:t>
            </a:r>
            <a:r>
              <a:rPr lang="en-US" b="1" dirty="0">
                <a:latin typeface="Arial Narrow" pitchFamily="34" charset="0"/>
              </a:rPr>
              <a:t> phosphatase,</a:t>
            </a:r>
            <a:r>
              <a:rPr lang="en-US" b="1" dirty="0">
                <a:latin typeface="Arial Narrow" pitchFamily="34" charset="0"/>
                <a:sym typeface="Wingdings 3"/>
              </a:rPr>
              <a:t>                  </a:t>
            </a:r>
            <a:br>
              <a:rPr lang="en-US" b="1" dirty="0">
                <a:latin typeface="Arial Narrow" pitchFamily="34" charset="0"/>
                <a:sym typeface="Wingdings 3"/>
              </a:rPr>
            </a:br>
            <a:r>
              <a:rPr lang="en-US" b="1" dirty="0">
                <a:latin typeface="Arial Narrow" pitchFamily="34" charset="0"/>
                <a:sym typeface="Wingdings 3"/>
              </a:rPr>
              <a:t>   </a:t>
            </a:r>
            <a:r>
              <a:rPr lang="en-US" b="1" dirty="0">
                <a:latin typeface="Arial Narrow" pitchFamily="34" charset="0"/>
              </a:rPr>
              <a:t> bilirubin &amp; </a:t>
            </a:r>
            <a:r>
              <a:rPr lang="en-US" b="1" dirty="0" err="1">
                <a:latin typeface="Arial Narrow" pitchFamily="34" charset="0"/>
              </a:rPr>
              <a:t>cholestatic</a:t>
            </a:r>
            <a:r>
              <a:rPr lang="en-US" b="1" dirty="0">
                <a:latin typeface="Arial Narrow" pitchFamily="34" charset="0"/>
              </a:rPr>
              <a:t> jaundice. </a:t>
            </a:r>
            <a:endParaRPr lang="en-US" b="1" dirty="0" smtClean="0">
              <a:latin typeface="Arial Narrow" pitchFamily="34" charset="0"/>
            </a:endParaRPr>
          </a:p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 smtClean="0">
                <a:latin typeface="Arial Narrow" pitchFamily="34" charset="0"/>
              </a:rPr>
              <a:t>Hepatic carcinoma(long term use)</a:t>
            </a:r>
            <a:endParaRPr lang="en-US" b="1" dirty="0">
              <a:latin typeface="Arial Narrow" pitchFamily="34" charset="0"/>
            </a:endParaRPr>
          </a:p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>
                <a:latin typeface="Arial Narrow" pitchFamily="34" charset="0"/>
              </a:rPr>
              <a:t>Behavioral changes; physiologic dependence,</a:t>
            </a:r>
            <a:r>
              <a:rPr lang="en-US" b="1" dirty="0">
                <a:latin typeface="Arial Narrow" pitchFamily="34" charset="0"/>
                <a:sym typeface="Symbol" pitchFamily="18" charset="2"/>
              </a:rPr>
              <a:t>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aggressiveness.</a:t>
            </a:r>
          </a:p>
          <a:p>
            <a:pPr indent="-342900"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b="1" dirty="0" smtClean="0">
                <a:latin typeface="Arial Narrow" pitchFamily="34" charset="0"/>
              </a:rPr>
              <a:t>Premature closing of epiphysis of the long bones.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b="1" dirty="0" smtClean="0">
                <a:latin typeface="Arial Narrow" pitchFamily="34" charset="0"/>
              </a:rPr>
              <a:t>Reduction of testicular size</a:t>
            </a:r>
            <a:endParaRPr lang="en-US" b="1" dirty="0">
              <a:latin typeface="Arial Narrow" pitchFamily="34" charset="0"/>
            </a:endParaRPr>
          </a:p>
          <a:p>
            <a:pPr marR="0" lvl="0" indent="-342900" fontAlgn="auto"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b="1" dirty="0">
                <a:latin typeface="Arial Narrow" pitchFamily="34" charset="0"/>
              </a:rPr>
              <a:t> </a:t>
            </a:r>
            <a:endParaRPr lang="en-US" sz="1200" b="1" dirty="0" smtClean="0">
              <a:latin typeface="Arial Narrow" pitchFamily="34" charset="0"/>
            </a:endParaRPr>
          </a:p>
          <a:p>
            <a:pPr marL="0" marR="0" lvl="1" indent="-285750" fontAlgn="auto">
              <a:buClrTx/>
              <a:buSzPct val="70000"/>
              <a:tabLst/>
              <a:defRPr/>
            </a:pPr>
            <a:r>
              <a:rPr lang="en-US" sz="1200" b="1" dirty="0" smtClean="0">
                <a:latin typeface="Arial Narrow" pitchFamily="34" charset="0"/>
              </a:rPr>
              <a:t> </a:t>
            </a:r>
          </a:p>
          <a:p>
            <a:pPr lvl="0" indent="-342900">
              <a:buSzPct val="70000"/>
              <a:buFont typeface="Wingdings" pitchFamily="2" charset="2"/>
              <a:buNone/>
              <a:defRPr/>
            </a:pPr>
            <a:endParaRPr lang="en-US" sz="2200" b="1" dirty="0" smtClean="0">
              <a:latin typeface="Arial Narrow" pitchFamily="34" charset="0"/>
            </a:endParaRPr>
          </a:p>
        </p:txBody>
      </p:sp>
      <p:pic>
        <p:nvPicPr>
          <p:cNvPr id="19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71603" y="79506"/>
            <a:ext cx="1368152" cy="1247297"/>
          </a:xfrm>
          <a:prstGeom prst="round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142844" y="980728"/>
            <a:ext cx="63733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Adverse effects of Androgens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grpSp>
        <p:nvGrpSpPr>
          <p:cNvPr id="20" name="Group 71"/>
          <p:cNvGrpSpPr/>
          <p:nvPr/>
        </p:nvGrpSpPr>
        <p:grpSpPr>
          <a:xfrm>
            <a:off x="6137800" y="4978492"/>
            <a:ext cx="2791918" cy="1879508"/>
            <a:chOff x="6137800" y="4978492"/>
            <a:chExt cx="2791918" cy="1879508"/>
          </a:xfrm>
        </p:grpSpPr>
        <p:pic>
          <p:nvPicPr>
            <p:cNvPr id="2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23" name="Picture 22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24" name="Picture 2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25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35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49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0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8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4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26" name="Picture 25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2" name="5-Point Star 51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1000">
              <a:schemeClr val="bg1"/>
            </a:gs>
            <a:gs pos="100000">
              <a:schemeClr val="accent3">
                <a:lumMod val="75000"/>
              </a:schemeClr>
            </a:gs>
            <a:gs pos="93000">
              <a:schemeClr val="bg2">
                <a:lumMod val="90000"/>
                <a:alpha val="7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Arrow Connector 56"/>
          <p:cNvCxnSpPr/>
          <p:nvPr/>
        </p:nvCxnSpPr>
        <p:spPr>
          <a:xfrm rot="5400000">
            <a:off x="7043502" y="1387714"/>
            <a:ext cx="1202252" cy="1588"/>
          </a:xfrm>
          <a:prstGeom prst="straightConnector1">
            <a:avLst/>
          </a:prstGeom>
          <a:ln w="38100">
            <a:solidFill>
              <a:srgbClr val="C400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4143372" y="285728"/>
            <a:ext cx="1643074" cy="1588"/>
          </a:xfrm>
          <a:prstGeom prst="straightConnector1">
            <a:avLst/>
          </a:prstGeom>
          <a:ln w="38100">
            <a:solidFill>
              <a:srgbClr val="C400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1"/>
          <p:cNvGrpSpPr/>
          <p:nvPr/>
        </p:nvGrpSpPr>
        <p:grpSpPr>
          <a:xfrm>
            <a:off x="6143636" y="-142900"/>
            <a:ext cx="2791918" cy="1879508"/>
            <a:chOff x="6137800" y="4978492"/>
            <a:chExt cx="2791918" cy="1879508"/>
          </a:xfrm>
        </p:grpSpPr>
        <p:pic>
          <p:nvPicPr>
            <p:cNvPr id="8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83" name="Picture 82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84" name="Picture 8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4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5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6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90" name="Picture 89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9" name="Rectangle 38"/>
          <p:cNvSpPr/>
          <p:nvPr/>
        </p:nvSpPr>
        <p:spPr>
          <a:xfrm>
            <a:off x="142844" y="221333"/>
            <a:ext cx="361477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Contraindications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2844" y="789672"/>
            <a:ext cx="7715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Male patients with cancer of breast or prostate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Severe renal &amp; cardiac disease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</a:t>
            </a:r>
            <a:r>
              <a:rPr lang="en-US" sz="2400" b="1" dirty="0" smtClean="0">
                <a:latin typeface="Arial Narrow" pitchFamily="34" charset="0"/>
              </a:rPr>
              <a:t> predispose to edema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Psychiatric disorders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err="1" smtClean="0">
                <a:latin typeface="Arial Narrow" pitchFamily="34" charset="0"/>
              </a:rPr>
              <a:t>Hypercoagulable</a:t>
            </a:r>
            <a:r>
              <a:rPr lang="en-US" sz="2400" b="1" dirty="0" smtClean="0">
                <a:latin typeface="Arial Narrow" pitchFamily="34" charset="0"/>
              </a:rPr>
              <a:t> states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err="1" smtClean="0">
                <a:latin typeface="Arial Narrow" pitchFamily="34" charset="0"/>
              </a:rPr>
              <a:t>Polycythemia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357222" y="2486506"/>
            <a:ext cx="9358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8000"/>
              </a:buClr>
              <a:buSzPct val="124000"/>
            </a:pPr>
            <a:r>
              <a:rPr lang="en-US" sz="2200" b="1" dirty="0" smtClean="0">
                <a:latin typeface="Arial Narrow" pitchFamily="34" charset="0"/>
              </a:rPr>
              <a:t>+  corticosteroids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oedema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algn="r">
              <a:buClr>
                <a:srgbClr val="008000"/>
              </a:buClr>
              <a:buSzPct val="124000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+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warfarin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metabolism   bleeding</a:t>
            </a:r>
          </a:p>
          <a:p>
            <a:pPr algn="r">
              <a:buClr>
                <a:srgbClr val="008000"/>
              </a:buClr>
              <a:buSzPct val="124000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+ insulin or oral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hypoglycemics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hypoglycemia</a:t>
            </a:r>
          </a:p>
          <a:p>
            <a:pPr algn="r">
              <a:buClr>
                <a:srgbClr val="008000"/>
              </a:buClr>
              <a:buSzPct val="124000"/>
            </a:pPr>
            <a:r>
              <a:rPr lang="en-US" sz="2200" b="1" spc="-40" dirty="0" smtClean="0">
                <a:latin typeface="Arial Narrow" pitchFamily="34" charset="0"/>
              </a:rPr>
              <a:t>+ </a:t>
            </a:r>
            <a:r>
              <a:rPr lang="en-US" sz="2200" b="1" spc="-40" dirty="0" err="1" smtClean="0">
                <a:latin typeface="Arial Narrow" pitchFamily="34" charset="0"/>
              </a:rPr>
              <a:t>propranolol</a:t>
            </a:r>
            <a:r>
              <a:rPr lang="en-US" sz="2200" b="1" spc="-40" dirty="0" smtClean="0">
                <a:latin typeface="Arial Narrow" pitchFamily="34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propranolol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clearance  efficacy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372200" y="1988840"/>
            <a:ext cx="251120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Interactions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86446" y="285728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Testesterone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7" name="Group 28"/>
          <p:cNvGrpSpPr/>
          <p:nvPr/>
        </p:nvGrpSpPr>
        <p:grpSpPr>
          <a:xfrm rot="14785039">
            <a:off x="7816980" y="889253"/>
            <a:ext cx="1512167" cy="1209475"/>
            <a:chOff x="3186862" y="3717032"/>
            <a:chExt cx="3082311" cy="2952328"/>
          </a:xfrm>
        </p:grpSpPr>
        <p:grpSp>
          <p:nvGrpSpPr>
            <p:cNvPr id="8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6" name="5-Point Star 35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4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  <p:bldP spid="46" grpId="1" build="allAtOnce"/>
      <p:bldP spid="50" grpId="0"/>
      <p:bldP spid="5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07504" y="2342297"/>
            <a:ext cx="864096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Tamoxifen</a:t>
            </a:r>
            <a:endParaRPr lang="en-US" sz="2200" b="1" spc="-4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Clomiphene</a:t>
            </a:r>
            <a:endParaRPr lang="en-US" sz="2200" b="1" spc="-4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Both drugs can induce libido &amp; bad temper in men </a:t>
            </a:r>
            <a:endParaRPr lang="en-US" sz="2200" dirty="0" smtClean="0">
              <a:solidFill>
                <a:srgbClr val="008000"/>
              </a:solidFill>
              <a:latin typeface="Bernard MT Condensed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 rot="15625446">
            <a:off x="77707" y="-347137"/>
            <a:ext cx="1139713" cy="1341261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8296714" y="3882426"/>
            <a:ext cx="835014" cy="10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/>
          <p:nvPr/>
        </p:nvGrpSpPr>
        <p:grpSpPr>
          <a:xfrm rot="20485342">
            <a:off x="7267809" y="4723414"/>
            <a:ext cx="1941978" cy="1841430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6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4" name="TextBox 43"/>
          <p:cNvSpPr txBox="1"/>
          <p:nvPr/>
        </p:nvSpPr>
        <p:spPr>
          <a:xfrm>
            <a:off x="2857488" y="214290"/>
            <a:ext cx="235745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33"/>
                </a:solidFill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Antiestrogens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2844" y="730733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</a:rPr>
              <a:t>Because estrogens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40" dirty="0" smtClean="0">
                <a:latin typeface="Arial Narrow" pitchFamily="34" charset="0"/>
              </a:rPr>
              <a:t> –</a:t>
            </a:r>
            <a:r>
              <a:rPr lang="en-US" sz="2200" b="1" spc="-40" dirty="0" err="1" smtClean="0">
                <a:latin typeface="Arial Narrow" pitchFamily="34" charset="0"/>
              </a:rPr>
              <a:t>ve</a:t>
            </a:r>
            <a:r>
              <a:rPr lang="en-US" sz="2200" b="1" spc="-40" dirty="0" smtClean="0">
                <a:latin typeface="Arial Narrow" pitchFamily="34" charset="0"/>
              </a:rPr>
              <a:t> feedback on hypothalamus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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pulse &amp; pituitary responsiveness to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200" b="1" spc="-40" dirty="0" smtClean="0">
                <a:latin typeface="Arial Narrow" pitchFamily="34" charset="0"/>
              </a:rPr>
              <a:t> , so antiestrogens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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RH &amp; improve its pituitary response.</a:t>
            </a:r>
            <a:endParaRPr lang="en-US" sz="2200" b="1" spc="-40" dirty="0">
              <a:latin typeface="Arial Narrow" pitchFamily="34" charset="0"/>
            </a:endParaRPr>
          </a:p>
        </p:txBody>
      </p:sp>
      <p:pic>
        <p:nvPicPr>
          <p:cNvPr id="47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0971013">
            <a:off x="7920812" y="2961523"/>
            <a:ext cx="1302550" cy="1187490"/>
          </a:xfrm>
          <a:prstGeom prst="round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214282" y="1743199"/>
            <a:ext cx="1428760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33"/>
                </a:solidFill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.a. SERMs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30466" y="1772816"/>
            <a:ext cx="3071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Tamoxifen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, </a:t>
            </a:r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Clomiphene</a:t>
            </a:r>
            <a:endParaRPr lang="en-US" sz="2200" dirty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8786" y="5013176"/>
            <a:ext cx="8929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All are used for inducing spermatogenesis </a:t>
            </a:r>
            <a:r>
              <a:rPr lang="en-US" sz="2200" b="1" spc="-40" smtClean="0">
                <a:latin typeface="Arial Narrow" pitchFamily="34" charset="0"/>
                <a:sym typeface="Wingdings 3"/>
              </a:rPr>
              <a:t>when sperms count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is low)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4005064"/>
            <a:ext cx="331236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33"/>
                </a:solidFill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.b. </a:t>
            </a:r>
            <a:r>
              <a:rPr lang="en-US" sz="2400" dirty="0" err="1" smtClean="0">
                <a:solidFill>
                  <a:srgbClr val="CCFF33"/>
                </a:solidFill>
                <a:latin typeface="Bernard MT Condensed" pitchFamily="18" charset="0"/>
              </a:rPr>
              <a:t>Aromatase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 Inhibitors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02674" y="4005064"/>
            <a:ext cx="1429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Anastrozole</a:t>
            </a:r>
            <a:endParaRPr lang="en-US" sz="2200" dirty="0" smtClean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2" y="4509120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Blocks conversion of testosterone to estrogen within the hypothalamus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9" grpId="0" animBg="1"/>
      <p:bldP spid="49" grpId="1" animBg="1"/>
      <p:bldP spid="50" grpId="0"/>
      <p:bldP spid="31" grpId="0"/>
      <p:bldP spid="32" grpId="0" animBg="1"/>
      <p:bldP spid="32" grpId="1" animBg="1"/>
      <p:bldP spid="33" grpId="0"/>
      <p:bldP spid="34" grpId="0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94000">
              <a:schemeClr val="bg2">
                <a:lumMod val="90000"/>
                <a:alpha val="7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8173652" y="168675"/>
            <a:ext cx="921330" cy="102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7"/>
          <p:cNvGrpSpPr/>
          <p:nvPr/>
        </p:nvGrpSpPr>
        <p:grpSpPr>
          <a:xfrm rot="17672210">
            <a:off x="7689127" y="1119727"/>
            <a:ext cx="1981116" cy="1687093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3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4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0" name="TextBox 39"/>
          <p:cNvSpPr txBox="1"/>
          <p:nvPr/>
        </p:nvSpPr>
        <p:spPr>
          <a:xfrm>
            <a:off x="3571868" y="214290"/>
            <a:ext cx="12858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33"/>
                </a:solidFill>
                <a:latin typeface="Bernard MT Condensed" pitchFamily="18" charset="0"/>
              </a:rPr>
              <a:t>3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GnRH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4282" y="714356"/>
            <a:ext cx="85011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solidFill>
                  <a:srgbClr val="FF0000"/>
                </a:solidFill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Used in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hypothalamic dysfunction</a:t>
            </a:r>
          </a:p>
          <a:p>
            <a:r>
              <a:rPr lang="en-US" sz="2200" b="1" dirty="0" smtClean="0">
                <a:latin typeface="Arial Narrow" pitchFamily="34" charset="0"/>
              </a:rPr>
              <a:t>Given as</a:t>
            </a:r>
            <a:r>
              <a:rPr lang="en-US" sz="2200" b="1" dirty="0" smtClean="0">
                <a:solidFill>
                  <a:srgbClr val="7030A0"/>
                </a:solidFill>
                <a:latin typeface="Arial Narrow" pitchFamily="34" charset="0"/>
              </a:rPr>
              <a:t> Pulsatile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therapy using a portable pump.  </a:t>
            </a:r>
          </a:p>
          <a:p>
            <a:r>
              <a:rPr lang="en-US" sz="2200" b="1" dirty="0" smtClean="0">
                <a:latin typeface="Arial Narrow" pitchFamily="34" charset="0"/>
              </a:rPr>
              <a:t>Exogenous </a:t>
            </a:r>
            <a:r>
              <a:rPr lang="en-US" sz="2200" b="1" dirty="0" smtClean="0">
                <a:solidFill>
                  <a:srgbClr val="7030A0"/>
                </a:solidFill>
                <a:latin typeface="Arial Narrow" pitchFamily="34" charset="0"/>
              </a:rPr>
              <a:t>excess</a:t>
            </a:r>
            <a:r>
              <a:rPr lang="en-US" sz="2200" b="1" dirty="0" smtClean="0">
                <a:latin typeface="Arial Narrow" pitchFamily="34" charset="0"/>
              </a:rPr>
              <a:t> of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down-regulation of pituitary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receptors &amp;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 LH responsiveness.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4282" y="2428868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ADRs;</a:t>
            </a:r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Headache, depression, generalized weakness, pain , </a:t>
            </a:r>
            <a:r>
              <a:rPr lang="en-US" sz="2200" b="1" dirty="0" err="1" smtClean="0">
                <a:latin typeface="Arial Narrow" pitchFamily="34" charset="0"/>
              </a:rPr>
              <a:t>gynecomastia</a:t>
            </a:r>
            <a:r>
              <a:rPr lang="en-US" sz="2200" b="1" dirty="0" smtClean="0">
                <a:latin typeface="Arial Narrow" pitchFamily="34" charset="0"/>
              </a:rPr>
              <a:t> and osteoporosis.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71868" y="3460897"/>
            <a:ext cx="12858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33"/>
                </a:solidFill>
                <a:latin typeface="Bernard MT Condensed" pitchFamily="18" charset="0"/>
              </a:rPr>
              <a:t>4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GnHs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7490" y="3978126"/>
            <a:ext cx="8929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spc="-30" dirty="0" smtClean="0">
                <a:solidFill>
                  <a:srgbClr val="FF0000"/>
                </a:solidFill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Used in </a:t>
            </a:r>
            <a:r>
              <a:rPr lang="en-US" sz="2200" b="1" spc="-30" dirty="0" smtClean="0">
                <a:solidFill>
                  <a:srgbClr val="FF0000"/>
                </a:solidFill>
                <a:latin typeface="Arial Narrow" pitchFamily="34" charset="0"/>
              </a:rPr>
              <a:t>2ndry </a:t>
            </a:r>
            <a:r>
              <a:rPr lang="en-US" sz="2200" b="1" spc="-30" dirty="0" err="1" smtClean="0">
                <a:solidFill>
                  <a:srgbClr val="FF0000"/>
                </a:solidFill>
                <a:latin typeface="Arial Narrow" pitchFamily="34" charset="0"/>
              </a:rPr>
              <a:t>hypogonadism</a:t>
            </a:r>
            <a:r>
              <a:rPr lang="en-US" sz="2200" b="1" spc="-30" dirty="0" smtClean="0">
                <a:solidFill>
                  <a:srgbClr val="FF0000"/>
                </a:solidFill>
                <a:latin typeface="Arial Narrow" pitchFamily="34" charset="0"/>
              </a:rPr>
              <a:t> (FSH or both FSH </a:t>
            </a:r>
            <a:r>
              <a:rPr lang="en-US" sz="2200" b="1" spc="-30" dirty="0">
                <a:solidFill>
                  <a:srgbClr val="FF0000"/>
                </a:solidFill>
                <a:latin typeface="Arial Narrow" pitchFamily="34" charset="0"/>
              </a:rPr>
              <a:t>&amp;</a:t>
            </a:r>
            <a:r>
              <a:rPr lang="en-US" sz="2200" b="1" spc="-30" dirty="0" smtClean="0">
                <a:solidFill>
                  <a:srgbClr val="FF0000"/>
                </a:solidFill>
                <a:latin typeface="Arial Narrow" pitchFamily="34" charset="0"/>
              </a:rPr>
              <a:t>LH absent</a:t>
            </a:r>
            <a:r>
              <a:rPr lang="en-US" sz="2200" b="1" spc="-30" dirty="0" smtClean="0">
                <a:latin typeface="Arial Narrow" pitchFamily="34" charset="0"/>
              </a:rPr>
              <a:t>)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</a:t>
            </a:r>
            <a:r>
              <a:rPr lang="en-US" sz="2200" b="1" spc="-30" dirty="0" smtClean="0">
                <a:latin typeface="Arial Narrow" pitchFamily="34" charset="0"/>
              </a:rPr>
              <a:t> spermatogenesis</a:t>
            </a:r>
          </a:p>
          <a:p>
            <a:r>
              <a:rPr lang="en-US" sz="2200" b="1" spc="-30" dirty="0" err="1" smtClean="0">
                <a:latin typeface="Arial Narrow" pitchFamily="34" charset="0"/>
              </a:rPr>
              <a:t>hMG</a:t>
            </a:r>
            <a:r>
              <a:rPr lang="en-US" sz="2200" b="1" spc="-30" dirty="0" smtClean="0">
                <a:latin typeface="Arial Narrow" pitchFamily="34" charset="0"/>
              </a:rPr>
              <a:t> combined with </a:t>
            </a:r>
            <a:r>
              <a:rPr lang="en-US" sz="2200" b="1" spc="-30" dirty="0" err="1" smtClean="0">
                <a:latin typeface="Arial Narrow" pitchFamily="34" charset="0"/>
              </a:rPr>
              <a:t>hCG</a:t>
            </a:r>
            <a:r>
              <a:rPr lang="en-US" sz="2200" b="1" spc="-30" dirty="0" smtClean="0">
                <a:latin typeface="Arial Narrow" pitchFamily="34" charset="0"/>
              </a:rPr>
              <a:t>.</a:t>
            </a:r>
            <a:r>
              <a:rPr lang="en-US" sz="2200" u="heavy" dirty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 </a:t>
            </a:r>
            <a:endParaRPr lang="en-US" sz="2200" u="heavy" dirty="0" smtClean="0">
              <a:uFill>
                <a:solidFill>
                  <a:srgbClr val="008000"/>
                </a:solidFill>
              </a:uFill>
              <a:latin typeface="Bernard MT Condensed" pitchFamily="18" charset="0"/>
            </a:endParaRPr>
          </a:p>
          <a:p>
            <a:endParaRPr lang="en-US" sz="2200" u="heavy" dirty="0">
              <a:uFill>
                <a:solidFill>
                  <a:srgbClr val="008000"/>
                </a:solidFill>
              </a:uFill>
              <a:latin typeface="Bernard MT Condensed" pitchFamily="18" charset="0"/>
            </a:endParaRPr>
          </a:p>
          <a:p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ADRs</a:t>
            </a:r>
            <a:r>
              <a:rPr lang="en-US" sz="2200" u="heavy" dirty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;</a:t>
            </a:r>
            <a:r>
              <a:rPr lang="en-US" sz="2200" b="1" u="heavy" dirty="0">
                <a:uFill>
                  <a:solidFill>
                    <a:srgbClr val="008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Headache, local swelling (injection site), nausea, flushing, depression, </a:t>
            </a:r>
            <a:r>
              <a:rPr lang="en-US" sz="2200" b="1" dirty="0" err="1">
                <a:latin typeface="Arial Narrow" pitchFamily="34" charset="0"/>
              </a:rPr>
              <a:t>gynecomastia</a:t>
            </a:r>
            <a:r>
              <a:rPr lang="en-US" sz="2200" b="1" dirty="0">
                <a:latin typeface="Arial Narrow" pitchFamily="34" charset="0"/>
              </a:rPr>
              <a:t>, precocious puberty.</a:t>
            </a:r>
          </a:p>
          <a:p>
            <a:endParaRPr lang="en-US" sz="2200" b="1" spc="-30" dirty="0" smtClean="0">
              <a:latin typeface="Arial Narrow" pitchFamily="34" charset="0"/>
            </a:endParaRPr>
          </a:p>
          <a:p>
            <a:endParaRPr lang="en-US" sz="2200" b="1" spc="-30" dirty="0">
              <a:latin typeface="Arial Narrow" pitchFamily="34" charset="0"/>
            </a:endParaRPr>
          </a:p>
          <a:p>
            <a:endParaRPr lang="en-US" sz="2200" b="1" spc="-30" dirty="0">
              <a:latin typeface="Arial Narrow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9512" y="5070912"/>
            <a:ext cx="8715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/>
      <p:bldP spid="49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74000">
              <a:schemeClr val="bg2">
                <a:lumMod val="90000"/>
                <a:alpha val="5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2" cstate="print"/>
          <a:srcRect l="38167" b="16445"/>
          <a:stretch>
            <a:fillRect/>
          </a:stretch>
        </p:blipFill>
        <p:spPr bwMode="auto">
          <a:xfrm rot="20666572">
            <a:off x="7312212" y="4634904"/>
            <a:ext cx="1531897" cy="190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7"/>
          <p:cNvGrpSpPr/>
          <p:nvPr/>
        </p:nvGrpSpPr>
        <p:grpSpPr>
          <a:xfrm rot="13604852">
            <a:off x="593467" y="524416"/>
            <a:ext cx="1105634" cy="1687410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1681165" y="728832"/>
            <a:ext cx="4258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36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75655" y="1264932"/>
            <a:ext cx="64726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4338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0217184">
            <a:off x="-37633" y="163474"/>
            <a:ext cx="1368152" cy="1247297"/>
          </a:xfrm>
          <a:prstGeom prst="roundRect">
            <a:avLst/>
          </a:prstGeom>
          <a:noFill/>
        </p:spPr>
      </p:pic>
      <p:grpSp>
        <p:nvGrpSpPr>
          <p:cNvPr id="10" name="Group 28"/>
          <p:cNvGrpSpPr/>
          <p:nvPr/>
        </p:nvGrpSpPr>
        <p:grpSpPr>
          <a:xfrm rot="16200000">
            <a:off x="1435692" y="-424748"/>
            <a:ext cx="1512167" cy="1944216"/>
            <a:chOff x="3186862" y="3717032"/>
            <a:chExt cx="3082311" cy="2952328"/>
          </a:xfrm>
        </p:grpSpPr>
        <p:grpSp>
          <p:nvGrpSpPr>
            <p:cNvPr id="11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3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3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5580112" y="4509121"/>
            <a:ext cx="2415582" cy="2304255"/>
            <a:chOff x="2250135" y="3225378"/>
            <a:chExt cx="2271566" cy="2158777"/>
          </a:xfrm>
        </p:grpSpPr>
        <p:pic>
          <p:nvPicPr>
            <p:cNvPr id="27" name="Picture 26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3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5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0" name="Rectangle 39"/>
          <p:cNvSpPr/>
          <p:nvPr/>
        </p:nvSpPr>
        <p:spPr>
          <a:xfrm>
            <a:off x="323528" y="1556792"/>
            <a:ext cx="832279" cy="584775"/>
          </a:xfrm>
          <a:prstGeom prst="rect">
            <a:avLst/>
          </a:prstGeom>
          <a:solidFill>
            <a:srgbClr val="FBFBAF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rgbClr val="008000"/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rgbClr val="008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51520" y="2276872"/>
            <a:ext cx="8568952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008000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Define male infertility 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spc="-40" dirty="0" smtClean="0">
                <a:latin typeface="Arial Narrow" pitchFamily="34" charset="0"/>
              </a:rPr>
              <a:t>Recognize regulations contributing to male fertility &amp; </a:t>
            </a:r>
            <a:r>
              <a:rPr lang="en-US" sz="2400" b="1" spc="-40" dirty="0" err="1" smtClean="0">
                <a:latin typeface="Arial Narrow" pitchFamily="34" charset="0"/>
              </a:rPr>
              <a:t>dysregulations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br>
              <a:rPr lang="en-US" sz="2400" b="1" spc="-40" dirty="0" smtClean="0">
                <a:latin typeface="Arial Narrow" pitchFamily="34" charset="0"/>
              </a:rPr>
            </a:br>
            <a:r>
              <a:rPr lang="en-US" sz="2400" b="1" spc="-40" dirty="0" smtClean="0">
                <a:latin typeface="Arial Narrow" pitchFamily="34" charset="0"/>
              </a:rPr>
              <a:t>    leading to infertility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Classify hormonal &amp; non-hormonal therapies used in male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infertility whether being empirical or specific.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Expand on the mechanism of action, indications,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preparations, side effects, contraindications &amp;                   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interactions of most hormonal therapies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Highlight some potentialities of </a:t>
            </a:r>
            <a:r>
              <a:rPr lang="en-US" sz="2400" b="1" dirty="0" err="1" smtClean="0">
                <a:latin typeface="Arial Narrow" pitchFamily="34" charset="0"/>
              </a:rPr>
              <a:t>emperical</a:t>
            </a:r>
            <a:r>
              <a:rPr lang="en-US" sz="2400" b="1" dirty="0" smtClean="0">
                <a:latin typeface="Arial Narrow" pitchFamily="34" charset="0"/>
              </a:rPr>
              <a:t>                                          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non-hormonal therapies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4351222" flipV="1">
            <a:off x="7618778" y="4485056"/>
            <a:ext cx="1251259" cy="1568813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7902341" y="5418358"/>
            <a:ext cx="1084742" cy="13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/>
          <p:nvPr/>
        </p:nvGrpSpPr>
        <p:grpSpPr>
          <a:xfrm rot="999195">
            <a:off x="6451315" y="5324830"/>
            <a:ext cx="1941978" cy="1841430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6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31" name="TextBox 30"/>
          <p:cNvSpPr txBox="1"/>
          <p:nvPr/>
        </p:nvSpPr>
        <p:spPr>
          <a:xfrm>
            <a:off x="107504" y="116632"/>
            <a:ext cx="3672408" cy="461665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5.Non-HORMONAL THERAPY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496" y="685145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</a:rPr>
              <a:t>Sometimes is very promising, to improve sperm quality and quantity. 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151802" y="1927636"/>
            <a:ext cx="1420582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FOLIC ACID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60141" y="3369590"/>
            <a:ext cx="659155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ZINC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132224" y="4792110"/>
            <a:ext cx="1440160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L-CARNITINE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0" y="5394496"/>
            <a:ext cx="7488832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Highly concentrated in the epididymis &amp; is important </a:t>
            </a:r>
            <a:r>
              <a:rPr lang="en-US" sz="2400" b="1" dirty="0">
                <a:latin typeface="Arial Narrow" pitchFamily="34" charset="0"/>
              </a:rPr>
              <a:t>for sperm </a:t>
            </a:r>
            <a:r>
              <a:rPr lang="en-US" sz="2400" b="1" dirty="0" smtClean="0">
                <a:latin typeface="Arial Narrow" pitchFamily="34" charset="0"/>
              </a:rPr>
              <a:t>maturation and motility.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91905" y="3875799"/>
            <a:ext cx="864096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Plays </a:t>
            </a:r>
            <a:r>
              <a:rPr lang="en-US" sz="2400" b="1" dirty="0">
                <a:latin typeface="Arial Narrow" pitchFamily="34" charset="0"/>
              </a:rPr>
              <a:t>an important role in testicular </a:t>
            </a:r>
            <a:r>
              <a:rPr lang="en-US" sz="2400" b="1" dirty="0" smtClean="0">
                <a:latin typeface="Arial Narrow" pitchFamily="34" charset="0"/>
              </a:rPr>
              <a:t>development, sperm production &amp; sperm </a:t>
            </a:r>
            <a:r>
              <a:rPr lang="en-US" sz="2400" b="1" dirty="0">
                <a:latin typeface="Arial Narrow" pitchFamily="34" charset="0"/>
              </a:rPr>
              <a:t>motility. 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107504" y="2496094"/>
            <a:ext cx="8856984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P</a:t>
            </a:r>
            <a:r>
              <a:rPr lang="en-US" sz="2400" b="1" dirty="0" smtClean="0">
                <a:latin typeface="Arial Narrow" pitchFamily="34" charset="0"/>
              </a:rPr>
              <a:t>lays </a:t>
            </a:r>
            <a:r>
              <a:rPr lang="en-US" sz="2400" b="1" dirty="0">
                <a:latin typeface="Arial Narrow" pitchFamily="34" charset="0"/>
              </a:rPr>
              <a:t>a role in RNA and DNA synthesis </a:t>
            </a:r>
            <a:r>
              <a:rPr lang="en-US" sz="2400" b="1" dirty="0" smtClean="0">
                <a:latin typeface="Arial Narrow" pitchFamily="34" charset="0"/>
              </a:rPr>
              <a:t>during spermatogenesis &amp; </a:t>
            </a:r>
            <a:r>
              <a:rPr lang="en-US" sz="2400" b="1" dirty="0">
                <a:latin typeface="Arial Narrow" pitchFamily="34" charset="0"/>
              </a:rPr>
              <a:t>has antioxidant properties. </a:t>
            </a:r>
          </a:p>
        </p:txBody>
      </p:sp>
      <p:sp>
        <p:nvSpPr>
          <p:cNvPr id="41" name="5-Point Star 40"/>
          <p:cNvSpPr/>
          <p:nvPr/>
        </p:nvSpPr>
        <p:spPr>
          <a:xfrm>
            <a:off x="8523921" y="64087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51802" y="1196752"/>
            <a:ext cx="1584176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Antioxidants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63688" y="1241050"/>
            <a:ext cx="7380312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Protect sperm from oxidative damage(e.g. </a:t>
            </a:r>
            <a:r>
              <a:rPr lang="en-US" sz="2400" b="1" dirty="0" err="1" smtClean="0">
                <a:latin typeface="Arial Narrow" pitchFamily="34" charset="0"/>
              </a:rPr>
              <a:t>vit</a:t>
            </a:r>
            <a:r>
              <a:rPr lang="en-US" sz="2400" b="1" dirty="0" smtClean="0">
                <a:latin typeface="Arial Narrow" pitchFamily="34" charset="0"/>
              </a:rPr>
              <a:t> E,C)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635896" y="4941168"/>
            <a:ext cx="2952328" cy="1728192"/>
            <a:chOff x="1043608" y="3744416"/>
            <a:chExt cx="4278811" cy="2708920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1043608" y="5832648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1753038" y="5479154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>
              <a:off x="3409222" y="3744416"/>
              <a:ext cx="1913197" cy="22322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2698142" y="5112568"/>
              <a:ext cx="1287143" cy="936104"/>
            </a:xfrm>
            <a:prstGeom prst="rect">
              <a:avLst/>
            </a:prstGeom>
            <a:noFill/>
          </p:spPr>
        </p:pic>
      </p:grpSp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5" cstate="print"/>
          <a:srcRect l="38167" b="16445"/>
          <a:stretch>
            <a:fillRect/>
          </a:stretch>
        </p:blipFill>
        <p:spPr bwMode="auto">
          <a:xfrm>
            <a:off x="7174938" y="4591756"/>
            <a:ext cx="1717542" cy="20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950802" y="4725145"/>
            <a:ext cx="1525732" cy="1728192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2411760" y="332656"/>
            <a:ext cx="4708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70844">
            <a:off x="1378677" y="1301304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grpSp>
        <p:nvGrpSpPr>
          <p:cNvPr id="9" name="Group 39"/>
          <p:cNvGrpSpPr/>
          <p:nvPr/>
        </p:nvGrpSpPr>
        <p:grpSpPr>
          <a:xfrm>
            <a:off x="358961" y="348846"/>
            <a:ext cx="2340832" cy="1207946"/>
            <a:chOff x="395536" y="188639"/>
            <a:chExt cx="3240363" cy="1567986"/>
          </a:xfrm>
        </p:grpSpPr>
        <p:pic>
          <p:nvPicPr>
            <p:cNvPr id="3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36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37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3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3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3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  <p:pic>
        <p:nvPicPr>
          <p:cNvPr id="29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0" y="0"/>
            <a:ext cx="1253732" cy="1142984"/>
          </a:xfrm>
          <a:prstGeom prst="round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467544" y="4676943"/>
            <a:ext cx="49984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8000"/>
                  </a:outerShdw>
                </a:effectLst>
                <a:latin typeface="French Script MT" pitchFamily="66" charset="0"/>
              </a:rPr>
              <a:t>GOOD LUCK</a:t>
            </a:r>
            <a:endParaRPr lang="en-US" sz="7200" b="1" cap="none" spc="0" dirty="0">
              <a:ln w="11430"/>
              <a:solidFill>
                <a:srgbClr val="CCFF33"/>
              </a:solidFill>
              <a:effectLst>
                <a:outerShdw blurRad="50800" dist="39000" dir="5460000" algn="tl">
                  <a:srgbClr val="008000"/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23528" y="1682353"/>
            <a:ext cx="2232248" cy="461665"/>
          </a:xfrm>
          <a:prstGeom prst="rect">
            <a:avLst/>
          </a:prstGeom>
          <a:solidFill>
            <a:srgbClr val="9E004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MALE 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95536" y="2958043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Inability of a male to achieve conception in a fertile woman after one year of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unprotected</a:t>
            </a:r>
            <a:r>
              <a:rPr lang="en-US" sz="2400" b="1" dirty="0" smtClean="0">
                <a:latin typeface="Arial Narrow" pitchFamily="34" charset="0"/>
              </a:rPr>
              <a:t> intercourse.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39552" y="2381979"/>
            <a:ext cx="1357322" cy="430887"/>
          </a:xfrm>
          <a:prstGeom prst="rect">
            <a:avLst/>
          </a:prstGeom>
          <a:solidFill>
            <a:srgbClr val="EEECE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A50021"/>
                </a:solidFill>
                <a:latin typeface="Bernard MT Condensed" pitchFamily="18" charset="0"/>
              </a:rPr>
              <a:t>Definition</a:t>
            </a:r>
            <a:endParaRPr lang="en-US" sz="22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39552" y="3966155"/>
            <a:ext cx="1512168" cy="430887"/>
          </a:xfrm>
          <a:prstGeom prst="rect">
            <a:avLst/>
          </a:prstGeom>
          <a:solidFill>
            <a:srgbClr val="EEECE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A50021"/>
                </a:solidFill>
                <a:latin typeface="Bernard MT Condensed" pitchFamily="18" charset="0"/>
              </a:rPr>
              <a:t>Prevalence</a:t>
            </a:r>
            <a:endParaRPr lang="en-US" sz="22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67544" y="4542219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Approximately 15-20% of all </a:t>
            </a:r>
            <a:r>
              <a:rPr lang="en-US" sz="2400" b="1" dirty="0" smtClean="0">
                <a:latin typeface="Arial Narrow" pitchFamily="34" charset="0"/>
              </a:rPr>
              <a:t>couples </a:t>
            </a:r>
            <a:r>
              <a:rPr lang="en-US" sz="2400" b="1" dirty="0" smtClean="0">
                <a:latin typeface="Arial Narrow" pitchFamily="34" charset="0"/>
              </a:rPr>
              <a:t>are infertile</a:t>
            </a:r>
          </a:p>
          <a:p>
            <a:r>
              <a:rPr lang="en-US" sz="2400" b="1" dirty="0" smtClean="0">
                <a:latin typeface="Arial Narrow" pitchFamily="34" charset="0"/>
              </a:rPr>
              <a:t>In up to 50% of such cases(7.5-10%),males are responsible</a:t>
            </a:r>
          </a:p>
          <a:p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C40025"/>
                </a:solidFill>
                <a:latin typeface="Arial Narrow" pitchFamily="34" charset="0"/>
              </a:rPr>
              <a:t>INFERTILITY </a:t>
            </a:r>
            <a:r>
              <a:rPr lang="en-US" sz="2400" b="1" dirty="0" err="1" smtClean="0">
                <a:solidFill>
                  <a:srgbClr val="C40025"/>
                </a:solidFill>
                <a:latin typeface="Arial Narrow" pitchFamily="34" charset="0"/>
              </a:rPr>
              <a:t>vs</a:t>
            </a:r>
            <a:r>
              <a:rPr lang="en-US" sz="2400" b="1" dirty="0" smtClean="0">
                <a:solidFill>
                  <a:srgbClr val="C40025"/>
                </a:solidFill>
                <a:latin typeface="Arial Narrow" pitchFamily="34" charset="0"/>
              </a:rPr>
              <a:t> IMPOTENCE </a:t>
            </a:r>
            <a:r>
              <a:rPr lang="en-US" sz="2400" b="1" dirty="0" smtClean="0">
                <a:latin typeface="Arial Narrow" pitchFamily="34" charset="0"/>
              </a:rPr>
              <a:t>– 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What is the difference?</a:t>
            </a:r>
          </a:p>
        </p:txBody>
      </p:sp>
      <p:grpSp>
        <p:nvGrpSpPr>
          <p:cNvPr id="141" name="Group 28"/>
          <p:cNvGrpSpPr/>
          <p:nvPr/>
        </p:nvGrpSpPr>
        <p:grpSpPr>
          <a:xfrm rot="14785039">
            <a:off x="71770" y="177557"/>
            <a:ext cx="1512167" cy="1762848"/>
            <a:chOff x="3186862" y="3717032"/>
            <a:chExt cx="3082311" cy="2952328"/>
          </a:xfrm>
        </p:grpSpPr>
        <p:grpSp>
          <p:nvGrpSpPr>
            <p:cNvPr id="142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4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43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4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50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0" y="0"/>
            <a:ext cx="1368152" cy="1247297"/>
          </a:xfrm>
          <a:prstGeom prst="roundRect">
            <a:avLst/>
          </a:prstGeom>
          <a:noFill/>
        </p:spPr>
      </p:pic>
      <p:grpSp>
        <p:nvGrpSpPr>
          <p:cNvPr id="152" name="Group 151"/>
          <p:cNvGrpSpPr/>
          <p:nvPr/>
        </p:nvGrpSpPr>
        <p:grpSpPr>
          <a:xfrm>
            <a:off x="6084168" y="260648"/>
            <a:ext cx="2791918" cy="1879508"/>
            <a:chOff x="6137800" y="4978492"/>
            <a:chExt cx="2791918" cy="1879508"/>
          </a:xfrm>
        </p:grpSpPr>
        <p:pic>
          <p:nvPicPr>
            <p:cNvPr id="153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5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4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155" name="Picture 154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156" name="Picture 155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157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159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16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60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16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2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158" name="Picture 157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67" name="Group 28"/>
          <p:cNvGrpSpPr/>
          <p:nvPr/>
        </p:nvGrpSpPr>
        <p:grpSpPr>
          <a:xfrm rot="14785039">
            <a:off x="7277617" y="4931006"/>
            <a:ext cx="1512167" cy="1762848"/>
            <a:chOff x="3186862" y="3717032"/>
            <a:chExt cx="3082311" cy="2952328"/>
          </a:xfrm>
        </p:grpSpPr>
        <p:grpSp>
          <p:nvGrpSpPr>
            <p:cNvPr id="168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7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69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7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785795"/>
            <a:ext cx="8315356" cy="2000263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In male infertility, the semen analysis is abnormal: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86058"/>
            <a:ext cx="8715404" cy="285274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 Count is low (</a:t>
            </a:r>
            <a:r>
              <a:rPr lang="en-US" sz="2800" b="1" dirty="0" err="1" smtClean="0">
                <a:solidFill>
                  <a:schemeClr val="tx2"/>
                </a:solidFill>
              </a:rPr>
              <a:t>oligospermia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 Sperms are absent in the ejaculate(</a:t>
            </a:r>
            <a:r>
              <a:rPr lang="en-US" sz="2800" b="1" dirty="0" err="1" smtClean="0">
                <a:solidFill>
                  <a:schemeClr val="tx2"/>
                </a:solidFill>
              </a:rPr>
              <a:t>azoospermia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 Sperm motility is seriously affected(</a:t>
            </a:r>
            <a:r>
              <a:rPr lang="en-US" sz="2800" b="1" dirty="0" err="1" smtClean="0">
                <a:solidFill>
                  <a:schemeClr val="tx2"/>
                </a:solidFill>
              </a:rPr>
              <a:t>asthenospermia</a:t>
            </a:r>
            <a:r>
              <a:rPr lang="en-US" sz="2800" b="1" dirty="0" smtClean="0">
                <a:solidFill>
                  <a:schemeClr val="tx2"/>
                </a:solidFill>
              </a:rPr>
              <a:t>).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Sperms are totally immobile or dead (</a:t>
            </a:r>
            <a:r>
              <a:rPr lang="en-US" sz="2800" b="1" dirty="0" err="1" smtClean="0">
                <a:solidFill>
                  <a:schemeClr val="tx2"/>
                </a:solidFill>
              </a:rPr>
              <a:t>necrospermia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0811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B050"/>
                </a:solidFill>
              </a:rPr>
              <a:t>Causes of </a:t>
            </a:r>
            <a:r>
              <a:rPr lang="en-US" sz="4000" b="1" smtClean="0">
                <a:solidFill>
                  <a:srgbClr val="00B050"/>
                </a:solidFill>
              </a:rPr>
              <a:t>Male Infertility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036496" cy="547260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600" b="1" dirty="0" smtClean="0">
                <a:solidFill>
                  <a:srgbClr val="FF0000"/>
                </a:solidFill>
              </a:rPr>
              <a:t>1. </a:t>
            </a:r>
            <a:r>
              <a:rPr lang="en-US" sz="11200" b="1" dirty="0" err="1" smtClean="0">
                <a:solidFill>
                  <a:srgbClr val="FF0000"/>
                </a:solidFill>
              </a:rPr>
              <a:t>Ideopathic</a:t>
            </a:r>
            <a:r>
              <a:rPr lang="en-US" sz="11200" b="1" dirty="0" smtClean="0"/>
              <a:t>  </a:t>
            </a:r>
            <a:r>
              <a:rPr lang="en-US" sz="11200" b="1" dirty="0" smtClean="0">
                <a:solidFill>
                  <a:srgbClr val="FF0000"/>
                </a:solidFill>
              </a:rPr>
              <a:t>25% </a:t>
            </a:r>
            <a:r>
              <a:rPr lang="en-US" sz="9600" b="1" dirty="0" smtClean="0">
                <a:solidFill>
                  <a:schemeClr val="tx1"/>
                </a:solidFill>
              </a:rPr>
              <a:t>(causes unknown).</a:t>
            </a:r>
          </a:p>
          <a:p>
            <a:pPr algn="l"/>
            <a:r>
              <a:rPr lang="en-US" sz="8600" b="1" dirty="0" smtClean="0">
                <a:solidFill>
                  <a:srgbClr val="FF0000"/>
                </a:solidFill>
              </a:rPr>
              <a:t>2. </a:t>
            </a:r>
            <a:r>
              <a:rPr lang="en-US" sz="11200" b="1" dirty="0" smtClean="0">
                <a:solidFill>
                  <a:srgbClr val="FF0000"/>
                </a:solidFill>
              </a:rPr>
              <a:t>Pre- testicular causes</a:t>
            </a:r>
            <a:r>
              <a:rPr lang="en-US" sz="8600" b="1" dirty="0" smtClean="0">
                <a:solidFill>
                  <a:schemeClr val="tx1"/>
                </a:solidFill>
              </a:rPr>
              <a:t>(poor </a:t>
            </a:r>
            <a:r>
              <a:rPr lang="en-US" sz="9600" b="1" dirty="0" smtClean="0">
                <a:solidFill>
                  <a:schemeClr val="tx1"/>
                </a:solidFill>
              </a:rPr>
              <a:t>hormonal support &amp; poor general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health </a:t>
            </a:r>
            <a:r>
              <a:rPr lang="en-US" sz="9600" b="1" dirty="0">
                <a:solidFill>
                  <a:schemeClr val="tx1"/>
                </a:solidFill>
              </a:rPr>
              <a:t>including: 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</a:t>
            </a:r>
            <a:r>
              <a:rPr lang="en-US" sz="9600" b="1" dirty="0" err="1" smtClean="0">
                <a:solidFill>
                  <a:schemeClr val="tx1"/>
                </a:solidFill>
              </a:rPr>
              <a:t>Hypogonadism;Drugs</a:t>
            </a:r>
            <a:r>
              <a:rPr lang="en-US" sz="9600" b="1" dirty="0" smtClean="0">
                <a:solidFill>
                  <a:schemeClr val="tx1"/>
                </a:solidFill>
              </a:rPr>
              <a:t>; alcohol; </a:t>
            </a:r>
            <a:r>
              <a:rPr lang="en-US" sz="9600" b="1" dirty="0">
                <a:solidFill>
                  <a:schemeClr val="tx1"/>
                </a:solidFill>
              </a:rPr>
              <a:t>Tobacco</a:t>
            </a:r>
            <a:r>
              <a:rPr lang="en-US" sz="9600" b="1" dirty="0" smtClean="0">
                <a:solidFill>
                  <a:schemeClr val="tx1"/>
                </a:solidFill>
              </a:rPr>
              <a:t>; Strenuous riding(bicycle </a:t>
            </a:r>
          </a:p>
          <a:p>
            <a:pPr algn="l"/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smtClean="0">
                <a:solidFill>
                  <a:schemeClr val="tx1"/>
                </a:solidFill>
              </a:rPr>
              <a:t>   &amp; </a:t>
            </a:r>
            <a:r>
              <a:rPr lang="en-US" sz="9600" b="1" dirty="0">
                <a:solidFill>
                  <a:schemeClr val="tx1"/>
                </a:solidFill>
              </a:rPr>
              <a:t>horse</a:t>
            </a:r>
            <a:r>
              <a:rPr lang="en-US" sz="5100" b="1" dirty="0">
                <a:solidFill>
                  <a:schemeClr val="tx1"/>
                </a:solidFill>
              </a:rPr>
              <a:t>  </a:t>
            </a:r>
            <a:r>
              <a:rPr lang="en-US" sz="9600" b="1" dirty="0">
                <a:solidFill>
                  <a:schemeClr val="tx1"/>
                </a:solidFill>
              </a:rPr>
              <a:t>riding); Medications(chemotherapy; </a:t>
            </a:r>
            <a:r>
              <a:rPr lang="en-US" sz="9600" b="1" dirty="0" smtClean="0">
                <a:solidFill>
                  <a:schemeClr val="tx1"/>
                </a:solidFill>
              </a:rPr>
              <a:t>anabolic </a:t>
            </a:r>
            <a:r>
              <a:rPr lang="en-US" sz="9600" b="1" dirty="0">
                <a:solidFill>
                  <a:schemeClr val="tx1"/>
                </a:solidFill>
              </a:rPr>
              <a:t>steroids).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</a:t>
            </a:r>
            <a:r>
              <a:rPr lang="en-US" sz="8600" b="1" dirty="0" smtClean="0">
                <a:solidFill>
                  <a:srgbClr val="FF0000"/>
                </a:solidFill>
              </a:rPr>
              <a:t>3. </a:t>
            </a:r>
            <a:r>
              <a:rPr lang="en-US" sz="11200" b="1" dirty="0" smtClean="0">
                <a:solidFill>
                  <a:srgbClr val="FF0000"/>
                </a:solidFill>
              </a:rPr>
              <a:t>Testicular causes</a:t>
            </a:r>
            <a:r>
              <a:rPr lang="en-US" sz="9600" b="1" dirty="0" smtClean="0">
                <a:solidFill>
                  <a:schemeClr val="tx1"/>
                </a:solidFill>
              </a:rPr>
              <a:t>(testes produce semen of low quantity and/or 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  poor quality</a:t>
            </a:r>
            <a:r>
              <a:rPr lang="en-US" sz="9600" b="1" dirty="0">
                <a:solidFill>
                  <a:schemeClr val="tx1"/>
                </a:solidFill>
              </a:rPr>
              <a:t>):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  Age; Malaria; Testicular cancer</a:t>
            </a:r>
            <a:r>
              <a:rPr lang="en-US" sz="9600" b="1" smtClean="0">
                <a:solidFill>
                  <a:schemeClr val="tx1"/>
                </a:solidFill>
              </a:rPr>
              <a:t>;  </a:t>
            </a:r>
            <a:r>
              <a:rPr lang="en-US" sz="9600" b="1" smtClean="0">
                <a:solidFill>
                  <a:schemeClr val="tx1"/>
                </a:solidFill>
              </a:rPr>
              <a:t>etc.</a:t>
            </a:r>
            <a:endParaRPr lang="en-US" sz="9600" b="1" dirty="0">
              <a:solidFill>
                <a:schemeClr val="tx1"/>
              </a:solidFill>
            </a:endParaRPr>
          </a:p>
          <a:p>
            <a:pPr algn="l"/>
            <a:endParaRPr lang="en-US" sz="5100" b="1" dirty="0" smtClean="0"/>
          </a:p>
          <a:p>
            <a:pPr algn="l"/>
            <a:r>
              <a:rPr lang="en-US" sz="11200" b="1" dirty="0" smtClean="0">
                <a:solidFill>
                  <a:srgbClr val="FF0000"/>
                </a:solidFill>
              </a:rPr>
              <a:t>4. Post- testicular causes</a:t>
            </a:r>
            <a:r>
              <a:rPr lang="en-US" sz="9600" b="1" dirty="0" smtClean="0">
                <a:solidFill>
                  <a:schemeClr val="tx1"/>
                </a:solidFill>
              </a:rPr>
              <a:t>(conditions that affect male genital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 system </a:t>
            </a:r>
            <a:r>
              <a:rPr lang="en-US" sz="9600" b="1" dirty="0">
                <a:solidFill>
                  <a:schemeClr val="tx1"/>
                </a:solidFill>
              </a:rPr>
              <a:t>after testicular sperm production</a:t>
            </a:r>
            <a:r>
              <a:rPr lang="en-US" sz="9600" b="1" dirty="0" smtClean="0">
                <a:solidFill>
                  <a:schemeClr val="tx1"/>
                </a:solidFill>
              </a:rPr>
              <a:t>):  </a:t>
            </a:r>
            <a:endParaRPr lang="en-US" sz="9600" b="1" dirty="0">
              <a:solidFill>
                <a:schemeClr val="tx1"/>
              </a:solidFill>
            </a:endParaRPr>
          </a:p>
          <a:p>
            <a:pPr algn="l"/>
            <a:r>
              <a:rPr lang="en-US" sz="11200" b="1" dirty="0" smtClean="0">
                <a:solidFill>
                  <a:schemeClr val="tx1"/>
                </a:solidFill>
              </a:rPr>
              <a:t>     </a:t>
            </a:r>
            <a:r>
              <a:rPr lang="en-US" sz="9600" b="1" dirty="0" smtClean="0">
                <a:solidFill>
                  <a:schemeClr val="tx1"/>
                </a:solidFill>
              </a:rPr>
              <a:t>Vas deferens obstruction; Infection, e.g. prostatitis, T.B; </a:t>
            </a:r>
          </a:p>
          <a:p>
            <a:pPr algn="l"/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smtClean="0">
                <a:solidFill>
                  <a:schemeClr val="tx1"/>
                </a:solidFill>
              </a:rPr>
              <a:t>     Ejaculatory duct </a:t>
            </a:r>
            <a:r>
              <a:rPr lang="en-US" sz="9600" b="1" dirty="0" err="1">
                <a:solidFill>
                  <a:schemeClr val="tx1"/>
                </a:solidFill>
              </a:rPr>
              <a:t>obstruction;Impotence</a:t>
            </a:r>
            <a:r>
              <a:rPr lang="en-US" sz="9600" b="1" dirty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 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1996642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/>
          <p:nvPr/>
        </p:nvGrpSpPr>
        <p:grpSpPr>
          <a:xfrm>
            <a:off x="6372200" y="109332"/>
            <a:ext cx="2575087" cy="1879508"/>
            <a:chOff x="5736099" y="4471797"/>
            <a:chExt cx="3139180" cy="2348879"/>
          </a:xfrm>
        </p:grpSpPr>
        <p:pic>
          <p:nvPicPr>
            <p:cNvPr id="48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552916" y="4863085"/>
              <a:ext cx="1322363" cy="164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7"/>
            <p:cNvGrpSpPr/>
            <p:nvPr/>
          </p:nvGrpSpPr>
          <p:grpSpPr>
            <a:xfrm>
              <a:off x="5736099" y="4471797"/>
              <a:ext cx="2343574" cy="2348879"/>
              <a:chOff x="2250135" y="3225378"/>
              <a:chExt cx="2271566" cy="2158777"/>
            </a:xfrm>
          </p:grpSpPr>
          <p:pic>
            <p:nvPicPr>
              <p:cNvPr id="54" name="Picture 5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55" name="Picture 54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4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5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6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6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60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2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57" name="Picture 56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66" name="Picture 1" descr="C:\Documents and Settings\DR.OMNIA\My Documents\My Pictures\TTT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3392" t="1271" r="6803" b="1097"/>
          <a:stretch>
            <a:fillRect/>
          </a:stretch>
        </p:blipFill>
        <p:spPr bwMode="auto">
          <a:xfrm>
            <a:off x="2841520" y="188640"/>
            <a:ext cx="4752528" cy="6048672"/>
          </a:xfrm>
          <a:prstGeom prst="rect">
            <a:avLst/>
          </a:prstGeom>
          <a:noFill/>
        </p:spPr>
      </p:pic>
      <p:sp>
        <p:nvSpPr>
          <p:cNvPr id="67" name="Freeform 66"/>
          <p:cNvSpPr/>
          <p:nvPr/>
        </p:nvSpPr>
        <p:spPr>
          <a:xfrm>
            <a:off x="6343543" y="891240"/>
            <a:ext cx="214604" cy="528385"/>
          </a:xfrm>
          <a:custGeom>
            <a:avLst/>
            <a:gdLst>
              <a:gd name="connsiteX0" fmla="*/ 0 w 214604"/>
              <a:gd name="connsiteY0" fmla="*/ 0 h 559837"/>
              <a:gd name="connsiteX1" fmla="*/ 111967 w 214604"/>
              <a:gd name="connsiteY1" fmla="*/ 65315 h 559837"/>
              <a:gd name="connsiteX2" fmla="*/ 195943 w 214604"/>
              <a:gd name="connsiteY2" fmla="*/ 205274 h 559837"/>
              <a:gd name="connsiteX3" fmla="*/ 214604 w 214604"/>
              <a:gd name="connsiteY3" fmla="*/ 559837 h 559837"/>
              <a:gd name="connsiteX4" fmla="*/ 214604 w 214604"/>
              <a:gd name="connsiteY4" fmla="*/ 559837 h 55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604" h="559837">
                <a:moveTo>
                  <a:pt x="0" y="0"/>
                </a:moveTo>
                <a:cubicBezTo>
                  <a:pt x="39655" y="15551"/>
                  <a:pt x="79310" y="31103"/>
                  <a:pt x="111967" y="65315"/>
                </a:cubicBezTo>
                <a:cubicBezTo>
                  <a:pt x="144624" y="99527"/>
                  <a:pt x="178837" y="122854"/>
                  <a:pt x="195943" y="205274"/>
                </a:cubicBezTo>
                <a:cubicBezTo>
                  <a:pt x="213049" y="287694"/>
                  <a:pt x="214604" y="559837"/>
                  <a:pt x="214604" y="559837"/>
                </a:cubicBezTo>
                <a:lnTo>
                  <a:pt x="214604" y="559837"/>
                </a:lnTo>
              </a:path>
            </a:pathLst>
          </a:custGeom>
          <a:ln w="38100">
            <a:solidFill>
              <a:srgbClr val="9E0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332588" y="873627"/>
            <a:ext cx="55984" cy="431515"/>
          </a:xfrm>
          <a:custGeom>
            <a:avLst/>
            <a:gdLst>
              <a:gd name="connsiteX0" fmla="*/ 0 w 55984"/>
              <a:gd name="connsiteY0" fmla="*/ 0 h 457200"/>
              <a:gd name="connsiteX1" fmla="*/ 46653 w 55984"/>
              <a:gd name="connsiteY1" fmla="*/ 83976 h 457200"/>
              <a:gd name="connsiteX2" fmla="*/ 55984 w 55984"/>
              <a:gd name="connsiteY2" fmla="*/ 457200 h 457200"/>
              <a:gd name="connsiteX3" fmla="*/ 55984 w 55984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4" h="457200">
                <a:moveTo>
                  <a:pt x="0" y="0"/>
                </a:moveTo>
                <a:cubicBezTo>
                  <a:pt x="18661" y="3888"/>
                  <a:pt x="37322" y="7776"/>
                  <a:pt x="46653" y="83976"/>
                </a:cubicBezTo>
                <a:cubicBezTo>
                  <a:pt x="55984" y="160176"/>
                  <a:pt x="55984" y="457200"/>
                  <a:pt x="55984" y="457200"/>
                </a:cubicBezTo>
                <a:lnTo>
                  <a:pt x="55984" y="457200"/>
                </a:lnTo>
              </a:path>
            </a:pathLst>
          </a:cu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7183467" y="3111032"/>
            <a:ext cx="40777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347364" y="3111032"/>
            <a:ext cx="407776" cy="0"/>
          </a:xfrm>
          <a:prstGeom prst="line">
            <a:avLst/>
          </a:prstGeom>
          <a:ln w="38100">
            <a:solidFill>
              <a:srgbClr val="9E0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162000" y="2703256"/>
            <a:ext cx="432048" cy="26143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369912" y="2567331"/>
            <a:ext cx="432048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97904" y="3314920"/>
            <a:ext cx="504056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33808" y="2431406"/>
            <a:ext cx="432048" cy="261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25896" y="5081948"/>
            <a:ext cx="488034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63019" y="2050051"/>
            <a:ext cx="432048" cy="2904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ernard MT Condensed" pitchFamily="18" charset="0"/>
              </a:rPr>
              <a:t>FSH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84316" y="2041244"/>
            <a:ext cx="397364" cy="2904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ernard MT Condensed" pitchFamily="18" charset="0"/>
              </a:rPr>
              <a:t>LH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793848" y="5897499"/>
            <a:ext cx="1296144" cy="31953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TESTOSTERONE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25896" y="4588596"/>
            <a:ext cx="792088" cy="290486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Bernard MT Condensed" pitchFamily="18" charset="0"/>
              </a:rPr>
              <a:t>Estradiol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298936" y="3630098"/>
            <a:ext cx="648072" cy="26143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Inhibin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06288" y="1013901"/>
            <a:ext cx="522718" cy="208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err="1" smtClean="0">
                <a:solidFill>
                  <a:schemeClr val="bg1"/>
                </a:solidFill>
                <a:latin typeface="Bernard MT Condensed" pitchFamily="18" charset="0"/>
              </a:rPr>
              <a:t>GnHs</a:t>
            </a:r>
            <a:endParaRPr lang="en-US" sz="11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41720" y="256603"/>
            <a:ext cx="1152128" cy="208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solidFill>
                  <a:schemeClr val="bg1"/>
                </a:solidFill>
                <a:latin typeface="Bernard MT Condensed" pitchFamily="18" charset="0"/>
              </a:rPr>
              <a:t>HYPOTHALAMUS</a:t>
            </a:r>
            <a:endParaRPr lang="en-US" sz="11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104344" y="2633123"/>
            <a:ext cx="2257456" cy="474460"/>
          </a:xfrm>
          <a:prstGeom prst="rect">
            <a:avLst/>
          </a:prstGeom>
          <a:solidFill>
            <a:srgbClr val="EEECE1"/>
          </a:solidFill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spc="-40" dirty="0" smtClean="0">
                <a:latin typeface="Arial Narrow" pitchFamily="34" charset="0"/>
              </a:rPr>
              <a:t>Initiation &amp; Maintenance</a:t>
            </a:r>
            <a:r>
              <a:rPr lang="en-US" b="1" spc="-40" baseline="30000" dirty="0" smtClean="0">
                <a:latin typeface="Arial Narrow" pitchFamily="34" charset="0"/>
              </a:rPr>
              <a:t> </a:t>
            </a:r>
            <a:r>
              <a:rPr lang="en-US" b="1" spc="-40" dirty="0" smtClean="0">
                <a:latin typeface="Arial Narrow" pitchFamily="34" charset="0"/>
              </a:rPr>
              <a:t>of spermatogenesis </a:t>
            </a:r>
            <a:endParaRPr lang="en-US" b="1" spc="-40" dirty="0">
              <a:latin typeface="Arial Narrow" pitchFamily="34" charset="0"/>
            </a:endParaRPr>
          </a:p>
        </p:txBody>
      </p:sp>
      <p:sp>
        <p:nvSpPr>
          <p:cNvPr id="87" name="Isosceles Triangle 86"/>
          <p:cNvSpPr/>
          <p:nvPr/>
        </p:nvSpPr>
        <p:spPr>
          <a:xfrm rot="16200000">
            <a:off x="4975869" y="665458"/>
            <a:ext cx="339813" cy="288032"/>
          </a:xfrm>
          <a:prstGeom prst="triangle">
            <a:avLst/>
          </a:prstGeom>
          <a:gradFill flip="none" rotWithShape="1">
            <a:gsLst>
              <a:gs pos="50000">
                <a:srgbClr val="9E004F"/>
              </a:gs>
              <a:gs pos="52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Isosceles Triangle 87"/>
          <p:cNvSpPr/>
          <p:nvPr/>
        </p:nvSpPr>
        <p:spPr>
          <a:xfrm rot="16200000">
            <a:off x="4993013" y="979380"/>
            <a:ext cx="339813" cy="288032"/>
          </a:xfrm>
          <a:prstGeom prst="triangle">
            <a:avLst/>
          </a:prstGeom>
          <a:gradFill flip="none" rotWithShape="1">
            <a:gsLst>
              <a:gs pos="50000">
                <a:srgbClr val="9E004F"/>
              </a:gs>
              <a:gs pos="52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4461128" y="596416"/>
            <a:ext cx="576064" cy="290486"/>
          </a:xfrm>
          <a:prstGeom prst="rect">
            <a:avLst/>
          </a:prstGeom>
          <a:solidFill>
            <a:srgbClr val="6600FF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Bernard MT Condensed" pitchFamily="18" charset="0"/>
              </a:rPr>
              <a:t>GnRH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7" name="Group 65"/>
          <p:cNvGrpSpPr/>
          <p:nvPr/>
        </p:nvGrpSpPr>
        <p:grpSpPr>
          <a:xfrm>
            <a:off x="5786992" y="1615855"/>
            <a:ext cx="1644752" cy="704428"/>
            <a:chOff x="3269000" y="1700808"/>
            <a:chExt cx="1644752" cy="746358"/>
          </a:xfrm>
        </p:grpSpPr>
        <p:sp>
          <p:nvSpPr>
            <p:cNvPr id="92" name="Rectangle 91"/>
            <p:cNvSpPr/>
            <p:nvPr/>
          </p:nvSpPr>
          <p:spPr>
            <a:xfrm>
              <a:off x="3269000" y="1700808"/>
              <a:ext cx="1484736" cy="746358"/>
            </a:xfrm>
            <a:prstGeom prst="rect">
              <a:avLst/>
            </a:prstGeom>
            <a:solidFill>
              <a:srgbClr val="EEECE1"/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b="1" dirty="0" smtClean="0">
                  <a:solidFill>
                    <a:srgbClr val="A50021"/>
                  </a:solidFill>
                  <a:latin typeface="Bernard MT Condensed" pitchFamily="18" charset="0"/>
                </a:rPr>
                <a:t>E</a:t>
              </a:r>
              <a:r>
                <a:rPr lang="en-US" b="1" dirty="0" smtClean="0">
                  <a:latin typeface="Arial Narrow" pitchFamily="34" charset="0"/>
                </a:rPr>
                <a:t> </a:t>
              </a:r>
              <a:r>
                <a:rPr lang="en-US" b="1" dirty="0" smtClean="0">
                  <a:latin typeface="Arial Narrow" pitchFamily="34" charset="0"/>
                  <a:sym typeface="Wingdings 3"/>
                </a:rPr>
                <a:t></a:t>
              </a:r>
              <a:r>
                <a:rPr lang="en-US" b="1" dirty="0" smtClean="0">
                  <a:latin typeface="Arial Narrow" pitchFamily="34" charset="0"/>
                </a:rPr>
                <a:t>facilitate  –</a:t>
              </a:r>
              <a:r>
                <a:rPr lang="en-US" b="1" dirty="0" err="1" smtClean="0">
                  <a:latin typeface="Arial Narrow" pitchFamily="34" charset="0"/>
                </a:rPr>
                <a:t>ve</a:t>
              </a:r>
              <a:r>
                <a:rPr lang="en-US" b="1" dirty="0" smtClean="0">
                  <a:latin typeface="Arial Narrow" pitchFamily="34" charset="0"/>
                </a:rPr>
                <a:t> of </a:t>
              </a:r>
              <a:r>
                <a:rPr lang="en-US" sz="2000" b="1" dirty="0" smtClean="0">
                  <a:solidFill>
                    <a:srgbClr val="00B0F0"/>
                  </a:solidFill>
                  <a:latin typeface="Bernard MT Condensed" pitchFamily="18" charset="0"/>
                </a:rPr>
                <a:t>T </a:t>
              </a:r>
              <a:r>
                <a:rPr lang="en-US" b="1" dirty="0" smtClean="0">
                  <a:latin typeface="Arial Narrow" pitchFamily="34" charset="0"/>
                </a:rPr>
                <a:t>on </a:t>
              </a:r>
              <a:r>
                <a:rPr lang="en-US" b="1" dirty="0" err="1" smtClean="0">
                  <a:solidFill>
                    <a:srgbClr val="6600FF"/>
                  </a:solidFill>
                  <a:latin typeface="Arial Narrow" pitchFamily="34" charset="0"/>
                </a:rPr>
                <a:t>GnRH</a:t>
              </a:r>
              <a:r>
                <a:rPr lang="en-US" b="1" dirty="0" smtClean="0">
                  <a:solidFill>
                    <a:srgbClr val="6600FF"/>
                  </a:solidFill>
                  <a:latin typeface="Arial Narrow" pitchFamily="34" charset="0"/>
                </a:rPr>
                <a:t> &amp; </a:t>
              </a:r>
              <a:r>
                <a:rPr lang="en-US" b="1" dirty="0" err="1" smtClean="0">
                  <a:solidFill>
                    <a:srgbClr val="7030A0"/>
                  </a:solidFill>
                  <a:latin typeface="Arial Narrow" pitchFamily="34" charset="0"/>
                </a:rPr>
                <a:t>GnHs</a:t>
              </a:r>
              <a:endParaRPr lang="en-US" b="1" dirty="0">
                <a:solidFill>
                  <a:srgbClr val="7030A0"/>
                </a:solidFill>
                <a:latin typeface="Arial Narrow" pitchFamily="34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4769736" y="2069992"/>
              <a:ext cx="144016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Rectangle 99"/>
          <p:cNvSpPr/>
          <p:nvPr/>
        </p:nvSpPr>
        <p:spPr>
          <a:xfrm>
            <a:off x="2878096" y="560867"/>
            <a:ext cx="1800200" cy="319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6600FF"/>
                </a:solidFill>
                <a:latin typeface="Bernard MT Condensed" pitchFamily="18" charset="0"/>
              </a:rPr>
              <a:t>Pulsatile</a:t>
            </a:r>
            <a:r>
              <a:rPr lang="en-US" sz="1600" dirty="0" smtClean="0">
                <a:solidFill>
                  <a:srgbClr val="6600FF"/>
                </a:solidFill>
                <a:latin typeface="Bernard MT Condensed" pitchFamily="18" charset="0"/>
              </a:rPr>
              <a:t> Secretion</a:t>
            </a:r>
            <a:endParaRPr lang="en-US" sz="16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143140" y="61670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LH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Testosterone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P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ulsatile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(chronic LH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makes testis refractory) </a:t>
            </a:r>
            <a:endParaRPr lang="en-US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grpSp>
        <p:nvGrpSpPr>
          <p:cNvPr id="8" name="Group 38"/>
          <p:cNvGrpSpPr/>
          <p:nvPr/>
        </p:nvGrpSpPr>
        <p:grpSpPr>
          <a:xfrm>
            <a:off x="2555776" y="-171400"/>
            <a:ext cx="2051720" cy="836712"/>
            <a:chOff x="395536" y="188639"/>
            <a:chExt cx="3240363" cy="1567986"/>
          </a:xfrm>
        </p:grpSpPr>
        <p:pic>
          <p:nvPicPr>
            <p:cNvPr id="10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10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10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11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11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11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  <p:sp>
        <p:nvSpPr>
          <p:cNvPr id="115" name="TextBox 114"/>
          <p:cNvSpPr txBox="1"/>
          <p:nvPr/>
        </p:nvSpPr>
        <p:spPr>
          <a:xfrm>
            <a:off x="107504" y="116632"/>
            <a:ext cx="2892860" cy="523220"/>
          </a:xfrm>
          <a:prstGeom prst="rect">
            <a:avLst/>
          </a:prstGeom>
          <a:solidFill>
            <a:srgbClr val="9E004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If WRONG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500826" y="6273641"/>
            <a:ext cx="257176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MALE INFERTILITY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9" name="Group 83"/>
          <p:cNvGrpSpPr/>
          <p:nvPr/>
        </p:nvGrpSpPr>
        <p:grpSpPr>
          <a:xfrm>
            <a:off x="6948264" y="4998945"/>
            <a:ext cx="2195736" cy="692696"/>
            <a:chOff x="6948264" y="5114856"/>
            <a:chExt cx="2195736" cy="692696"/>
          </a:xfrm>
        </p:grpSpPr>
        <p:sp>
          <p:nvSpPr>
            <p:cNvPr id="118" name="Rectangular Callout 117"/>
            <p:cNvSpPr/>
            <p:nvPr/>
          </p:nvSpPr>
          <p:spPr>
            <a:xfrm>
              <a:off x="6948264" y="5114856"/>
              <a:ext cx="2088232" cy="692696"/>
            </a:xfrm>
            <a:prstGeom prst="wedgeRectCallout">
              <a:avLst>
                <a:gd name="adj1" fmla="val -43439"/>
                <a:gd name="adj2" fmla="val -220577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962056" y="5133192"/>
              <a:ext cx="2181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1. </a:t>
              </a:r>
              <a:r>
                <a:rPr lang="en-US" dirty="0" smtClean="0">
                  <a:latin typeface="Bernard MT Condensed" pitchFamily="18" charset="0"/>
                </a:rPr>
                <a:t>Problems related to Hormone Production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876256" y="3284984"/>
            <a:ext cx="209587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PRE-TESTICULAR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10" name="Group 82"/>
          <p:cNvGrpSpPr/>
          <p:nvPr/>
        </p:nvGrpSpPr>
        <p:grpSpPr>
          <a:xfrm>
            <a:off x="1411648" y="5445224"/>
            <a:ext cx="2088232" cy="693840"/>
            <a:chOff x="1411648" y="5445224"/>
            <a:chExt cx="2088232" cy="693840"/>
          </a:xfrm>
        </p:grpSpPr>
        <p:sp>
          <p:nvSpPr>
            <p:cNvPr id="122" name="Rectangular Callout 121"/>
            <p:cNvSpPr/>
            <p:nvPr/>
          </p:nvSpPr>
          <p:spPr>
            <a:xfrm>
              <a:off x="1411648" y="5445224"/>
              <a:ext cx="2088232" cy="693840"/>
            </a:xfrm>
            <a:prstGeom prst="wedgeRectCallout">
              <a:avLst>
                <a:gd name="adj1" fmla="val 45889"/>
                <a:gd name="adj2" fmla="val -91419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481336" y="5554952"/>
              <a:ext cx="20105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2. </a:t>
              </a:r>
              <a:r>
                <a:rPr lang="en-US" dirty="0" smtClean="0">
                  <a:latin typeface="Bernard MT Condensed" pitchFamily="18" charset="0"/>
                </a:rPr>
                <a:t>Problems related to Sperm Production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251520" y="6207695"/>
            <a:ext cx="151216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25" name="Picture 3" descr="C:\Documents and Settings\DR.OMNIA\My Documents\My Pictures\ee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32" b="769"/>
          <a:stretch>
            <a:fillRect/>
          </a:stretch>
        </p:blipFill>
        <p:spPr bwMode="auto">
          <a:xfrm flipH="1">
            <a:off x="216024" y="1014381"/>
            <a:ext cx="3131840" cy="3278715"/>
          </a:xfrm>
          <a:prstGeom prst="rect">
            <a:avLst/>
          </a:prstGeom>
          <a:noFill/>
        </p:spPr>
      </p:pic>
      <p:grpSp>
        <p:nvGrpSpPr>
          <p:cNvPr id="11" name="Group 80"/>
          <p:cNvGrpSpPr/>
          <p:nvPr/>
        </p:nvGrpSpPr>
        <p:grpSpPr>
          <a:xfrm>
            <a:off x="251520" y="692696"/>
            <a:ext cx="1872208" cy="648072"/>
            <a:chOff x="251520" y="692696"/>
            <a:chExt cx="1872208" cy="648072"/>
          </a:xfrm>
        </p:grpSpPr>
        <p:sp>
          <p:nvSpPr>
            <p:cNvPr id="127" name="Rectangular Callout 126"/>
            <p:cNvSpPr/>
            <p:nvPr/>
          </p:nvSpPr>
          <p:spPr>
            <a:xfrm>
              <a:off x="251520" y="692696"/>
              <a:ext cx="1872208" cy="648072"/>
            </a:xfrm>
            <a:prstGeom prst="wedgeRectCallout">
              <a:avLst>
                <a:gd name="adj1" fmla="val -5693"/>
                <a:gd name="adj2" fmla="val 141867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51520" y="764704"/>
              <a:ext cx="18722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3. </a:t>
              </a:r>
              <a:r>
                <a:rPr lang="en-US" dirty="0" smtClean="0">
                  <a:latin typeface="Bernard MT Condensed" pitchFamily="18" charset="0"/>
                </a:rPr>
                <a:t>Problems of </a:t>
              </a:r>
              <a:br>
                <a:rPr lang="en-US" dirty="0" smtClean="0">
                  <a:latin typeface="Bernard MT Condensed" pitchFamily="18" charset="0"/>
                </a:rPr>
              </a:br>
              <a:r>
                <a:rPr lang="en-US" dirty="0" smtClean="0">
                  <a:latin typeface="Bernard MT Condensed" pitchFamily="18" charset="0"/>
                </a:rPr>
                <a:t>    Sperm Transport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grpSp>
        <p:nvGrpSpPr>
          <p:cNvPr id="12" name="Group 81"/>
          <p:cNvGrpSpPr/>
          <p:nvPr/>
        </p:nvGrpSpPr>
        <p:grpSpPr>
          <a:xfrm>
            <a:off x="315528" y="4617704"/>
            <a:ext cx="2312256" cy="648072"/>
            <a:chOff x="315528" y="4617704"/>
            <a:chExt cx="1952216" cy="648072"/>
          </a:xfrm>
        </p:grpSpPr>
        <p:sp>
          <p:nvSpPr>
            <p:cNvPr id="130" name="Rectangular Callout 129"/>
            <p:cNvSpPr/>
            <p:nvPr/>
          </p:nvSpPr>
          <p:spPr>
            <a:xfrm>
              <a:off x="323528" y="4617704"/>
              <a:ext cx="1944216" cy="648072"/>
            </a:xfrm>
            <a:prstGeom prst="wedgeRectCallout">
              <a:avLst>
                <a:gd name="adj1" fmla="val -41001"/>
                <a:gd name="adj2" fmla="val -180184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15528" y="4696568"/>
              <a:ext cx="19442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4. </a:t>
              </a:r>
              <a:r>
                <a:rPr lang="en-US" dirty="0" smtClean="0">
                  <a:latin typeface="Bernard MT Condensed" pitchFamily="18" charset="0"/>
                </a:rPr>
                <a:t>Problem in Erection </a:t>
              </a:r>
              <a:br>
                <a:rPr lang="en-US" dirty="0" smtClean="0">
                  <a:latin typeface="Bernard MT Condensed" pitchFamily="18" charset="0"/>
                </a:rPr>
              </a:br>
              <a:r>
                <a:rPr lang="en-US" dirty="0" smtClean="0">
                  <a:latin typeface="Bernard MT Condensed" pitchFamily="18" charset="0"/>
                </a:rPr>
                <a:t>    &amp; Ejaculation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107504" y="1988840"/>
            <a:ext cx="216024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POST-TESTICULAR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33" name="Picture 2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5494" y="3890429"/>
            <a:ext cx="857256" cy="1143008"/>
          </a:xfrm>
          <a:prstGeom prst="rect">
            <a:avLst/>
          </a:prstGeom>
          <a:noFill/>
        </p:spPr>
      </p:pic>
      <p:pic>
        <p:nvPicPr>
          <p:cNvPr id="134" name="Picture 2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29" y="5214950"/>
            <a:ext cx="750099" cy="1000132"/>
          </a:xfrm>
          <a:prstGeom prst="rect">
            <a:avLst/>
          </a:prstGeom>
          <a:noFill/>
        </p:spPr>
      </p:pic>
      <p:pic>
        <p:nvPicPr>
          <p:cNvPr id="135" name="Picture 2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714752"/>
            <a:ext cx="750099" cy="1000132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4355976" y="5301208"/>
            <a:ext cx="648072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5DHT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100" grpId="0"/>
      <p:bldP spid="100" grpId="1"/>
      <p:bldP spid="101" grpId="0"/>
      <p:bldP spid="101" grpId="1"/>
      <p:bldP spid="115" grpId="0" animBg="1"/>
      <p:bldP spid="115" grpId="1" animBg="1"/>
      <p:bldP spid="116" grpId="0" animBg="1"/>
      <p:bldP spid="120" grpId="0" animBg="1"/>
      <p:bldP spid="124" grpId="0" animBg="1"/>
      <p:bldP spid="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5357818" y="2204864"/>
            <a:ext cx="3786182" cy="4134502"/>
            <a:chOff x="5357818" y="2240312"/>
            <a:chExt cx="3786182" cy="3668317"/>
          </a:xfrm>
        </p:grpSpPr>
        <p:sp>
          <p:nvSpPr>
            <p:cNvPr id="51" name="Rectangle 50"/>
            <p:cNvSpPr/>
            <p:nvPr/>
          </p:nvSpPr>
          <p:spPr>
            <a:xfrm>
              <a:off x="5357818" y="4256536"/>
              <a:ext cx="3786182" cy="16520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70000"/>
              </a:pPr>
              <a:endParaRPr lang="en-US" sz="2000" b="1" i="1" spc="-40" dirty="0" err="1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Antioxidants; </a:t>
              </a:r>
              <a:r>
                <a:rPr lang="en-US" sz="2000" b="1" i="1" spc="-40" dirty="0" err="1" smtClean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e.g.vit</a:t>
              </a:r>
              <a:r>
                <a:rPr lang="en-US" sz="2000" b="1" i="1" spc="-40" dirty="0" smtClean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 E, </a:t>
              </a:r>
              <a:r>
                <a:rPr lang="en-US" sz="2000" b="1" i="1" spc="-40" dirty="0" err="1" smtClean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vit.c</a:t>
              </a:r>
              <a:endParaRPr lang="en-US" sz="2000" b="1" i="1" spc="-40" dirty="0" smtClean="0">
                <a:solidFill>
                  <a:srgbClr val="0070C0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 Zinc Supplements</a:t>
              </a: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smtClean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Folic acid</a:t>
              </a:r>
              <a:endParaRPr lang="en-US" sz="2000" b="1" i="1" spc="-40" dirty="0">
                <a:solidFill>
                  <a:srgbClr val="0070C0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 L-</a:t>
              </a:r>
              <a:r>
                <a:rPr lang="en-US" sz="2000" b="1" i="1" spc="-40" dirty="0" err="1" smtClean="0">
                  <a:solidFill>
                    <a:srgbClr val="0070C0"/>
                  </a:solidFill>
                  <a:latin typeface="Arial Narrow" pitchFamily="34" charset="0"/>
                  <a:sym typeface="Wingdings 3"/>
                </a:rPr>
                <a:t>Carnitine</a:t>
              </a:r>
              <a:endParaRPr lang="en-US" sz="2000" b="1" i="1" spc="-40" dirty="0" smtClean="0">
                <a:solidFill>
                  <a:srgbClr val="0070C0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</a:pP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rot="5400000">
              <a:off x="4501356" y="3239650"/>
              <a:ext cx="2000264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8"/>
          <p:cNvGrpSpPr/>
          <p:nvPr/>
        </p:nvGrpSpPr>
        <p:grpSpPr>
          <a:xfrm rot="13700698">
            <a:off x="44104" y="-189738"/>
            <a:ext cx="1512167" cy="1944216"/>
            <a:chOff x="3186862" y="3717032"/>
            <a:chExt cx="3082311" cy="2952328"/>
          </a:xfrm>
        </p:grpSpPr>
        <p:grpSp>
          <p:nvGrpSpPr>
            <p:cNvPr id="4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2" name="TextBox 111"/>
          <p:cNvSpPr txBox="1"/>
          <p:nvPr/>
        </p:nvSpPr>
        <p:spPr>
          <a:xfrm>
            <a:off x="2000232" y="285728"/>
            <a:ext cx="48577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DRUG TREATMENT OF MALE 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318653" y="1141777"/>
            <a:ext cx="2428892" cy="430887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HORMONAL THERAPY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500694" y="1130842"/>
            <a:ext cx="3000396" cy="430887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NON-HORMONAL THERAPY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15" name="Picture 2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42900"/>
            <a:ext cx="857256" cy="1143008"/>
          </a:xfrm>
          <a:prstGeom prst="rect">
            <a:avLst/>
          </a:prstGeom>
          <a:noFill/>
        </p:spPr>
      </p:pic>
      <p:sp>
        <p:nvSpPr>
          <p:cNvPr id="125" name="TextBox 124"/>
          <p:cNvSpPr txBox="1"/>
          <p:nvPr/>
        </p:nvSpPr>
        <p:spPr>
          <a:xfrm>
            <a:off x="84617" y="5895286"/>
            <a:ext cx="6468057" cy="977191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SzPct val="70000"/>
              <a:buBlip>
                <a:blip r:embed="rId3"/>
              </a:buBlip>
            </a:pPr>
            <a:r>
              <a:rPr lang="en-US" sz="2200" spc="-40" dirty="0" err="1" smtClean="0">
                <a:latin typeface="Bernard MT Condensed" pitchFamily="18" charset="0"/>
              </a:rPr>
              <a:t>Hypergonadotrophic</a:t>
            </a:r>
            <a:r>
              <a:rPr lang="en-US" sz="2200" spc="-40" dirty="0" smtClean="0">
                <a:latin typeface="Bernard MT Condensed" pitchFamily="18" charset="0"/>
              </a:rPr>
              <a:t>  Hypogonadism (</a:t>
            </a:r>
            <a:r>
              <a:rPr lang="en-US" sz="2200" b="1" spc="-40" dirty="0">
                <a:latin typeface="Arial Narrow" pitchFamily="34" charset="0"/>
                <a:sym typeface="Wingdings 3"/>
              </a:rPr>
              <a:t>Testicular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dysfunction) </a:t>
            </a:r>
            <a:r>
              <a:rPr lang="en-US" sz="2200" b="1" spc="-40" smtClean="0">
                <a:latin typeface="Arial Narrow" pitchFamily="34" charset="0"/>
                <a:sym typeface="Wingdings 3"/>
              </a:rPr>
              <a:t> 1</a:t>
            </a:r>
            <a:r>
              <a:rPr lang="en-US" sz="2200" b="1" spc="-40" baseline="30000" smtClean="0">
                <a:latin typeface="Arial Narrow" pitchFamily="34" charset="0"/>
                <a:sym typeface="Wingdings 3"/>
              </a:rPr>
              <a:t>ry</a:t>
            </a:r>
            <a:r>
              <a:rPr lang="en-US" sz="2200" b="1" spc="-4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Hypogonadism 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T &amp;LH )  </a:t>
            </a:r>
            <a:r>
              <a: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rPr>
              <a:t>Assisted Reproduction( no treatment )</a:t>
            </a:r>
            <a:endParaRPr lang="en-US" sz="2000" b="1" i="1" spc="-40" dirty="0" smtClean="0">
              <a:solidFill>
                <a:srgbClr val="A50021"/>
              </a:solidFill>
              <a:latin typeface="Arial Narrow" pitchFamily="34" charset="0"/>
            </a:endParaRPr>
          </a:p>
        </p:txBody>
      </p:sp>
      <p:grpSp>
        <p:nvGrpSpPr>
          <p:cNvPr id="11" name="Group 128"/>
          <p:cNvGrpSpPr/>
          <p:nvPr/>
        </p:nvGrpSpPr>
        <p:grpSpPr>
          <a:xfrm>
            <a:off x="3727625" y="747393"/>
            <a:ext cx="1773069" cy="401191"/>
            <a:chOff x="3727623" y="747393"/>
            <a:chExt cx="1773069" cy="401191"/>
          </a:xfrm>
        </p:grpSpPr>
        <p:cxnSp>
          <p:nvCxnSpPr>
            <p:cNvPr id="127" name="Straight Arrow Connector 126"/>
            <p:cNvCxnSpPr>
              <a:stCxn id="112" idx="2"/>
            </p:cNvCxnSpPr>
            <p:nvPr/>
          </p:nvCxnSpPr>
          <p:spPr>
            <a:xfrm rot="16200000" flipH="1">
              <a:off x="4767113" y="409404"/>
              <a:ext cx="395590" cy="107156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5400000">
              <a:off x="3976315" y="504301"/>
              <a:ext cx="395591" cy="892975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54"/>
          <p:cNvGrpSpPr/>
          <p:nvPr/>
        </p:nvGrpSpPr>
        <p:grpSpPr>
          <a:xfrm>
            <a:off x="727227" y="1571612"/>
            <a:ext cx="8131053" cy="645201"/>
            <a:chOff x="727227" y="1571612"/>
            <a:chExt cx="8131053" cy="645201"/>
          </a:xfrm>
        </p:grpSpPr>
        <p:sp>
          <p:nvSpPr>
            <p:cNvPr id="116" name="TextBox 115"/>
            <p:cNvSpPr txBox="1"/>
            <p:nvPr/>
          </p:nvSpPr>
          <p:spPr>
            <a:xfrm>
              <a:off x="727227" y="1785926"/>
              <a:ext cx="114300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SPECIFIC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073009" y="1785926"/>
              <a:ext cx="1357322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EMPERICAL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214942" y="1785926"/>
              <a:ext cx="1357322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smtClean="0">
                  <a:solidFill>
                    <a:srgbClr val="A50021"/>
                  </a:solidFill>
                  <a:latin typeface="Bernard MT Condensed" pitchFamily="18" charset="0"/>
                </a:rPr>
                <a:t>EMPERICAL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715272" y="1785926"/>
              <a:ext cx="114300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SPECIFIC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rot="5400000">
              <a:off x="8333250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5400000">
              <a:off x="5358612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5400000">
              <a:off x="3571074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rot="5400000">
              <a:off x="1189450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55"/>
          <p:cNvGrpSpPr/>
          <p:nvPr/>
        </p:nvGrpSpPr>
        <p:grpSpPr>
          <a:xfrm>
            <a:off x="0" y="2214554"/>
            <a:ext cx="9008534" cy="2479358"/>
            <a:chOff x="0" y="2214554"/>
            <a:chExt cx="9008534" cy="2479358"/>
          </a:xfrm>
        </p:grpSpPr>
        <p:sp>
          <p:nvSpPr>
            <p:cNvPr id="53" name="TextBox 52"/>
            <p:cNvSpPr txBox="1"/>
            <p:nvPr/>
          </p:nvSpPr>
          <p:spPr>
            <a:xfrm>
              <a:off x="5508104" y="2344551"/>
              <a:ext cx="3500430" cy="2349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</a:rPr>
                <a:t>Erectile Dysfunction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PDE 5 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inhibitors,e.g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. sildenafil(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viagra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),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vardenafil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(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levitra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),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tadalafil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(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cialis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)          </a:t>
              </a:r>
            </a:p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Premature Ejaculation 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SSRIs(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e.g.fluoxetine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” Prozac”)</a:t>
              </a:r>
            </a:p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Infection of </a:t>
              </a:r>
              <a:r>
                <a:rPr lang="en-US" sz="2200" b="1" spc="-40" dirty="0" err="1" smtClean="0">
                  <a:latin typeface="Arial Narrow" pitchFamily="34" charset="0"/>
                  <a:sym typeface="Wingdings 3"/>
                </a:rPr>
                <a:t>testes,prostate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&amp;</a:t>
              </a:r>
              <a:r>
                <a:rPr lang="en-US" sz="2200" b="1" spc="-40" dirty="0" err="1" smtClean="0">
                  <a:latin typeface="Arial Narrow" pitchFamily="34" charset="0"/>
                  <a:sym typeface="Wingdings 3"/>
                </a:rPr>
                <a:t>UTI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Antibiotics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0" y="2357430"/>
              <a:ext cx="4427984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200" b="1" spc="-40" dirty="0" err="1" smtClean="0">
                  <a:latin typeface="Arial Narrow" pitchFamily="34" charset="0"/>
                </a:rPr>
                <a:t>Hyperprolactinaemia</a:t>
              </a:r>
              <a:r>
                <a:rPr lang="en-US" sz="2200" b="1" spc="-40" dirty="0" smtClean="0">
                  <a:latin typeface="Arial Narrow" pitchFamily="34" charset="0"/>
                </a:rPr>
                <a:t>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DA</a:t>
              </a:r>
              <a:r>
                <a:rPr lang="en-US" sz="2000" b="1" i="1" spc="-40" baseline="-2500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2-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Agonists</a:t>
              </a:r>
            </a:p>
            <a:p>
              <a:pPr>
                <a:lnSpc>
                  <a:spcPts val="23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Hypothyroidism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Thyroxine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</a:pPr>
              <a:r>
                <a:rPr lang="en-US" b="1" spc="-40" dirty="0" smtClean="0">
                  <a:latin typeface="Arial Narrow" pitchFamily="34" charset="0"/>
                  <a:sym typeface="Wingdings 3"/>
                </a:rPr>
                <a:t>Congenital Adrenal Hyperplasia </a:t>
              </a:r>
              <a:r>
                <a:rPr lang="en-US" b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corticosteroids</a:t>
              </a:r>
              <a:r>
                <a:rPr lang="en-US" b="1" spc="-40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Glucocorticoids excess</a:t>
              </a:r>
              <a:r>
                <a:rPr lang="en-US" sz="2000" b="1" spc="-40" dirty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spc="-40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000" b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correct levels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 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rot="5400000">
              <a:off x="585145" y="2356636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rot="5400000">
              <a:off x="8703319" y="2356636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56"/>
          <p:cNvGrpSpPr/>
          <p:nvPr/>
        </p:nvGrpSpPr>
        <p:grpSpPr>
          <a:xfrm>
            <a:off x="0" y="2285992"/>
            <a:ext cx="5357817" cy="3560113"/>
            <a:chOff x="0" y="2285992"/>
            <a:chExt cx="5357817" cy="3560113"/>
          </a:xfrm>
        </p:grpSpPr>
        <p:sp>
          <p:nvSpPr>
            <p:cNvPr id="124" name="TextBox 123"/>
            <p:cNvSpPr txBox="1"/>
            <p:nvPr/>
          </p:nvSpPr>
          <p:spPr>
            <a:xfrm>
              <a:off x="0" y="3714752"/>
              <a:ext cx="5357817" cy="2131353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 w="28575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400" spc="-40" dirty="0">
                  <a:latin typeface="Bernard MT Condensed" pitchFamily="18" charset="0"/>
                  <a:sym typeface="Wingdings 3"/>
                </a:rPr>
                <a:t>Idiopathic</a:t>
              </a:r>
              <a:r>
                <a:rPr lang="en-US" sz="2800" spc="-40" dirty="0">
                  <a:latin typeface="Bernard MT Condensed" pitchFamily="18" charset="0"/>
                  <a:sym typeface="Wingdings 3"/>
                </a:rPr>
                <a:t> </a:t>
              </a:r>
              <a:r>
                <a:rPr lang="en-US" sz="2800" b="1" spc="-40" dirty="0" smtClean="0">
                  <a:latin typeface="Bernard MT Condensed" pitchFamily="18" charset="0"/>
                  <a:sym typeface="Wingdings 3"/>
                </a:rPr>
                <a:t>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Androgens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Antiestrogen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GnH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(FSH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)</a:t>
              </a:r>
              <a:endParaRPr lang="en-US" sz="2000" spc="-40" dirty="0" smtClean="0">
                <a:latin typeface="Bernard MT Condensed" pitchFamily="18" charset="0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200" spc="-40" dirty="0" smtClean="0">
                  <a:latin typeface="Bernard MT Condensed" pitchFamily="18" charset="0"/>
                </a:rPr>
                <a:t> </a:t>
              </a:r>
              <a:r>
                <a:rPr lang="en-US" sz="2200" spc="-40" dirty="0" err="1" smtClean="0">
                  <a:latin typeface="Bernard MT Condensed" pitchFamily="18" charset="0"/>
                </a:rPr>
                <a:t>Euogonadotrophic</a:t>
              </a:r>
              <a:r>
                <a:rPr lang="en-US" sz="2200" spc="-40" dirty="0" smtClean="0">
                  <a:latin typeface="Bernard MT Condensed" pitchFamily="18" charset="0"/>
                </a:rPr>
                <a:t>  Hypogonadism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 </a:t>
              </a:r>
              <a:br>
                <a:rPr lang="en-US" sz="2200" b="1" spc="-40" dirty="0" smtClean="0">
                  <a:latin typeface="Arial Narrow" pitchFamily="34" charset="0"/>
                  <a:sym typeface="Wingdings 3"/>
                </a:rPr>
              </a:b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(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T only)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Antiestrogens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(SERMs &amp; Aromatase Is)</a:t>
              </a:r>
            </a:p>
            <a:p>
              <a:pPr>
                <a:lnSpc>
                  <a:spcPts val="2100"/>
                </a:lnSpc>
                <a:spcBef>
                  <a:spcPts val="600"/>
                </a:spcBef>
                <a:buSzPct val="70000"/>
                <a:buBlip>
                  <a:blip r:embed="rId3"/>
                </a:buBlip>
              </a:pPr>
              <a:r>
                <a:rPr lang="en-US" sz="2200" spc="-40" dirty="0" smtClean="0">
                  <a:latin typeface="Bernard MT Condensed" pitchFamily="18" charset="0"/>
                  <a:sym typeface="Wingdings 3"/>
                </a:rPr>
                <a:t> </a:t>
              </a:r>
              <a:r>
                <a:rPr lang="en-US" sz="2200" spc="-40" dirty="0" err="1" smtClean="0">
                  <a:latin typeface="Bernard MT Condensed" pitchFamily="18" charset="0"/>
                  <a:sym typeface="Wingdings 3"/>
                </a:rPr>
                <a:t>Hypogonadotrophic</a:t>
              </a:r>
              <a:r>
                <a:rPr lang="en-US" sz="2200" spc="-40" dirty="0" smtClean="0">
                  <a:latin typeface="Bernard MT Condensed" pitchFamily="18" charset="0"/>
                  <a:sym typeface="Wingdings 3"/>
                </a:rPr>
                <a:t> hypogonadism</a:t>
              </a:r>
              <a:r>
                <a:rPr lang="en-US" sz="2400" dirty="0" smtClean="0">
                  <a:latin typeface="Bernard MT Condensed" pitchFamily="18" charset="0"/>
                </a:rPr>
                <a:t>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 2</a:t>
              </a:r>
              <a:r>
                <a:rPr lang="en-US" sz="2200" b="1" spc="-40" baseline="30000" dirty="0" smtClean="0">
                  <a:latin typeface="Arial Narrow" pitchFamily="34" charset="0"/>
                  <a:sym typeface="Wingdings 3"/>
                </a:rPr>
                <a:t>ndry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   </a:t>
              </a:r>
              <a:br>
                <a:rPr lang="en-US" sz="2200" b="1" spc="-40" dirty="0" smtClean="0">
                  <a:latin typeface="Arial Narrow" pitchFamily="34" charset="0"/>
                  <a:sym typeface="Wingdings 3"/>
                </a:rPr>
              </a:b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  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Hypogonadism ( </a:t>
              </a:r>
              <a:r>
                <a:rPr lang="en-US" sz="2000" b="1" i="1" spc="-40" dirty="0" err="1" smtClean="0">
                  <a:latin typeface="Arial Narrow" pitchFamily="34" charset="0"/>
                  <a:sym typeface="Wingdings 3"/>
                </a:rPr>
                <a:t>Hypothalamo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-Pituitary ) </a:t>
              </a:r>
            </a:p>
            <a:p>
              <a:pPr>
                <a:lnSpc>
                  <a:spcPts val="2100"/>
                </a:lnSpc>
                <a:buSzPct val="70000"/>
              </a:pP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   (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T &amp;  FSH / LH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)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</a:t>
              </a:r>
            </a:p>
            <a:p>
              <a:pPr>
                <a:lnSpc>
                  <a:spcPts val="2100"/>
                </a:lnSpc>
                <a:buSzPct val="70000"/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  Pulsatile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GnRH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hMG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hCG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Androgens, Clomiphene</a:t>
              </a: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 rot="5400000">
              <a:off x="3569812" y="3144164"/>
              <a:ext cx="1719072" cy="272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929454" y="132827"/>
            <a:ext cx="20002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solidFill>
                  <a:srgbClr val="A50021"/>
                </a:solidFill>
                <a:latin typeface="Arial Narrow" pitchFamily="34" charset="0"/>
              </a:rPr>
              <a:t>Needs 3 </a:t>
            </a:r>
            <a:r>
              <a:rPr lang="en-US" sz="2200" b="1" dirty="0" err="1" smtClean="0">
                <a:solidFill>
                  <a:srgbClr val="A50021"/>
                </a:solidFill>
                <a:latin typeface="Arial Narrow" pitchFamily="34" charset="0"/>
              </a:rPr>
              <a:t>ms.</a:t>
            </a:r>
            <a:r>
              <a:rPr lang="en-US" sz="2200" b="1" dirty="0" smtClean="0">
                <a:solidFill>
                  <a:srgbClr val="A50021"/>
                </a:solidFill>
                <a:latin typeface="Arial Narrow" pitchFamily="34" charset="0"/>
              </a:rPr>
              <a:t>  before  semen quality  changes</a:t>
            </a:r>
            <a:endParaRPr lang="en-US" sz="22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59" name="5-Point Star 58"/>
          <p:cNvSpPr/>
          <p:nvPr/>
        </p:nvSpPr>
        <p:spPr>
          <a:xfrm>
            <a:off x="5016961" y="3649218"/>
            <a:ext cx="620079" cy="6480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25" grpId="0" animBg="1"/>
      <p:bldP spid="54" grpId="0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Drugs Used in the Treatment of Male infertility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944816" cy="324036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eriod"/>
            </a:pPr>
            <a:r>
              <a:rPr lang="en-US" sz="2800" b="1" dirty="0" err="1" smtClean="0">
                <a:solidFill>
                  <a:srgbClr val="00B0F0"/>
                </a:solidFill>
              </a:rPr>
              <a:t>Testesterone</a:t>
            </a:r>
            <a:r>
              <a:rPr lang="en-US" sz="2800" b="1" dirty="0" smtClean="0">
                <a:solidFill>
                  <a:srgbClr val="00B0F0"/>
                </a:solidFill>
              </a:rPr>
              <a:t> and synthetic androgens</a:t>
            </a:r>
          </a:p>
          <a:p>
            <a:pPr marL="514350" indent="-514350" algn="l">
              <a:buAutoNum type="arabicPeriod"/>
            </a:pPr>
            <a:r>
              <a:rPr lang="en-US" sz="2800" b="1" dirty="0" err="1" smtClean="0">
                <a:solidFill>
                  <a:srgbClr val="00B0F0"/>
                </a:solidFill>
              </a:rPr>
              <a:t>Antiestrogens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algn="l"/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            SERMs-</a:t>
            </a:r>
            <a:r>
              <a:rPr lang="en-US" sz="2800" b="1" dirty="0" err="1" smtClean="0">
                <a:solidFill>
                  <a:srgbClr val="00B0F0"/>
                </a:solidFill>
              </a:rPr>
              <a:t>clomifen</a:t>
            </a:r>
            <a:r>
              <a:rPr lang="en-US" sz="2800" b="1" dirty="0" smtClean="0">
                <a:solidFill>
                  <a:srgbClr val="00B0F0"/>
                </a:solidFill>
              </a:rPr>
              <a:t>, </a:t>
            </a:r>
            <a:r>
              <a:rPr lang="en-US" sz="2800" b="1" dirty="0" err="1" smtClean="0">
                <a:solidFill>
                  <a:srgbClr val="00B0F0"/>
                </a:solidFill>
              </a:rPr>
              <a:t>tamoxifen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</a:p>
          <a:p>
            <a:pPr algn="l"/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            Aromatase inhibitors- </a:t>
            </a:r>
            <a:r>
              <a:rPr lang="en-US" sz="2800" b="1" dirty="0" err="1" smtClean="0">
                <a:solidFill>
                  <a:srgbClr val="00B0F0"/>
                </a:solidFill>
              </a:rPr>
              <a:t>Anastrazole</a:t>
            </a:r>
            <a:r>
              <a:rPr lang="en-US" sz="2800" b="1" dirty="0" smtClean="0">
                <a:solidFill>
                  <a:srgbClr val="00B0F0"/>
                </a:solidFill>
              </a:rPr>
              <a:t>                          </a:t>
            </a:r>
          </a:p>
          <a:p>
            <a:pPr algn="l"/>
            <a:r>
              <a:rPr lang="en-US" sz="2800" b="1" dirty="0" smtClean="0">
                <a:solidFill>
                  <a:srgbClr val="00B0F0"/>
                </a:solidFill>
              </a:rPr>
              <a:t>3.   </a:t>
            </a:r>
            <a:r>
              <a:rPr lang="en-US" sz="2800" b="1" dirty="0" err="1" smtClean="0">
                <a:solidFill>
                  <a:srgbClr val="00B0F0"/>
                </a:solidFill>
              </a:rPr>
              <a:t>GnRH</a:t>
            </a:r>
            <a:r>
              <a:rPr lang="en-US" sz="2800" b="1" dirty="0" smtClean="0">
                <a:solidFill>
                  <a:srgbClr val="00B0F0"/>
                </a:solidFill>
              </a:rPr>
              <a:t> agonists(hypothalamic </a:t>
            </a:r>
            <a:r>
              <a:rPr lang="en-US" sz="2800" b="1" dirty="0" err="1" smtClean="0">
                <a:solidFill>
                  <a:srgbClr val="00B0F0"/>
                </a:solidFill>
              </a:rPr>
              <a:t>amenorhea</a:t>
            </a:r>
            <a:r>
              <a:rPr lang="en-US" sz="2800" b="1" dirty="0" smtClean="0">
                <a:solidFill>
                  <a:srgbClr val="00B0F0"/>
                </a:solidFill>
              </a:rPr>
              <a:t>)</a:t>
            </a:r>
          </a:p>
          <a:p>
            <a:pPr algn="l"/>
            <a:r>
              <a:rPr lang="en-US" sz="2800" b="1" dirty="0" smtClean="0">
                <a:solidFill>
                  <a:srgbClr val="00B0F0"/>
                </a:solidFill>
              </a:rPr>
              <a:t>4.   </a:t>
            </a:r>
            <a:r>
              <a:rPr lang="en-US" sz="2800" b="1" dirty="0" err="1" smtClean="0">
                <a:solidFill>
                  <a:srgbClr val="00B0F0"/>
                </a:solidFill>
              </a:rPr>
              <a:t>GnH</a:t>
            </a:r>
            <a:r>
              <a:rPr lang="en-US" sz="2800" b="1" dirty="0" smtClean="0">
                <a:solidFill>
                  <a:srgbClr val="00B0F0"/>
                </a:solidFill>
              </a:rPr>
              <a:t> together with </a:t>
            </a:r>
            <a:r>
              <a:rPr lang="en-US" sz="2800" b="1" dirty="0" err="1" smtClean="0">
                <a:solidFill>
                  <a:srgbClr val="00B0F0"/>
                </a:solidFill>
              </a:rPr>
              <a:t>hcG</a:t>
            </a:r>
            <a:r>
              <a:rPr lang="en-US" sz="2800" b="1" dirty="0" smtClean="0">
                <a:solidFill>
                  <a:srgbClr val="00B0F0"/>
                </a:solidFill>
              </a:rPr>
              <a:t>(pituitary failure)</a:t>
            </a:r>
          </a:p>
          <a:p>
            <a:pPr marL="514350" indent="-514350" algn="l">
              <a:buAutoNum type="arabicPeriod" startAt="5"/>
            </a:pPr>
            <a:r>
              <a:rPr lang="en-US" sz="2800" b="1" dirty="0" smtClean="0">
                <a:solidFill>
                  <a:srgbClr val="00B0F0"/>
                </a:solidFill>
              </a:rPr>
              <a:t>Non- hormonal therapy(antioxidants, zinc, </a:t>
            </a:r>
          </a:p>
          <a:p>
            <a:pPr algn="l"/>
            <a:r>
              <a:rPr lang="en-US" sz="2800" b="1" dirty="0" smtClean="0">
                <a:solidFill>
                  <a:srgbClr val="00B0F0"/>
                </a:solidFill>
              </a:rPr>
              <a:t>       folic acid, etc</a:t>
            </a:r>
            <a:r>
              <a:rPr lang="en-US" sz="2800" b="1" smtClean="0">
                <a:solidFill>
                  <a:srgbClr val="00B0F0"/>
                </a:solidFill>
              </a:rPr>
              <a:t>.).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marL="514350" indent="-514350" algn="l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564046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http://www.trinity.edu/lespey/biol3449/lectures/lect18/Fig.17.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l="6122" t="5311" r="3061" b="38922"/>
          <a:stretch>
            <a:fillRect/>
          </a:stretch>
        </p:blipFill>
        <p:spPr bwMode="auto">
          <a:xfrm>
            <a:off x="571472" y="952525"/>
            <a:ext cx="6286544" cy="2800352"/>
          </a:xfrm>
          <a:prstGeom prst="rect">
            <a:avLst/>
          </a:prstGeom>
          <a:noFill/>
        </p:spPr>
      </p:pic>
      <p:grpSp>
        <p:nvGrpSpPr>
          <p:cNvPr id="2" name="Group 28"/>
          <p:cNvGrpSpPr/>
          <p:nvPr/>
        </p:nvGrpSpPr>
        <p:grpSpPr>
          <a:xfrm rot="13700698">
            <a:off x="258418" y="-118300"/>
            <a:ext cx="1512167" cy="1944216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5293423" y="3472777"/>
            <a:ext cx="1296144" cy="31953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TESTOSTERONE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10" name="Group 41"/>
          <p:cNvGrpSpPr/>
          <p:nvPr/>
        </p:nvGrpSpPr>
        <p:grpSpPr>
          <a:xfrm>
            <a:off x="7033693" y="2524161"/>
            <a:ext cx="1752600" cy="1214438"/>
            <a:chOff x="6929454" y="2500306"/>
            <a:chExt cx="1752600" cy="1214438"/>
          </a:xfrm>
        </p:grpSpPr>
        <p:pic>
          <p:nvPicPr>
            <p:cNvPr id="31" name="Picture 2" descr="http://www.trinity.edu/lespey/biol3449/lectures/lect18/Fig.17.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469" t="63734" r="3061" b="16349"/>
            <a:stretch>
              <a:fillRect/>
            </a:stretch>
          </p:blipFill>
          <p:spPr bwMode="auto">
            <a:xfrm>
              <a:off x="6929454" y="2571744"/>
              <a:ext cx="1752600" cy="11430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7215206" y="2500306"/>
              <a:ext cx="571504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DHT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11" name="Group 51"/>
          <p:cNvGrpSpPr/>
          <p:nvPr/>
        </p:nvGrpSpPr>
        <p:grpSpPr>
          <a:xfrm>
            <a:off x="6858016" y="452459"/>
            <a:ext cx="1785950" cy="1084449"/>
            <a:chOff x="6929454" y="844353"/>
            <a:chExt cx="1785950" cy="1084449"/>
          </a:xfrm>
        </p:grpSpPr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7071123" y="844353"/>
              <a:ext cx="928694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  <a:latin typeface="Bernard MT Condensed" pitchFamily="18" charset="0"/>
                </a:rPr>
                <a:t>Estradiol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pic>
          <p:nvPicPr>
            <p:cNvPr id="1026" name="Picture 2" descr="C:\Users\Administrator\Pictures\ee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8F7F3"/>
                </a:clrFrom>
                <a:clrTo>
                  <a:srgbClr val="F8F7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29454" y="928670"/>
              <a:ext cx="1785950" cy="1000132"/>
            </a:xfrm>
            <a:prstGeom prst="rect">
              <a:avLst/>
            </a:prstGeom>
            <a:noFill/>
          </p:spPr>
        </p:pic>
      </p:grpSp>
      <p:sp>
        <p:nvSpPr>
          <p:cNvPr id="38" name="TextBox 37"/>
          <p:cNvSpPr txBox="1"/>
          <p:nvPr/>
        </p:nvSpPr>
        <p:spPr>
          <a:xfrm>
            <a:off x="571472" y="2473151"/>
            <a:ext cx="785818" cy="30777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Bernard MT Condensed" pitchFamily="18" charset="0"/>
              </a:rPr>
              <a:t>Leydig</a:t>
            </a:r>
            <a:r>
              <a:rPr lang="en-US" sz="1400" dirty="0" smtClean="0">
                <a:latin typeface="Bernard MT Condensed" pitchFamily="18" charset="0"/>
              </a:rPr>
              <a:t> C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24442" y="491096"/>
            <a:ext cx="1143008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AROMATASE</a:t>
            </a:r>
            <a:endParaRPr lang="en-US" sz="16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95880" y="2114248"/>
            <a:ext cx="1500198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5-</a:t>
            </a:r>
            <a:r>
              <a:rPr lang="en-US" sz="1600" b="1" dirty="0" smtClean="0">
                <a:solidFill>
                  <a:srgbClr val="A50021"/>
                </a:solidFill>
                <a:latin typeface="Symbol" pitchFamily="18" charset="2"/>
              </a:rPr>
              <a:t>a</a:t>
            </a:r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-REDUCTASE</a:t>
            </a:r>
            <a:endParaRPr lang="en-US" sz="16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04" y="3931494"/>
            <a:ext cx="914406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Principle male sex hormone produced in testis(&gt; 95%), small amount in adrenals. It follows a circadian pattern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</a:t>
            </a:r>
            <a:r>
              <a:rPr lang="en-US" sz="2400" b="1" dirty="0" smtClean="0">
                <a:latin typeface="Arial Narrow" pitchFamily="34" charset="0"/>
              </a:rPr>
              <a:t>in early morning &amp;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in evening</a:t>
            </a:r>
          </a:p>
        </p:txBody>
      </p:sp>
      <p:sp useBgFill="1">
        <p:nvSpPr>
          <p:cNvPr id="47" name="Rectangle 46"/>
          <p:cNvSpPr/>
          <p:nvPr/>
        </p:nvSpPr>
        <p:spPr>
          <a:xfrm>
            <a:off x="5643570" y="1720609"/>
            <a:ext cx="2920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 &gt; in accessory sex organs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34277" y="95293"/>
            <a:ext cx="3427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 &gt; in brain, bone, liver, adipose t.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12" name="Group 54"/>
          <p:cNvGrpSpPr/>
          <p:nvPr/>
        </p:nvGrpSpPr>
        <p:grpSpPr>
          <a:xfrm>
            <a:off x="5623648" y="893966"/>
            <a:ext cx="1358116" cy="2098254"/>
            <a:chOff x="5623648" y="798673"/>
            <a:chExt cx="1358116" cy="2098254"/>
          </a:xfrm>
        </p:grpSpPr>
        <p:cxnSp>
          <p:nvCxnSpPr>
            <p:cNvPr id="46" name="Straight Connector 45"/>
            <p:cNvCxnSpPr/>
            <p:nvPr/>
          </p:nvCxnSpPr>
          <p:spPr>
            <a:xfrm rot="5400000" flipH="1" flipV="1">
              <a:off x="4587797" y="1860282"/>
              <a:ext cx="2072496" cy="794"/>
            </a:xfrm>
            <a:prstGeom prst="line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5624442" y="2396067"/>
              <a:ext cx="1357322" cy="18715"/>
            </a:xfrm>
            <a:prstGeom prst="straightConnector1">
              <a:avLst/>
            </a:prstGeom>
            <a:ln w="38100">
              <a:solidFill>
                <a:srgbClr val="A500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5624442" y="798673"/>
              <a:ext cx="1357322" cy="18715"/>
            </a:xfrm>
            <a:prstGeom prst="straightConnector1">
              <a:avLst/>
            </a:prstGeom>
            <a:ln w="38100">
              <a:solidFill>
                <a:srgbClr val="A500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07504" y="116632"/>
            <a:ext cx="2664296" cy="461665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1.Testesterone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4" name="5-Point Star 53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7" grpId="0" animBg="1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7893</TotalTime>
  <Words>1206</Words>
  <Application>Microsoft Office PowerPoint</Application>
  <PresentationFormat>On-screen Show (4:3)</PresentationFormat>
  <Paragraphs>221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 Narrow</vt:lpstr>
      <vt:lpstr>Bernard MT Condensed</vt:lpstr>
      <vt:lpstr>Bodoni MT Black</vt:lpstr>
      <vt:lpstr>Calibri</vt:lpstr>
      <vt:lpstr>Cooper Black</vt:lpstr>
      <vt:lpstr>French Script MT</vt:lpstr>
      <vt:lpstr>Symbol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In male infertility, the semen analysis is abnormal:</vt:lpstr>
      <vt:lpstr>Causes of Male Infertility</vt:lpstr>
      <vt:lpstr>PowerPoint Presentation</vt:lpstr>
      <vt:lpstr>PowerPoint Presentation</vt:lpstr>
      <vt:lpstr>Drugs Used in the Treatment of Male infertility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kk105041</cp:lastModifiedBy>
  <cp:revision>423</cp:revision>
  <cp:lastPrinted>2012-04-25T06:31:54Z</cp:lastPrinted>
  <dcterms:created xsi:type="dcterms:W3CDTF">2011-02-15T07:19:30Z</dcterms:created>
  <dcterms:modified xsi:type="dcterms:W3CDTF">2017-05-02T04:58:59Z</dcterms:modified>
</cp:coreProperties>
</file>