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2" r:id="rId2"/>
  </p:sldMasterIdLst>
  <p:notesMasterIdLst>
    <p:notesMasterId r:id="rId46"/>
  </p:notesMasterIdLst>
  <p:sldIdLst>
    <p:sldId id="342" r:id="rId3"/>
    <p:sldId id="375" r:id="rId4"/>
    <p:sldId id="359" r:id="rId5"/>
    <p:sldId id="356" r:id="rId6"/>
    <p:sldId id="381" r:id="rId7"/>
    <p:sldId id="420" r:id="rId8"/>
    <p:sldId id="369" r:id="rId9"/>
    <p:sldId id="384" r:id="rId10"/>
    <p:sldId id="410" r:id="rId11"/>
    <p:sldId id="385" r:id="rId12"/>
    <p:sldId id="400" r:id="rId13"/>
    <p:sldId id="411" r:id="rId14"/>
    <p:sldId id="371" r:id="rId15"/>
    <p:sldId id="324" r:id="rId16"/>
    <p:sldId id="382" r:id="rId17"/>
    <p:sldId id="325" r:id="rId18"/>
    <p:sldId id="412" r:id="rId19"/>
    <p:sldId id="406" r:id="rId20"/>
    <p:sldId id="397" r:id="rId21"/>
    <p:sldId id="405" r:id="rId22"/>
    <p:sldId id="424" r:id="rId23"/>
    <p:sldId id="423" r:id="rId24"/>
    <p:sldId id="402" r:id="rId25"/>
    <p:sldId id="393" r:id="rId26"/>
    <p:sldId id="394" r:id="rId27"/>
    <p:sldId id="395" r:id="rId28"/>
    <p:sldId id="421" r:id="rId29"/>
    <p:sldId id="331" r:id="rId30"/>
    <p:sldId id="330" r:id="rId31"/>
    <p:sldId id="352" r:id="rId32"/>
    <p:sldId id="357" r:id="rId33"/>
    <p:sldId id="354" r:id="rId34"/>
    <p:sldId id="360" r:id="rId35"/>
    <p:sldId id="418" r:id="rId36"/>
    <p:sldId id="374" r:id="rId37"/>
    <p:sldId id="353" r:id="rId38"/>
    <p:sldId id="355" r:id="rId39"/>
    <p:sldId id="419" r:id="rId40"/>
    <p:sldId id="332" r:id="rId41"/>
    <p:sldId id="407" r:id="rId42"/>
    <p:sldId id="414" r:id="rId43"/>
    <p:sldId id="422" r:id="rId44"/>
    <p:sldId id="39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3399"/>
    <a:srgbClr val="9999FF"/>
    <a:srgbClr val="CCECFF"/>
    <a:srgbClr val="FFFF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0926" autoAdjust="0"/>
  </p:normalViewPr>
  <p:slideViewPr>
    <p:cSldViewPr>
      <p:cViewPr varScale="1">
        <p:scale>
          <a:sx n="100" d="100"/>
          <a:sy n="100" d="100"/>
        </p:scale>
        <p:origin x="4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EE9B4C-A542-42E4-B9C4-D88E262813C0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B4582F9-6CB0-4939-A84B-4D479085939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1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BE3E2-1ECD-4B09-A922-0198119B27E0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9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B79465-BE43-4C1E-A72C-4F8C1F5E79BE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0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IQ" smtClean="0">
              <a:cs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D0ABD-94B9-45E7-9BF4-16F8ADDBDAC7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2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FA0332-FA71-411D-A5F9-C7712D1AF51D}" type="slidenum">
              <a:rPr lang="ar-SA" altLang="ar-IQ">
                <a:latin typeface="Tahom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43</a:t>
            </a:fld>
            <a:endParaRPr lang="en-US" altLang="ar-IQ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FDFE05-3FFD-4C43-92BE-09CA50FA5B06}" type="slidenum">
              <a:rPr lang="ar-SA" altLang="ar-IQ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43</a:t>
            </a:fld>
            <a:endParaRPr lang="en-US" altLang="ar-IQ">
              <a:latin typeface="Arial" panose="020B0604020202020204" pitchFamily="34" charset="0"/>
            </a:endParaRPr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IQ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5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A4AE-9DE4-4FD7-B8F8-6924C2FD090D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226A0-C3E0-4DC4-BCEE-A4FFC501F38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97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C0A9D-613D-4F51-82DF-15C0E8B84D3F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8821A-B88D-46F9-ADA5-A7F001BBBD9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43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E3EF-4AB0-48A8-ADFE-159A93AC83B2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A415-AC91-4651-94A7-3D001995058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9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ar-SA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DF7F-5DFC-4FA8-A84F-3899AC504535}" type="datetimeFigureOut">
              <a:rPr lang="en-US"/>
              <a:pPr>
                <a:defRPr/>
              </a:pPr>
              <a:t>5/2/2017</a:t>
            </a:fld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BAEA0-ABAB-4319-8AE7-B6D225DBFE7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7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ECD7-00AF-4698-B82A-DCCA46D633E8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5A918-E0CE-48A2-BEAC-E7397809D4B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5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CD71-0F01-402A-B746-D817FDCAFD2A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61630-0CB2-468A-BD09-7C40EA0F959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6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5AB2-F236-424E-8B35-5435853C452E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61D21-DC62-4486-8131-374BB1DA76D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92090-735F-4B3E-8318-5E37D606E56A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76CC9-20AE-4392-97C6-6C40EFBDD2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0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6D2C-1763-40D9-B478-4841295CAA6A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D1758-FA06-4D08-8ED2-923D6A78838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6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8998-F14C-4631-992F-71C1795C1D17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F44A3-1C1E-4F7C-A04C-B3A490DCBE0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0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EB80-2EED-49B7-B2C1-B2ED787A1807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232C4-381B-4FD0-9234-2EEADF1C3C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7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5CE7-1690-4247-80E9-977F99B945AF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D3C25-A2BD-4EC9-B9AC-F2F86B153B7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  <a:endParaRPr lang="en-US" altLang="ar-IQ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  <a:endParaRPr lang="en-US" altLang="ar-IQ" smtClean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C9824F2-7102-4207-9148-287AA2F1F530}" type="datetimeFigureOut">
              <a:rPr lang="en-US"/>
              <a:pPr>
                <a:defRPr/>
              </a:pPr>
              <a:t>5/2/2017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AC48E0-2CC5-43D1-AE6C-ADCA7168790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A3069B30-B474-4660-A36A-C78DDE10AC39}" type="datetimeFigureOut">
              <a:rPr lang="en-US"/>
              <a:pPr>
                <a:defRPr/>
              </a:pPr>
              <a:t>5/2/2017</a:t>
            </a:fld>
            <a:endParaRPr lang="en-US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61D04D35-1E98-4FC6-B6E9-B077D982B59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Arial" charset="0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Arial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reastfeedin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xnet.nlm.nih.gov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914400"/>
            <a:ext cx="8534400" cy="1752600"/>
          </a:xfrm>
        </p:spPr>
        <p:txBody>
          <a:bodyPr anchor="b"/>
          <a:lstStyle/>
          <a:p>
            <a:pPr eaLnBrk="1" hangingPunct="1"/>
            <a:r>
              <a:rPr lang="en-US" altLang="ar-IQ" sz="5400" b="1" i="1" smtClean="0">
                <a:solidFill>
                  <a:srgbClr val="0000FF"/>
                </a:solidFill>
              </a:rPr>
              <a:t>Drugs affecting breast milk and lactation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352800"/>
            <a:ext cx="6777038" cy="19272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ar-IQ" sz="3000" b="1" smtClean="0"/>
              <a:t>Prof. Hanan Hagar</a:t>
            </a:r>
          </a:p>
          <a:p>
            <a:pPr marL="0" indent="0" algn="ctr" eaLnBrk="1" hangingPunct="1">
              <a:buFontTx/>
              <a:buNone/>
            </a:pPr>
            <a:r>
              <a:rPr lang="en-US" altLang="ar-IQ" sz="3000" b="1" smtClean="0"/>
              <a:t>Pharmacology Unit </a:t>
            </a:r>
          </a:p>
          <a:p>
            <a:pPr marL="0" indent="0" algn="ctr" eaLnBrk="1" hangingPunct="1">
              <a:buFontTx/>
              <a:buNone/>
            </a:pPr>
            <a:r>
              <a:rPr lang="en-US" altLang="ar-IQ" sz="3000" b="1" smtClean="0"/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6400800" cy="2514600"/>
          </a:xfrm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ar-IQ" smtClean="0"/>
              <a:t>Age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Body weight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Health status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85800" y="17526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Infants factors: 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52400" y="1524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3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controlling passage of drugs into breast 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Molecular weight: 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Very small molecules (&lt; 200 Daltons) such as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equilibrate rapidly between plasma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via the aqueous channels surrounding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alveoli.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molecules drugs (&gt;800 Daltons) are less likely to be transferred to breast milk than low molecular weight.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Insulin: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MW &gt; 6,000 daltons</a:t>
            </a:r>
          </a:p>
          <a:p>
            <a:pPr marL="609600" indent="-60960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Heparin: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MW 40,000 daltons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600" b="1" u="sng" kern="0" dirty="0">
                <a:solidFill>
                  <a:srgbClr val="0000FF"/>
                </a:solidFill>
                <a:latin typeface="Times New Roman" pitchFamily="18" charset="0"/>
                <a:ea typeface="+mj-ea"/>
              </a:rPr>
              <a:t>Factors related to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/>
            <a:r>
              <a:rPr lang="en-US" altLang="ar-IQ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Monoclonal antibodies, pass very poorly into milk after the first 1st week postpartum.</a:t>
            </a:r>
          </a:p>
          <a:p>
            <a:pPr marL="609600" indent="-609600">
              <a:buFontTx/>
              <a:buNone/>
            </a:pPr>
            <a:endParaRPr lang="en-US" altLang="ar-IQ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epithelium of the breast alveolar cells is </a:t>
            </a:r>
            <a:r>
              <a:rPr lang="en-US" altLang="ar-IQ" sz="3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permeable to drugs during the 1</a:t>
            </a:r>
            <a:r>
              <a:rPr lang="en-US" altLang="ar-IQ" sz="34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en-US" altLang="ar-IQ" sz="3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 postpartum</a:t>
            </a:r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 drug transfer to milk may be greater during the 1st week of an infants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Lipid solubility of the drug: 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Lipid soluble drugs pass more freely into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breast milk than water soluble drugs.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Degree of ionization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of drugs are less likely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transferred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breast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milk.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heparins pass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poorly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3300"/>
              </a:buCl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"/>
            <a:ext cx="8686800" cy="6129338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 of drug:</a:t>
            </a: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 of milk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slightly more acidic than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basic 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tend to concentrate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breast milk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become trapped secondary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ionization. </a:t>
            </a:r>
          </a:p>
          <a:p>
            <a:pPr>
              <a:spcBef>
                <a:spcPts val="12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 acidic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don't enter the milk to a significant extent and tend to be concentrated in plasma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"/>
          <p:cNvSpPr>
            <a:spLocks noChangeShapeType="1"/>
          </p:cNvSpPr>
          <p:nvPr/>
        </p:nvSpPr>
        <p:spPr bwMode="auto">
          <a:xfrm>
            <a:off x="4724400" y="1371600"/>
            <a:ext cx="76200" cy="457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57200" y="1066800"/>
            <a:ext cx="411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Maternal blood circulation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4953000" y="1066800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Milk</a:t>
            </a: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457200" y="2905125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800" b="1">
                <a:latin typeface="Tahoma" panose="020B0604030504040204" pitchFamily="34" charset="0"/>
                <a:cs typeface="Times New Roman" panose="02020603050405020304" pitchFamily="18" charset="0"/>
              </a:rPr>
              <a:t>Alkaline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drug</a:t>
            </a:r>
          </a:p>
        </p:txBody>
      </p:sp>
      <p:sp>
        <p:nvSpPr>
          <p:cNvPr id="18438" name="Text Box 17"/>
          <p:cNvSpPr txBox="1">
            <a:spLocks noChangeArrowheads="1"/>
          </p:cNvSpPr>
          <p:nvPr/>
        </p:nvSpPr>
        <p:spPr bwMode="auto">
          <a:xfrm>
            <a:off x="5556250" y="4587875"/>
            <a:ext cx="335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Nonionized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acidic drug will diffuse back </a:t>
            </a:r>
          </a:p>
        </p:txBody>
      </p:sp>
      <p:sp>
        <p:nvSpPr>
          <p:cNvPr id="18439" name="Text Box 21"/>
          <p:cNvSpPr txBox="1">
            <a:spLocks noChangeArrowheads="1"/>
          </p:cNvSpPr>
          <p:nvPr/>
        </p:nvSpPr>
        <p:spPr bwMode="auto">
          <a:xfrm>
            <a:off x="609600" y="47386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800" b="1">
                <a:latin typeface="Tahoma" panose="020B0604030504040204" pitchFamily="34" charset="0"/>
                <a:cs typeface="Times New Roman" panose="02020603050405020304" pitchFamily="18" charset="0"/>
              </a:rPr>
              <a:t>Acidic drug</a:t>
            </a:r>
          </a:p>
        </p:txBody>
      </p:sp>
      <p:sp>
        <p:nvSpPr>
          <p:cNvPr id="18440" name="Text Box 22"/>
          <p:cNvSpPr txBox="1">
            <a:spLocks noChangeArrowheads="1"/>
          </p:cNvSpPr>
          <p:nvPr/>
        </p:nvSpPr>
        <p:spPr bwMode="auto">
          <a:xfrm>
            <a:off x="5867400" y="28956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Ionized</a:t>
            </a: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 alkaline drug will be captured</a:t>
            </a:r>
          </a:p>
        </p:txBody>
      </p:sp>
      <p:sp>
        <p:nvSpPr>
          <p:cNvPr id="18441" name="AutoShape 24"/>
          <p:cNvSpPr>
            <a:spLocks noChangeArrowheads="1"/>
          </p:cNvSpPr>
          <p:nvPr/>
        </p:nvSpPr>
        <p:spPr bwMode="auto">
          <a:xfrm>
            <a:off x="3733800" y="4724400"/>
            <a:ext cx="1752600" cy="685800"/>
          </a:xfrm>
          <a:prstGeom prst="curvedLeftArrow">
            <a:avLst>
              <a:gd name="adj1" fmla="val 20000"/>
              <a:gd name="adj2" fmla="val 40000"/>
              <a:gd name="adj3" fmla="val 85185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SA" altLang="ar-IQ" sz="2400">
              <a:solidFill>
                <a:srgbClr val="FF0000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2" name="AutoShape 25"/>
          <p:cNvSpPr>
            <a:spLocks noChangeArrowheads="1"/>
          </p:cNvSpPr>
          <p:nvPr/>
        </p:nvSpPr>
        <p:spPr bwMode="auto">
          <a:xfrm>
            <a:off x="3276600" y="2943225"/>
            <a:ext cx="2362200" cy="485775"/>
          </a:xfrm>
          <a:prstGeom prst="rightArrow">
            <a:avLst>
              <a:gd name="adj1" fmla="val 50000"/>
              <a:gd name="adj2" fmla="val 121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ar-IQ" sz="24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43" name="Rectangle 26"/>
          <p:cNvSpPr>
            <a:spLocks noChangeArrowheads="1"/>
          </p:cNvSpPr>
          <p:nvPr/>
        </p:nvSpPr>
        <p:spPr bwMode="auto">
          <a:xfrm>
            <a:off x="838200" y="1524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Effect of pH of the plasma and milk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066800" y="1752600"/>
            <a:ext cx="2427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plasma pH is 7.4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5772150" y="1676400"/>
            <a:ext cx="2000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latin typeface="Tahoma" panose="020B0604030504040204" pitchFamily="34" charset="0"/>
                <a:cs typeface="Times New Roman" panose="02020603050405020304" pitchFamily="18" charset="0"/>
              </a:rPr>
              <a:t>Milk pH is 7.2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Tahoma" panose="020B0604030504040204" pitchFamily="34" charset="0"/>
                <a:cs typeface="Times New Roman" panose="02020603050405020304" pitchFamily="18" charset="0"/>
              </a:rPr>
              <a:t>More acidic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/>
      <p:bldP spid="18438" grpId="0"/>
      <p:bldP spid="18439" grpId="0"/>
      <p:bldP spid="18440" grpId="0"/>
      <p:bldP spid="18441" grpId="0" animBg="1"/>
      <p:bldP spid="18442" grpId="0" animBg="1"/>
      <p:bldP spid="18444" grpId="0"/>
      <p:bldP spid="184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 binding of drugs </a:t>
            </a:r>
          </a:p>
          <a:p>
            <a:pPr marL="609600" indent="-609600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circulate in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circulation in  unbound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(free)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bound forms to albumin.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unbound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gets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Definition of good protein binding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90%  </a:t>
            </a:r>
          </a:p>
          <a:p>
            <a:pPr marL="609600" indent="-609600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warfarin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Half life of drug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the use of drugs with long half lives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half life (t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½) are preferable.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Oxazepam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diazepam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distribution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drug from maternal blood to milk is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low with drugs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large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609600" indent="-60960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Dose of the drug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Route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 of breast feeding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Maternal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drug concentration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Route of </a:t>
            </a:r>
            <a:r>
              <a:rPr lang="en-US" b="1" dirty="0" smtClean="0">
                <a:solidFill>
                  <a:srgbClr val="C00000"/>
                </a:solidFill>
              </a:rPr>
              <a:t>administration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Route of administration affect the concentration of the drug in maternal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topical preparations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creams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, nasal sprays 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inhalers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are expected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carry less risk to a breastfed infant than systemically administered drugs.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issues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should be able to :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main pharmacological characters that control the passage of drugs from milk to baby.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adverse effects of major pharmacological categories on babies.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best and safest medication to be given to breast feeding women if she is suffered from different diseases as epilepsy, infection, diabetes, heart failure, hypertension.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drugs that can inhibit lactation and should be avoided in breast feeding</a:t>
            </a:r>
          </a:p>
          <a:p>
            <a:r>
              <a:rPr lang="en-US" altLang="ar-IQ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drugs that may enhance lactation. </a:t>
            </a:r>
          </a:p>
          <a:p>
            <a:endParaRPr lang="en-US" altLang="ar-IQ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related to mother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Time </a:t>
            </a:r>
            <a:r>
              <a:rPr lang="en-US" b="1" dirty="0">
                <a:solidFill>
                  <a:srgbClr val="C00000"/>
                </a:solidFill>
              </a:rPr>
              <a:t>of </a:t>
            </a:r>
            <a:r>
              <a:rPr lang="en-US" b="1" dirty="0" smtClean="0">
                <a:solidFill>
                  <a:srgbClr val="C00000"/>
                </a:solidFill>
              </a:rPr>
              <a:t>breastfeeding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drug in the milk at the time of feeding.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Lactating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mother should take medication just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after nursing and 3-4 hours before the next feeding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allow time for drug to be cleared from the mother’s blood – drug concentration in milk will be low).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"/>
            <a:ext cx="8839200" cy="6477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Health status</a:t>
            </a:r>
          </a:p>
          <a:p>
            <a:pPr marL="0" indent="0">
              <a:buFontTx/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Breastfeeding  is contraindicated in case of: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Mother </a:t>
            </a:r>
            <a:r>
              <a:rPr lang="en-US" dirty="0"/>
              <a:t>HIV </a:t>
            </a: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Active</a:t>
            </a:r>
            <a:r>
              <a:rPr lang="en-US" dirty="0"/>
              <a:t>, untreated TB in mother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Herpes </a:t>
            </a:r>
            <a:r>
              <a:rPr lang="en-US" dirty="0"/>
              <a:t>on </a:t>
            </a:r>
            <a:r>
              <a:rPr lang="en-US" dirty="0" smtClean="0"/>
              <a:t>breast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Use of illegal drugs by mother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Certain medications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77000"/>
          </a:xfrm>
        </p:spPr>
        <p:txBody>
          <a:bodyPr/>
          <a:lstStyle/>
          <a:p>
            <a:pPr marL="0" indent="0">
              <a:buClr>
                <a:srgbClr val="FF3300"/>
              </a:buClr>
              <a:buFontTx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Factors related to neonates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Age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Body weight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897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amount of a drug to which the baby is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exposed as a result of breast feeding depends on: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milk consumed. </a:t>
            </a: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amount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drug absorbed from GI.</a:t>
            </a:r>
          </a:p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baby to eliminate the drug.</a:t>
            </a:r>
          </a:p>
          <a:p>
            <a:pPr marL="0" indent="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aby spoo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266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r>
              <a:rPr lang="en-US" sz="3600" b="1" u="sng" kern="0" dirty="0">
                <a:solidFill>
                  <a:srgbClr val="C00000"/>
                </a:solidFill>
                <a:latin typeface="Times New Roman" pitchFamily="18" charset="0"/>
                <a:ea typeface="+mj-ea"/>
              </a:rPr>
              <a:t>Age &amp; Health status</a:t>
            </a:r>
          </a:p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endParaRPr lang="en-US" sz="800" b="1" u="sng" kern="0" dirty="0">
              <a:latin typeface="Times New Roman" pitchFamily="18" charset="0"/>
              <a:ea typeface="+mj-ea"/>
            </a:endParaRPr>
          </a:p>
          <a:p>
            <a:pPr>
              <a:lnSpc>
                <a:spcPct val="110000"/>
              </a:lnSpc>
              <a:tabLst>
                <a:tab pos="571500" algn="l"/>
                <a:tab pos="952500" algn="l"/>
              </a:tabLst>
              <a:defRPr/>
            </a:pPr>
            <a:r>
              <a:rPr lang="en-US" sz="3200" b="1" u="sng" kern="0" dirty="0">
                <a:latin typeface="Times New Roman" pitchFamily="18" charset="0"/>
                <a:ea typeface="+mj-ea"/>
              </a:rPr>
              <a:t>Special cautions are required in   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b="1" dirty="0">
                <a:latin typeface="Times New Roman" pitchFamily="18" charset="0"/>
              </a:rPr>
              <a:t>     - </a:t>
            </a:r>
            <a:r>
              <a:rPr lang="en-US" sz="3200" dirty="0">
                <a:latin typeface="Times New Roman" pitchFamily="18" charset="0"/>
              </a:rPr>
              <a:t>Premature infants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     - Low birth weight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     -  Infants with G6PD deficiency</a:t>
            </a: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r>
              <a:rPr lang="en-US" sz="3200" dirty="0">
                <a:latin typeface="Times New Roman" pitchFamily="18" charset="0"/>
              </a:rPr>
              <a:t>	-   Infants with impaired ability to metabolize    	 	 /excrete drugs e.g. hyperbilirubinemia.</a:t>
            </a:r>
          </a:p>
          <a:p>
            <a:pPr marL="533400" indent="-533400">
              <a:spcBef>
                <a:spcPts val="1200"/>
              </a:spcBef>
              <a:defRPr/>
            </a:pPr>
            <a:endParaRPr lang="en-US" sz="3200" dirty="0">
              <a:latin typeface="Times New Roman" pitchFamily="18" charset="0"/>
            </a:endParaRPr>
          </a:p>
          <a:p>
            <a:pPr marL="342900" indent="-342900">
              <a:spcBef>
                <a:spcPts val="1200"/>
              </a:spcBef>
              <a:tabLst>
                <a:tab pos="571500" algn="l"/>
                <a:tab pos="952500" algn="l"/>
              </a:tabLst>
              <a:defRPr/>
            </a:pPr>
            <a:endParaRPr lang="en-US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hyperbilirubinemia </a:t>
            </a:r>
          </a:p>
          <a:p>
            <a:pPr marL="533400" indent="-533400"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3000" b="1" dirty="0" smtClean="0">
                <a:latin typeface="Times New Roman" pitchFamily="18" charset="0"/>
              </a:rPr>
              <a:t>Premature infants </a:t>
            </a:r>
            <a:r>
              <a:rPr lang="en-US" sz="3000" dirty="0" smtClean="0">
                <a:latin typeface="Times New Roman" pitchFamily="18" charset="0"/>
              </a:rPr>
              <a:t>or </a:t>
            </a:r>
            <a:r>
              <a:rPr lang="en-US" sz="3000" b="1" dirty="0" smtClean="0">
                <a:latin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nfants with  inherited  G6PD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deficiency are susceptible to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oxidizing drugs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can 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 RBCS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(hyperbilirubinemia)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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Kernicterus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33400" indent="-533400">
              <a:lnSpc>
                <a:spcPct val="85000"/>
              </a:lnSpc>
              <a:defRPr/>
            </a:pPr>
            <a:endParaRPr lang="en-US" sz="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None/>
              <a:defRPr/>
            </a:pPr>
            <a:endParaRPr lang="en-US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Examples for oxidizing drugs:</a:t>
            </a:r>
          </a:p>
          <a:p>
            <a:pPr marL="533400" indent="-533400"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sulfonamides,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trimethoprim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Antimalarials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Primaquine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altLang="ar-IQ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Neonatal Methemoglobinemia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under 6 months of age are particularly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prone to develop methemoglobinemia upon exposure to some oxidizing drugs.</a:t>
            </a:r>
          </a:p>
          <a:p>
            <a:pPr marL="533400" indent="-533400">
              <a:buFontTx/>
              <a:buNone/>
            </a:pPr>
            <a:endParaRPr lang="en-US" altLang="ar-IQ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Methemoglobin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oxidized form of hemoglobin that has a decreased affinity for oxygen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 hypoxia.</a:t>
            </a:r>
          </a:p>
          <a:p>
            <a:pPr marL="533400" indent="-533400"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ar-IQ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contraindicated during lactation</a:t>
            </a:r>
            <a:endParaRPr lang="en-US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</a:rPr>
              <a:t>Only few drugs are totally contraindicated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Anticancer drugs </a:t>
            </a:r>
          </a:p>
          <a:p>
            <a:pPr lvl="1">
              <a:spcBef>
                <a:spcPts val="1200"/>
              </a:spcBef>
              <a:buClr>
                <a:srgbClr val="FF3300"/>
              </a:buClr>
              <a:buFont typeface="Arial" pitchFamily="34" charset="0"/>
              <a:buChar char="•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Doxorubicin, cyclophosphamide, methotrexate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Radiopharmaceutical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e.g.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radioactive iodine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CNS acting drugs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amphetamine, heroin, cocaine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Lithium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Chloramphenicol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Atenolol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Potassium iodide</a:t>
            </a:r>
          </a:p>
          <a:p>
            <a:pPr marL="457200" indent="-45720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686800" cy="6248400"/>
          </a:xfrm>
        </p:spPr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Drugs that can suppress lactation</a:t>
            </a:r>
          </a:p>
          <a:p>
            <a:pPr marL="533400" indent="-533400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These drugs reduce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prolactin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Levodopa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(dopamine precursor)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Bromocriptine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(dopamine agonist)</a:t>
            </a:r>
            <a:r>
              <a:rPr lang="en-US" dirty="0" smtClean="0"/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Estrogen, combined oral contraceptives that contain high-dose of estrogen and a progestin.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Androgens</a:t>
            </a:r>
          </a:p>
          <a:p>
            <a:pPr marL="533400" indent="-533400">
              <a:spcBef>
                <a:spcPts val="120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Thiazide diuretics </a:t>
            </a:r>
          </a:p>
          <a:p>
            <a:pPr marL="533400" indent="-53340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that can augment lactation</a:t>
            </a:r>
          </a:p>
          <a:p>
            <a:pPr marL="533400" indent="-533400" algn="ctr">
              <a:lnSpc>
                <a:spcPct val="85000"/>
              </a:lnSpc>
              <a:buFontTx/>
              <a:buNone/>
            </a:pPr>
            <a:endParaRPr lang="en-US" altLang="ar-IQ" sz="1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sz="8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Dopamine antagonists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stimulate prolactin secretion galactorrhea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Metoclopramide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(antiemetic)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Domperidone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(antiemetic)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Haloperidol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(antipsychotic)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 dopa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(antihypertensive drug)</a:t>
            </a:r>
          </a:p>
          <a:p>
            <a:pPr marL="533400" indent="-533400">
              <a:lnSpc>
                <a:spcPct val="150000"/>
              </a:lnSpc>
              <a:spcBef>
                <a:spcPct val="0"/>
              </a:spcBef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(used in asthma)</a:t>
            </a:r>
          </a:p>
          <a:p>
            <a:pPr marL="533400" indent="-533400">
              <a:lnSpc>
                <a:spcPct val="85000"/>
              </a:lnSpc>
              <a:buFontTx/>
              <a:buNone/>
            </a:pP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ar-IQ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Breast feeding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very important because breast milk is the healthiest form of milk for babies.</a:t>
            </a: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the baby with immunoglobulins (IgA, IgM) that are essential for protection against gastroenteritis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7" name="Picture 2" descr="Breastfeeding_infant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9" name="Group 31"/>
          <p:cNvGraphicFramePr>
            <a:graphicFrameLocks noGrp="1"/>
          </p:cNvGraphicFramePr>
          <p:nvPr/>
        </p:nvGraphicFramePr>
        <p:xfrm>
          <a:off x="152400" y="685800"/>
          <a:ext cx="8839200" cy="5622925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170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Penicillins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Ampicillin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amoxacillin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allergic reactions, diarrhea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78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 significant adverse effect</a:t>
                      </a:r>
                      <a:endParaRPr kumimoji="0" lang="en-US" sz="2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Alterations to infant bowel flora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456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Macrolides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erythromycin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clarithromycin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4789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Sulfonamides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(co-</a:t>
                      </a: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trimoxazole</a:t>
                      </a: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hyperbilirubinemia -neonatal jaundice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premature infants or infants with G6PD deficiency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3810" name="Text Box 28"/>
          <p:cNvSpPr txBox="1">
            <a:spLocks noChangeArrowheads="1"/>
          </p:cNvSpPr>
          <p:nvPr/>
        </p:nvSpPr>
        <p:spPr bwMode="auto">
          <a:xfrm>
            <a:off x="3152775" y="-76200"/>
            <a:ext cx="2557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0" name="Group 18"/>
          <p:cNvGraphicFramePr>
            <a:graphicFrameLocks noGrp="1"/>
          </p:cNvGraphicFramePr>
          <p:nvPr/>
        </p:nvGraphicFramePr>
        <p:xfrm>
          <a:off x="152400" y="838200"/>
          <a:ext cx="8839200" cy="5930900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963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Quinolones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Theoretical risk of arthropathies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1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“Gray baby” syndrome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       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6762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Absorption by the baby is probably prevented by chelation with milk calcium. 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due to possible risk of teeth discoloration.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17903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Sulfonamides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(co-</a:t>
                      </a: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trimoxazole</a:t>
                      </a: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4" marB="952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hyperbilirubinemia -neonatal jaundice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Should be avoided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premature infants or infants with G6PD deficiency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4835" name="Text Box 28"/>
          <p:cNvSpPr txBox="1">
            <a:spLocks noChangeArrowheads="1"/>
          </p:cNvSpPr>
          <p:nvPr/>
        </p:nvSpPr>
        <p:spPr bwMode="auto">
          <a:xfrm>
            <a:off x="33338" y="60325"/>
            <a:ext cx="2557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228600" y="1143000"/>
          <a:ext cx="8610600" cy="5407025"/>
        </p:xfrm>
        <a:graphic>
          <a:graphicData uri="http://schemas.openxmlformats.org/drawingml/2006/table">
            <a:tbl>
              <a:tblPr/>
              <a:tblGrid>
                <a:gridCol w="2895600"/>
                <a:gridCol w="5715000"/>
              </a:tblGrid>
              <a:tr h="18287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Barbiturates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(phenobarbitone)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Lethargy, sedation, poor suck reflexes with prolonged use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57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Benzodiazepines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Diazepam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Lorazepam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Single use of low doses is probably safe.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Lethargy, sedation in infants with prolonged use.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5853" name="Rectangle 10"/>
          <p:cNvSpPr>
            <a:spLocks noChangeArrowheads="1"/>
          </p:cNvSpPr>
          <p:nvPr/>
        </p:nvSpPr>
        <p:spPr bwMode="auto">
          <a:xfrm>
            <a:off x="2286000" y="282575"/>
            <a:ext cx="459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Sedative/hypnotics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2" name="Group 12"/>
          <p:cNvGraphicFramePr>
            <a:graphicFrameLocks noGrp="1"/>
          </p:cNvGraphicFramePr>
          <p:nvPr/>
        </p:nvGraphicFramePr>
        <p:xfrm>
          <a:off x="228600" y="1143000"/>
          <a:ext cx="8686800" cy="2566988"/>
        </p:xfrm>
        <a:graphic>
          <a:graphicData uri="http://schemas.openxmlformats.org/drawingml/2006/table">
            <a:tbl>
              <a:tblPr/>
              <a:tblGrid>
                <a:gridCol w="3505200"/>
                <a:gridCol w="5181600"/>
              </a:tblGrid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antidiabetics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compatible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due to lactic acidosis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6874" name="Rectangle 3"/>
          <p:cNvSpPr>
            <a:spLocks noChangeArrowheads="1"/>
          </p:cNvSpPr>
          <p:nvPr/>
        </p:nvSpPr>
        <p:spPr bwMode="auto">
          <a:xfrm>
            <a:off x="2133600" y="15240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Antidiabetics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2" name="Group 12"/>
          <p:cNvGraphicFramePr>
            <a:graphicFrameLocks noGrp="1"/>
          </p:cNvGraphicFramePr>
          <p:nvPr/>
        </p:nvGraphicFramePr>
        <p:xfrm>
          <a:off x="228600" y="1219200"/>
          <a:ext cx="8686800" cy="4017963"/>
        </p:xfrm>
        <a:graphic>
          <a:graphicData uri="http://schemas.openxmlformats.org/drawingml/2006/table">
            <a:tbl>
              <a:tblPr/>
              <a:tblGrid>
                <a:gridCol w="3505200"/>
                <a:gridCol w="5181600"/>
              </a:tblGrid>
              <a:tr h="401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Ibuoprofen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compatible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 due to theoretical risk of Reye's syndrome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7898" name="Rectangle 3"/>
          <p:cNvSpPr>
            <a:spLocks noChangeArrowheads="1"/>
          </p:cNvSpPr>
          <p:nvPr/>
        </p:nvSpPr>
        <p:spPr bwMode="auto">
          <a:xfrm>
            <a:off x="2133600" y="0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Analgesics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4" name="Group 10"/>
          <p:cNvGraphicFramePr>
            <a:graphicFrameLocks noGrp="1"/>
          </p:cNvGraphicFramePr>
          <p:nvPr/>
        </p:nvGraphicFramePr>
        <p:xfrm>
          <a:off x="228600" y="1143000"/>
          <a:ext cx="8686800" cy="3571875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357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 hormonal method should be used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 estrogens containing pills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Estrogens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 milk quantity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minipills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 are preferred for birth control.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8920" name="Rectangle 3"/>
          <p:cNvSpPr>
            <a:spLocks noChangeArrowheads="1"/>
          </p:cNvSpPr>
          <p:nvPr/>
        </p:nvSpPr>
        <p:spPr bwMode="auto">
          <a:xfrm>
            <a:off x="2133600" y="152400"/>
            <a:ext cx="541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ar-IQ" sz="4000" b="1">
                <a:solidFill>
                  <a:srgbClr val="FF0000"/>
                </a:solidFill>
                <a:latin typeface="Times New Roman" panose="02020603050405020304" pitchFamily="18" charset="0"/>
              </a:rPr>
              <a:t>Oral contraceptives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65" name="Group 17"/>
          <p:cNvGraphicFramePr>
            <a:graphicFrameLocks noGrp="1"/>
          </p:cNvGraphicFramePr>
          <p:nvPr/>
        </p:nvGraphicFramePr>
        <p:xfrm>
          <a:off x="152400" y="304800"/>
          <a:ext cx="8839200" cy="6364288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3419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drugs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Propylthiouracil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Carbimazole Methimazole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potassium iodide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suppress thyroid function in infants.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should be used rather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than carbimazole or methimazole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944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Safe, not present in breast milk.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 can be used,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very small quantities found in breast milk, </a:t>
                      </a: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monitor the infant's prothrombin time during treatment.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304800" y="288925"/>
          <a:ext cx="8610600" cy="6340475"/>
        </p:xfrm>
        <a:graphic>
          <a:graphicData uri="http://schemas.openxmlformats.org/drawingml/2006/table">
            <a:tbl>
              <a:tblPr/>
              <a:tblGrid>
                <a:gridCol w="2895600"/>
                <a:gridCol w="5715000"/>
              </a:tblGrid>
              <a:tr h="4017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Phenytoin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Valproic acid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Lamotrigine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Preferable over others	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Compatible with breastfeeding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Amounts entering breast milk are not sufficient to produce adverse effects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Infants must be monitored for CNS depression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avoid</a:t>
                      </a:r>
                      <a:endParaRPr kumimoji="0" lang="en-GB" sz="2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32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Antidepressants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SSRI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Paroxetine is the preferred SSRI in breastfeeding women.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228600" y="304800"/>
          <a:ext cx="8610600" cy="5595938"/>
        </p:xfrm>
        <a:graphic>
          <a:graphicData uri="http://schemas.openxmlformats.org/drawingml/2006/table">
            <a:tbl>
              <a:tblPr/>
              <a:tblGrid>
                <a:gridCol w="2895600"/>
                <a:gridCol w="5715000"/>
              </a:tblGrid>
              <a:tr h="80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Cytotoxic drugs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 feeding should be avoided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2008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Iodine (radioactive)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Permanent hypothyroidism in infant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Breast-feeding is contraindicated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59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Lithium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Large amounts can be detected in milk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993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CVS drugs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Atenolol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bradycardia and hypoglycemia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1" name="Group 35"/>
          <p:cNvGraphicFramePr>
            <a:graphicFrameLocks noGrp="1"/>
          </p:cNvGraphicFramePr>
          <p:nvPr/>
        </p:nvGraphicFramePr>
        <p:xfrm>
          <a:off x="152400" y="901700"/>
          <a:ext cx="8839200" cy="5727700"/>
        </p:xfrm>
        <a:graphic>
          <a:graphicData uri="http://schemas.openxmlformats.org/drawingml/2006/table">
            <a:tbl>
              <a:tblPr/>
              <a:tblGrid>
                <a:gridCol w="2971800"/>
                <a:gridCol w="5867400"/>
              </a:tblGrid>
              <a:tr h="12851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Antibiotics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Cephalosporins,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chloramphenicol, quinolones,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sulphonamides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and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1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Antidiabetics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 – oral antidiabetics are safe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Avoid: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metformin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Heparin –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Analgesics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Acetaminophen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0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Propylthiouracil is preferable over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Carbamazepine - phenytoin			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8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Oral contraceptives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1143000" marR="0" lvl="2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Progestin only pills or minipills are preferred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sym typeface="Symbol" pitchFamily="18" charset="2"/>
                        </a:rPr>
                        <a:t>for birth control.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6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Antiasthmatics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Inhaled corticosteroids - prednisone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3039" name="Text Box 28"/>
          <p:cNvSpPr txBox="1">
            <a:spLocks noChangeArrowheads="1"/>
          </p:cNvSpPr>
          <p:nvPr/>
        </p:nvSpPr>
        <p:spPr bwMode="auto">
          <a:xfrm>
            <a:off x="1370013" y="76200"/>
            <a:ext cx="6113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ar-IQ" sz="4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of choice in lactation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324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ar-IQ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AND LACTATION</a:t>
            </a:r>
          </a:p>
          <a:p>
            <a:endParaRPr lang="en-US" altLang="ar-IQ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drugs administered to breast feeding woman are detectable in milk.</a:t>
            </a:r>
          </a:p>
          <a:p>
            <a:pPr>
              <a:buFontTx/>
              <a:buNone/>
            </a:pPr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drugs achieved in breast milk is usually low (</a:t>
            </a:r>
            <a:r>
              <a:rPr lang="en-US" altLang="ar-IQ" smtClean="0"/>
              <a:t>&lt; 1 %)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ar-IQ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ar-IQ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even small amounts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some drugs </a:t>
            </a:r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of significance for the suckling child.</a:t>
            </a:r>
          </a:p>
          <a:p>
            <a:r>
              <a:rPr lang="en-US" altLang="ar-IQ" sz="3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pharmacokinetic and pharmacodynamics changes in pediatrics.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GB" altLang="ar-IQ" b="1" smtClean="0">
                <a:solidFill>
                  <a:srgbClr val="0000FF"/>
                </a:solidFill>
              </a:rPr>
              <a:t>Summary for choice of drug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458200" cy="5257800"/>
          </a:xfrm>
        </p:spPr>
        <p:txBody>
          <a:bodyPr/>
          <a:lstStyle/>
          <a:p>
            <a:r>
              <a:rPr lang="en-GB" altLang="ar-IQ" b="1" smtClean="0"/>
              <a:t>Route </a:t>
            </a:r>
            <a:r>
              <a:rPr lang="en-GB" altLang="ar-IQ" smtClean="0"/>
              <a:t>of administration </a:t>
            </a:r>
            <a:r>
              <a:rPr lang="en-US" altLang="ar-IQ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(topical, local, inhalation)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an oral form.</a:t>
            </a:r>
            <a:endParaRPr lang="en-GB" altLang="ar-IQ" smtClean="0"/>
          </a:p>
          <a:p>
            <a:r>
              <a:rPr lang="en-GB" altLang="ar-IQ" b="1" smtClean="0"/>
              <a:t>Short</a:t>
            </a:r>
            <a:r>
              <a:rPr lang="en-GB" altLang="ar-IQ" smtClean="0"/>
              <a:t> acting</a:t>
            </a:r>
          </a:p>
          <a:p>
            <a:r>
              <a:rPr lang="en-GB" altLang="ar-IQ" b="1" smtClean="0"/>
              <a:t>Highly</a:t>
            </a:r>
            <a:r>
              <a:rPr lang="en-GB" altLang="ar-IQ" smtClean="0"/>
              <a:t> protein bound</a:t>
            </a:r>
          </a:p>
          <a:p>
            <a:r>
              <a:rPr lang="en-GB" altLang="ar-IQ" b="1" smtClean="0"/>
              <a:t>Low </a:t>
            </a:r>
            <a:r>
              <a:rPr lang="en-GB" altLang="ar-IQ" smtClean="0"/>
              <a:t>lipid solubility</a:t>
            </a:r>
          </a:p>
          <a:p>
            <a:r>
              <a:rPr lang="en-GB" altLang="ar-IQ" b="1" smtClean="0"/>
              <a:t>High </a:t>
            </a:r>
            <a:r>
              <a:rPr lang="en-GB" altLang="ar-IQ" smtClean="0"/>
              <a:t>molecular weight</a:t>
            </a:r>
          </a:p>
          <a:p>
            <a:r>
              <a:rPr lang="en-GB" altLang="ar-IQ" b="1" smtClean="0"/>
              <a:t>Poor</a:t>
            </a:r>
            <a:r>
              <a:rPr lang="en-GB" altLang="ar-IQ" smtClean="0"/>
              <a:t> oral bioavailability</a:t>
            </a:r>
          </a:p>
          <a:p>
            <a:r>
              <a:rPr lang="en-GB" altLang="ar-IQ" b="1" smtClean="0"/>
              <a:t>No</a:t>
            </a:r>
            <a:r>
              <a:rPr lang="en-GB" altLang="ar-IQ" smtClean="0"/>
              <a:t> active metabolites</a:t>
            </a:r>
          </a:p>
          <a:p>
            <a:r>
              <a:rPr lang="en-US" altLang="ar-IQ" b="1" smtClean="0"/>
              <a:t>well-</a:t>
            </a:r>
            <a:r>
              <a:rPr lang="en-US" altLang="ar-IQ" smtClean="0"/>
              <a:t>studied in infants</a:t>
            </a:r>
            <a:endParaRPr lang="en-GB" altLang="ar-IQ" smtClean="0"/>
          </a:p>
          <a:p>
            <a:pPr>
              <a:buFontTx/>
              <a:buNone/>
            </a:pPr>
            <a:endParaRPr lang="en-GB" altLang="ar-IQ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ar-IQ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ar-IQ" sz="3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should be monitored for adverse effects e.g. feeding, sedation, irritability, rash, etc.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ar-IQ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with no safety data should be avoided or lactation should be discontinued</a:t>
            </a:r>
            <a:endParaRPr lang="en-US" altLang="ar-IQ" sz="3600" smtClean="0"/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ar-IQ" sz="3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ar-IQ" sz="3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ar-IQ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considerations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Do not guess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Use the following sources: 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Medication and Mothers’ Milk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www.iBreastfeeding.com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lactmed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or toxnet 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toxnet.nlm.nih.gov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free online database with information on drugs and lactation, is one of the newest additions to the National Library of Medicine's TOXNET system, a Web-based collection of resources covering toxicology, chemical safety, and environmental health.</a:t>
            </a:r>
          </a:p>
          <a:p>
            <a:pPr>
              <a:defRPr/>
            </a:pP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new_p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Thank you</a:t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6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Questions ?</a:t>
            </a:r>
            <a:r>
              <a:rPr lang="en-US" sz="35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 population are classified into:</a:t>
            </a: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Newborn: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/>
              <a:t> 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one month old 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Preterm neonates: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born before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weeks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pregnancy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Full-term neonates: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38-42 weeks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gestational age </a:t>
            </a: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Infants (babies):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month – 12 months of age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Children: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1 -12 years of age</a:t>
            </a: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Toddler (young child):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1-5 years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child: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6-12 years</a:t>
            </a:r>
            <a:endParaRPr lang="en-US" altLang="ar-IQ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IQ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Adolescent:</a:t>
            </a:r>
            <a:r>
              <a:rPr lang="en-US" altLang="ar-IQ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IQ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13-18 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Pharmacokinetics changes in pediatrics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gastric pH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concentrations of free drug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percentage of body water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rate of metabolism 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immaturity of liver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enzymes.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clearance is less efficient: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Renal blood flow-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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GFR).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Premature babies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very limited capacity for metabolism and excretion.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82563"/>
          <a:ext cx="8686800" cy="6596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454"/>
                <a:gridCol w="2739081"/>
                <a:gridCol w="2191265"/>
              </a:tblGrid>
              <a:tr h="987111"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Physiologic </a:t>
                      </a: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Differences between Neonates and Adults of Pharmacokinetic Importance </a:t>
                      </a:r>
                      <a:r>
                        <a:rPr lang="en-US" sz="1800" b="1" dirty="0" smtClean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 (</a:t>
                      </a: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cs typeface="+mn-cs"/>
                        </a:rPr>
                        <a:t>Hilligoss 1980)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8468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cs typeface="+mn-cs"/>
                        </a:rPr>
                        <a:t> 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Neonate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Adult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96123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Gastric acid output 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mEq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/10kg/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0.15 ↓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effectLst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58468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Gastric emptying time (min)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87 ↑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65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73907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Total body water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(%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of body weight)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78 ↑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60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7962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Adipose tissue (% of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b.wt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.)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12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12-25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7962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Serum albumin 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gm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dL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cs typeface="+mn-cs"/>
                        </a:rPr>
                        <a:t>3.7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cs typeface="+mn-cs"/>
                        </a:rPr>
                        <a:t>4.5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</a:tr>
              <a:tr h="114676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Glomerular filtration rate (ml/min/m2)</a:t>
                      </a: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</a:t>
                      </a:r>
                      <a:r>
                        <a:rPr lang="en-US" sz="2000" b="1" dirty="0" smtClean="0">
                          <a:effectLst/>
                          <a:cs typeface="+mn-cs"/>
                        </a:rPr>
                        <a:t> ↓</a:t>
                      </a:r>
                      <a:endParaRPr lang="en-US" sz="2000" b="1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47619" marB="47619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7625" marR="47625" marT="47619" marB="4761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305800" cy="1143000"/>
          </a:xfrm>
        </p:spPr>
        <p:txBody>
          <a:bodyPr/>
          <a:lstStyle/>
          <a:p>
            <a:pPr algn="l"/>
            <a:r>
              <a:rPr lang="en-US" altLang="ar-IQ" sz="36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controlling passage of drugs into breast milk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8001000" cy="4191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ar-IQ" smtClean="0"/>
              <a:t>Molecular weight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Lipid solubility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Degree of ionization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Drug pH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Protein binding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Half life </a:t>
            </a:r>
          </a:p>
          <a:p>
            <a:pPr>
              <a:lnSpc>
                <a:spcPct val="120000"/>
              </a:lnSpc>
            </a:pPr>
            <a:r>
              <a:rPr lang="en-US" altLang="ar-IQ" smtClean="0"/>
              <a:t>Oral bioavailability</a:t>
            </a:r>
          </a:p>
          <a:p>
            <a:pPr>
              <a:lnSpc>
                <a:spcPct val="120000"/>
              </a:lnSpc>
            </a:pPr>
            <a:endParaRPr lang="en-US" altLang="ar-IQ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350963"/>
            <a:ext cx="723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Factors related to drugs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5562600" cy="3962400"/>
          </a:xfrm>
          <a:ln w="28575">
            <a:solidFill>
              <a:srgbClr val="CC3300"/>
            </a:solidFill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Dose of drug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Route of administration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Time of breast feeding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status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Maternal drug concentration </a:t>
            </a:r>
          </a:p>
          <a:p>
            <a:pPr>
              <a:lnSpc>
                <a:spcPct val="120000"/>
              </a:lnSpc>
              <a:defRPr/>
            </a:pPr>
            <a:endParaRPr lang="en-US" dirty="0" smtClean="0"/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04800" y="1566863"/>
            <a:ext cx="396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ar-IQ" b="1">
                <a:solidFill>
                  <a:srgbClr val="FF0000"/>
                </a:solidFill>
              </a:rPr>
              <a:t>Maternal factors: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62938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9- drugs affecting breast milk and lactation-2014</Template>
  <TotalTime>0</TotalTime>
  <Words>1647</Words>
  <Application>Microsoft Office PowerPoint</Application>
  <PresentationFormat>On-screen Show (4:3)</PresentationFormat>
  <Paragraphs>373</Paragraphs>
  <Slides>43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Tahoma</vt:lpstr>
      <vt:lpstr>Times New Roman</vt:lpstr>
      <vt:lpstr>Arial</vt:lpstr>
      <vt:lpstr>Calibri</vt:lpstr>
      <vt:lpstr>Wingdings</vt:lpstr>
      <vt:lpstr>Wingdings 3</vt:lpstr>
      <vt:lpstr>Symbol</vt:lpstr>
      <vt:lpstr>Bodoni MT Black</vt:lpstr>
      <vt:lpstr>Default Design</vt:lpstr>
      <vt:lpstr>2_Network</vt:lpstr>
      <vt:lpstr>Drugs affecting breast milk and lactation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controlling passage of drugs into breast milk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for choice of drug</vt:lpstr>
      <vt:lpstr>General considerations</vt:lpstr>
      <vt:lpstr>General considerations</vt:lpstr>
      <vt:lpstr>Thank you    Questions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affecting breast milk and lactation</dc:title>
  <dc:creator>User</dc:creator>
  <cp:lastModifiedBy>User</cp:lastModifiedBy>
  <cp:revision>1</cp:revision>
  <cp:lastPrinted>1601-01-01T00:00:00Z</cp:lastPrinted>
  <dcterms:created xsi:type="dcterms:W3CDTF">2017-05-02T05:24:45Z</dcterms:created>
  <dcterms:modified xsi:type="dcterms:W3CDTF">2017-05-02T05:25:26Z</dcterms:modified>
</cp:coreProperties>
</file>